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9" r:id="rId1"/>
  </p:sldMasterIdLst>
  <p:notesMasterIdLst>
    <p:notesMasterId r:id="rId26"/>
  </p:notesMasterIdLst>
  <p:handoutMasterIdLst>
    <p:handoutMasterId r:id="rId27"/>
  </p:handoutMasterIdLst>
  <p:sldIdLst>
    <p:sldId id="319" r:id="rId2"/>
    <p:sldId id="340" r:id="rId3"/>
    <p:sldId id="321" r:id="rId4"/>
    <p:sldId id="322" r:id="rId5"/>
    <p:sldId id="343" r:id="rId6"/>
    <p:sldId id="348" r:id="rId7"/>
    <p:sldId id="349" r:id="rId8"/>
    <p:sldId id="350" r:id="rId9"/>
    <p:sldId id="344" r:id="rId10"/>
    <p:sldId id="345" r:id="rId11"/>
    <p:sldId id="359" r:id="rId12"/>
    <p:sldId id="360" r:id="rId13"/>
    <p:sldId id="361" r:id="rId14"/>
    <p:sldId id="363" r:id="rId15"/>
    <p:sldId id="351" r:id="rId16"/>
    <p:sldId id="347" r:id="rId17"/>
    <p:sldId id="358" r:id="rId18"/>
    <p:sldId id="341" r:id="rId19"/>
    <p:sldId id="352" r:id="rId20"/>
    <p:sldId id="353" r:id="rId21"/>
    <p:sldId id="354" r:id="rId22"/>
    <p:sldId id="355" r:id="rId23"/>
    <p:sldId id="357" r:id="rId24"/>
    <p:sldId id="356" r:id="rId25"/>
  </p:sldIdLst>
  <p:sldSz cx="9906000" cy="6858000" type="A4"/>
  <p:notesSz cx="7099300" cy="10234613"/>
  <p:defaultTextStyle>
    <a:defPPr>
      <a:defRPr lang="en-NZ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2" autoAdjust="0"/>
    <p:restoredTop sz="94612" autoAdjust="0"/>
  </p:normalViewPr>
  <p:slideViewPr>
    <p:cSldViewPr>
      <p:cViewPr varScale="1">
        <p:scale>
          <a:sx n="66" d="100"/>
          <a:sy n="66" d="100"/>
        </p:scale>
        <p:origin x="-102" y="-24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pPr>
              <a:defRPr/>
            </a:pPr>
            <a:fld id="{E997CF94-FBB4-4FCB-B3FE-D0F8A5631DA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59104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6288" y="768350"/>
            <a:ext cx="554672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39FE3D10-B3BC-44EA-833D-6E599EC7363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71107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18917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4006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2912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85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35929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911790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127244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927768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08411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515019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81764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239348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20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93928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21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997953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840288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23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369256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24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26797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03350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1305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1450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435435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0691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0406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FE3D10-B3BC-44EA-833D-6E599EC73630}" type="slidenum">
              <a:rPr lang="en-NZ" smtClean="0"/>
              <a:pPr>
                <a:defRPr/>
              </a:pPr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69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9488" y="3648075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9488" y="3648075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0" y="2286000"/>
            <a:ext cx="1090613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625" y="6354763"/>
            <a:ext cx="13208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7F3A0-45B1-4CE6-9E43-01CACF79940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8134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5BEF-1B84-481E-AE12-FDBD3F514DF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8554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41767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56BA3-2E91-4AD2-B0B7-256FD0BED64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13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dirty="0" smtClean="0"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3669D-2BA9-4702-B0D8-BA76FEAF13E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2476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819400"/>
            <a:ext cx="79248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2819400"/>
            <a:ext cx="24765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4763"/>
            <a:ext cx="24765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075" y="6354763"/>
            <a:ext cx="3763963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875" y="6354763"/>
            <a:ext cx="1647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5A070-D851-43EE-811E-49B3EAE06C7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1363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3A9E7-24EE-4341-93F5-FA1DEB4FFFB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25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53D25-781E-4CE8-9818-5DC48560A19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895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9AE63-5CA7-42CE-9C58-4384E18B3489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3130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C371F-8548-4AB0-A9F7-DC49299EE5D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060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7506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0DFE-0548-400E-A8FA-F01D8695FF2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517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63" y="6462712"/>
            <a:ext cx="190500" cy="13017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5300" y="500063"/>
            <a:ext cx="198438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C7C70-7420-4656-AE43-871CADEE97C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6497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928688" y="152400"/>
            <a:ext cx="848201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95300" y="1219200"/>
            <a:ext cx="89154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188" y="6356350"/>
            <a:ext cx="24796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075" y="6356350"/>
            <a:ext cx="3797300" cy="365125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263" y="6356350"/>
            <a:ext cx="21463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9BBFAA5-2A47-44CD-9BA7-C025E5419EE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599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599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48" r:id="rId5"/>
    <p:sldLayoutId id="2147483954" r:id="rId6"/>
    <p:sldLayoutId id="2147483955" r:id="rId7"/>
    <p:sldLayoutId id="2147483956" r:id="rId8"/>
    <p:sldLayoutId id="2147483957" r:id="rId9"/>
    <p:sldLayoutId id="2147483949" r:id="rId10"/>
    <p:sldLayoutId id="2147483958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softwaretestingfundamentals.com/verification-vs-validation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aiglarman.com/wiki/downloads/misc/history-of-iterative-larman-and-basili-ieee-computer.pdf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gilealliance.org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aiglarman.com/wiki/downloads/misc/history-of-iterative-larman-and-basili-ieee-computer.pdf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gilealliance.org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ilealliance.org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Agile_software_development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eyconsulting.co.uk/from-waterfall-to-v-model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oftwaretestingfundamentals.com/verification-vs-validation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oftwaretestingfundamentals.com/verification-vs-validation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oftwaretestingfundamentals.com/verification-vs-validati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eyconsulting.co.uk/from-waterfall-to-v-model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20800" y="3717032"/>
            <a:ext cx="7429500" cy="990600"/>
          </a:xfrm>
        </p:spPr>
        <p:txBody>
          <a:bodyPr/>
          <a:lstStyle/>
          <a:p>
            <a:pPr algn="ctr" eaLnBrk="1" hangingPunct="1"/>
            <a:r>
              <a:rPr lang="en-NZ" altLang="zh-TW" dirty="0" err="1" smtClean="0">
                <a:ea typeface="新細明體" pitchFamily="18" charset="-120"/>
              </a:rPr>
              <a:t>CompSci</a:t>
            </a:r>
            <a:r>
              <a:rPr lang="en-NZ" altLang="zh-TW" dirty="0" smtClean="0">
                <a:ea typeface="新細明體" pitchFamily="18" charset="-120"/>
              </a:rPr>
              <a:t> 230</a:t>
            </a:r>
            <a:br>
              <a:rPr lang="en-NZ" altLang="zh-TW" dirty="0" smtClean="0">
                <a:ea typeface="新細明體" pitchFamily="18" charset="-120"/>
              </a:rPr>
            </a:br>
            <a:r>
              <a:rPr lang="en-US" altLang="en-US" dirty="0" smtClean="0"/>
              <a:t>Software Design and Construction</a:t>
            </a:r>
            <a:br>
              <a:rPr lang="en-US" altLang="en-US" dirty="0" smtClean="0"/>
            </a:br>
            <a:endParaRPr lang="en-US" dirty="0" smtClean="0">
              <a:ea typeface="新細明體" pitchFamily="18" charset="-120"/>
            </a:endParaRP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280592" y="5052442"/>
            <a:ext cx="7429500" cy="680814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defRPr/>
            </a:pPr>
            <a:r>
              <a:rPr lang="en-NZ" altLang="zh-TW" dirty="0" smtClean="0">
                <a:ea typeface="新細明體" pitchFamily="18" charset="-120"/>
              </a:rPr>
              <a:t>Software Quality 2015S1</a:t>
            </a:r>
          </a:p>
          <a:p>
            <a:pPr algn="ctr" eaLnBrk="1" hangingPunct="1">
              <a:defRPr/>
            </a:pPr>
            <a:r>
              <a:rPr lang="en-NZ" dirty="0" smtClean="0"/>
              <a:t>Traditional approach to testing (Waterfall)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092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066" y="152400"/>
            <a:ext cx="8437438" cy="990600"/>
          </a:xfrm>
        </p:spPr>
        <p:txBody>
          <a:bodyPr/>
          <a:lstStyle/>
          <a:p>
            <a:pPr algn="r"/>
            <a:r>
              <a:rPr lang="en-NZ" dirty="0"/>
              <a:t>V-model for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331858"/>
            <a:ext cx="5757710" cy="4977462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Component (unit) test</a:t>
            </a:r>
          </a:p>
          <a:p>
            <a:pPr lvl="1"/>
            <a:r>
              <a:rPr lang="en-NZ" dirty="0" smtClean="0"/>
              <a:t>Does the component implement the design?</a:t>
            </a:r>
          </a:p>
          <a:p>
            <a:pPr lvl="1"/>
            <a:endParaRPr lang="en-NZ" dirty="0" smtClean="0"/>
          </a:p>
          <a:p>
            <a:r>
              <a:rPr lang="en-NZ" dirty="0" smtClean="0"/>
              <a:t>Performed by </a:t>
            </a:r>
          </a:p>
          <a:p>
            <a:pPr lvl="1"/>
            <a:r>
              <a:rPr lang="en-NZ" dirty="0" smtClean="0"/>
              <a:t>developer OR</a:t>
            </a:r>
          </a:p>
          <a:p>
            <a:pPr lvl="1"/>
            <a:r>
              <a:rPr lang="en-NZ" dirty="0"/>
              <a:t>i</a:t>
            </a:r>
            <a:r>
              <a:rPr lang="en-NZ" dirty="0" smtClean="0"/>
              <a:t>ndependent tester</a:t>
            </a:r>
            <a:endParaRPr lang="en-NZ" dirty="0"/>
          </a:p>
          <a:p>
            <a:pPr lvl="1"/>
            <a:endParaRPr lang="en-NZ" dirty="0"/>
          </a:p>
          <a:p>
            <a:r>
              <a:rPr lang="en-NZ" dirty="0" smtClean="0"/>
              <a:t>Issues</a:t>
            </a:r>
            <a:endParaRPr lang="en-NZ" dirty="0"/>
          </a:p>
          <a:p>
            <a:pPr lvl="1"/>
            <a:r>
              <a:rPr lang="en-NZ" dirty="0" smtClean="0"/>
              <a:t>Cannot catch every bug in a component. Impossible to test</a:t>
            </a:r>
          </a:p>
          <a:p>
            <a:pPr lvl="2"/>
            <a:r>
              <a:rPr lang="en-NZ" dirty="0" smtClean="0"/>
              <a:t>every combination of inputs (black box)</a:t>
            </a:r>
          </a:p>
          <a:p>
            <a:pPr lvl="2"/>
            <a:r>
              <a:rPr lang="en-NZ" dirty="0"/>
              <a:t>e</a:t>
            </a:r>
            <a:r>
              <a:rPr lang="en-NZ" dirty="0" smtClean="0"/>
              <a:t>very execution path (white box)</a:t>
            </a:r>
          </a:p>
          <a:p>
            <a:pPr lvl="1"/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10</a:t>
            </a:fld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810" y="1605343"/>
            <a:ext cx="3782717" cy="239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91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066" y="152400"/>
            <a:ext cx="8437438" cy="990600"/>
          </a:xfrm>
        </p:spPr>
        <p:txBody>
          <a:bodyPr/>
          <a:lstStyle/>
          <a:p>
            <a:pPr algn="r"/>
            <a:r>
              <a:rPr lang="en-NZ" dirty="0"/>
              <a:t>V-model for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331858"/>
            <a:ext cx="6300068" cy="4977462"/>
          </a:xfrm>
        </p:spPr>
        <p:txBody>
          <a:bodyPr>
            <a:normAutofit/>
          </a:bodyPr>
          <a:lstStyle/>
          <a:p>
            <a:r>
              <a:rPr lang="en-NZ" dirty="0" smtClean="0"/>
              <a:t>Interface (integration) </a:t>
            </a:r>
            <a:r>
              <a:rPr lang="en-NZ" dirty="0"/>
              <a:t>test</a:t>
            </a:r>
          </a:p>
          <a:p>
            <a:pPr lvl="1"/>
            <a:r>
              <a:rPr lang="en-NZ" dirty="0" smtClean="0"/>
              <a:t>Do the components work with each other?</a:t>
            </a:r>
          </a:p>
          <a:p>
            <a:pPr lvl="1"/>
            <a:endParaRPr lang="en-NZ" dirty="0"/>
          </a:p>
          <a:p>
            <a:r>
              <a:rPr lang="en-NZ" dirty="0"/>
              <a:t>Performed by </a:t>
            </a:r>
          </a:p>
          <a:p>
            <a:pPr lvl="1"/>
            <a:r>
              <a:rPr lang="en-NZ" dirty="0"/>
              <a:t>developer OR</a:t>
            </a:r>
          </a:p>
          <a:p>
            <a:pPr lvl="1"/>
            <a:r>
              <a:rPr lang="en-NZ" dirty="0"/>
              <a:t>independent </a:t>
            </a:r>
            <a:r>
              <a:rPr lang="en-NZ" dirty="0" smtClean="0"/>
              <a:t>build person</a:t>
            </a:r>
            <a:endParaRPr lang="en-NZ" dirty="0"/>
          </a:p>
          <a:p>
            <a:pPr lvl="1"/>
            <a:endParaRPr lang="en-NZ" dirty="0"/>
          </a:p>
          <a:p>
            <a:r>
              <a:rPr lang="en-NZ" dirty="0" smtClean="0"/>
              <a:t>Issues</a:t>
            </a:r>
            <a:endParaRPr lang="en-NZ" dirty="0"/>
          </a:p>
          <a:p>
            <a:pPr lvl="1"/>
            <a:r>
              <a:rPr lang="en-NZ" dirty="0" smtClean="0"/>
              <a:t>Many integration issues for large application</a:t>
            </a:r>
            <a:endParaRPr lang="en-NZ" dirty="0"/>
          </a:p>
          <a:p>
            <a:pPr lvl="2"/>
            <a:r>
              <a:rPr lang="en-NZ" dirty="0" smtClean="0"/>
              <a:t>interfaces</a:t>
            </a:r>
            <a:endParaRPr lang="en-NZ" dirty="0"/>
          </a:p>
          <a:p>
            <a:pPr lvl="2"/>
            <a:r>
              <a:rPr lang="en-NZ" dirty="0" smtClean="0"/>
              <a:t>misunderstanding about functionality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11</a:t>
            </a:fld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810" y="1605343"/>
            <a:ext cx="3782717" cy="239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48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066" y="152400"/>
            <a:ext cx="8437438" cy="990600"/>
          </a:xfrm>
        </p:spPr>
        <p:txBody>
          <a:bodyPr/>
          <a:lstStyle/>
          <a:p>
            <a:pPr algn="r"/>
            <a:r>
              <a:rPr lang="en-NZ" dirty="0"/>
              <a:t>V-model for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331858"/>
            <a:ext cx="5757710" cy="4257382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System </a:t>
            </a:r>
            <a:r>
              <a:rPr lang="en-NZ" dirty="0"/>
              <a:t>test</a:t>
            </a:r>
          </a:p>
          <a:p>
            <a:pPr lvl="1"/>
            <a:r>
              <a:rPr lang="en-NZ" dirty="0" smtClean="0"/>
              <a:t>Does the software deliver to the specification (functional and non-functional requirements)?</a:t>
            </a:r>
          </a:p>
          <a:p>
            <a:pPr lvl="1"/>
            <a:endParaRPr lang="en-NZ" dirty="0"/>
          </a:p>
          <a:p>
            <a:r>
              <a:rPr lang="en-NZ" dirty="0"/>
              <a:t>Performed by </a:t>
            </a:r>
          </a:p>
          <a:p>
            <a:pPr lvl="1"/>
            <a:r>
              <a:rPr lang="en-NZ" dirty="0" smtClean="0"/>
              <a:t>specialised test team</a:t>
            </a:r>
            <a:endParaRPr lang="en-NZ" dirty="0"/>
          </a:p>
          <a:p>
            <a:pPr lvl="1"/>
            <a:endParaRPr lang="en-NZ" dirty="0"/>
          </a:p>
          <a:p>
            <a:r>
              <a:rPr lang="en-NZ" dirty="0"/>
              <a:t>Issues</a:t>
            </a:r>
          </a:p>
          <a:p>
            <a:pPr lvl="1"/>
            <a:r>
              <a:rPr lang="en-NZ" dirty="0" smtClean="0"/>
              <a:t>Can be difficult to replicate user’s (production) environment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12</a:t>
            </a:fld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810" y="1605343"/>
            <a:ext cx="3782717" cy="239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70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066" y="152400"/>
            <a:ext cx="8437438" cy="990600"/>
          </a:xfrm>
        </p:spPr>
        <p:txBody>
          <a:bodyPr/>
          <a:lstStyle/>
          <a:p>
            <a:pPr algn="r"/>
            <a:r>
              <a:rPr lang="en-NZ" dirty="0"/>
              <a:t>V-model for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331858"/>
            <a:ext cx="6300068" cy="4689430"/>
          </a:xfrm>
        </p:spPr>
        <p:txBody>
          <a:bodyPr>
            <a:normAutofit/>
          </a:bodyPr>
          <a:lstStyle/>
          <a:p>
            <a:r>
              <a:rPr lang="en-NZ" dirty="0" smtClean="0"/>
              <a:t>Acceptance </a:t>
            </a:r>
            <a:r>
              <a:rPr lang="en-NZ" dirty="0"/>
              <a:t>test</a:t>
            </a:r>
          </a:p>
          <a:p>
            <a:pPr lvl="1"/>
            <a:r>
              <a:rPr lang="en-NZ" dirty="0"/>
              <a:t>Does the software deliver </a:t>
            </a:r>
            <a:r>
              <a:rPr lang="en-NZ" dirty="0" smtClean="0"/>
              <a:t>what the customer wanted?</a:t>
            </a:r>
          </a:p>
          <a:p>
            <a:pPr lvl="1"/>
            <a:endParaRPr lang="en-NZ" dirty="0" smtClean="0"/>
          </a:p>
          <a:p>
            <a:r>
              <a:rPr lang="en-NZ" dirty="0"/>
              <a:t>Performed by </a:t>
            </a:r>
          </a:p>
          <a:p>
            <a:pPr lvl="1"/>
            <a:r>
              <a:rPr lang="en-NZ" dirty="0"/>
              <a:t>specialised </a:t>
            </a:r>
            <a:r>
              <a:rPr lang="en-NZ" dirty="0" smtClean="0"/>
              <a:t>QA team and/or</a:t>
            </a:r>
          </a:p>
          <a:p>
            <a:pPr lvl="1"/>
            <a:r>
              <a:rPr lang="en-NZ" dirty="0" smtClean="0"/>
              <a:t>customer (alpha releases)</a:t>
            </a:r>
            <a:endParaRPr lang="en-NZ" dirty="0"/>
          </a:p>
          <a:p>
            <a:pPr lvl="1"/>
            <a:endParaRPr lang="en-NZ" dirty="0"/>
          </a:p>
          <a:p>
            <a:r>
              <a:rPr lang="en-NZ" dirty="0"/>
              <a:t>Issues</a:t>
            </a:r>
          </a:p>
          <a:p>
            <a:pPr lvl="1"/>
            <a:r>
              <a:rPr lang="en-NZ" dirty="0"/>
              <a:t>Can be difficult to replicate user’s </a:t>
            </a:r>
            <a:r>
              <a:rPr lang="en-NZ" dirty="0" smtClean="0"/>
              <a:t>environment</a:t>
            </a:r>
          </a:p>
          <a:p>
            <a:pPr lvl="2"/>
            <a:r>
              <a:rPr lang="en-NZ" dirty="0"/>
              <a:t>u</a:t>
            </a:r>
            <a:r>
              <a:rPr lang="en-NZ" dirty="0" smtClean="0"/>
              <a:t>se low spec machines to test e.g. latency issues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13</a:t>
            </a:fld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Software Quality</a:t>
            </a:r>
            <a:endParaRPr lang="en-NZ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128" y="2348880"/>
            <a:ext cx="3600399" cy="228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1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066" y="152400"/>
            <a:ext cx="8437438" cy="990600"/>
          </a:xfrm>
        </p:spPr>
        <p:txBody>
          <a:bodyPr/>
          <a:lstStyle/>
          <a:p>
            <a:pPr algn="r"/>
            <a:r>
              <a:rPr lang="en-NZ" dirty="0"/>
              <a:t>V-model for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331858"/>
            <a:ext cx="5757710" cy="4689430"/>
          </a:xfrm>
        </p:spPr>
        <p:txBody>
          <a:bodyPr>
            <a:normAutofit lnSpcReduction="10000"/>
          </a:bodyPr>
          <a:lstStyle/>
          <a:p>
            <a:r>
              <a:rPr lang="en-NZ" dirty="0"/>
              <a:t>Release test</a:t>
            </a:r>
          </a:p>
          <a:p>
            <a:pPr lvl="1"/>
            <a:r>
              <a:rPr lang="en-NZ" dirty="0"/>
              <a:t>Does the software work in the existing business environment?</a:t>
            </a:r>
          </a:p>
          <a:p>
            <a:pPr lvl="1"/>
            <a:endParaRPr lang="en-NZ" dirty="0" smtClean="0"/>
          </a:p>
          <a:p>
            <a:r>
              <a:rPr lang="en-NZ" dirty="0"/>
              <a:t>Performed by </a:t>
            </a:r>
          </a:p>
          <a:p>
            <a:pPr lvl="1"/>
            <a:r>
              <a:rPr lang="en-NZ" dirty="0" smtClean="0"/>
              <a:t>operations team and/or</a:t>
            </a:r>
          </a:p>
          <a:p>
            <a:pPr lvl="1"/>
            <a:r>
              <a:rPr lang="en-NZ" dirty="0" smtClean="0"/>
              <a:t>customer (beta releases)</a:t>
            </a:r>
            <a:endParaRPr lang="en-NZ" dirty="0"/>
          </a:p>
          <a:p>
            <a:pPr lvl="1"/>
            <a:endParaRPr lang="en-NZ" dirty="0"/>
          </a:p>
          <a:p>
            <a:r>
              <a:rPr lang="en-NZ" dirty="0"/>
              <a:t>Issues</a:t>
            </a:r>
          </a:p>
          <a:p>
            <a:pPr lvl="1"/>
            <a:r>
              <a:rPr lang="en-NZ" dirty="0" smtClean="0"/>
              <a:t>Customers can be busy and don’t want to be interrupted</a:t>
            </a:r>
          </a:p>
          <a:p>
            <a:pPr lvl="1"/>
            <a:r>
              <a:rPr lang="en-NZ" dirty="0" smtClean="0"/>
              <a:t>If beta testing, need committed users 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14</a:t>
            </a:fld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Software Quality</a:t>
            </a:r>
            <a:endParaRPr lang="en-NZ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810" y="1605343"/>
            <a:ext cx="3782717" cy="239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19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066" y="152400"/>
            <a:ext cx="8437438" cy="990600"/>
          </a:xfrm>
        </p:spPr>
        <p:txBody>
          <a:bodyPr/>
          <a:lstStyle/>
          <a:p>
            <a:pPr algn="r"/>
            <a:r>
              <a:rPr lang="en-NZ" dirty="0"/>
              <a:t>V-model for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331858"/>
            <a:ext cx="9180388" cy="4545414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System, acceptance and release tests aim to </a:t>
            </a:r>
            <a:r>
              <a:rPr lang="en-NZ" b="1" dirty="0" smtClean="0">
                <a:solidFill>
                  <a:srgbClr val="0070C0"/>
                </a:solidFill>
              </a:rPr>
              <a:t>validate</a:t>
            </a:r>
            <a:r>
              <a:rPr lang="en-NZ" dirty="0" smtClean="0"/>
              <a:t> that the software does what the customer wants it to do </a:t>
            </a:r>
            <a:r>
              <a:rPr lang="en-NZ" i="1" dirty="0" smtClean="0"/>
              <a:t>(Did we build the right product?)</a:t>
            </a:r>
          </a:p>
          <a:p>
            <a:endParaRPr lang="en-NZ" i="1" dirty="0" smtClean="0"/>
          </a:p>
          <a:p>
            <a:endParaRPr lang="en-NZ" sz="900" dirty="0"/>
          </a:p>
          <a:p>
            <a:r>
              <a:rPr lang="en-NZ" dirty="0" smtClean="0"/>
              <a:t>System </a:t>
            </a:r>
            <a:r>
              <a:rPr lang="en-NZ" dirty="0"/>
              <a:t>test</a:t>
            </a:r>
          </a:p>
          <a:p>
            <a:pPr lvl="1"/>
            <a:r>
              <a:rPr lang="en-NZ" dirty="0" smtClean="0"/>
              <a:t>Does the software deliver to the specification? </a:t>
            </a:r>
            <a:r>
              <a:rPr lang="en-NZ" dirty="0"/>
              <a:t>Test team.</a:t>
            </a:r>
          </a:p>
          <a:p>
            <a:pPr lvl="1"/>
            <a:endParaRPr lang="en-NZ" sz="800" dirty="0"/>
          </a:p>
          <a:p>
            <a:r>
              <a:rPr lang="en-NZ" dirty="0" smtClean="0"/>
              <a:t>Acceptance </a:t>
            </a:r>
            <a:r>
              <a:rPr lang="en-NZ" dirty="0"/>
              <a:t>test</a:t>
            </a:r>
          </a:p>
          <a:p>
            <a:pPr lvl="1"/>
            <a:r>
              <a:rPr lang="en-NZ" dirty="0"/>
              <a:t>Does the software deliver </a:t>
            </a:r>
            <a:r>
              <a:rPr lang="en-NZ" dirty="0" smtClean="0"/>
              <a:t>what the customer wanted? </a:t>
            </a:r>
            <a:r>
              <a:rPr lang="en-NZ" dirty="0"/>
              <a:t>Customer.</a:t>
            </a:r>
          </a:p>
          <a:p>
            <a:pPr lvl="1"/>
            <a:endParaRPr lang="en-NZ" sz="800" dirty="0" smtClean="0"/>
          </a:p>
          <a:p>
            <a:r>
              <a:rPr lang="en-NZ" dirty="0" smtClean="0"/>
              <a:t>Release </a:t>
            </a:r>
            <a:r>
              <a:rPr lang="en-NZ" dirty="0"/>
              <a:t>test</a:t>
            </a:r>
          </a:p>
          <a:p>
            <a:pPr lvl="1"/>
            <a:r>
              <a:rPr lang="en-NZ" dirty="0"/>
              <a:t>Does the </a:t>
            </a:r>
            <a:r>
              <a:rPr lang="en-NZ" dirty="0" smtClean="0"/>
              <a:t>software work in the existing business environment? </a:t>
            </a:r>
            <a:r>
              <a:rPr lang="en-NZ" dirty="0"/>
              <a:t>Operations team.</a:t>
            </a:r>
          </a:p>
          <a:p>
            <a:pPr lvl="1"/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15</a:t>
            </a:fld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1352600" y="6011996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800" dirty="0">
                <a:latin typeface="Gill Sans MT" panose="020B0502020104020203" pitchFamily="34" charset="0"/>
                <a:hlinkClick r:id="rId3"/>
              </a:rPr>
              <a:t>http://softwaretestingfundamentals.com/verification-vs-validation/</a:t>
            </a:r>
            <a:endParaRPr lang="en-NZ" sz="1800" i="1" dirty="0">
              <a:solidFill>
                <a:schemeClr val="accent2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066" y="152400"/>
            <a:ext cx="8437438" cy="990600"/>
          </a:xfrm>
        </p:spPr>
        <p:txBody>
          <a:bodyPr/>
          <a:lstStyle/>
          <a:p>
            <a:pPr algn="r"/>
            <a:r>
              <a:rPr lang="en-NZ" dirty="0" smtClean="0"/>
              <a:t>Quality characteristics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331858"/>
            <a:ext cx="9180388" cy="4401398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Testing relating to quality characteristics:</a:t>
            </a:r>
          </a:p>
          <a:p>
            <a:pPr lvl="1"/>
            <a:endParaRPr lang="en-NZ" dirty="0" smtClean="0">
              <a:solidFill>
                <a:srgbClr val="0070C0"/>
              </a:solidFill>
            </a:endParaRPr>
          </a:p>
          <a:p>
            <a:pPr lvl="1"/>
            <a:r>
              <a:rPr lang="en-NZ" dirty="0" smtClean="0">
                <a:solidFill>
                  <a:srgbClr val="0070C0"/>
                </a:solidFill>
              </a:rPr>
              <a:t>Load testing </a:t>
            </a:r>
            <a:r>
              <a:rPr lang="en-NZ" dirty="0" smtClean="0">
                <a:solidFill>
                  <a:schemeClr val="tx1"/>
                </a:solidFill>
              </a:rPr>
              <a:t>– apply maximum loads to test maximum capacity</a:t>
            </a:r>
            <a:r>
              <a:rPr lang="en-NZ" dirty="0" smtClean="0"/>
              <a:t>.  </a:t>
            </a:r>
            <a:endParaRPr lang="en-NZ" dirty="0" smtClean="0">
              <a:solidFill>
                <a:srgbClr val="0070C0"/>
              </a:solidFill>
            </a:endParaRPr>
          </a:p>
          <a:p>
            <a:pPr lvl="1"/>
            <a:r>
              <a:rPr lang="en-NZ" dirty="0" smtClean="0">
                <a:solidFill>
                  <a:srgbClr val="0070C0"/>
                </a:solidFill>
              </a:rPr>
              <a:t>Stress </a:t>
            </a:r>
            <a:r>
              <a:rPr lang="en-NZ" dirty="0">
                <a:solidFill>
                  <a:srgbClr val="0070C0"/>
                </a:solidFill>
              </a:rPr>
              <a:t>testing </a:t>
            </a:r>
            <a:r>
              <a:rPr lang="en-NZ" dirty="0">
                <a:solidFill>
                  <a:schemeClr val="tx1"/>
                </a:solidFill>
              </a:rPr>
              <a:t>– </a:t>
            </a:r>
            <a:r>
              <a:rPr lang="en-NZ" dirty="0" smtClean="0">
                <a:solidFill>
                  <a:schemeClr val="tx1"/>
                </a:solidFill>
              </a:rPr>
              <a:t>find breaking point by applying over the maximum load</a:t>
            </a:r>
            <a:r>
              <a:rPr lang="en-NZ" dirty="0" smtClean="0"/>
              <a:t>.  </a:t>
            </a:r>
            <a:endParaRPr lang="en-NZ" dirty="0">
              <a:solidFill>
                <a:srgbClr val="0070C0"/>
              </a:solidFill>
            </a:endParaRPr>
          </a:p>
          <a:p>
            <a:pPr lvl="1"/>
            <a:r>
              <a:rPr lang="en-NZ" dirty="0" smtClean="0">
                <a:solidFill>
                  <a:srgbClr val="0070C0"/>
                </a:solidFill>
              </a:rPr>
              <a:t>Usability testing </a:t>
            </a:r>
            <a:r>
              <a:rPr lang="en-NZ" dirty="0" smtClean="0">
                <a:solidFill>
                  <a:schemeClr val="tx1"/>
                </a:solidFill>
              </a:rPr>
              <a:t>– measure how quickly users </a:t>
            </a:r>
          </a:p>
          <a:p>
            <a:pPr lvl="2"/>
            <a:r>
              <a:rPr lang="en-NZ" dirty="0" smtClean="0"/>
              <a:t>learn to use the system</a:t>
            </a:r>
          </a:p>
          <a:p>
            <a:pPr lvl="2"/>
            <a:r>
              <a:rPr lang="en-NZ" dirty="0"/>
              <a:t>c</a:t>
            </a:r>
            <a:r>
              <a:rPr lang="en-NZ" dirty="0" smtClean="0"/>
              <a:t>omplete specific tasks</a:t>
            </a:r>
          </a:p>
          <a:p>
            <a:pPr lvl="2"/>
            <a:r>
              <a:rPr lang="en-NZ" dirty="0"/>
              <a:t>e</a:t>
            </a:r>
            <a:r>
              <a:rPr lang="en-NZ" dirty="0" smtClean="0"/>
              <a:t>tc. </a:t>
            </a:r>
          </a:p>
          <a:p>
            <a:pPr lvl="1"/>
            <a:r>
              <a:rPr lang="en-NZ" dirty="0" smtClean="0">
                <a:solidFill>
                  <a:srgbClr val="0070C0"/>
                </a:solidFill>
              </a:rPr>
              <a:t>Reliability testing</a:t>
            </a:r>
          </a:p>
          <a:p>
            <a:pPr lvl="1"/>
            <a:r>
              <a:rPr lang="en-NZ" dirty="0" smtClean="0">
                <a:solidFill>
                  <a:srgbClr val="0070C0"/>
                </a:solidFill>
              </a:rPr>
              <a:t>Portability testing</a:t>
            </a:r>
          </a:p>
          <a:p>
            <a:pPr lvl="1"/>
            <a:r>
              <a:rPr lang="en-NZ" dirty="0">
                <a:solidFill>
                  <a:srgbClr val="0070C0"/>
                </a:solidFill>
              </a:rPr>
              <a:t>e</a:t>
            </a:r>
            <a:r>
              <a:rPr lang="en-NZ" dirty="0" smtClean="0">
                <a:solidFill>
                  <a:srgbClr val="0070C0"/>
                </a:solidFill>
              </a:rPr>
              <a:t>tc.</a:t>
            </a:r>
            <a:endParaRPr lang="en-NZ" dirty="0">
              <a:solidFill>
                <a:srgbClr val="0070C0"/>
              </a:solidFill>
            </a:endParaRPr>
          </a:p>
          <a:p>
            <a:pPr lvl="1"/>
            <a:endParaRPr lang="en-NZ" b="1" dirty="0">
              <a:solidFill>
                <a:srgbClr val="0070C0"/>
              </a:solidFill>
            </a:endParaRPr>
          </a:p>
          <a:p>
            <a:pPr lvl="1"/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16</a:t>
            </a:fld>
            <a:endParaRPr lang="en-NZ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895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066" y="152400"/>
            <a:ext cx="8437438" cy="990600"/>
          </a:xfrm>
        </p:spPr>
        <p:txBody>
          <a:bodyPr/>
          <a:lstStyle/>
          <a:p>
            <a:pPr algn="r"/>
            <a:r>
              <a:rPr lang="en-NZ" dirty="0" smtClean="0"/>
              <a:t>Other testing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331858"/>
            <a:ext cx="9180388" cy="4401398"/>
          </a:xfrm>
        </p:spPr>
        <p:txBody>
          <a:bodyPr>
            <a:normAutofit/>
          </a:bodyPr>
          <a:lstStyle/>
          <a:p>
            <a:r>
              <a:rPr lang="en-NZ" dirty="0"/>
              <a:t>O</a:t>
            </a:r>
            <a:r>
              <a:rPr lang="en-NZ" dirty="0" smtClean="0"/>
              <a:t>ther kinds of testing :</a:t>
            </a:r>
          </a:p>
          <a:p>
            <a:pPr lvl="1"/>
            <a:endParaRPr lang="en-NZ" dirty="0" smtClean="0">
              <a:solidFill>
                <a:srgbClr val="0070C0"/>
              </a:solidFill>
            </a:endParaRPr>
          </a:p>
          <a:p>
            <a:pPr lvl="1"/>
            <a:r>
              <a:rPr lang="en-NZ" dirty="0" smtClean="0">
                <a:solidFill>
                  <a:srgbClr val="0070C0"/>
                </a:solidFill>
              </a:rPr>
              <a:t>Smoke testing</a:t>
            </a:r>
            <a:r>
              <a:rPr lang="en-NZ" dirty="0" smtClean="0"/>
              <a:t>.  During integration, before the product is handed over to the test team, a superficial check is made by the build person that the product’s basic features do what they are supposed to. Purpose is, of course, to not waste the test team’s time.</a:t>
            </a:r>
          </a:p>
          <a:p>
            <a:pPr lvl="1"/>
            <a:endParaRPr lang="en-NZ" dirty="0" smtClean="0">
              <a:solidFill>
                <a:srgbClr val="0070C0"/>
              </a:solidFill>
            </a:endParaRPr>
          </a:p>
          <a:p>
            <a:pPr lvl="1"/>
            <a:r>
              <a:rPr lang="en-NZ" dirty="0" smtClean="0">
                <a:solidFill>
                  <a:srgbClr val="0070C0"/>
                </a:solidFill>
              </a:rPr>
              <a:t>Regression testing</a:t>
            </a:r>
            <a:r>
              <a:rPr lang="en-NZ" dirty="0" smtClean="0"/>
              <a:t>.  Applied when changes to the product are needed (to fix bugs or add functionality) to make sure nothing is broken. Applied at </a:t>
            </a:r>
            <a:r>
              <a:rPr lang="en-NZ" dirty="0" smtClean="0">
                <a:solidFill>
                  <a:srgbClr val="0070C0"/>
                </a:solidFill>
              </a:rPr>
              <a:t>unit</a:t>
            </a:r>
            <a:r>
              <a:rPr lang="en-NZ" dirty="0" smtClean="0"/>
              <a:t>, </a:t>
            </a:r>
            <a:r>
              <a:rPr lang="en-NZ" dirty="0" smtClean="0">
                <a:solidFill>
                  <a:srgbClr val="0070C0"/>
                </a:solidFill>
              </a:rPr>
              <a:t>integration</a:t>
            </a:r>
            <a:r>
              <a:rPr lang="en-NZ" dirty="0" smtClean="0"/>
              <a:t> and </a:t>
            </a:r>
            <a:r>
              <a:rPr lang="en-NZ" dirty="0" smtClean="0">
                <a:solidFill>
                  <a:srgbClr val="0070C0"/>
                </a:solidFill>
              </a:rPr>
              <a:t>system</a:t>
            </a:r>
            <a:r>
              <a:rPr lang="en-NZ" dirty="0" smtClean="0"/>
              <a:t> test levels,  </a:t>
            </a:r>
          </a:p>
          <a:p>
            <a:pPr marL="274638" lvl="1" indent="0">
              <a:buNone/>
            </a:pPr>
            <a:endParaRPr lang="en-NZ" b="1" dirty="0">
              <a:solidFill>
                <a:srgbClr val="0070C0"/>
              </a:solidFill>
            </a:endParaRPr>
          </a:p>
          <a:p>
            <a:pPr lvl="1"/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17</a:t>
            </a:fld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556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Z" dirty="0" smtClean="0"/>
              <a:t> Waterfall - issues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4874096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Practitioners uncovered some serious issues when implementing a waterfall approach :</a:t>
            </a:r>
            <a:endParaRPr lang="en-NZ" i="1" dirty="0" smtClean="0"/>
          </a:p>
          <a:p>
            <a:pPr lvl="1"/>
            <a:r>
              <a:rPr lang="en-NZ" dirty="0" smtClean="0"/>
              <a:t>During projects lasting several years, clients often changed their minds about what was required.  The wrong product was delivered.</a:t>
            </a:r>
          </a:p>
          <a:p>
            <a:pPr lvl="2"/>
            <a:r>
              <a:rPr lang="en-NZ" dirty="0" smtClean="0"/>
              <a:t>changes in environment</a:t>
            </a:r>
          </a:p>
          <a:p>
            <a:pPr lvl="2"/>
            <a:r>
              <a:rPr lang="en-NZ" dirty="0" smtClean="0"/>
              <a:t>introduction of new technologies</a:t>
            </a:r>
          </a:p>
          <a:p>
            <a:pPr lvl="1"/>
            <a:endParaRPr lang="en-NZ" sz="1600" dirty="0" smtClean="0"/>
          </a:p>
          <a:p>
            <a:pPr lvl="1"/>
            <a:r>
              <a:rPr lang="en-NZ" dirty="0" smtClean="0"/>
              <a:t>The need for extensive documentation resulted in documents not being kept up-to-date.</a:t>
            </a:r>
          </a:p>
          <a:p>
            <a:pPr lvl="2"/>
            <a:r>
              <a:rPr lang="en-NZ" dirty="0" smtClean="0"/>
              <a:t>e.g. during design phase, mistake in requirements document is discovered – fixed in design doc but not in requirements doc.</a:t>
            </a:r>
          </a:p>
          <a:p>
            <a:pPr lvl="2"/>
            <a:endParaRPr lang="en-NZ" dirty="0"/>
          </a:p>
          <a:p>
            <a:pPr lvl="1"/>
            <a:r>
              <a:rPr lang="en-NZ" dirty="0" smtClean="0"/>
              <a:t>No communication between practitioners from different phases meant that tacit knowledge wasn’t shared. Coders often didn’t really grasp what was wanted.</a:t>
            </a:r>
            <a:endParaRPr lang="en-NZ" dirty="0"/>
          </a:p>
          <a:p>
            <a:pPr lvl="1"/>
            <a:endParaRPr lang="en-NZ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18</a:t>
            </a:fld>
            <a:endParaRPr lang="en-NZ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0044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Z" dirty="0" smtClean="0"/>
              <a:t> Waterfall summary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036372" cy="3217912"/>
          </a:xfrm>
        </p:spPr>
        <p:txBody>
          <a:bodyPr>
            <a:normAutofit fontScale="92500"/>
          </a:bodyPr>
          <a:lstStyle/>
          <a:p>
            <a:endParaRPr lang="en-NZ" dirty="0" smtClean="0"/>
          </a:p>
          <a:p>
            <a:r>
              <a:rPr lang="en-NZ" dirty="0" smtClean="0"/>
              <a:t>Waterfall is a staged approach based on a manufacturing paradigm.</a:t>
            </a:r>
          </a:p>
          <a:p>
            <a:r>
              <a:rPr lang="en-NZ" dirty="0" smtClean="0"/>
              <a:t>Created to address problems in large, complex development efforts.</a:t>
            </a:r>
          </a:p>
          <a:p>
            <a:r>
              <a:rPr lang="en-NZ" dirty="0" smtClean="0"/>
              <a:t>Communication is largely via documentation</a:t>
            </a:r>
            <a:r>
              <a:rPr lang="en-NZ" i="1" dirty="0" smtClean="0"/>
              <a:t>.</a:t>
            </a:r>
          </a:p>
          <a:p>
            <a:r>
              <a:rPr lang="en-NZ" dirty="0" smtClean="0"/>
              <a:t>Serious issues relating to documentation, communication and delivering what the customer really wanted.</a:t>
            </a:r>
          </a:p>
          <a:p>
            <a:pPr marL="0" indent="0">
              <a:buNone/>
            </a:pPr>
            <a:endParaRPr lang="en-NZ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19</a:t>
            </a:fld>
            <a:endParaRPr lang="en-NZ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7591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Z" dirty="0" smtClean="0"/>
              <a:t>Lecture plan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4010000"/>
          </a:xfrm>
        </p:spPr>
        <p:txBody>
          <a:bodyPr>
            <a:normAutofit fontScale="70000" lnSpcReduction="20000"/>
          </a:bodyPr>
          <a:lstStyle/>
          <a:p>
            <a:endParaRPr lang="en-NZ" dirty="0" smtClean="0"/>
          </a:p>
          <a:p>
            <a:pPr marL="0" indent="0">
              <a:buNone/>
            </a:pPr>
            <a:r>
              <a:rPr lang="en-NZ" sz="2800" dirty="0"/>
              <a:t>Week 1: 		</a:t>
            </a:r>
            <a:r>
              <a:rPr lang="en-NZ" sz="2800" i="1" dirty="0"/>
              <a:t>No class - Anzac Day</a:t>
            </a:r>
          </a:p>
          <a:p>
            <a:pPr marL="0" indent="0">
              <a:buNone/>
            </a:pPr>
            <a:r>
              <a:rPr lang="en-NZ" sz="2800" dirty="0">
                <a:solidFill>
                  <a:srgbClr val="0070C0"/>
                </a:solidFill>
              </a:rPr>
              <a:t>		</a:t>
            </a:r>
            <a:r>
              <a:rPr lang="en-NZ" sz="2800" dirty="0"/>
              <a:t>What is software quality?</a:t>
            </a:r>
          </a:p>
          <a:p>
            <a:pPr marL="0" indent="0">
              <a:buNone/>
            </a:pPr>
            <a:r>
              <a:rPr lang="en-NZ" sz="2800" dirty="0"/>
              <a:t>		Some key developer practices (version control, testing).</a:t>
            </a:r>
          </a:p>
          <a:p>
            <a:pPr marL="0" indent="0">
              <a:buNone/>
            </a:pPr>
            <a:r>
              <a:rPr lang="en-NZ" sz="2800" dirty="0"/>
              <a:t>		</a:t>
            </a:r>
          </a:p>
          <a:p>
            <a:pPr marL="0" indent="0">
              <a:buNone/>
            </a:pPr>
            <a:r>
              <a:rPr lang="en-NZ" sz="2800" dirty="0"/>
              <a:t>Week 2:		Black box testing. </a:t>
            </a:r>
          </a:p>
          <a:p>
            <a:pPr marL="0" indent="0">
              <a:buNone/>
            </a:pPr>
            <a:r>
              <a:rPr lang="en-NZ" sz="2800" dirty="0"/>
              <a:t>		White-box testing. </a:t>
            </a:r>
          </a:p>
          <a:p>
            <a:pPr marL="0" indent="0">
              <a:buNone/>
            </a:pPr>
            <a:r>
              <a:rPr lang="en-NZ" sz="2800" dirty="0"/>
              <a:t>		</a:t>
            </a:r>
            <a:r>
              <a:rPr lang="en-NZ" sz="2900" dirty="0"/>
              <a:t>Myers' testing principles.</a:t>
            </a:r>
          </a:p>
          <a:p>
            <a:pPr marL="0" indent="0">
              <a:buNone/>
            </a:pPr>
            <a:r>
              <a:rPr lang="en-NZ" sz="2800" dirty="0"/>
              <a:t>		</a:t>
            </a:r>
          </a:p>
          <a:p>
            <a:pPr marL="0" indent="0">
              <a:buNone/>
            </a:pPr>
            <a:r>
              <a:rPr lang="en-NZ" sz="2800" dirty="0"/>
              <a:t>Week 3:		</a:t>
            </a:r>
            <a:r>
              <a:rPr lang="en-NZ" sz="2900" dirty="0">
                <a:solidFill>
                  <a:srgbClr val="0070C0"/>
                </a:solidFill>
              </a:rPr>
              <a:t>Traditional approach to testing (Waterfall). </a:t>
            </a:r>
          </a:p>
          <a:p>
            <a:pPr marL="0" indent="0">
              <a:buNone/>
            </a:pPr>
            <a:r>
              <a:rPr lang="en-NZ" sz="2800" dirty="0"/>
              <a:t>		Agile approach to testing (XP).</a:t>
            </a:r>
          </a:p>
          <a:p>
            <a:pPr marL="0" indent="0">
              <a:buNone/>
            </a:pPr>
            <a:r>
              <a:rPr lang="en-NZ" sz="2800" dirty="0"/>
              <a:t>		Famous failures.</a:t>
            </a:r>
          </a:p>
          <a:p>
            <a:pPr marL="0" indent="0">
              <a:buNone/>
            </a:pPr>
            <a:endParaRPr lang="en-NZ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</a:t>
            </a:fld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236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Z" dirty="0" smtClean="0"/>
              <a:t> Agile alliance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3793976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Many practitioners explored ways to mitigate issues</a:t>
            </a:r>
          </a:p>
          <a:p>
            <a:endParaRPr lang="en-NZ" dirty="0" smtClean="0"/>
          </a:p>
          <a:p>
            <a:pPr lvl="1"/>
            <a:r>
              <a:rPr lang="en-NZ" dirty="0" smtClean="0"/>
              <a:t>Many (most?) projects actually implemented an </a:t>
            </a:r>
            <a:r>
              <a:rPr lang="en-NZ" dirty="0" smtClean="0">
                <a:solidFill>
                  <a:srgbClr val="0070C0"/>
                </a:solidFill>
              </a:rPr>
              <a:t>iterative and incremental </a:t>
            </a:r>
            <a:r>
              <a:rPr lang="en-NZ" dirty="0" smtClean="0"/>
              <a:t>approach.</a:t>
            </a:r>
          </a:p>
          <a:p>
            <a:pPr lvl="2"/>
            <a:r>
              <a:rPr lang="en-NZ" dirty="0" smtClean="0"/>
              <a:t>1970s: Harlan Mills - upfront specification, deliver in many increments.</a:t>
            </a:r>
          </a:p>
          <a:p>
            <a:pPr lvl="3"/>
            <a:r>
              <a:rPr lang="en-NZ" dirty="0" smtClean="0"/>
              <a:t>adapt designs as a result of customer feedback.</a:t>
            </a:r>
          </a:p>
          <a:p>
            <a:pPr lvl="2"/>
            <a:r>
              <a:rPr lang="en-NZ" dirty="0" smtClean="0"/>
              <a:t>1976:  Tom </a:t>
            </a:r>
            <a:r>
              <a:rPr lang="en-NZ" dirty="0" err="1" smtClean="0"/>
              <a:t>Gilb</a:t>
            </a:r>
            <a:r>
              <a:rPr lang="en-NZ" dirty="0" smtClean="0"/>
              <a:t> formally introduced ideas of ‘</a:t>
            </a:r>
            <a:r>
              <a:rPr lang="en-NZ" dirty="0" smtClean="0">
                <a:solidFill>
                  <a:srgbClr val="0070C0"/>
                </a:solidFill>
              </a:rPr>
              <a:t>evolutionary</a:t>
            </a:r>
            <a:r>
              <a:rPr lang="en-NZ" dirty="0" smtClean="0"/>
              <a:t> project management’.</a:t>
            </a:r>
          </a:p>
          <a:p>
            <a:pPr lvl="3"/>
            <a:r>
              <a:rPr lang="en-NZ" dirty="0" smtClean="0"/>
              <a:t>no upfront specification, rather discover requirements in an iterative way. </a:t>
            </a:r>
          </a:p>
          <a:p>
            <a:pPr lvl="1"/>
            <a:endParaRPr lang="en-NZ" dirty="0"/>
          </a:p>
          <a:p>
            <a:r>
              <a:rPr lang="en-NZ" dirty="0" smtClean="0"/>
              <a:t>In 2001, a number of separate groups working on ‘agile’ approaches to software development formed the </a:t>
            </a:r>
            <a:r>
              <a:rPr lang="en-NZ" b="1" dirty="0" smtClean="0">
                <a:solidFill>
                  <a:srgbClr val="0070C0"/>
                </a:solidFill>
              </a:rPr>
              <a:t>Agile Alliance</a:t>
            </a:r>
            <a:r>
              <a:rPr lang="en-NZ" dirty="0" smtClean="0"/>
              <a:t>. </a:t>
            </a:r>
          </a:p>
          <a:p>
            <a:pPr lvl="1"/>
            <a:endParaRPr lang="en-NZ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20</a:t>
            </a:fld>
            <a:endParaRPr lang="en-NZ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52800" y="6448954"/>
            <a:ext cx="3797300" cy="365125"/>
          </a:xfrm>
        </p:spPr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4" name="Rectangle 3"/>
          <p:cNvSpPr/>
          <p:nvPr/>
        </p:nvSpPr>
        <p:spPr>
          <a:xfrm>
            <a:off x="344488" y="5933898"/>
            <a:ext cx="9145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400" dirty="0">
                <a:hlinkClick r:id="rId3"/>
              </a:rPr>
              <a:t>http://</a:t>
            </a:r>
            <a:r>
              <a:rPr lang="en-NZ" sz="1400" dirty="0" smtClean="0">
                <a:hlinkClick r:id="rId3"/>
              </a:rPr>
              <a:t>www.craiglarman.com/wiki/downloads/misc/history-of-iterative-larman-and-basili-ieee-computer.pdf</a:t>
            </a:r>
            <a:endParaRPr lang="en-NZ" sz="1400" dirty="0" smtClean="0"/>
          </a:p>
          <a:p>
            <a:r>
              <a:rPr lang="en-NZ" sz="1400" dirty="0">
                <a:hlinkClick r:id="rId4"/>
              </a:rPr>
              <a:t>http://www.agilealliance.org/</a:t>
            </a:r>
            <a:endParaRPr lang="en-NZ" sz="1400" dirty="0"/>
          </a:p>
        </p:txBody>
      </p:sp>
    </p:spTree>
    <p:extLst>
      <p:ext uri="{BB962C8B-B14F-4D97-AF65-F5344CB8AC3E}">
        <p14:creationId xmlns:p14="http://schemas.microsoft.com/office/powerpoint/2010/main" val="233661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Z" dirty="0" smtClean="0"/>
              <a:t> Agile alliance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4514056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Mission</a:t>
            </a:r>
          </a:p>
          <a:p>
            <a:pPr marL="274638" lvl="1" indent="0">
              <a:buNone/>
            </a:pPr>
            <a:r>
              <a:rPr lang="en-NZ" i="1" dirty="0" smtClean="0"/>
              <a:t>“We support those who explore and apply Agile principles and practices to make the software industry productive, humane and sustainable.”</a:t>
            </a:r>
          </a:p>
          <a:p>
            <a:pPr lvl="1"/>
            <a:endParaRPr lang="en-NZ" dirty="0"/>
          </a:p>
          <a:p>
            <a:r>
              <a:rPr lang="en-NZ" dirty="0" smtClean="0"/>
              <a:t>Manifesto</a:t>
            </a:r>
            <a:endParaRPr lang="en-NZ" dirty="0"/>
          </a:p>
          <a:p>
            <a:pPr marL="274638" lvl="1" indent="0">
              <a:buNone/>
            </a:pPr>
            <a:r>
              <a:rPr lang="en-NZ" i="1" dirty="0"/>
              <a:t>“We </a:t>
            </a:r>
            <a:r>
              <a:rPr lang="en-NZ" i="1" dirty="0" smtClean="0"/>
              <a:t>are uncovering better ways of developing software by doing it and helping others do it.  Through this work we have come to value:</a:t>
            </a:r>
          </a:p>
          <a:p>
            <a:pPr lvl="1"/>
            <a:endParaRPr lang="en-NZ" i="1" dirty="0" smtClean="0"/>
          </a:p>
          <a:p>
            <a:pPr marL="274638" lvl="1" indent="0" algn="ctr">
              <a:buNone/>
            </a:pPr>
            <a:r>
              <a:rPr lang="en-NZ" b="1" i="1" dirty="0" smtClean="0"/>
              <a:t>Individuals and interactions </a:t>
            </a:r>
            <a:r>
              <a:rPr lang="en-NZ" i="1" dirty="0" smtClean="0"/>
              <a:t>over processes and tools</a:t>
            </a:r>
          </a:p>
          <a:p>
            <a:pPr marL="274638" lvl="1" indent="0" algn="ctr">
              <a:buNone/>
            </a:pPr>
            <a:r>
              <a:rPr lang="en-NZ" b="1" i="1" dirty="0" smtClean="0"/>
              <a:t>Working software </a:t>
            </a:r>
            <a:r>
              <a:rPr lang="en-NZ" i="1" dirty="0" smtClean="0"/>
              <a:t>over comprehensive documentation</a:t>
            </a:r>
          </a:p>
          <a:p>
            <a:pPr marL="274638" lvl="1" indent="0" algn="ctr">
              <a:buNone/>
            </a:pPr>
            <a:r>
              <a:rPr lang="en-NZ" b="1" i="1" dirty="0" smtClean="0"/>
              <a:t>Customer collaboration </a:t>
            </a:r>
            <a:r>
              <a:rPr lang="en-NZ" i="1" dirty="0" smtClean="0"/>
              <a:t>over contract negotiation</a:t>
            </a:r>
          </a:p>
          <a:p>
            <a:pPr marL="274638" lvl="1" indent="0" algn="ctr">
              <a:buNone/>
            </a:pPr>
            <a:r>
              <a:rPr lang="en-NZ" b="1" i="1" dirty="0" smtClean="0"/>
              <a:t>Responding to change </a:t>
            </a:r>
            <a:r>
              <a:rPr lang="en-NZ" i="1" dirty="0" smtClean="0"/>
              <a:t>over following a plan.</a:t>
            </a:r>
          </a:p>
          <a:p>
            <a:pPr marL="274638" lvl="1" indent="0">
              <a:buNone/>
            </a:pPr>
            <a:endParaRPr lang="en-NZ" i="1" dirty="0" smtClean="0"/>
          </a:p>
          <a:p>
            <a:pPr marL="274638" lvl="1" indent="0">
              <a:buNone/>
            </a:pPr>
            <a:r>
              <a:rPr lang="en-NZ" i="1" dirty="0" smtClean="0"/>
              <a:t>That is, while there is value in the items on the right, we value the items on the left more.”</a:t>
            </a:r>
            <a:endParaRPr lang="en-NZ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21</a:t>
            </a:fld>
            <a:endParaRPr lang="en-NZ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52800" y="6448954"/>
            <a:ext cx="3797300" cy="365125"/>
          </a:xfrm>
        </p:spPr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4" name="Rectangle 3"/>
          <p:cNvSpPr/>
          <p:nvPr/>
        </p:nvSpPr>
        <p:spPr>
          <a:xfrm>
            <a:off x="344488" y="5933898"/>
            <a:ext cx="9145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400" dirty="0">
                <a:hlinkClick r:id="rId3"/>
              </a:rPr>
              <a:t>http://</a:t>
            </a:r>
            <a:r>
              <a:rPr lang="en-NZ" sz="1400" dirty="0" smtClean="0">
                <a:hlinkClick r:id="rId3"/>
              </a:rPr>
              <a:t>www.craiglarman.com/wiki/downloads/misc/history-of-iterative-larman-and-basili-ieee-computer.pdf</a:t>
            </a:r>
            <a:endParaRPr lang="en-NZ" sz="1400" dirty="0" smtClean="0"/>
          </a:p>
          <a:p>
            <a:r>
              <a:rPr lang="en-NZ" sz="1400" dirty="0">
                <a:hlinkClick r:id="rId4"/>
              </a:rPr>
              <a:t>http://www.agilealliance.org/</a:t>
            </a:r>
            <a:endParaRPr lang="en-NZ" sz="1400" dirty="0"/>
          </a:p>
        </p:txBody>
      </p:sp>
    </p:spTree>
    <p:extLst>
      <p:ext uri="{BB962C8B-B14F-4D97-AF65-F5344CB8AC3E}">
        <p14:creationId xmlns:p14="http://schemas.microsoft.com/office/powerpoint/2010/main" val="392601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Z" dirty="0" smtClean="0"/>
              <a:t> Agile alliance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4514056"/>
          </a:xfrm>
        </p:spPr>
        <p:txBody>
          <a:bodyPr>
            <a:normAutofit/>
          </a:bodyPr>
          <a:lstStyle/>
          <a:p>
            <a:r>
              <a:rPr lang="en-NZ" dirty="0" smtClean="0"/>
              <a:t>Principles: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22</a:t>
            </a:fld>
            <a:endParaRPr lang="en-NZ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52800" y="6448954"/>
            <a:ext cx="3797300" cy="365125"/>
          </a:xfrm>
        </p:spPr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4" name="Rectangle 3"/>
          <p:cNvSpPr/>
          <p:nvPr/>
        </p:nvSpPr>
        <p:spPr>
          <a:xfrm>
            <a:off x="344488" y="5933898"/>
            <a:ext cx="91450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400" dirty="0" smtClean="0">
                <a:hlinkClick r:id="rId3"/>
              </a:rPr>
              <a:t>http</a:t>
            </a:r>
            <a:r>
              <a:rPr lang="en-NZ" sz="1400" dirty="0">
                <a:hlinkClick r:id="rId3"/>
              </a:rPr>
              <a:t>://www.agilealliance.org/</a:t>
            </a:r>
            <a:endParaRPr lang="en-NZ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616" y="1628800"/>
            <a:ext cx="7027422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51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Z" dirty="0" smtClean="0"/>
              <a:t> Agile methods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23</a:t>
            </a:fld>
            <a:endParaRPr lang="en-NZ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52800" y="6448954"/>
            <a:ext cx="3797300" cy="365125"/>
          </a:xfrm>
        </p:spPr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845" y="1268760"/>
            <a:ext cx="7090310" cy="482453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469647" y="5999802"/>
            <a:ext cx="4953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NZ" sz="1600" dirty="0">
                <a:latin typeface="Gill Sans MT" panose="020B0502020104020203" pitchFamily="34" charset="0"/>
                <a:hlinkClick r:id="rId4"/>
              </a:rPr>
              <a:t>http://en.wikipedia.org/wiki/Agile_software_development</a:t>
            </a:r>
            <a:endParaRPr lang="en-NZ" sz="16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9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Z" dirty="0" smtClean="0"/>
              <a:t> Agile approach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3937992"/>
          </a:xfrm>
        </p:spPr>
        <p:txBody>
          <a:bodyPr>
            <a:normAutofit/>
          </a:bodyPr>
          <a:lstStyle/>
          <a:p>
            <a:endParaRPr lang="en-NZ" dirty="0" smtClean="0"/>
          </a:p>
          <a:p>
            <a:r>
              <a:rPr lang="en-NZ" dirty="0" smtClean="0"/>
              <a:t>Agile approach is based on a software-as-a-service paradigm.</a:t>
            </a:r>
          </a:p>
          <a:p>
            <a:r>
              <a:rPr lang="en-NZ" dirty="0" smtClean="0"/>
              <a:t>Communication is largely face-to-face</a:t>
            </a:r>
            <a:r>
              <a:rPr lang="en-NZ" i="1" dirty="0" smtClean="0"/>
              <a:t>.</a:t>
            </a:r>
          </a:p>
          <a:p>
            <a:r>
              <a:rPr lang="en-NZ" dirty="0" smtClean="0"/>
              <a:t>Software is delivered frequently to customers.</a:t>
            </a:r>
          </a:p>
          <a:p>
            <a:r>
              <a:rPr lang="en-NZ" dirty="0"/>
              <a:t>The agile methods are quite different from one another but have the </a:t>
            </a:r>
            <a:r>
              <a:rPr lang="en-NZ" dirty="0">
                <a:solidFill>
                  <a:srgbClr val="0070C0"/>
                </a:solidFill>
              </a:rPr>
              <a:t>Principles</a:t>
            </a:r>
            <a:r>
              <a:rPr lang="en-NZ" dirty="0"/>
              <a:t> in common</a:t>
            </a:r>
            <a:r>
              <a:rPr lang="en-NZ" dirty="0" smtClean="0"/>
              <a:t>.</a:t>
            </a:r>
          </a:p>
          <a:p>
            <a:r>
              <a:rPr lang="en-NZ" dirty="0" smtClean="0"/>
              <a:t>Next session, we will study one agile method, </a:t>
            </a:r>
            <a:r>
              <a:rPr lang="en-NZ" dirty="0" err="1" smtClean="0">
                <a:solidFill>
                  <a:srgbClr val="0070C0"/>
                </a:solidFill>
              </a:rPr>
              <a:t>eXtreme</a:t>
            </a:r>
            <a:r>
              <a:rPr lang="en-NZ" dirty="0" smtClean="0">
                <a:solidFill>
                  <a:srgbClr val="0070C0"/>
                </a:solidFill>
              </a:rPr>
              <a:t> Programming (XP)</a:t>
            </a:r>
            <a:r>
              <a:rPr lang="en-NZ" dirty="0" smtClean="0"/>
              <a:t>, in greater detail.</a:t>
            </a:r>
            <a:endParaRPr lang="en-NZ" dirty="0"/>
          </a:p>
          <a:p>
            <a:pPr marL="0" indent="0">
              <a:buNone/>
            </a:pPr>
            <a:endParaRPr lang="en-NZ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24</a:t>
            </a:fld>
            <a:endParaRPr lang="en-NZ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2798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NZ" dirty="0" smtClean="0"/>
              <a:t>Learning goals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Have a working understanding of :</a:t>
            </a:r>
          </a:p>
          <a:p>
            <a:pPr lvl="1"/>
            <a:r>
              <a:rPr lang="en-NZ" dirty="0" smtClean="0"/>
              <a:t>the waterfall model for software development</a:t>
            </a:r>
          </a:p>
          <a:p>
            <a:pPr lvl="1"/>
            <a:r>
              <a:rPr lang="en-NZ" dirty="0" smtClean="0"/>
              <a:t>testing in the waterfall model</a:t>
            </a:r>
          </a:p>
          <a:p>
            <a:pPr lvl="1"/>
            <a:r>
              <a:rPr lang="en-NZ" dirty="0"/>
              <a:t>i</a:t>
            </a:r>
            <a:r>
              <a:rPr lang="en-NZ" dirty="0" smtClean="0"/>
              <a:t>terative, incremental and evolutionary development</a:t>
            </a:r>
          </a:p>
          <a:p>
            <a:pPr lvl="1"/>
            <a:endParaRPr lang="en-NZ" dirty="0" smtClean="0"/>
          </a:p>
          <a:p>
            <a:r>
              <a:rPr lang="en-NZ" dirty="0" smtClean="0"/>
              <a:t>Discuss:</a:t>
            </a:r>
          </a:p>
          <a:p>
            <a:pPr lvl="1"/>
            <a:r>
              <a:rPr lang="en-NZ" dirty="0" smtClean="0"/>
              <a:t>limitations of the waterfall model</a:t>
            </a:r>
          </a:p>
          <a:p>
            <a:pPr lvl="1"/>
            <a:r>
              <a:rPr lang="en-NZ" dirty="0" smtClean="0"/>
              <a:t>agile alliance and manifesto</a:t>
            </a:r>
          </a:p>
          <a:p>
            <a:pPr lvl="1"/>
            <a:endParaRPr lang="en-NZ" dirty="0" smtClean="0"/>
          </a:p>
          <a:p>
            <a:endParaRPr lang="en-NZ" dirty="0"/>
          </a:p>
          <a:p>
            <a:endParaRPr lang="en-NZ" dirty="0"/>
          </a:p>
          <a:p>
            <a:pPr lvl="1"/>
            <a:endParaRPr lang="en-NZ" dirty="0"/>
          </a:p>
          <a:p>
            <a:pPr lvl="1"/>
            <a:endParaRPr lang="en-NZ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3</a:t>
            </a:fld>
            <a:endParaRPr lang="en-NZ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795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066" y="152400"/>
            <a:ext cx="8437438" cy="990600"/>
          </a:xfrm>
        </p:spPr>
        <p:txBody>
          <a:bodyPr/>
          <a:lstStyle/>
          <a:p>
            <a:pPr algn="r"/>
            <a:r>
              <a:rPr lang="en-NZ" dirty="0" smtClean="0"/>
              <a:t>Brief </a:t>
            </a:r>
            <a:r>
              <a:rPr lang="en-NZ" dirty="0"/>
              <a:t>h</a:t>
            </a:r>
            <a:r>
              <a:rPr lang="en-NZ" dirty="0" smtClean="0"/>
              <a:t>istory of</a:t>
            </a:r>
            <a:r>
              <a:rPr lang="en-NZ" dirty="0"/>
              <a:t> </a:t>
            </a:r>
            <a:r>
              <a:rPr lang="en-NZ" dirty="0" smtClean="0"/>
              <a:t>waterfall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4514056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1960s : programming is an ‘art’</a:t>
            </a:r>
          </a:p>
          <a:p>
            <a:pPr lvl="1"/>
            <a:r>
              <a:rPr lang="en-NZ" dirty="0" smtClean="0"/>
              <a:t>practitioners receive no formal training</a:t>
            </a:r>
          </a:p>
          <a:p>
            <a:pPr lvl="1"/>
            <a:r>
              <a:rPr lang="en-NZ" dirty="0" smtClean="0"/>
              <a:t>serious concerns about quality as projects became larger </a:t>
            </a:r>
          </a:p>
          <a:p>
            <a:pPr lvl="1"/>
            <a:endParaRPr lang="en-NZ" dirty="0" smtClean="0"/>
          </a:p>
          <a:p>
            <a:r>
              <a:rPr lang="en-NZ" dirty="0" smtClean="0"/>
              <a:t>1968 : conference organised by the NATO Science Committee </a:t>
            </a:r>
          </a:p>
          <a:p>
            <a:pPr lvl="1"/>
            <a:r>
              <a:rPr lang="en-NZ" dirty="0" smtClean="0"/>
              <a:t>discussed issues with ‘software manufacture’</a:t>
            </a:r>
          </a:p>
          <a:p>
            <a:pPr lvl="1"/>
            <a:r>
              <a:rPr lang="en-NZ" dirty="0" smtClean="0"/>
              <a:t>coined the term ‘software engineering’</a:t>
            </a:r>
          </a:p>
          <a:p>
            <a:pPr lvl="1"/>
            <a:r>
              <a:rPr lang="en-NZ" dirty="0" smtClean="0"/>
              <a:t>introduced standard development model (waterfall) based on staged manufacturing process </a:t>
            </a:r>
          </a:p>
          <a:p>
            <a:pPr lvl="1"/>
            <a:endParaRPr lang="en-NZ" dirty="0"/>
          </a:p>
          <a:p>
            <a:r>
              <a:rPr lang="en-NZ" dirty="0" smtClean="0"/>
              <a:t>Note </a:t>
            </a:r>
            <a:r>
              <a:rPr lang="en-NZ" dirty="0"/>
              <a:t>: </a:t>
            </a:r>
            <a:r>
              <a:rPr lang="en-NZ" dirty="0" smtClean="0"/>
              <a:t>many ‘current’ issues discussed </a:t>
            </a:r>
            <a:r>
              <a:rPr lang="en-NZ" sz="2000" dirty="0" smtClean="0"/>
              <a:t>(need to iterate, obtain feedback from customer, reuse,  product architecture) </a:t>
            </a:r>
            <a:r>
              <a:rPr lang="en-NZ" dirty="0" smtClean="0"/>
              <a:t>BUT appears to have been little attempt to reframe software development as anything other than a </a:t>
            </a:r>
            <a:r>
              <a:rPr lang="en-NZ" dirty="0" smtClean="0">
                <a:solidFill>
                  <a:schemeClr val="accent2">
                    <a:lumMod val="75000"/>
                  </a:schemeClr>
                </a:solidFill>
              </a:rPr>
              <a:t>manufacturing process</a:t>
            </a:r>
            <a:r>
              <a:rPr lang="en-NZ" dirty="0" smtClean="0"/>
              <a:t>.</a:t>
            </a:r>
            <a:endParaRPr lang="en-NZ" dirty="0"/>
          </a:p>
          <a:p>
            <a:pPr lvl="1"/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4</a:t>
            </a:fld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083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066" y="152400"/>
            <a:ext cx="8437438" cy="990600"/>
          </a:xfrm>
        </p:spPr>
        <p:txBody>
          <a:bodyPr/>
          <a:lstStyle/>
          <a:p>
            <a:pPr algn="r"/>
            <a:r>
              <a:rPr lang="en-NZ" dirty="0" smtClean="0"/>
              <a:t>Waterfall model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4859908" cy="4640600"/>
          </a:xfrm>
        </p:spPr>
        <p:txBody>
          <a:bodyPr>
            <a:normAutofit/>
          </a:bodyPr>
          <a:lstStyle/>
          <a:p>
            <a:r>
              <a:rPr lang="en-NZ" dirty="0" smtClean="0"/>
              <a:t>Staged model. Each stage :</a:t>
            </a:r>
          </a:p>
          <a:p>
            <a:pPr lvl="1"/>
            <a:endParaRPr lang="en-NZ" dirty="0" smtClean="0"/>
          </a:p>
          <a:p>
            <a:pPr lvl="1"/>
            <a:r>
              <a:rPr lang="en-NZ" dirty="0" smtClean="0"/>
              <a:t>implemented </a:t>
            </a:r>
            <a:r>
              <a:rPr lang="en-NZ" dirty="0"/>
              <a:t>by different people with different skill </a:t>
            </a:r>
            <a:r>
              <a:rPr lang="en-NZ" dirty="0" smtClean="0"/>
              <a:t>sets</a:t>
            </a:r>
          </a:p>
          <a:p>
            <a:pPr lvl="1"/>
            <a:r>
              <a:rPr lang="en-NZ" dirty="0" smtClean="0"/>
              <a:t>must </a:t>
            </a:r>
            <a:r>
              <a:rPr lang="en-NZ" dirty="0"/>
              <a:t>be completed and ‘signed off’ before the next </a:t>
            </a:r>
            <a:r>
              <a:rPr lang="en-NZ" dirty="0" smtClean="0"/>
              <a:t>begins</a:t>
            </a:r>
          </a:p>
          <a:p>
            <a:pPr lvl="1"/>
            <a:r>
              <a:rPr lang="en-NZ" b="1" dirty="0" smtClean="0">
                <a:solidFill>
                  <a:schemeClr val="accent2">
                    <a:lumMod val="75000"/>
                  </a:schemeClr>
                </a:solidFill>
              </a:rPr>
              <a:t>verified</a:t>
            </a:r>
            <a:r>
              <a:rPr lang="en-NZ" dirty="0" smtClean="0"/>
              <a:t> against the previous stage before sign-off</a:t>
            </a:r>
            <a:endParaRPr lang="en-NZ" dirty="0"/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pPr lvl="1"/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5</a:t>
            </a:fld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4" name="Rectangle 3"/>
          <p:cNvSpPr/>
          <p:nvPr/>
        </p:nvSpPr>
        <p:spPr>
          <a:xfrm>
            <a:off x="1352600" y="6011996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800" dirty="0">
                <a:latin typeface="Gill Sans MT" panose="020B0502020104020203" pitchFamily="34" charset="0"/>
                <a:hlinkClick r:id="rId3"/>
              </a:rPr>
              <a:t>http://www.coleyconsulting.co.uk/from-waterfall-to-v-model.htm</a:t>
            </a:r>
            <a:endParaRPr lang="en-NZ" sz="1800" i="1" dirty="0">
              <a:solidFill>
                <a:schemeClr val="accent2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008" y="1988840"/>
            <a:ext cx="4572000" cy="387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24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066" y="152400"/>
            <a:ext cx="8437438" cy="990600"/>
          </a:xfrm>
        </p:spPr>
        <p:txBody>
          <a:bodyPr/>
          <a:lstStyle/>
          <a:p>
            <a:pPr algn="r"/>
            <a:r>
              <a:rPr lang="en-NZ" dirty="0" smtClean="0"/>
              <a:t>Waterfall model - verification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324404" cy="2785864"/>
          </a:xfrm>
        </p:spPr>
        <p:txBody>
          <a:bodyPr>
            <a:normAutofit/>
          </a:bodyPr>
          <a:lstStyle/>
          <a:p>
            <a:pPr marL="273050" lvl="1">
              <a:spcBef>
                <a:spcPts val="600"/>
              </a:spcBef>
              <a:buClr>
                <a:schemeClr val="accent1"/>
              </a:buClr>
            </a:pPr>
            <a:r>
              <a:rPr lang="en-NZ" dirty="0" smtClean="0"/>
              <a:t>At each stage, what is needed to </a:t>
            </a:r>
            <a:r>
              <a:rPr lang="en-NZ" b="1" dirty="0" smtClean="0">
                <a:solidFill>
                  <a:schemeClr val="accent2">
                    <a:lumMod val="75000"/>
                  </a:schemeClr>
                </a:solidFill>
              </a:rPr>
              <a:t>verify</a:t>
            </a:r>
            <a:r>
              <a:rPr lang="en-NZ" dirty="0" smtClean="0"/>
              <a:t> that the product is being built according to what is stated in the </a:t>
            </a:r>
            <a:r>
              <a:rPr lang="en-NZ" dirty="0"/>
              <a:t>previous stage  (</a:t>
            </a:r>
            <a:r>
              <a:rPr lang="en-NZ" i="1" dirty="0"/>
              <a:t>Are we building the product </a:t>
            </a:r>
            <a:r>
              <a:rPr lang="en-NZ" i="1" dirty="0" smtClean="0"/>
              <a:t>right</a:t>
            </a:r>
            <a:r>
              <a:rPr lang="en-NZ" dirty="0" smtClean="0"/>
              <a:t>)? </a:t>
            </a:r>
          </a:p>
          <a:p>
            <a:pPr lvl="1"/>
            <a:endParaRPr lang="en-NZ" dirty="0" smtClean="0"/>
          </a:p>
          <a:p>
            <a:pPr lvl="1"/>
            <a:r>
              <a:rPr lang="en-NZ" dirty="0" smtClean="0"/>
              <a:t>Documents – requirements specs, design specs, code, test cases</a:t>
            </a:r>
          </a:p>
          <a:p>
            <a:pPr lvl="1"/>
            <a:r>
              <a:rPr lang="en-NZ" dirty="0" smtClean="0"/>
              <a:t>Process – reviews, walkthroughs, inspections</a:t>
            </a:r>
            <a:endParaRPr lang="en-NZ" dirty="0"/>
          </a:p>
          <a:p>
            <a:pPr lvl="1"/>
            <a:endParaRPr lang="en-NZ" dirty="0" smtClean="0"/>
          </a:p>
          <a:p>
            <a:pPr lvl="1"/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4" name="Rectangle 3"/>
          <p:cNvSpPr/>
          <p:nvPr/>
        </p:nvSpPr>
        <p:spPr>
          <a:xfrm>
            <a:off x="1352600" y="6011996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800" dirty="0">
                <a:latin typeface="Gill Sans MT" panose="020B0502020104020203" pitchFamily="34" charset="0"/>
                <a:hlinkClick r:id="rId3"/>
              </a:rPr>
              <a:t>http://softwaretestingfundamentals.com/verification-vs-validation/</a:t>
            </a:r>
            <a:endParaRPr lang="en-NZ" sz="1800" i="1" dirty="0">
              <a:solidFill>
                <a:schemeClr val="accent2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92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066" y="152400"/>
            <a:ext cx="8437438" cy="990600"/>
          </a:xfrm>
        </p:spPr>
        <p:txBody>
          <a:bodyPr/>
          <a:lstStyle/>
          <a:p>
            <a:pPr algn="r"/>
            <a:r>
              <a:rPr lang="en-NZ" dirty="0" smtClean="0"/>
              <a:t>Waterfall model - documents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324404" cy="2713856"/>
          </a:xfrm>
        </p:spPr>
        <p:txBody>
          <a:bodyPr>
            <a:normAutofit/>
          </a:bodyPr>
          <a:lstStyle/>
          <a:p>
            <a:pPr marL="273050" lvl="1">
              <a:spcBef>
                <a:spcPts val="600"/>
              </a:spcBef>
              <a:buClr>
                <a:schemeClr val="accent1"/>
              </a:buClr>
            </a:pPr>
            <a:r>
              <a:rPr lang="en-NZ" sz="2600" dirty="0" smtClean="0"/>
              <a:t>Documents play a critical role in the verification process.</a:t>
            </a:r>
          </a:p>
          <a:p>
            <a:pPr marL="273050" lvl="1">
              <a:spcBef>
                <a:spcPts val="600"/>
              </a:spcBef>
              <a:buClr>
                <a:schemeClr val="accent1"/>
              </a:buClr>
            </a:pPr>
            <a:r>
              <a:rPr lang="en-NZ" sz="2600" dirty="0" smtClean="0"/>
              <a:t>Document standards :</a:t>
            </a:r>
          </a:p>
          <a:p>
            <a:pPr lvl="1"/>
            <a:endParaRPr lang="en-NZ" dirty="0" smtClean="0"/>
          </a:p>
          <a:p>
            <a:pPr lvl="1"/>
            <a:r>
              <a:rPr lang="en-NZ" i="1" dirty="0" smtClean="0"/>
              <a:t>IEEE Recommended Practice for Software Requirements Specifications (SRS)</a:t>
            </a:r>
          </a:p>
          <a:p>
            <a:pPr lvl="1"/>
            <a:r>
              <a:rPr lang="en-NZ" dirty="0" smtClean="0"/>
              <a:t>etc.</a:t>
            </a:r>
            <a:endParaRPr lang="en-NZ" dirty="0"/>
          </a:p>
          <a:p>
            <a:pPr lvl="1"/>
            <a:endParaRPr lang="en-NZ" dirty="0" smtClean="0"/>
          </a:p>
          <a:p>
            <a:pPr lvl="1"/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7</a:t>
            </a:fld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4" name="Rectangle 3"/>
          <p:cNvSpPr/>
          <p:nvPr/>
        </p:nvSpPr>
        <p:spPr>
          <a:xfrm>
            <a:off x="1352600" y="6011996"/>
            <a:ext cx="6840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NZ" sz="1400" i="1" dirty="0">
                <a:solidFill>
                  <a:schemeClr val="accent2">
                    <a:lumMod val="75000"/>
                  </a:schemeClr>
                </a:solidFill>
                <a:latin typeface="Gill Sans MT" panose="020B0502020104020203" pitchFamily="34" charset="0"/>
              </a:rPr>
              <a:t>IEEE </a:t>
            </a:r>
            <a:r>
              <a:rPr lang="en-NZ" sz="1400" i="1" dirty="0" err="1">
                <a:solidFill>
                  <a:schemeClr val="accent2">
                    <a:lumMod val="75000"/>
                  </a:schemeClr>
                </a:solidFill>
                <a:latin typeface="Gill Sans MT" panose="020B0502020104020203" pitchFamily="34" charset="0"/>
              </a:rPr>
              <a:t>Std</a:t>
            </a:r>
            <a:r>
              <a:rPr lang="en-NZ" sz="1400" i="1" dirty="0">
                <a:solidFill>
                  <a:schemeClr val="accent2">
                    <a:lumMod val="75000"/>
                  </a:schemeClr>
                </a:solidFill>
                <a:latin typeface="Gill Sans MT" panose="020B0502020104020203" pitchFamily="34" charset="0"/>
              </a:rPr>
              <a:t> 830-1998 - IEEE Recommended Practice for Software Requirements Specifications</a:t>
            </a:r>
          </a:p>
          <a:p>
            <a:r>
              <a:rPr lang="en-NZ" sz="1800" dirty="0" smtClean="0">
                <a:latin typeface="Gill Sans MT" panose="020B0502020104020203" pitchFamily="34" charset="0"/>
                <a:hlinkClick r:id="rId3"/>
              </a:rPr>
              <a:t>/</a:t>
            </a:r>
            <a:endParaRPr lang="en-NZ" sz="1800" i="1" dirty="0">
              <a:solidFill>
                <a:schemeClr val="accent2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58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066" y="152400"/>
            <a:ext cx="8437438" cy="990600"/>
          </a:xfrm>
        </p:spPr>
        <p:txBody>
          <a:bodyPr/>
          <a:lstStyle/>
          <a:p>
            <a:pPr algn="r"/>
            <a:r>
              <a:rPr lang="en-NZ" dirty="0" smtClean="0"/>
              <a:t>Waterfall model - requirements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5075932" cy="3001888"/>
          </a:xfrm>
        </p:spPr>
        <p:txBody>
          <a:bodyPr>
            <a:normAutofit/>
          </a:bodyPr>
          <a:lstStyle/>
          <a:p>
            <a:pPr marL="273050" lvl="1">
              <a:spcBef>
                <a:spcPts val="600"/>
              </a:spcBef>
              <a:buClr>
                <a:schemeClr val="accent1"/>
              </a:buClr>
            </a:pPr>
            <a:r>
              <a:rPr lang="en-NZ" sz="2600" dirty="0" smtClean="0"/>
              <a:t>A template from the IEEE SRS.</a:t>
            </a:r>
          </a:p>
          <a:p>
            <a:pPr marL="273050" lvl="1">
              <a:spcBef>
                <a:spcPts val="600"/>
              </a:spcBef>
              <a:buClr>
                <a:schemeClr val="accent1"/>
              </a:buClr>
            </a:pPr>
            <a:endParaRPr lang="en-NZ" sz="2600" dirty="0"/>
          </a:p>
          <a:p>
            <a:pPr marL="273050" lvl="1">
              <a:spcBef>
                <a:spcPts val="600"/>
              </a:spcBef>
              <a:buClr>
                <a:schemeClr val="accent1"/>
              </a:buClr>
            </a:pPr>
            <a:r>
              <a:rPr lang="en-NZ" sz="2600" dirty="0" smtClean="0"/>
              <a:t>Note that, in addition to the features, you must consider external product interfaces and non-functional requirements.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8</a:t>
            </a:fld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4" name="Rectangle 3"/>
          <p:cNvSpPr/>
          <p:nvPr/>
        </p:nvSpPr>
        <p:spPr>
          <a:xfrm>
            <a:off x="1352600" y="6011996"/>
            <a:ext cx="6840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NZ" sz="1400" i="1" dirty="0">
                <a:solidFill>
                  <a:schemeClr val="accent2">
                    <a:lumMod val="75000"/>
                  </a:schemeClr>
                </a:solidFill>
                <a:latin typeface="Gill Sans MT" panose="020B0502020104020203" pitchFamily="34" charset="0"/>
              </a:rPr>
              <a:t>IEEE </a:t>
            </a:r>
            <a:r>
              <a:rPr lang="en-NZ" sz="1400" i="1" dirty="0" err="1">
                <a:solidFill>
                  <a:schemeClr val="accent2">
                    <a:lumMod val="75000"/>
                  </a:schemeClr>
                </a:solidFill>
                <a:latin typeface="Gill Sans MT" panose="020B0502020104020203" pitchFamily="34" charset="0"/>
              </a:rPr>
              <a:t>Std</a:t>
            </a:r>
            <a:r>
              <a:rPr lang="en-NZ" sz="1400" i="1" dirty="0">
                <a:solidFill>
                  <a:schemeClr val="accent2">
                    <a:lumMod val="75000"/>
                  </a:schemeClr>
                </a:solidFill>
                <a:latin typeface="Gill Sans MT" panose="020B0502020104020203" pitchFamily="34" charset="0"/>
              </a:rPr>
              <a:t> 830-1998 - IEEE Recommended Practice for Software Requirements Specifications</a:t>
            </a:r>
          </a:p>
          <a:p>
            <a:r>
              <a:rPr lang="en-NZ" sz="1800" dirty="0" smtClean="0">
                <a:latin typeface="Gill Sans MT" panose="020B0502020104020203" pitchFamily="34" charset="0"/>
                <a:hlinkClick r:id="rId3"/>
              </a:rPr>
              <a:t>/</a:t>
            </a:r>
            <a:endParaRPr lang="en-NZ" sz="1800" i="1" dirty="0">
              <a:solidFill>
                <a:schemeClr val="accent2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032" y="1368772"/>
            <a:ext cx="3735324" cy="442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30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066" y="152400"/>
            <a:ext cx="8437438" cy="990600"/>
          </a:xfrm>
        </p:spPr>
        <p:txBody>
          <a:bodyPr/>
          <a:lstStyle/>
          <a:p>
            <a:pPr algn="r"/>
            <a:r>
              <a:rPr lang="en-NZ" dirty="0" smtClean="0"/>
              <a:t>V-model for testing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8316292" cy="985664"/>
          </a:xfrm>
        </p:spPr>
        <p:txBody>
          <a:bodyPr>
            <a:normAutofit/>
          </a:bodyPr>
          <a:lstStyle/>
          <a:p>
            <a:r>
              <a:rPr lang="en-NZ" dirty="0" smtClean="0"/>
              <a:t>Staged model testing : Each stage</a:t>
            </a:r>
          </a:p>
          <a:p>
            <a:pPr lvl="1"/>
            <a:r>
              <a:rPr lang="en-NZ" dirty="0" smtClean="0"/>
              <a:t>has a corresponding kind of test </a:t>
            </a:r>
          </a:p>
          <a:p>
            <a:pPr lvl="1"/>
            <a:endParaRPr lang="en-NZ" dirty="0"/>
          </a:p>
          <a:p>
            <a:pPr lvl="1"/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3669D-2BA9-4702-B0D8-BA76FEAF13EF}" type="slidenum">
              <a:rPr lang="en-NZ" smtClean="0"/>
              <a:pPr>
                <a:defRPr/>
              </a:pPr>
              <a:t>9</a:t>
            </a:fld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2015 S1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Software Quality</a:t>
            </a:r>
            <a:endParaRPr lang="en-NZ"/>
          </a:p>
        </p:txBody>
      </p:sp>
      <p:sp>
        <p:nvSpPr>
          <p:cNvPr id="4" name="Rectangle 3"/>
          <p:cNvSpPr/>
          <p:nvPr/>
        </p:nvSpPr>
        <p:spPr>
          <a:xfrm>
            <a:off x="1352600" y="6011996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800" dirty="0">
                <a:latin typeface="Gill Sans MT" panose="020B0502020104020203" pitchFamily="34" charset="0"/>
                <a:hlinkClick r:id="rId3"/>
              </a:rPr>
              <a:t>http://</a:t>
            </a:r>
            <a:r>
              <a:rPr lang="en-NZ" sz="1800" dirty="0" smtClean="0">
                <a:latin typeface="Gill Sans MT" panose="020B0502020104020203" pitchFamily="34" charset="0"/>
                <a:hlinkClick r:id="rId3"/>
              </a:rPr>
              <a:t>www.coleyconsulting.co.uk/from-waterfall-to-v-model.htm</a:t>
            </a:r>
            <a:endParaRPr lang="en-NZ" sz="1800" i="1" dirty="0">
              <a:solidFill>
                <a:schemeClr val="accent2">
                  <a:lumMod val="50000"/>
                </a:schemeClr>
              </a:solidFill>
              <a:latin typeface="Gill Sans MT" panose="020B0502020104020203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696" y="3018863"/>
            <a:ext cx="4564380" cy="2895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781076" y="4715852"/>
            <a:ext cx="2348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800" b="1" dirty="0" smtClean="0">
                <a:solidFill>
                  <a:srgbClr val="0070C0"/>
                </a:solidFill>
              </a:rPr>
              <a:t>AKA Unit test</a:t>
            </a:r>
            <a:endParaRPr lang="en-NZ" sz="1800" b="1" dirty="0">
              <a:solidFill>
                <a:srgbClr val="0070C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6105128" y="5085184"/>
            <a:ext cx="1296144" cy="55371"/>
          </a:xfrm>
          <a:prstGeom prst="straightConnector1">
            <a:avLst/>
          </a:prstGeom>
          <a:ln w="3175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53200" y="3923764"/>
            <a:ext cx="2559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800" b="1" dirty="0" smtClean="0">
                <a:solidFill>
                  <a:srgbClr val="0070C0"/>
                </a:solidFill>
              </a:rPr>
              <a:t>AKA Integration test</a:t>
            </a:r>
            <a:endParaRPr lang="en-NZ" sz="1800" b="1" dirty="0">
              <a:solidFill>
                <a:srgbClr val="0070C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6172592" y="4293096"/>
            <a:ext cx="1228680" cy="361751"/>
          </a:xfrm>
          <a:prstGeom prst="straightConnector1">
            <a:avLst/>
          </a:prstGeom>
          <a:ln w="3175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02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3312</TotalTime>
  <Words>1358</Words>
  <Application>Microsoft Office PowerPoint</Application>
  <PresentationFormat>A4 Paper (210x297 mm)</PresentationFormat>
  <Paragraphs>309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CS105_10</vt:lpstr>
      <vt:lpstr>CompSci 230 Software Design and Construction </vt:lpstr>
      <vt:lpstr>Lecture plan</vt:lpstr>
      <vt:lpstr>Learning goals</vt:lpstr>
      <vt:lpstr>Brief history of waterfall</vt:lpstr>
      <vt:lpstr>Waterfall model</vt:lpstr>
      <vt:lpstr>Waterfall model - verification</vt:lpstr>
      <vt:lpstr>Waterfall model - documents</vt:lpstr>
      <vt:lpstr>Waterfall model - requirements</vt:lpstr>
      <vt:lpstr>V-model for testing</vt:lpstr>
      <vt:lpstr>V-model for testing</vt:lpstr>
      <vt:lpstr>V-model for testing</vt:lpstr>
      <vt:lpstr>V-model for testing</vt:lpstr>
      <vt:lpstr>V-model for testing</vt:lpstr>
      <vt:lpstr>V-model for testing</vt:lpstr>
      <vt:lpstr>V-model for testing</vt:lpstr>
      <vt:lpstr>Quality characteristics</vt:lpstr>
      <vt:lpstr>Other testing</vt:lpstr>
      <vt:lpstr> Waterfall - issues</vt:lpstr>
      <vt:lpstr> Waterfall summary</vt:lpstr>
      <vt:lpstr> Agile alliance</vt:lpstr>
      <vt:lpstr> Agile alliance</vt:lpstr>
      <vt:lpstr> Agile alliance</vt:lpstr>
      <vt:lpstr> Agile methods</vt:lpstr>
      <vt:lpstr> Agile approach</vt:lpstr>
    </vt:vector>
  </TitlesOfParts>
  <Company>The 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Diana Kirk</cp:lastModifiedBy>
  <cp:revision>323</cp:revision>
  <cp:lastPrinted>2013-04-02T00:08:27Z</cp:lastPrinted>
  <dcterms:created xsi:type="dcterms:W3CDTF">2003-06-18T01:49:53Z</dcterms:created>
  <dcterms:modified xsi:type="dcterms:W3CDTF">2015-05-07T21:53:37Z</dcterms:modified>
</cp:coreProperties>
</file>