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Lst>
  <p:notesMasterIdLst>
    <p:notesMasterId r:id="rId18"/>
  </p:notesMasterIdLst>
  <p:handoutMasterIdLst>
    <p:handoutMasterId r:id="rId19"/>
  </p:handoutMasterIdLst>
  <p:sldIdLst>
    <p:sldId id="336" r:id="rId2"/>
    <p:sldId id="335" r:id="rId3"/>
    <p:sldId id="321"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Lst>
  <p:sldSz cx="9906000" cy="6858000" type="A4"/>
  <p:notesSz cx="7099300" cy="10234613"/>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680" autoAdjust="0"/>
    <p:restoredTop sz="94685" autoAdjust="0"/>
  </p:normalViewPr>
  <p:slideViewPr>
    <p:cSldViewPr>
      <p:cViewPr varScale="1">
        <p:scale>
          <a:sx n="72" d="100"/>
          <a:sy n="72" d="100"/>
        </p:scale>
        <p:origin x="-108" y="-19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1" name="Rectangle 3"/>
          <p:cNvSpPr>
            <a:spLocks noGrp="1" noChangeArrowheads="1"/>
          </p:cNvSpPr>
          <p:nvPr>
            <p:ph type="dt" sz="quarter"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endParaRPr lang="en-US"/>
          </a:p>
        </p:txBody>
      </p:sp>
      <p:sp>
        <p:nvSpPr>
          <p:cNvPr id="37892"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3" name="Rectangle 5"/>
          <p:cNvSpPr>
            <a:spLocks noGrp="1" noChangeArrowheads="1"/>
          </p:cNvSpPr>
          <p:nvPr>
            <p:ph type="sldNum" sz="quarter" idx="3"/>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fld id="{E997CF94-FBB4-4FCB-B3FE-D0F8A5631DA4}" type="slidenum">
              <a:rPr lang="en-NZ"/>
              <a:pPr>
                <a:defRPr/>
              </a:pPr>
              <a:t>‹#›</a:t>
            </a:fld>
            <a:endParaRPr lang="en-NZ"/>
          </a:p>
        </p:txBody>
      </p:sp>
    </p:spTree>
    <p:extLst>
      <p:ext uri="{BB962C8B-B14F-4D97-AF65-F5344CB8AC3E}">
        <p14:creationId xmlns:p14="http://schemas.microsoft.com/office/powerpoint/2010/main" val="1359104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defRPr sz="13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76288" y="768350"/>
            <a:ext cx="5546725"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defRPr sz="1300">
                <a:latin typeface="Times New Roman" pitchFamily="18" charset="0"/>
              </a:defRPr>
            </a:lvl1pPr>
          </a:lstStyle>
          <a:p>
            <a:pPr>
              <a:defRPr/>
            </a:pPr>
            <a:fld id="{39FE3D10-B3BC-44EA-833D-6E599EC73630}" type="slidenum">
              <a:rPr lang="en-NZ"/>
              <a:pPr>
                <a:defRPr/>
              </a:pPr>
              <a:t>‹#›</a:t>
            </a:fld>
            <a:endParaRPr lang="en-NZ"/>
          </a:p>
        </p:txBody>
      </p:sp>
    </p:spTree>
    <p:extLst>
      <p:ext uri="{BB962C8B-B14F-4D97-AF65-F5344CB8AC3E}">
        <p14:creationId xmlns:p14="http://schemas.microsoft.com/office/powerpoint/2010/main" val="3471107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a:t>
            </a:fld>
            <a:endParaRPr lang="en-NZ"/>
          </a:p>
        </p:txBody>
      </p:sp>
    </p:spTree>
    <p:extLst>
      <p:ext uri="{BB962C8B-B14F-4D97-AF65-F5344CB8AC3E}">
        <p14:creationId xmlns:p14="http://schemas.microsoft.com/office/powerpoint/2010/main" val="32239348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79488" y="3648075"/>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Rectangle 5"/>
          <p:cNvSpPr/>
          <p:nvPr/>
        </p:nvSpPr>
        <p:spPr>
          <a:xfrm>
            <a:off x="979488" y="3648075"/>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2250" y="2286000"/>
            <a:ext cx="1090613"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320800" y="3886200"/>
            <a:ext cx="74295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12" name="Footer Placeholder 16"/>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13" name="Slide Number Placeholder 28"/>
          <p:cNvSpPr>
            <a:spLocks noGrp="1"/>
          </p:cNvSpPr>
          <p:nvPr>
            <p:ph type="sldNum" sz="quarter" idx="12"/>
          </p:nvPr>
        </p:nvSpPr>
        <p:spPr>
          <a:xfrm>
            <a:off x="1317625" y="6354763"/>
            <a:ext cx="1320800" cy="366712"/>
          </a:xfrm>
        </p:spPr>
        <p:txBody>
          <a:bodyPr/>
          <a:lstStyle>
            <a:lvl1pPr>
              <a:defRPr/>
            </a:lvl1pPr>
          </a:lstStyle>
          <a:p>
            <a:pPr>
              <a:defRPr/>
            </a:pPr>
            <a:fld id="{2077F3A0-45B1-4CE6-9E43-01CACF799402}" type="slidenum">
              <a:rPr lang="en-NZ"/>
              <a:pPr>
                <a:defRPr/>
              </a:pPr>
              <a:t>‹#›</a:t>
            </a:fld>
            <a:endParaRPr lang="en-NZ"/>
          </a:p>
        </p:txBody>
      </p:sp>
    </p:spTree>
    <p:extLst>
      <p:ext uri="{BB962C8B-B14F-4D97-AF65-F5344CB8AC3E}">
        <p14:creationId xmlns:p14="http://schemas.microsoft.com/office/powerpoint/2010/main" val="20481345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22"/>
          <p:cNvSpPr>
            <a:spLocks noGrp="1"/>
          </p:cNvSpPr>
          <p:nvPr>
            <p:ph type="sldNum" sz="quarter" idx="12"/>
          </p:nvPr>
        </p:nvSpPr>
        <p:spPr/>
        <p:txBody>
          <a:bodyPr/>
          <a:lstStyle>
            <a:lvl1pPr>
              <a:defRPr/>
            </a:lvl1pPr>
          </a:lstStyle>
          <a:p>
            <a:pPr>
              <a:defRPr/>
            </a:pPr>
            <a:fld id="{C6EB5BEF-1B84-481E-AE12-FDBD3F514DFB}" type="slidenum">
              <a:rPr lang="en-NZ"/>
              <a:pPr>
                <a:defRPr/>
              </a:pPr>
              <a:t>‹#›</a:t>
            </a:fld>
            <a:endParaRPr lang="en-NZ"/>
          </a:p>
        </p:txBody>
      </p:sp>
    </p:spTree>
    <p:extLst>
      <p:ext uri="{BB962C8B-B14F-4D97-AF65-F5344CB8AC3E}">
        <p14:creationId xmlns:p14="http://schemas.microsoft.com/office/powerpoint/2010/main" val="388554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Straight Connector 5"/>
          <p:cNvSpPr>
            <a:spLocks noChangeShapeType="1"/>
          </p:cNvSpPr>
          <p:nvPr/>
        </p:nvSpPr>
        <p:spPr bwMode="auto">
          <a:xfrm rot="5400000">
            <a:off x="41767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4"/>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5"/>
          <p:cNvSpPr>
            <a:spLocks noGrp="1"/>
          </p:cNvSpPr>
          <p:nvPr>
            <p:ph type="sldNum" sz="quarter" idx="12"/>
          </p:nvPr>
        </p:nvSpPr>
        <p:spPr/>
        <p:txBody>
          <a:bodyPr/>
          <a:lstStyle>
            <a:lvl1pPr>
              <a:defRPr/>
            </a:lvl1pPr>
          </a:lstStyle>
          <a:p>
            <a:pPr>
              <a:defRPr/>
            </a:pPr>
            <a:fld id="{1CD56BA3-2E91-4AD2-B0B7-256FD0BED643}" type="slidenum">
              <a:rPr lang="en-NZ"/>
              <a:pPr>
                <a:defRPr/>
              </a:pPr>
              <a:t>‹#›</a:t>
            </a:fld>
            <a:endParaRPr lang="en-NZ"/>
          </a:p>
        </p:txBody>
      </p:sp>
    </p:spTree>
    <p:extLst>
      <p:ext uri="{BB962C8B-B14F-4D97-AF65-F5344CB8AC3E}">
        <p14:creationId xmlns:p14="http://schemas.microsoft.com/office/powerpoint/2010/main" val="350131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0"/>
            <a:ext cx="8153561"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4337" y="1196975"/>
            <a:ext cx="459700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440" y="1196975"/>
            <a:ext cx="459872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4"/>
          <p:cNvSpPr>
            <a:spLocks noGrp="1" noChangeArrowheads="1"/>
          </p:cNvSpPr>
          <p:nvPr>
            <p:ph type="dt" sz="half" idx="10"/>
          </p:nvPr>
        </p:nvSpPr>
        <p:spPr/>
        <p:txBody>
          <a:bodyPr/>
          <a:lstStyle>
            <a:lvl1pPr>
              <a:defRPr/>
            </a:lvl1pPr>
          </a:lstStyle>
          <a:p>
            <a:pPr>
              <a:defRPr/>
            </a:pPr>
            <a:r>
              <a:rPr lang="en-US" smtClean="0"/>
              <a:t>2015 S1</a:t>
            </a:r>
            <a:endParaRPr lang="en-NZ"/>
          </a:p>
        </p:txBody>
      </p:sp>
      <p:sp>
        <p:nvSpPr>
          <p:cNvPr id="7" name="Rectangle 65"/>
          <p:cNvSpPr>
            <a:spLocks noGrp="1" noChangeArrowheads="1"/>
          </p:cNvSpPr>
          <p:nvPr>
            <p:ph type="ftr" sz="quarter" idx="11"/>
          </p:nvPr>
        </p:nvSpPr>
        <p:spPr/>
        <p:txBody>
          <a:bodyPr/>
          <a:lstStyle>
            <a:lvl1pPr>
              <a:defRPr/>
            </a:lvl1pPr>
          </a:lstStyle>
          <a:p>
            <a:pPr>
              <a:defRPr/>
            </a:pPr>
            <a:r>
              <a:rPr lang="en-NZ" smtClean="0"/>
              <a:t>Software Quality</a:t>
            </a:r>
            <a:endParaRPr lang="en-NZ"/>
          </a:p>
        </p:txBody>
      </p:sp>
      <p:sp>
        <p:nvSpPr>
          <p:cNvPr id="8" name="Rectangle 66"/>
          <p:cNvSpPr>
            <a:spLocks noGrp="1" noChangeArrowheads="1"/>
          </p:cNvSpPr>
          <p:nvPr>
            <p:ph type="sldNum" sz="quarter" idx="12"/>
          </p:nvPr>
        </p:nvSpPr>
        <p:spPr/>
        <p:txBody>
          <a:bodyPr/>
          <a:lstStyle>
            <a:lvl1pPr>
              <a:defRPr/>
            </a:lvl1pPr>
          </a:lstStyle>
          <a:p>
            <a:pPr>
              <a:defRPr/>
            </a:pPr>
            <a:fld id="{72D9C1AB-4E3C-4FE8-8791-6DB4C37F1D52}" type="slidenum">
              <a:rPr lang="en-NZ"/>
              <a:pPr>
                <a:defRPr/>
              </a:pPr>
              <a:t>‹#›</a:t>
            </a:fld>
            <a:endParaRPr lang="en-NZ"/>
          </a:p>
        </p:txBody>
      </p:sp>
    </p:spTree>
    <p:extLst>
      <p:ext uri="{BB962C8B-B14F-4D97-AF65-F5344CB8AC3E}">
        <p14:creationId xmlns:p14="http://schemas.microsoft.com/office/powerpoint/2010/main" val="11096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8050" y="152400"/>
            <a:ext cx="8730399"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165100" y="1219200"/>
            <a:ext cx="9493250" cy="5105400"/>
          </a:xfrm>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6" name="Footer Placeholder 4"/>
          <p:cNvSpPr>
            <a:spLocks noGrp="1"/>
          </p:cNvSpPr>
          <p:nvPr>
            <p:ph type="ftr" sz="quarter" idx="11"/>
          </p:nvPr>
        </p:nvSpPr>
        <p:spPr/>
        <p:txBody>
          <a:bodyPr/>
          <a:lstStyle>
            <a:lvl1pPr algn="ctr">
              <a:defRPr dirty="0" smtClean="0"/>
            </a:lvl1pPr>
          </a:lstStyle>
          <a:p>
            <a:pPr>
              <a:defRPr/>
            </a:pPr>
            <a:r>
              <a:rPr lang="en-NZ" smtClean="0"/>
              <a:t>Software Quality</a:t>
            </a:r>
            <a:endParaRPr lang="en-NZ"/>
          </a:p>
        </p:txBody>
      </p:sp>
      <p:sp>
        <p:nvSpPr>
          <p:cNvPr id="7" name="Slide Number Placeholder 5"/>
          <p:cNvSpPr>
            <a:spLocks noGrp="1"/>
          </p:cNvSpPr>
          <p:nvPr>
            <p:ph type="sldNum" sz="quarter" idx="12"/>
          </p:nvPr>
        </p:nvSpPr>
        <p:spPr/>
        <p:txBody>
          <a:bodyPr/>
          <a:lstStyle>
            <a:lvl1pPr>
              <a:defRPr/>
            </a:lvl1pPr>
          </a:lstStyle>
          <a:p>
            <a:pPr>
              <a:defRPr/>
            </a:pPr>
            <a:fld id="{8663669D-2BA9-4702-B0D8-BA76FEAF13EF}" type="slidenum">
              <a:rPr lang="en-NZ"/>
              <a:pPr>
                <a:defRPr/>
              </a:pPr>
              <a:t>‹#›</a:t>
            </a:fld>
            <a:endParaRPr lang="en-NZ"/>
          </a:p>
        </p:txBody>
      </p:sp>
    </p:spTree>
    <p:extLst>
      <p:ext uri="{BB962C8B-B14F-4D97-AF65-F5344CB8AC3E}">
        <p14:creationId xmlns:p14="http://schemas.microsoft.com/office/powerpoint/2010/main" val="1692476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90600" y="2819400"/>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2819400"/>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1320800" y="2971800"/>
            <a:ext cx="74295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403350" y="4267200"/>
            <a:ext cx="734695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7" name="Footer Placeholder 4"/>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8" name="Slide Number Placeholder 5"/>
          <p:cNvSpPr>
            <a:spLocks noGrp="1"/>
          </p:cNvSpPr>
          <p:nvPr>
            <p:ph type="sldNum" sz="quarter" idx="12"/>
          </p:nvPr>
        </p:nvSpPr>
        <p:spPr>
          <a:xfrm>
            <a:off x="1158875" y="6354763"/>
            <a:ext cx="1647825" cy="366712"/>
          </a:xfrm>
        </p:spPr>
        <p:txBody>
          <a:bodyPr/>
          <a:lstStyle>
            <a:lvl1pPr>
              <a:defRPr/>
            </a:lvl1pPr>
          </a:lstStyle>
          <a:p>
            <a:pPr>
              <a:defRPr/>
            </a:pPr>
            <a:fld id="{5B45A070-D851-43EE-811E-49B3EAE06C78}" type="slidenum">
              <a:rPr lang="en-NZ"/>
              <a:pPr>
                <a:defRPr/>
              </a:pPr>
              <a:t>‹#›</a:t>
            </a:fld>
            <a:endParaRPr lang="en-NZ"/>
          </a:p>
        </p:txBody>
      </p:sp>
    </p:spTree>
    <p:extLst>
      <p:ext uri="{BB962C8B-B14F-4D97-AF65-F5344CB8AC3E}">
        <p14:creationId xmlns:p14="http://schemas.microsoft.com/office/powerpoint/2010/main" val="12913638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228600"/>
            <a:ext cx="8482041" cy="914400"/>
          </a:xfrm>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495300" y="1219200"/>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018215" y="1216152"/>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7"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8" name="Slide Number Placeholder 6"/>
          <p:cNvSpPr>
            <a:spLocks noGrp="1"/>
          </p:cNvSpPr>
          <p:nvPr>
            <p:ph type="sldNum" sz="quarter" idx="12"/>
          </p:nvPr>
        </p:nvSpPr>
        <p:spPr/>
        <p:txBody>
          <a:bodyPr/>
          <a:lstStyle>
            <a:lvl1pPr>
              <a:defRPr/>
            </a:lvl1pPr>
          </a:lstStyle>
          <a:p>
            <a:pPr>
              <a:defRPr/>
            </a:pPr>
            <a:fld id="{74A3A9E7-24EE-4341-93F5-FA1DEB4FFFBB}" type="slidenum">
              <a:rPr lang="en-NZ"/>
              <a:pPr>
                <a:defRPr/>
              </a:pPr>
              <a:t>‹#›</a:t>
            </a:fld>
            <a:endParaRPr lang="en-NZ"/>
          </a:p>
        </p:txBody>
      </p:sp>
    </p:spTree>
    <p:extLst>
      <p:ext uri="{BB962C8B-B14F-4D97-AF65-F5344CB8AC3E}">
        <p14:creationId xmlns:p14="http://schemas.microsoft.com/office/powerpoint/2010/main" val="25825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285875"/>
            <a:ext cx="4376870"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9530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03555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22"/>
          <p:cNvSpPr>
            <a:spLocks noGrp="1"/>
          </p:cNvSpPr>
          <p:nvPr>
            <p:ph type="sldNum" sz="quarter" idx="12"/>
          </p:nvPr>
        </p:nvSpPr>
        <p:spPr/>
        <p:txBody>
          <a:bodyPr/>
          <a:lstStyle>
            <a:lvl1pPr>
              <a:defRPr/>
            </a:lvl1pPr>
          </a:lstStyle>
          <a:p>
            <a:pPr>
              <a:defRPr/>
            </a:pPr>
            <a:fld id="{A1853D25-781E-4CE8-9818-5DC48560A19F}" type="slidenum">
              <a:rPr lang="en-NZ"/>
              <a:pPr>
                <a:defRPr/>
              </a:pPr>
              <a:t>‹#›</a:t>
            </a:fld>
            <a:endParaRPr lang="en-NZ"/>
          </a:p>
        </p:txBody>
      </p:sp>
    </p:spTree>
    <p:extLst>
      <p:ext uri="{BB962C8B-B14F-4D97-AF65-F5344CB8AC3E}">
        <p14:creationId xmlns:p14="http://schemas.microsoft.com/office/powerpoint/2010/main" val="2898953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228600"/>
            <a:ext cx="89154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3"/>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4"/>
          <p:cNvSpPr>
            <a:spLocks noGrp="1"/>
          </p:cNvSpPr>
          <p:nvPr>
            <p:ph type="sldNum" sz="quarter" idx="12"/>
          </p:nvPr>
        </p:nvSpPr>
        <p:spPr/>
        <p:txBody>
          <a:bodyPr/>
          <a:lstStyle>
            <a:lvl1pPr>
              <a:defRPr/>
            </a:lvl1pPr>
          </a:lstStyle>
          <a:p>
            <a:pPr>
              <a:defRPr/>
            </a:pPr>
            <a:fld id="{6F89AE63-5CA7-42CE-9C58-4384E18B3489}" type="slidenum">
              <a:rPr lang="en-NZ"/>
              <a:pPr>
                <a:defRPr/>
              </a:pPr>
              <a:t>‹#›</a:t>
            </a:fld>
            <a:endParaRPr lang="en-NZ"/>
          </a:p>
        </p:txBody>
      </p:sp>
    </p:spTree>
    <p:extLst>
      <p:ext uri="{BB962C8B-B14F-4D97-AF65-F5344CB8AC3E}">
        <p14:creationId xmlns:p14="http://schemas.microsoft.com/office/powerpoint/2010/main" val="23631301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4" name="Date Placeholder 1"/>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3"/>
          <p:cNvSpPr>
            <a:spLocks noGrp="1"/>
          </p:cNvSpPr>
          <p:nvPr>
            <p:ph type="sldNum" sz="quarter" idx="12"/>
          </p:nvPr>
        </p:nvSpPr>
        <p:spPr/>
        <p:txBody>
          <a:bodyPr/>
          <a:lstStyle>
            <a:lvl1pPr>
              <a:defRPr/>
            </a:lvl1pPr>
          </a:lstStyle>
          <a:p>
            <a:pPr>
              <a:defRPr/>
            </a:pPr>
            <a:fld id="{D87C371F-8548-4AB0-A9F7-DC49299EE5D0}" type="slidenum">
              <a:rPr lang="en-NZ"/>
              <a:pPr>
                <a:defRPr/>
              </a:pPr>
              <a:t>‹#›</a:t>
            </a:fld>
            <a:endParaRPr lang="en-NZ"/>
          </a:p>
        </p:txBody>
      </p:sp>
    </p:spTree>
    <p:extLst>
      <p:ext uri="{BB962C8B-B14F-4D97-AF65-F5344CB8AC3E}">
        <p14:creationId xmlns:p14="http://schemas.microsoft.com/office/powerpoint/2010/main" val="980602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67506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6851650" y="304800"/>
            <a:ext cx="272415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30200" y="304800"/>
            <a:ext cx="619125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37980DFE-0548-400E-A8FA-F01D8695FF25}" type="slidenum">
              <a:rPr lang="en-NZ"/>
              <a:pPr>
                <a:defRPr/>
              </a:pPr>
              <a:t>‹#›</a:t>
            </a:fld>
            <a:endParaRPr lang="en-NZ"/>
          </a:p>
        </p:txBody>
      </p:sp>
    </p:spTree>
    <p:extLst>
      <p:ext uri="{BB962C8B-B14F-4D97-AF65-F5344CB8AC3E}">
        <p14:creationId xmlns:p14="http://schemas.microsoft.com/office/powerpoint/2010/main" val="239517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495300" y="500063"/>
            <a:ext cx="19843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95300" y="1219200"/>
            <a:ext cx="89154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91FC7C70-7420-4656-AE43-871CADEE97CD}" type="slidenum">
              <a:rPr lang="en-NZ"/>
              <a:pPr>
                <a:defRPr/>
              </a:pPr>
              <a:t>‹#›</a:t>
            </a:fld>
            <a:endParaRPr lang="en-NZ"/>
          </a:p>
        </p:txBody>
      </p:sp>
    </p:spTree>
    <p:extLst>
      <p:ext uri="{BB962C8B-B14F-4D97-AF65-F5344CB8AC3E}">
        <p14:creationId xmlns:p14="http://schemas.microsoft.com/office/powerpoint/2010/main" val="13364977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928688" y="152400"/>
            <a:ext cx="84820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95300" y="1219200"/>
            <a:ext cx="89154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7215188" y="6356350"/>
            <a:ext cx="247967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r>
              <a:rPr lang="en-US" smtClean="0"/>
              <a:t>2015 S1</a:t>
            </a:r>
            <a:endParaRPr lang="en-NZ"/>
          </a:p>
        </p:txBody>
      </p:sp>
      <p:sp>
        <p:nvSpPr>
          <p:cNvPr id="3" name="Footer Placeholder 2"/>
          <p:cNvSpPr>
            <a:spLocks noGrp="1"/>
          </p:cNvSpPr>
          <p:nvPr>
            <p:ph type="ftr" sz="quarter" idx="3"/>
          </p:nvPr>
        </p:nvSpPr>
        <p:spPr>
          <a:xfrm>
            <a:off x="3140075" y="6356350"/>
            <a:ext cx="3797300" cy="365125"/>
          </a:xfrm>
          <a:prstGeom prst="rect">
            <a:avLst/>
          </a:prstGeom>
        </p:spPr>
        <p:txBody>
          <a:bodyPr vert="horz"/>
          <a:lstStyle>
            <a:lvl1pPr algn="ctr" eaLnBrk="1" latinLnBrk="0" hangingPunct="1">
              <a:defRPr kumimoji="0" sz="1400">
                <a:solidFill>
                  <a:schemeClr val="tx2"/>
                </a:solidFill>
              </a:defRPr>
            </a:lvl1pPr>
          </a:lstStyle>
          <a:p>
            <a:pPr>
              <a:defRPr/>
            </a:pPr>
            <a:r>
              <a:rPr lang="en-NZ" smtClean="0"/>
              <a:t>Software Quality</a:t>
            </a:r>
            <a:endParaRPr lang="en-NZ"/>
          </a:p>
        </p:txBody>
      </p:sp>
      <p:sp>
        <p:nvSpPr>
          <p:cNvPr id="23" name="Slide Number Placeholder 22"/>
          <p:cNvSpPr>
            <a:spLocks noGrp="1"/>
          </p:cNvSpPr>
          <p:nvPr>
            <p:ph type="sldNum" sz="quarter" idx="4"/>
          </p:nvPr>
        </p:nvSpPr>
        <p:spPr>
          <a:xfrm>
            <a:off x="195263" y="6356350"/>
            <a:ext cx="2146300" cy="365125"/>
          </a:xfrm>
          <a:prstGeom prst="rect">
            <a:avLst/>
          </a:prstGeom>
        </p:spPr>
        <p:txBody>
          <a:bodyPr vert="horz" wrap="square" lIns="91440" tIns="45720" rIns="91440" bIns="45720" numCol="1" anchor="t" anchorCtr="0" compatLnSpc="1">
            <a:prstTxWarp prst="textNoShape">
              <a:avLst/>
            </a:prstTxWarp>
          </a:bodyPr>
          <a:lstStyle>
            <a:lvl1pPr algn="l">
              <a:defRPr sz="1400">
                <a:solidFill>
                  <a:schemeClr val="tx2"/>
                </a:solidFill>
              </a:defRPr>
            </a:lvl1pPr>
          </a:lstStyle>
          <a:p>
            <a:pPr>
              <a:defRPr/>
            </a:pPr>
            <a:fld id="{C9BBFAA5-2A47-44CD-9BA7-C025E5419EE3}" type="slidenum">
              <a:rPr lang="en-NZ"/>
              <a:pPr>
                <a:defRPr/>
              </a:pPr>
              <a:t>‹#›</a:t>
            </a:fld>
            <a:endParaRPr lang="en-NZ"/>
          </a:p>
        </p:txBody>
      </p:sp>
      <p:sp>
        <p:nvSpPr>
          <p:cNvPr id="28" name="Straight Connector 27"/>
          <p:cNvSpPr>
            <a:spLocks noChangeShapeType="1"/>
          </p:cNvSpPr>
          <p:nvPr/>
        </p:nvSpPr>
        <p:spPr bwMode="auto">
          <a:xfrm>
            <a:off x="165100" y="6353175"/>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165100" y="1143000"/>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48" r:id="rId5"/>
    <p:sldLayoutId id="2147483954" r:id="rId6"/>
    <p:sldLayoutId id="2147483955" r:id="rId7"/>
    <p:sldLayoutId id="2147483956" r:id="rId8"/>
    <p:sldLayoutId id="2147483957" r:id="rId9"/>
    <p:sldLayoutId id="2147483949" r:id="rId10"/>
    <p:sldLayoutId id="2147483958" r:id="rId11"/>
    <p:sldLayoutId id="2147483959" r:id="rId12"/>
  </p:sldLayoutIdLst>
  <p:timing>
    <p:tnLst>
      <p:par>
        <p:cTn id="1" dur="indefinite" restart="never" nodeType="tmRoot"/>
      </p:par>
    </p:tnLst>
  </p:timing>
  <p:hf hd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dx.doi.org/10.1007/978-3-540-73101-6_1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ucc.vt.edu/stdysk/proofing.html" TargetMode="External"/><Relationship Id="rId2" Type="http://schemas.openxmlformats.org/officeDocument/2006/relationships/hyperlink" Target="http://www.monash.edu.au/lls/llonline/quickrefs/20-editing-proofreading.x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320800" y="3717032"/>
            <a:ext cx="7429500" cy="990600"/>
          </a:xfrm>
        </p:spPr>
        <p:txBody>
          <a:bodyPr/>
          <a:lstStyle/>
          <a:p>
            <a:pPr algn="ctr" eaLnBrk="1" hangingPunct="1"/>
            <a:r>
              <a:rPr lang="en-NZ" altLang="zh-TW" dirty="0" err="1" smtClean="0">
                <a:ea typeface="新細明體" pitchFamily="18" charset="-120"/>
              </a:rPr>
              <a:t>CompSci</a:t>
            </a:r>
            <a:r>
              <a:rPr lang="en-NZ" altLang="zh-TW" dirty="0" smtClean="0">
                <a:ea typeface="新細明體" pitchFamily="18" charset="-120"/>
              </a:rPr>
              <a:t> 230</a:t>
            </a:r>
            <a:br>
              <a:rPr lang="en-NZ" altLang="zh-TW" dirty="0" smtClean="0">
                <a:ea typeface="新細明體" pitchFamily="18" charset="-120"/>
              </a:rPr>
            </a:br>
            <a:r>
              <a:rPr lang="en-US" altLang="en-US" dirty="0" smtClean="0"/>
              <a:t>Software Design and Construction</a:t>
            </a:r>
            <a:br>
              <a:rPr lang="en-US" altLang="en-US" dirty="0" smtClean="0"/>
            </a:br>
            <a:endParaRPr lang="en-US" dirty="0" smtClean="0">
              <a:ea typeface="新細明體" pitchFamily="18" charset="-120"/>
            </a:endParaRPr>
          </a:p>
        </p:txBody>
      </p:sp>
      <p:sp>
        <p:nvSpPr>
          <p:cNvPr id="3075" name="Rectangle 3" descr="Rectangle: Click to edit Master text styles&#10;Second level&#10;Third level&#10;Fourth level&#10;Fifth level"/>
          <p:cNvSpPr>
            <a:spLocks noGrp="1" noChangeArrowheads="1"/>
          </p:cNvSpPr>
          <p:nvPr>
            <p:ph type="subTitle" idx="1"/>
          </p:nvPr>
        </p:nvSpPr>
        <p:spPr>
          <a:xfrm>
            <a:off x="1280592" y="5052442"/>
            <a:ext cx="7429500" cy="680814"/>
          </a:xfrm>
        </p:spPr>
        <p:txBody>
          <a:bodyPr>
            <a:normAutofit fontScale="92500" lnSpcReduction="20000"/>
          </a:bodyPr>
          <a:lstStyle/>
          <a:p>
            <a:pPr algn="ctr" eaLnBrk="1" hangingPunct="1">
              <a:defRPr/>
            </a:pPr>
            <a:r>
              <a:rPr lang="en-NZ" altLang="zh-TW" dirty="0" smtClean="0">
                <a:ea typeface="新細明體" pitchFamily="18" charset="-120"/>
              </a:rPr>
              <a:t>Software Quality </a:t>
            </a:r>
            <a:r>
              <a:rPr lang="en-NZ" altLang="zh-TW" dirty="0" smtClean="0">
                <a:ea typeface="新細明體" pitchFamily="18" charset="-120"/>
              </a:rPr>
              <a:t>2015S1</a:t>
            </a:r>
            <a:endParaRPr lang="en-NZ" altLang="zh-TW" dirty="0" smtClean="0">
              <a:ea typeface="新細明體" pitchFamily="18" charset="-120"/>
            </a:endParaRPr>
          </a:p>
          <a:p>
            <a:pPr algn="ctr" eaLnBrk="1" hangingPunct="1">
              <a:defRPr/>
            </a:pPr>
            <a:r>
              <a:rPr lang="en-NZ" dirty="0" smtClean="0"/>
              <a:t>Myers’ testing principles</a:t>
            </a:r>
            <a:endParaRPr lang="en-US" dirty="0" smtClean="0"/>
          </a:p>
        </p:txBody>
      </p:sp>
    </p:spTree>
    <p:extLst>
      <p:ext uri="{BB962C8B-B14F-4D97-AF65-F5344CB8AC3E}">
        <p14:creationId xmlns:p14="http://schemas.microsoft.com/office/powerpoint/2010/main" val="221139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5</a:t>
            </a:r>
            <a:endParaRPr lang="en-NZ" dirty="0"/>
          </a:p>
        </p:txBody>
      </p:sp>
      <p:sp>
        <p:nvSpPr>
          <p:cNvPr id="3" name="Content Placeholder 2"/>
          <p:cNvSpPr>
            <a:spLocks noGrp="1"/>
          </p:cNvSpPr>
          <p:nvPr>
            <p:ph sz="quarter" idx="1"/>
          </p:nvPr>
        </p:nvSpPr>
        <p:spPr>
          <a:xfrm>
            <a:off x="165100" y="1219200"/>
            <a:ext cx="9493250" cy="5018112"/>
          </a:xfrm>
        </p:spPr>
        <p:txBody>
          <a:bodyPr>
            <a:normAutofit fontScale="85000" lnSpcReduction="20000"/>
          </a:bodyPr>
          <a:lstStyle/>
          <a:p>
            <a:r>
              <a:rPr lang="en-NZ" dirty="0" smtClean="0"/>
              <a:t>“Test cases must be written for input conditions that are invalid and unexpected, as well as for those that are valid and expected.”</a:t>
            </a:r>
          </a:p>
          <a:p>
            <a:pPr marL="0" indent="0">
              <a:buNone/>
            </a:pPr>
            <a:r>
              <a:rPr lang="en-NZ" dirty="0" smtClean="0">
                <a:solidFill>
                  <a:srgbClr val="FF0000"/>
                </a:solidFill>
              </a:rPr>
              <a:t>Rationale:</a:t>
            </a:r>
            <a:endParaRPr lang="en-NZ" dirty="0">
              <a:solidFill>
                <a:srgbClr val="FF0000"/>
              </a:solidFill>
            </a:endParaRPr>
          </a:p>
          <a:p>
            <a:r>
              <a:rPr lang="en-NZ" dirty="0" smtClean="0"/>
              <a:t>“Few people, for instance, feed the [triangle-classification] program the numbers 1, 2, 5 to make sure that the program does not erroneously interpret this as a scalene triangle instead of an invalid triangle.”</a:t>
            </a:r>
          </a:p>
          <a:p>
            <a:r>
              <a:rPr lang="en-NZ" dirty="0" smtClean="0"/>
              <a:t>“… many errors that are suddenly discovered in production programs turn up when the program is used in some new or unexpected way.”</a:t>
            </a:r>
          </a:p>
          <a:p>
            <a:pPr marL="0" indent="0">
              <a:buNone/>
            </a:pPr>
            <a:r>
              <a:rPr lang="en-NZ" dirty="0" smtClean="0">
                <a:solidFill>
                  <a:srgbClr val="FF0000"/>
                </a:solidFill>
              </a:rPr>
              <a:t>Prescription:</a:t>
            </a:r>
          </a:p>
          <a:p>
            <a:r>
              <a:rPr lang="en-NZ" dirty="0"/>
              <a:t>“… test cases representing unexpected and invalid input </a:t>
            </a:r>
            <a:r>
              <a:rPr lang="en-NZ" dirty="0" smtClean="0"/>
              <a:t>conditions” should be included, because they “… have a higher error-detection yield than do test cases for valid input conditions.”</a:t>
            </a:r>
            <a:endParaRPr lang="en-NZ" dirty="0"/>
          </a:p>
          <a:p>
            <a:pPr marL="0" indent="0">
              <a:buNone/>
            </a:pPr>
            <a:r>
              <a:rPr lang="en-NZ" dirty="0" smtClean="0">
                <a:solidFill>
                  <a:srgbClr val="FF0000"/>
                </a:solidFill>
              </a:rPr>
              <a:t>My questions</a:t>
            </a:r>
            <a:r>
              <a:rPr lang="en-NZ" dirty="0" smtClean="0"/>
              <a:t>: </a:t>
            </a:r>
          </a:p>
          <a:p>
            <a:pPr lvl="1"/>
            <a:r>
              <a:rPr lang="en-NZ" dirty="0" smtClean="0"/>
              <a:t>If the programmer sees our “unexpected” test cases, then these cases are no longer unexpected… should some of our test cases be secret?</a:t>
            </a:r>
          </a:p>
          <a:p>
            <a:pPr lvl="1"/>
            <a:r>
              <a:rPr lang="en-NZ" dirty="0" smtClean="0"/>
              <a:t>How</a:t>
            </a:r>
            <a:r>
              <a:rPr lang="en-NZ" dirty="0"/>
              <a:t> </a:t>
            </a:r>
            <a:r>
              <a:rPr lang="en-NZ" dirty="0" smtClean="0"/>
              <a:t>can we generate “unexpected”  inputs?</a:t>
            </a:r>
            <a:endParaRPr lang="en-NZ" dirty="0"/>
          </a:p>
          <a:p>
            <a:pPr lvl="1"/>
            <a:endParaRPr lang="en-NZ" dirty="0" smtClean="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10</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953808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6</a:t>
            </a:r>
            <a:endParaRPr lang="en-NZ" dirty="0"/>
          </a:p>
        </p:txBody>
      </p:sp>
      <p:sp>
        <p:nvSpPr>
          <p:cNvPr id="3" name="Content Placeholder 2"/>
          <p:cNvSpPr>
            <a:spLocks noGrp="1"/>
          </p:cNvSpPr>
          <p:nvPr>
            <p:ph sz="quarter" idx="1"/>
          </p:nvPr>
        </p:nvSpPr>
        <p:spPr>
          <a:xfrm>
            <a:off x="165100" y="1219200"/>
            <a:ext cx="9493250" cy="5018112"/>
          </a:xfrm>
        </p:spPr>
        <p:txBody>
          <a:bodyPr>
            <a:normAutofit fontScale="92500" lnSpcReduction="20000"/>
          </a:bodyPr>
          <a:lstStyle/>
          <a:p>
            <a:r>
              <a:rPr lang="en-NZ" dirty="0" smtClean="0"/>
              <a:t>“Examining a program to see if it does not do what it is supposed to do is only half the battle; the other half is seeing whether the program does what it is not supposed to do.”</a:t>
            </a:r>
          </a:p>
          <a:p>
            <a:pPr marL="0" indent="0">
              <a:buNone/>
            </a:pPr>
            <a:r>
              <a:rPr lang="en-NZ" dirty="0" smtClean="0">
                <a:solidFill>
                  <a:srgbClr val="FF0000"/>
                </a:solidFill>
              </a:rPr>
              <a:t>Rationale:</a:t>
            </a:r>
            <a:endParaRPr lang="en-NZ" dirty="0">
              <a:solidFill>
                <a:srgbClr val="FF0000"/>
              </a:solidFill>
            </a:endParaRPr>
          </a:p>
          <a:p>
            <a:r>
              <a:rPr lang="en-NZ" dirty="0" smtClean="0"/>
              <a:t>“… a payroll program that produces the correct </a:t>
            </a:r>
            <a:r>
              <a:rPr lang="en-NZ" dirty="0" err="1" smtClean="0"/>
              <a:t>paychecks</a:t>
            </a:r>
            <a:r>
              <a:rPr lang="en-NZ" dirty="0" smtClean="0"/>
              <a:t> is still an erroneous program if it also produces extra checks for </a:t>
            </a:r>
            <a:r>
              <a:rPr lang="en-NZ" dirty="0" err="1" smtClean="0"/>
              <a:t>nonexistent</a:t>
            </a:r>
            <a:r>
              <a:rPr lang="en-NZ" dirty="0" smtClean="0"/>
              <a:t> employees or if it overwrites the first record of the personnel file.”</a:t>
            </a:r>
          </a:p>
          <a:p>
            <a:pPr marL="0" indent="0">
              <a:buNone/>
            </a:pPr>
            <a:r>
              <a:rPr lang="en-NZ" dirty="0" smtClean="0">
                <a:solidFill>
                  <a:srgbClr val="FF0000"/>
                </a:solidFill>
              </a:rPr>
              <a:t>Prescription:</a:t>
            </a:r>
          </a:p>
          <a:p>
            <a:r>
              <a:rPr lang="en-NZ" dirty="0" smtClean="0"/>
              <a:t>“Programs must be examined for unwanted side effects.”</a:t>
            </a:r>
            <a:endParaRPr lang="en-NZ" dirty="0"/>
          </a:p>
          <a:p>
            <a:pPr marL="0" indent="0">
              <a:buNone/>
            </a:pPr>
            <a:r>
              <a:rPr lang="en-NZ" dirty="0" smtClean="0">
                <a:solidFill>
                  <a:srgbClr val="FF0000"/>
                </a:solidFill>
              </a:rPr>
              <a:t>My questions: </a:t>
            </a:r>
          </a:p>
          <a:p>
            <a:pPr lvl="1"/>
            <a:r>
              <a:rPr lang="en-NZ" dirty="0" smtClean="0"/>
              <a:t>For black-box testing, should the specification include some invariants, to help the tester know what things they should monitor for unwanted change?</a:t>
            </a:r>
          </a:p>
          <a:p>
            <a:pPr lvl="1"/>
            <a:r>
              <a:rPr lang="en-NZ" dirty="0" smtClean="0"/>
              <a:t>For white-box testing, should the program be accompanied by a specification of the system it will be running on, so that the tester can analyse the program to discover the system resources which could, conceivably, be affected by a bug?</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11</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810640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7</a:t>
            </a:r>
            <a:endParaRPr lang="en-NZ" dirty="0"/>
          </a:p>
        </p:txBody>
      </p:sp>
      <p:sp>
        <p:nvSpPr>
          <p:cNvPr id="3" name="Content Placeholder 2"/>
          <p:cNvSpPr>
            <a:spLocks noGrp="1"/>
          </p:cNvSpPr>
          <p:nvPr>
            <p:ph sz="quarter" idx="1"/>
          </p:nvPr>
        </p:nvSpPr>
        <p:spPr>
          <a:xfrm>
            <a:off x="165100" y="1219200"/>
            <a:ext cx="9493250" cy="5018112"/>
          </a:xfrm>
        </p:spPr>
        <p:txBody>
          <a:bodyPr>
            <a:normAutofit fontScale="92500" lnSpcReduction="10000"/>
          </a:bodyPr>
          <a:lstStyle/>
          <a:p>
            <a:r>
              <a:rPr lang="en-NZ" dirty="0" smtClean="0"/>
              <a:t>“Avoid throwaway test cases unless the program is truly a throwaway program.”</a:t>
            </a:r>
          </a:p>
          <a:p>
            <a:pPr marL="0" indent="0">
              <a:buNone/>
            </a:pPr>
            <a:r>
              <a:rPr lang="en-NZ" dirty="0" smtClean="0">
                <a:solidFill>
                  <a:srgbClr val="FF0000"/>
                </a:solidFill>
              </a:rPr>
              <a:t>Rationale:</a:t>
            </a:r>
            <a:endParaRPr lang="en-NZ" dirty="0">
              <a:solidFill>
                <a:srgbClr val="FF0000"/>
              </a:solidFill>
            </a:endParaRPr>
          </a:p>
          <a:p>
            <a:r>
              <a:rPr lang="en-NZ" dirty="0" smtClean="0"/>
              <a:t>“A common practice is to sit at a terminal and invent test cases on the fly, and then send these test cases through the program.”</a:t>
            </a:r>
          </a:p>
          <a:p>
            <a:r>
              <a:rPr lang="en-NZ" dirty="0" smtClean="0"/>
              <a:t>“The major problem is that test cases represent a valuable investment… [before retesting] the test cases must be reinvented… people tend to avoid [this work]… the retest is rarely as rigorous as the original test”</a:t>
            </a:r>
          </a:p>
          <a:p>
            <a:pPr marL="0" indent="0">
              <a:buNone/>
            </a:pPr>
            <a:r>
              <a:rPr lang="en-NZ" dirty="0" smtClean="0">
                <a:solidFill>
                  <a:srgbClr val="FF0000"/>
                </a:solidFill>
              </a:rPr>
              <a:t>Prescription:</a:t>
            </a:r>
          </a:p>
          <a:p>
            <a:r>
              <a:rPr lang="en-NZ" dirty="0" smtClean="0"/>
              <a:t>Your test cases are valuable, don’t throw them away!</a:t>
            </a:r>
            <a:endParaRPr lang="en-NZ" dirty="0"/>
          </a:p>
          <a:p>
            <a:pPr marL="0" indent="0">
              <a:buNone/>
            </a:pPr>
            <a:r>
              <a:rPr lang="en-NZ" dirty="0" smtClean="0">
                <a:solidFill>
                  <a:srgbClr val="FF0000"/>
                </a:solidFill>
              </a:rPr>
              <a:t>My question</a:t>
            </a:r>
            <a:r>
              <a:rPr lang="en-NZ" dirty="0" smtClean="0"/>
              <a:t>: </a:t>
            </a:r>
          </a:p>
          <a:p>
            <a:pPr lvl="1"/>
            <a:r>
              <a:rPr lang="en-NZ" dirty="0" smtClean="0"/>
              <a:t>If you’re actually writing throwaway programs (i.e. rapid versioning) should you save your cases, or should you throw them away too? </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12</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103093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8</a:t>
            </a:r>
            <a:endParaRPr lang="en-NZ" dirty="0"/>
          </a:p>
        </p:txBody>
      </p:sp>
      <p:sp>
        <p:nvSpPr>
          <p:cNvPr id="3" name="Content Placeholder 2"/>
          <p:cNvSpPr>
            <a:spLocks noGrp="1"/>
          </p:cNvSpPr>
          <p:nvPr>
            <p:ph sz="quarter" idx="1"/>
          </p:nvPr>
        </p:nvSpPr>
        <p:spPr>
          <a:xfrm>
            <a:off x="165100" y="1219200"/>
            <a:ext cx="9540428" cy="5378152"/>
          </a:xfrm>
        </p:spPr>
        <p:txBody>
          <a:bodyPr>
            <a:normAutofit fontScale="92500" lnSpcReduction="20000"/>
          </a:bodyPr>
          <a:lstStyle/>
          <a:p>
            <a:r>
              <a:rPr lang="en-NZ" dirty="0" smtClean="0"/>
              <a:t>“Do not plan a testing effort under the tacit assumption that no errors will be found.”</a:t>
            </a:r>
          </a:p>
          <a:p>
            <a:pPr marL="0" indent="0">
              <a:buNone/>
            </a:pPr>
            <a:r>
              <a:rPr lang="en-NZ" dirty="0" smtClean="0">
                <a:solidFill>
                  <a:srgbClr val="FF0000"/>
                </a:solidFill>
              </a:rPr>
              <a:t>Rationale:</a:t>
            </a:r>
            <a:endParaRPr lang="en-NZ" dirty="0">
              <a:solidFill>
                <a:srgbClr val="FF0000"/>
              </a:solidFill>
            </a:endParaRPr>
          </a:p>
          <a:p>
            <a:r>
              <a:rPr lang="en-NZ" dirty="0" smtClean="0"/>
              <a:t>“This is a mistake project managers often make.” (!)</a:t>
            </a:r>
          </a:p>
          <a:p>
            <a:r>
              <a:rPr lang="en-NZ" dirty="0" smtClean="0"/>
              <a:t>Any such effort would not be a “testing process” (under Myers’ definition).</a:t>
            </a:r>
          </a:p>
          <a:p>
            <a:pPr marL="0" indent="0">
              <a:buNone/>
            </a:pPr>
            <a:r>
              <a:rPr lang="en-NZ" dirty="0" smtClean="0">
                <a:solidFill>
                  <a:srgbClr val="FF0000"/>
                </a:solidFill>
              </a:rPr>
              <a:t>Prescription:</a:t>
            </a:r>
          </a:p>
          <a:p>
            <a:pPr lvl="1"/>
            <a:r>
              <a:rPr lang="en-NZ" dirty="0" smtClean="0"/>
              <a:t>Assume that errors will be found.  </a:t>
            </a:r>
          </a:p>
          <a:p>
            <a:pPr lvl="2"/>
            <a:r>
              <a:rPr lang="en-NZ" dirty="0" smtClean="0"/>
              <a:t>If no errors are found, this should be a wake-up call to the test manager – the testing process is probably not rigorous enough!!</a:t>
            </a:r>
            <a:endParaRPr lang="en-NZ" dirty="0"/>
          </a:p>
          <a:p>
            <a:pPr marL="0" indent="0">
              <a:buNone/>
            </a:pPr>
            <a:r>
              <a:rPr lang="en-NZ" dirty="0" smtClean="0">
                <a:solidFill>
                  <a:srgbClr val="FF0000"/>
                </a:solidFill>
              </a:rPr>
              <a:t>My questions</a:t>
            </a:r>
            <a:r>
              <a:rPr lang="en-NZ" dirty="0" smtClean="0"/>
              <a:t>: </a:t>
            </a:r>
          </a:p>
          <a:p>
            <a:pPr lvl="1"/>
            <a:r>
              <a:rPr lang="en-NZ" dirty="0" smtClean="0"/>
              <a:t>What about </a:t>
            </a:r>
            <a:r>
              <a:rPr lang="en-NZ" dirty="0" smtClean="0">
                <a:solidFill>
                  <a:srgbClr val="FF0000"/>
                </a:solidFill>
              </a:rPr>
              <a:t>acceptance testing</a:t>
            </a:r>
            <a:r>
              <a:rPr lang="en-NZ" dirty="0" smtClean="0"/>
              <a:t>?  I think a product should not be presented for a  final test unless there’s strong confidence that it will pass, i.e. that no errors will be found and the product can be released!  </a:t>
            </a:r>
          </a:p>
          <a:p>
            <a:pPr lvl="1"/>
            <a:r>
              <a:rPr lang="en-NZ" dirty="0" smtClean="0"/>
              <a:t>If an acceptance test is repeatedly failed, then I think there’s a good chance the final release will be unacceptable to its end-users (even after it has been bug-fixed to pass the acceptance test.) </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13</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259187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9</a:t>
            </a:r>
            <a:endParaRPr lang="en-NZ" dirty="0"/>
          </a:p>
        </p:txBody>
      </p:sp>
      <p:sp>
        <p:nvSpPr>
          <p:cNvPr id="3" name="Content Placeholder 2"/>
          <p:cNvSpPr>
            <a:spLocks noGrp="1"/>
          </p:cNvSpPr>
          <p:nvPr>
            <p:ph sz="quarter" idx="1"/>
          </p:nvPr>
        </p:nvSpPr>
        <p:spPr>
          <a:xfrm>
            <a:off x="165100" y="1219200"/>
            <a:ext cx="9540428" cy="5378152"/>
          </a:xfrm>
        </p:spPr>
        <p:txBody>
          <a:bodyPr>
            <a:normAutofit fontScale="85000" lnSpcReduction="20000"/>
          </a:bodyPr>
          <a:lstStyle/>
          <a:p>
            <a:r>
              <a:rPr lang="en-NZ" dirty="0" smtClean="0"/>
              <a:t>“The probability of the existence of more errors in a section of a program is proportional to the number of errors already found in that section.”</a:t>
            </a:r>
          </a:p>
          <a:p>
            <a:pPr marL="0" indent="0">
              <a:buNone/>
            </a:pPr>
            <a:r>
              <a:rPr lang="en-NZ" dirty="0" smtClean="0">
                <a:solidFill>
                  <a:srgbClr val="FF0000"/>
                </a:solidFill>
              </a:rPr>
              <a:t>Rationale:</a:t>
            </a:r>
            <a:endParaRPr lang="en-NZ" dirty="0">
              <a:solidFill>
                <a:srgbClr val="FF0000"/>
              </a:solidFill>
            </a:endParaRPr>
          </a:p>
          <a:p>
            <a:r>
              <a:rPr lang="en-NZ" dirty="0" smtClean="0"/>
              <a:t>If more errors have been found, to date, in module A than in module B, and if module A has not been purposely subjected to a more rigorous test than module B, then future tests will probably reveal more errors in module A than in module B.</a:t>
            </a:r>
          </a:p>
          <a:p>
            <a:r>
              <a:rPr lang="en-NZ" dirty="0" smtClean="0"/>
              <a:t>“… errors tend to come in clusters… in the typical program, some sections seem to be much more prone to errors than other sections”</a:t>
            </a:r>
          </a:p>
          <a:p>
            <a:pPr lvl="1"/>
            <a:r>
              <a:rPr lang="en-NZ" dirty="0" smtClean="0"/>
              <a:t>“nobody has supplied a good explanation of why this occurs” </a:t>
            </a:r>
          </a:p>
          <a:p>
            <a:pPr lvl="1"/>
            <a:r>
              <a:rPr lang="en-NZ" dirty="0" smtClean="0"/>
              <a:t>This is now an active area of SE research, see e.g</a:t>
            </a:r>
            <a:r>
              <a:rPr lang="en-NZ" dirty="0"/>
              <a:t>. </a:t>
            </a:r>
            <a:r>
              <a:rPr lang="en-NZ" sz="1400" dirty="0" smtClean="0">
                <a:hlinkClick r:id="rId2"/>
              </a:rPr>
              <a:t>http</a:t>
            </a:r>
            <a:r>
              <a:rPr lang="en-NZ" sz="1400" dirty="0">
                <a:hlinkClick r:id="rId2"/>
              </a:rPr>
              <a:t>://</a:t>
            </a:r>
            <a:r>
              <a:rPr lang="en-NZ" sz="1400" dirty="0" smtClean="0">
                <a:hlinkClick r:id="rId2"/>
              </a:rPr>
              <a:t>dx.doi.org/10.1007/978-3-540-73101-6_18</a:t>
            </a:r>
            <a:r>
              <a:rPr lang="en-NZ" sz="1400" dirty="0" smtClean="0"/>
              <a:t> </a:t>
            </a:r>
          </a:p>
          <a:p>
            <a:pPr marL="0" indent="0">
              <a:buNone/>
            </a:pPr>
            <a:r>
              <a:rPr lang="en-NZ" dirty="0" smtClean="0">
                <a:solidFill>
                  <a:srgbClr val="FF0000"/>
                </a:solidFill>
              </a:rPr>
              <a:t>Prescription:</a:t>
            </a:r>
          </a:p>
          <a:p>
            <a:pPr lvl="1"/>
            <a:r>
              <a:rPr lang="en-NZ" dirty="0" smtClean="0"/>
              <a:t>If a particular section of a program seems to be much more prone to errors than other sections, then this phenomenon tells us that, in terms of yield on our testing investment, additional testing efforts are best focused against this error-prone section</a:t>
            </a:r>
            <a:endParaRPr lang="en-NZ" dirty="0"/>
          </a:p>
          <a:p>
            <a:pPr marL="0" indent="0">
              <a:buNone/>
            </a:pPr>
            <a:r>
              <a:rPr lang="en-NZ" dirty="0" smtClean="0">
                <a:solidFill>
                  <a:srgbClr val="FF0000"/>
                </a:solidFill>
              </a:rPr>
              <a:t>My question</a:t>
            </a:r>
            <a:r>
              <a:rPr lang="en-NZ" dirty="0" smtClean="0"/>
              <a:t>: </a:t>
            </a:r>
          </a:p>
          <a:p>
            <a:pPr lvl="1"/>
            <a:r>
              <a:rPr lang="en-NZ" dirty="0" smtClean="0"/>
              <a:t>What about black-box testing, do errors tend to “cluster” in a portion of the spec?</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14</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243058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10</a:t>
            </a:r>
            <a:endParaRPr lang="en-NZ" dirty="0"/>
          </a:p>
        </p:txBody>
      </p:sp>
      <p:sp>
        <p:nvSpPr>
          <p:cNvPr id="3" name="Content Placeholder 2"/>
          <p:cNvSpPr>
            <a:spLocks noGrp="1"/>
          </p:cNvSpPr>
          <p:nvPr>
            <p:ph sz="quarter" idx="1"/>
          </p:nvPr>
        </p:nvSpPr>
        <p:spPr>
          <a:xfrm>
            <a:off x="165100" y="1219200"/>
            <a:ext cx="9540428" cy="5378152"/>
          </a:xfrm>
        </p:spPr>
        <p:txBody>
          <a:bodyPr>
            <a:normAutofit lnSpcReduction="10000"/>
          </a:bodyPr>
          <a:lstStyle/>
          <a:p>
            <a:r>
              <a:rPr lang="en-NZ" dirty="0" smtClean="0"/>
              <a:t>“Testing is an extremely creative and intellectually challenging task.”</a:t>
            </a:r>
          </a:p>
          <a:p>
            <a:pPr marL="0" indent="0">
              <a:buNone/>
            </a:pPr>
            <a:r>
              <a:rPr lang="en-NZ" dirty="0" smtClean="0">
                <a:solidFill>
                  <a:srgbClr val="FF0000"/>
                </a:solidFill>
              </a:rPr>
              <a:t>Rationale:</a:t>
            </a:r>
            <a:endParaRPr lang="en-NZ" dirty="0">
              <a:solidFill>
                <a:srgbClr val="FF0000"/>
              </a:solidFill>
            </a:endParaRPr>
          </a:p>
          <a:p>
            <a:r>
              <a:rPr lang="en-NZ" dirty="0" smtClean="0"/>
              <a:t>“It is probably true that the creativity required in testing a large program exceeds the creativity required in designing that program.”</a:t>
            </a:r>
          </a:p>
          <a:p>
            <a:pPr marL="0" indent="0">
              <a:buNone/>
            </a:pPr>
            <a:r>
              <a:rPr lang="en-NZ" dirty="0" smtClean="0">
                <a:solidFill>
                  <a:srgbClr val="FF0000"/>
                </a:solidFill>
              </a:rPr>
              <a:t>Prescription:</a:t>
            </a:r>
          </a:p>
          <a:p>
            <a:pPr lvl="1"/>
            <a:r>
              <a:rPr lang="en-NZ" dirty="0" smtClean="0"/>
              <a:t>None (!)  Perhaps: managers should hire creative and intelligent testers?</a:t>
            </a:r>
          </a:p>
          <a:p>
            <a:pPr marL="0" indent="0">
              <a:buNone/>
            </a:pPr>
            <a:r>
              <a:rPr lang="en-NZ" dirty="0" smtClean="0">
                <a:solidFill>
                  <a:srgbClr val="FF0000"/>
                </a:solidFill>
              </a:rPr>
              <a:t>My questions</a:t>
            </a:r>
            <a:r>
              <a:rPr lang="en-NZ" dirty="0" smtClean="0"/>
              <a:t>: </a:t>
            </a:r>
          </a:p>
          <a:p>
            <a:pPr lvl="1"/>
            <a:r>
              <a:rPr lang="en-NZ" dirty="0" smtClean="0"/>
              <a:t>Could too much creativity, or too much intellectual curiosity, be undesirable in a tester? </a:t>
            </a:r>
          </a:p>
          <a:p>
            <a:pPr lvl="1"/>
            <a:r>
              <a:rPr lang="en-NZ" dirty="0" smtClean="0"/>
              <a:t>Should the most creative people be security testers?</a:t>
            </a:r>
          </a:p>
          <a:p>
            <a:pPr lvl="2"/>
            <a:r>
              <a:rPr lang="en-NZ" dirty="0" smtClean="0"/>
              <a:t>You might imagine a plausible motivation for an attacker who has plausible skills and access rights,  then imagine “what could go wrong” when the program is installed and operated, and then determine whether the attacker would succeed or whether the system running this program would have an adequate defence.  </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15</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0806582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Today</a:t>
            </a:r>
            <a:endParaRPr lang="en-NZ" dirty="0"/>
          </a:p>
        </p:txBody>
      </p:sp>
      <p:sp>
        <p:nvSpPr>
          <p:cNvPr id="3" name="Content Placeholder 2"/>
          <p:cNvSpPr>
            <a:spLocks noGrp="1"/>
          </p:cNvSpPr>
          <p:nvPr>
            <p:ph sz="quarter" idx="1"/>
          </p:nvPr>
        </p:nvSpPr>
        <p:spPr/>
        <p:txBody>
          <a:bodyPr>
            <a:normAutofit/>
          </a:bodyPr>
          <a:lstStyle/>
          <a:p>
            <a:r>
              <a:rPr lang="en-NZ" dirty="0" smtClean="0"/>
              <a:t>Have a working understanding of Myers’ principled approach to software testing. </a:t>
            </a:r>
          </a:p>
          <a:p>
            <a:pPr lvl="1"/>
            <a:r>
              <a:rPr lang="en-NZ" dirty="0" smtClean="0"/>
              <a:t>Given some information about a testing situation, can you apply Myers’ principles? (“What would Myers do in this situation?”)</a:t>
            </a:r>
          </a:p>
          <a:p>
            <a:pPr lvl="1"/>
            <a:r>
              <a:rPr lang="en-NZ" dirty="0" smtClean="0"/>
              <a:t>Under what conditions are Myers’ principles inapplicable or inappropriate?</a:t>
            </a:r>
          </a:p>
          <a:p>
            <a:pPr lvl="1"/>
            <a:r>
              <a:rPr lang="en-NZ" dirty="0" smtClean="0"/>
              <a:t>Note that I’m asking you to write some “test cases” for Myers’ principles – considering its “unexpected inputs” as well as the inputs he explicitly considered!</a:t>
            </a:r>
          </a:p>
        </p:txBody>
      </p:sp>
      <p:sp>
        <p:nvSpPr>
          <p:cNvPr id="7" name="Slide Number Placeholder 6"/>
          <p:cNvSpPr>
            <a:spLocks noGrp="1"/>
          </p:cNvSpPr>
          <p:nvPr>
            <p:ph type="sldNum" sz="quarter" idx="12"/>
          </p:nvPr>
        </p:nvSpPr>
        <p:spPr/>
        <p:txBody>
          <a:bodyPr/>
          <a:lstStyle/>
          <a:p>
            <a:pPr>
              <a:defRPr/>
            </a:pPr>
            <a:fld id="{8663669D-2BA9-4702-B0D8-BA76FEAF13EF}" type="slidenum">
              <a:rPr lang="en-NZ" smtClean="0"/>
              <a:pPr>
                <a:defRPr/>
              </a:pPr>
              <a:t>16</a:t>
            </a:fld>
            <a:endParaRPr lang="en-NZ"/>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78180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Lecture plan</a:t>
            </a:r>
            <a:endParaRPr lang="en-NZ" dirty="0"/>
          </a:p>
        </p:txBody>
      </p:sp>
      <p:sp>
        <p:nvSpPr>
          <p:cNvPr id="3" name="Content Placeholder 2"/>
          <p:cNvSpPr>
            <a:spLocks noGrp="1"/>
          </p:cNvSpPr>
          <p:nvPr>
            <p:ph sz="quarter" idx="1"/>
          </p:nvPr>
        </p:nvSpPr>
        <p:spPr>
          <a:xfrm>
            <a:off x="165100" y="1219200"/>
            <a:ext cx="9493250" cy="4010000"/>
          </a:xfrm>
        </p:spPr>
        <p:txBody>
          <a:bodyPr>
            <a:normAutofit fontScale="55000" lnSpcReduction="20000"/>
          </a:bodyPr>
          <a:lstStyle/>
          <a:p>
            <a:endParaRPr lang="en-NZ" dirty="0"/>
          </a:p>
          <a:p>
            <a:pPr marL="0" indent="0">
              <a:buNone/>
            </a:pPr>
            <a:r>
              <a:rPr lang="en-NZ" sz="3500" dirty="0"/>
              <a:t>Week 1: 	</a:t>
            </a:r>
            <a:r>
              <a:rPr lang="en-NZ" sz="3500" dirty="0" smtClean="0"/>
              <a:t>	</a:t>
            </a:r>
            <a:r>
              <a:rPr lang="en-NZ" sz="3500" i="1" dirty="0" smtClean="0"/>
              <a:t>No </a:t>
            </a:r>
            <a:r>
              <a:rPr lang="en-NZ" sz="3500" i="1" dirty="0"/>
              <a:t>class - Anzac Day</a:t>
            </a:r>
          </a:p>
          <a:p>
            <a:pPr marL="0" indent="0">
              <a:buNone/>
            </a:pPr>
            <a:r>
              <a:rPr lang="en-NZ" sz="3500" dirty="0">
                <a:solidFill>
                  <a:srgbClr val="0070C0"/>
                </a:solidFill>
              </a:rPr>
              <a:t>		</a:t>
            </a:r>
            <a:r>
              <a:rPr lang="en-NZ" sz="3500" dirty="0"/>
              <a:t>What is software quality?</a:t>
            </a:r>
          </a:p>
          <a:p>
            <a:pPr marL="0" indent="0">
              <a:buNone/>
            </a:pPr>
            <a:r>
              <a:rPr lang="en-NZ" sz="3500" dirty="0"/>
              <a:t>		Some key developer practices (version control, testing).</a:t>
            </a:r>
          </a:p>
          <a:p>
            <a:pPr marL="0" indent="0">
              <a:buNone/>
            </a:pPr>
            <a:r>
              <a:rPr lang="en-NZ" sz="3500" dirty="0"/>
              <a:t>		</a:t>
            </a:r>
          </a:p>
          <a:p>
            <a:pPr marL="0" indent="0">
              <a:buNone/>
            </a:pPr>
            <a:r>
              <a:rPr lang="en-NZ" sz="3500" dirty="0"/>
              <a:t>Week 2:	</a:t>
            </a:r>
            <a:r>
              <a:rPr lang="en-NZ" sz="3500" dirty="0" smtClean="0"/>
              <a:t>	Black </a:t>
            </a:r>
            <a:r>
              <a:rPr lang="en-NZ" sz="3500" dirty="0"/>
              <a:t>box testing. </a:t>
            </a:r>
          </a:p>
          <a:p>
            <a:pPr marL="0" indent="0">
              <a:buNone/>
            </a:pPr>
            <a:r>
              <a:rPr lang="en-NZ" sz="3500" dirty="0"/>
              <a:t>		</a:t>
            </a:r>
            <a:r>
              <a:rPr lang="en-NZ" sz="3500" dirty="0"/>
              <a:t>White-box testing. </a:t>
            </a:r>
          </a:p>
          <a:p>
            <a:pPr marL="0" indent="0">
              <a:buNone/>
            </a:pPr>
            <a:r>
              <a:rPr lang="en-NZ" sz="3500" dirty="0"/>
              <a:t>		</a:t>
            </a:r>
            <a:r>
              <a:rPr lang="en-NZ" sz="3500" dirty="0">
                <a:solidFill>
                  <a:srgbClr val="0070C0"/>
                </a:solidFill>
              </a:rPr>
              <a:t>Myers' testing principles.</a:t>
            </a:r>
          </a:p>
          <a:p>
            <a:pPr marL="0" indent="0">
              <a:buNone/>
            </a:pPr>
            <a:r>
              <a:rPr lang="en-NZ" sz="3500" dirty="0"/>
              <a:t>		</a:t>
            </a:r>
          </a:p>
          <a:p>
            <a:pPr marL="0" indent="0">
              <a:buNone/>
            </a:pPr>
            <a:r>
              <a:rPr lang="en-NZ" sz="3500" dirty="0"/>
              <a:t>Week 3:	</a:t>
            </a:r>
            <a:r>
              <a:rPr lang="en-NZ" sz="3500" dirty="0" smtClean="0"/>
              <a:t>	Traditional </a:t>
            </a:r>
            <a:r>
              <a:rPr lang="en-NZ" sz="3500" dirty="0"/>
              <a:t>approach to testing (Waterfall). </a:t>
            </a:r>
          </a:p>
          <a:p>
            <a:pPr marL="0" indent="0">
              <a:buNone/>
            </a:pPr>
            <a:r>
              <a:rPr lang="en-NZ" sz="3500" dirty="0"/>
              <a:t>		Agile approach to testing (XP).</a:t>
            </a:r>
          </a:p>
          <a:p>
            <a:pPr marL="0" indent="0">
              <a:buNone/>
            </a:pPr>
            <a:r>
              <a:rPr lang="en-NZ" sz="3500" dirty="0"/>
              <a:t>		Famous failures.</a:t>
            </a:r>
          </a:p>
          <a:p>
            <a:pPr marL="0" indent="0">
              <a:buNone/>
            </a:pPr>
            <a:r>
              <a:rPr lang="en-NZ" sz="2800" dirty="0"/>
              <a:t>		</a:t>
            </a:r>
          </a:p>
          <a:p>
            <a:endParaRPr lang="en-NZ" dirty="0" smtClean="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a:t>
            </a:fld>
            <a:endParaRPr lang="en-NZ"/>
          </a:p>
        </p:txBody>
      </p:sp>
      <p:sp>
        <p:nvSpPr>
          <p:cNvPr id="5" name="Content Placeholder 2"/>
          <p:cNvSpPr txBox="1">
            <a:spLocks/>
          </p:cNvSpPr>
          <p:nvPr/>
        </p:nvSpPr>
        <p:spPr bwMode="auto">
          <a:xfrm>
            <a:off x="3944888" y="5949280"/>
            <a:ext cx="4176464"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buNone/>
            </a:pPr>
            <a:r>
              <a:rPr lang="en-NZ" altLang="en-US" sz="1500" i="1" dirty="0" smtClean="0">
                <a:solidFill>
                  <a:srgbClr val="0070C0"/>
                </a:solidFill>
              </a:rPr>
              <a:t>Myers Ch. 2, pp. 12-18</a:t>
            </a:r>
            <a:endParaRPr lang="en-NZ" altLang="en-US" sz="2400" dirty="0" smtClean="0"/>
          </a:p>
          <a:p>
            <a:pPr lvl="1"/>
            <a:endParaRPr lang="en-NZ" altLang="en-US" sz="2400" dirty="0" smtClean="0"/>
          </a:p>
          <a:p>
            <a:pPr lvl="1"/>
            <a:endParaRPr lang="en-NZ" dirty="0" smtClean="0"/>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072722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Today</a:t>
            </a:r>
            <a:endParaRPr lang="en-NZ" dirty="0"/>
          </a:p>
        </p:txBody>
      </p:sp>
      <p:sp>
        <p:nvSpPr>
          <p:cNvPr id="3" name="Content Placeholder 2"/>
          <p:cNvSpPr>
            <a:spLocks noGrp="1"/>
          </p:cNvSpPr>
          <p:nvPr>
            <p:ph sz="quarter" idx="1"/>
          </p:nvPr>
        </p:nvSpPr>
        <p:spPr/>
        <p:txBody>
          <a:bodyPr>
            <a:normAutofit fontScale="92500"/>
          </a:bodyPr>
          <a:lstStyle/>
          <a:p>
            <a:r>
              <a:rPr lang="en-NZ" dirty="0" smtClean="0"/>
              <a:t>Have a working understanding of Myers’ principled approach to software testing. </a:t>
            </a:r>
          </a:p>
          <a:p>
            <a:pPr lvl="1"/>
            <a:r>
              <a:rPr lang="en-NZ" dirty="0" smtClean="0"/>
              <a:t>Given some information about a testing situation, can you apply Myers’ principles? (“What would Myers do in this situation?”)</a:t>
            </a:r>
          </a:p>
          <a:p>
            <a:pPr lvl="1"/>
            <a:r>
              <a:rPr lang="en-NZ" dirty="0" smtClean="0"/>
              <a:t>Under what conditions are Myers’ principles inapplicable or inappropriate?</a:t>
            </a:r>
          </a:p>
          <a:p>
            <a:pPr lvl="2"/>
            <a:r>
              <a:rPr lang="en-NZ" dirty="0" smtClean="0"/>
              <a:t>I’m asking you to write some “test cases” for Myers’ principles – considering its “unexpected inputs” as well as the inputs he explicitly considered!</a:t>
            </a:r>
          </a:p>
          <a:p>
            <a:pPr lvl="2"/>
            <a:r>
              <a:rPr lang="en-NZ" dirty="0" smtClean="0"/>
              <a:t>Will we discover any situations where his set of principles does not do “what it is designed to do”? </a:t>
            </a:r>
          </a:p>
          <a:p>
            <a:pPr lvl="2"/>
            <a:r>
              <a:rPr lang="en-NZ" dirty="0" smtClean="0"/>
              <a:t>Will we discover any situations where his principles will “do something unintended”?</a:t>
            </a:r>
          </a:p>
          <a:p>
            <a:r>
              <a:rPr lang="en-NZ" dirty="0"/>
              <a:t>Start to develop your own “principled approach” to software testing. </a:t>
            </a:r>
          </a:p>
          <a:p>
            <a:pPr lvl="1"/>
            <a:r>
              <a:rPr lang="en-NZ" dirty="0"/>
              <a:t>Do you agree with all of Myers’ principles?  Do you have any additional ones?</a:t>
            </a:r>
          </a:p>
          <a:p>
            <a:pPr lvl="1"/>
            <a:r>
              <a:rPr lang="en-NZ" dirty="0"/>
              <a:t>Do you understand Myers’ argument for each of his principles</a:t>
            </a:r>
            <a:r>
              <a:rPr lang="en-NZ" dirty="0" smtClean="0"/>
              <a:t>?</a:t>
            </a:r>
            <a:endParaRPr lang="en-NZ" dirty="0"/>
          </a:p>
        </p:txBody>
      </p:sp>
      <p:sp>
        <p:nvSpPr>
          <p:cNvPr id="7" name="Slide Number Placeholder 6"/>
          <p:cNvSpPr>
            <a:spLocks noGrp="1"/>
          </p:cNvSpPr>
          <p:nvPr>
            <p:ph type="sldNum" sz="quarter" idx="12"/>
          </p:nvPr>
        </p:nvSpPr>
        <p:spPr/>
        <p:txBody>
          <a:bodyPr/>
          <a:lstStyle/>
          <a:p>
            <a:pPr>
              <a:defRPr/>
            </a:pPr>
            <a:fld id="{8663669D-2BA9-4702-B0D8-BA76FEAF13EF}" type="slidenum">
              <a:rPr lang="en-NZ" smtClean="0"/>
              <a:pPr>
                <a:defRPr/>
              </a:pPr>
              <a:t>3</a:t>
            </a:fld>
            <a:endParaRPr lang="en-NZ"/>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Footer Placeholder 5"/>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25022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1 (review)</a:t>
            </a:r>
            <a:endParaRPr lang="en-NZ" dirty="0"/>
          </a:p>
        </p:txBody>
      </p:sp>
      <p:sp>
        <p:nvSpPr>
          <p:cNvPr id="3" name="Content Placeholder 2"/>
          <p:cNvSpPr>
            <a:spLocks noGrp="1"/>
          </p:cNvSpPr>
          <p:nvPr>
            <p:ph sz="quarter" idx="1"/>
          </p:nvPr>
        </p:nvSpPr>
        <p:spPr/>
        <p:txBody>
          <a:bodyPr>
            <a:normAutofit lnSpcReduction="10000"/>
          </a:bodyPr>
          <a:lstStyle/>
          <a:p>
            <a:r>
              <a:rPr lang="en-NZ" dirty="0" smtClean="0"/>
              <a:t>“A necessary part of a test case is a definition of the expected output or result.”</a:t>
            </a:r>
          </a:p>
          <a:p>
            <a:pPr marL="0" indent="0">
              <a:buNone/>
            </a:pPr>
            <a:r>
              <a:rPr lang="en-NZ" dirty="0" smtClean="0">
                <a:solidFill>
                  <a:srgbClr val="FF0000"/>
                </a:solidFill>
              </a:rPr>
              <a:t>Rationale:</a:t>
            </a:r>
            <a:endParaRPr lang="en-NZ" dirty="0">
              <a:solidFill>
                <a:srgbClr val="FF0000"/>
              </a:solidFill>
            </a:endParaRPr>
          </a:p>
          <a:p>
            <a:r>
              <a:rPr lang="en-NZ" dirty="0" smtClean="0"/>
              <a:t>“If the expected result of a test case has not been predefined, </a:t>
            </a:r>
          </a:p>
          <a:p>
            <a:pPr lvl="1"/>
            <a:r>
              <a:rPr lang="en-NZ" dirty="0" smtClean="0"/>
              <a:t>“chances are that a plausible, but erroneous, result will be interpreted as a correct result </a:t>
            </a:r>
          </a:p>
          <a:p>
            <a:pPr lvl="1"/>
            <a:r>
              <a:rPr lang="en-NZ" dirty="0" smtClean="0"/>
              <a:t>“because of the phenomenon of ‘the eye seeing what it wants to see’.”  </a:t>
            </a:r>
          </a:p>
          <a:p>
            <a:pPr marL="0" indent="0">
              <a:buNone/>
            </a:pPr>
            <a:r>
              <a:rPr lang="en-NZ" dirty="0" smtClean="0">
                <a:solidFill>
                  <a:srgbClr val="FF0000"/>
                </a:solidFill>
              </a:rPr>
              <a:t>Prescription:</a:t>
            </a:r>
          </a:p>
          <a:p>
            <a:r>
              <a:rPr lang="en-NZ" dirty="0" smtClean="0"/>
              <a:t>“A test case must consist of two components:</a:t>
            </a:r>
          </a:p>
          <a:p>
            <a:pPr marL="514350" indent="-514350">
              <a:buFont typeface="+mj-lt"/>
              <a:buAutoNum type="arabicPeriod"/>
            </a:pPr>
            <a:r>
              <a:rPr lang="en-NZ" dirty="0" smtClean="0"/>
              <a:t>“A description of the input data to the program.</a:t>
            </a:r>
          </a:p>
          <a:p>
            <a:pPr marL="514350" indent="-514350">
              <a:buFont typeface="+mj-lt"/>
              <a:buAutoNum type="arabicPeriod"/>
            </a:pPr>
            <a:r>
              <a:rPr lang="en-NZ" dirty="0" smtClean="0"/>
              <a:t>“A precise description of the correct output of the program for that set of input data.”</a:t>
            </a: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4</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503046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2</a:t>
            </a:r>
            <a:endParaRPr lang="en-NZ" dirty="0"/>
          </a:p>
        </p:txBody>
      </p:sp>
      <p:sp>
        <p:nvSpPr>
          <p:cNvPr id="3" name="Content Placeholder 2"/>
          <p:cNvSpPr>
            <a:spLocks noGrp="1"/>
          </p:cNvSpPr>
          <p:nvPr>
            <p:ph sz="quarter" idx="1"/>
          </p:nvPr>
        </p:nvSpPr>
        <p:spPr>
          <a:xfrm>
            <a:off x="165100" y="1219200"/>
            <a:ext cx="9493250" cy="5018112"/>
          </a:xfrm>
        </p:spPr>
        <p:txBody>
          <a:bodyPr>
            <a:normAutofit fontScale="85000" lnSpcReduction="20000"/>
          </a:bodyPr>
          <a:lstStyle/>
          <a:p>
            <a:r>
              <a:rPr lang="en-NZ" dirty="0" smtClean="0"/>
              <a:t>“A programmer should avoid attempting to test his or her own program.”</a:t>
            </a:r>
          </a:p>
          <a:p>
            <a:pPr marL="0" indent="0">
              <a:buNone/>
            </a:pPr>
            <a:r>
              <a:rPr lang="en-NZ" dirty="0" smtClean="0">
                <a:solidFill>
                  <a:srgbClr val="FF0000"/>
                </a:solidFill>
              </a:rPr>
              <a:t>Rationale:</a:t>
            </a:r>
            <a:endParaRPr lang="en-NZ" dirty="0">
              <a:solidFill>
                <a:srgbClr val="FF0000"/>
              </a:solidFill>
            </a:endParaRPr>
          </a:p>
          <a:p>
            <a:pPr marL="514350" indent="-514350">
              <a:buFont typeface="+mj-lt"/>
              <a:buAutoNum type="arabicPeriod"/>
            </a:pPr>
            <a:r>
              <a:rPr lang="en-NZ" dirty="0" smtClean="0"/>
              <a:t>By analogy: “Any writer knows – or should know – that it’s a bad idea to attempt to edit or proofread his own work.”</a:t>
            </a:r>
          </a:p>
          <a:p>
            <a:pPr lvl="1"/>
            <a:r>
              <a:rPr lang="en-NZ" dirty="0" smtClean="0"/>
              <a:t>Don’t good writers revise their work a few times </a:t>
            </a:r>
            <a:r>
              <a:rPr lang="en-NZ" b="1" dirty="0" smtClean="0"/>
              <a:t>before</a:t>
            </a:r>
            <a:r>
              <a:rPr lang="en-NZ" dirty="0" smtClean="0"/>
              <a:t> showing it to anyone else? </a:t>
            </a:r>
          </a:p>
          <a:p>
            <a:pPr lvl="1"/>
            <a:r>
              <a:rPr lang="en-NZ" dirty="0" smtClean="0"/>
              <a:t>“</a:t>
            </a:r>
            <a:r>
              <a:rPr lang="en-NZ" dirty="0"/>
              <a:t>As your studies progress it is important to become more independent with editing and proofreading your own work. The following points may be helpful in guiding you through this process. </a:t>
            </a:r>
            <a:r>
              <a:rPr lang="en-NZ" dirty="0" smtClean="0"/>
              <a:t>“</a:t>
            </a:r>
            <a:r>
              <a:rPr lang="en-NZ" sz="1800" dirty="0" smtClean="0"/>
              <a:t> </a:t>
            </a:r>
            <a:r>
              <a:rPr lang="en-NZ" sz="1300" dirty="0" smtClean="0"/>
              <a:t>(</a:t>
            </a:r>
            <a:r>
              <a:rPr lang="en-NZ" sz="1300" dirty="0">
                <a:hlinkClick r:id="rId2"/>
              </a:rPr>
              <a:t>http://</a:t>
            </a:r>
            <a:r>
              <a:rPr lang="en-NZ" sz="1300" dirty="0" smtClean="0">
                <a:hlinkClick r:id="rId2"/>
              </a:rPr>
              <a:t>www.monash.edu.au/lls/llonline/quickrefs/20-editing-proofreading.xml</a:t>
            </a:r>
            <a:r>
              <a:rPr lang="en-NZ" sz="1300" dirty="0"/>
              <a:t>)</a:t>
            </a:r>
          </a:p>
          <a:p>
            <a:pPr lvl="1"/>
            <a:r>
              <a:rPr lang="en-NZ" dirty="0" smtClean="0"/>
              <a:t>“Proofread </a:t>
            </a:r>
            <a:r>
              <a:rPr lang="en-NZ" dirty="0"/>
              <a:t>more than once. </a:t>
            </a:r>
            <a:r>
              <a:rPr lang="en-NZ" dirty="0" smtClean="0"/>
              <a:t> If possible, work </a:t>
            </a:r>
            <a:r>
              <a:rPr lang="en-NZ" dirty="0"/>
              <a:t>with someone </a:t>
            </a:r>
            <a:r>
              <a:rPr lang="en-NZ" dirty="0" smtClean="0"/>
              <a:t>else.” </a:t>
            </a:r>
            <a:r>
              <a:rPr lang="en-NZ" sz="1300" dirty="0" smtClean="0"/>
              <a:t>(</a:t>
            </a:r>
            <a:r>
              <a:rPr lang="en-NZ" sz="1300" dirty="0">
                <a:hlinkClick r:id="rId3"/>
              </a:rPr>
              <a:t>http://</a:t>
            </a:r>
            <a:r>
              <a:rPr lang="en-NZ" sz="1300" dirty="0" smtClean="0">
                <a:hlinkClick r:id="rId3"/>
              </a:rPr>
              <a:t>www.ucc.vt.edu/stdysk/proofing.html</a:t>
            </a:r>
            <a:r>
              <a:rPr lang="en-NZ" sz="1300" dirty="0" smtClean="0"/>
              <a:t>)</a:t>
            </a:r>
          </a:p>
          <a:p>
            <a:pPr marL="558800" indent="-514350">
              <a:buFont typeface="+mj-lt"/>
              <a:buAutoNum type="arabicPeriod"/>
            </a:pPr>
            <a:r>
              <a:rPr lang="en-NZ" dirty="0" smtClean="0"/>
              <a:t>From Myers’ psychological theory: </a:t>
            </a:r>
          </a:p>
          <a:p>
            <a:pPr marL="661988" lvl="1" indent="-342900"/>
            <a:r>
              <a:rPr lang="en-NZ" dirty="0" smtClean="0"/>
              <a:t>“… most programmers … cannot bring themselves to shift mental gears to attempt to expose errors.”</a:t>
            </a:r>
          </a:p>
          <a:p>
            <a:pPr marL="558800" indent="-514350">
              <a:buFont typeface="+mj-lt"/>
              <a:buAutoNum type="arabicPeriod"/>
            </a:pPr>
            <a:r>
              <a:rPr lang="en-NZ" dirty="0" smtClean="0"/>
              <a:t>Because the specification may be misinterpreted: </a:t>
            </a:r>
          </a:p>
          <a:p>
            <a:pPr marL="661988" lvl="1" indent="-342900"/>
            <a:r>
              <a:rPr lang="en-NZ" dirty="0" smtClean="0"/>
              <a:t>“The program may contain errors due to the </a:t>
            </a:r>
            <a:r>
              <a:rPr lang="en-NZ" dirty="0" err="1" smtClean="0"/>
              <a:t>progtammer’s</a:t>
            </a:r>
            <a:r>
              <a:rPr lang="en-NZ" dirty="0" smtClean="0"/>
              <a:t> misunderstanding of the problem statement or specification… it is likely that the programmer will carry the same misunderstanding into tests of his or her own program.” </a:t>
            </a: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5</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503046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2</a:t>
            </a:r>
            <a:endParaRPr lang="en-NZ" dirty="0"/>
          </a:p>
        </p:txBody>
      </p:sp>
      <p:sp>
        <p:nvSpPr>
          <p:cNvPr id="3" name="Content Placeholder 2"/>
          <p:cNvSpPr>
            <a:spLocks noGrp="1"/>
          </p:cNvSpPr>
          <p:nvPr>
            <p:ph sz="quarter" idx="1"/>
          </p:nvPr>
        </p:nvSpPr>
        <p:spPr>
          <a:xfrm>
            <a:off x="165100" y="1219200"/>
            <a:ext cx="9493250" cy="5018112"/>
          </a:xfrm>
        </p:spPr>
        <p:txBody>
          <a:bodyPr>
            <a:normAutofit fontScale="92500" lnSpcReduction="10000"/>
          </a:bodyPr>
          <a:lstStyle/>
          <a:p>
            <a:r>
              <a:rPr lang="en-NZ" dirty="0" smtClean="0"/>
              <a:t>“A programmer should avoid attempting to test his or her own program.”</a:t>
            </a:r>
          </a:p>
          <a:p>
            <a:pPr marL="0" indent="0">
              <a:buNone/>
            </a:pPr>
            <a:r>
              <a:rPr lang="en-NZ" dirty="0" smtClean="0">
                <a:solidFill>
                  <a:srgbClr val="FF0000"/>
                </a:solidFill>
              </a:rPr>
              <a:t>Rationales:</a:t>
            </a:r>
            <a:endParaRPr lang="en-NZ" dirty="0">
              <a:solidFill>
                <a:srgbClr val="FF0000"/>
              </a:solidFill>
            </a:endParaRPr>
          </a:p>
          <a:p>
            <a:pPr marL="514350" indent="-514350">
              <a:buFont typeface="+mj-lt"/>
              <a:buAutoNum type="arabicPeriod"/>
            </a:pPr>
            <a:r>
              <a:rPr lang="en-NZ" dirty="0" smtClean="0"/>
              <a:t>By analogy with the (final) editing/proofreading stage of writing, where we distinguish the writer’s task from the editor’s task;</a:t>
            </a:r>
            <a:endParaRPr lang="en-NZ" dirty="0"/>
          </a:p>
          <a:p>
            <a:pPr marL="514350" indent="-514350">
              <a:buFont typeface="+mj-lt"/>
              <a:buAutoNum type="arabicPeriod"/>
            </a:pPr>
            <a:r>
              <a:rPr lang="en-NZ" dirty="0" smtClean="0"/>
              <a:t>From Myers’ psychological theory of “constructive” programmers and “destructive” testers; and</a:t>
            </a:r>
          </a:p>
          <a:p>
            <a:pPr marL="514350" indent="-514350">
              <a:buFont typeface="+mj-lt"/>
              <a:buAutoNum type="arabicPeriod"/>
            </a:pPr>
            <a:r>
              <a:rPr lang="en-NZ" dirty="0" smtClean="0"/>
              <a:t>To adequately test errors arising from a misinterpretation of the spec.</a:t>
            </a:r>
          </a:p>
          <a:p>
            <a:pPr marL="0" indent="0">
              <a:buNone/>
            </a:pPr>
            <a:r>
              <a:rPr lang="en-NZ" dirty="0" smtClean="0">
                <a:solidFill>
                  <a:srgbClr val="FF0000"/>
                </a:solidFill>
              </a:rPr>
              <a:t>Prescription:</a:t>
            </a:r>
          </a:p>
          <a:p>
            <a:pPr lvl="1"/>
            <a:r>
              <a:rPr lang="en-NZ" dirty="0" smtClean="0"/>
              <a:t>“[T]</a:t>
            </a:r>
            <a:r>
              <a:rPr lang="en-NZ" dirty="0" err="1" smtClean="0"/>
              <a:t>esting</a:t>
            </a:r>
            <a:r>
              <a:rPr lang="en-NZ" dirty="0" smtClean="0"/>
              <a:t> is more effective and successful if someone else does it.”</a:t>
            </a:r>
          </a:p>
          <a:p>
            <a:pPr lvl="1"/>
            <a:r>
              <a:rPr lang="en-NZ" dirty="0" smtClean="0"/>
              <a:t>Caveat: “Debugging is more efficiently performed by the original programmer.”</a:t>
            </a:r>
          </a:p>
          <a:p>
            <a:pPr marL="0" indent="0">
              <a:buNone/>
            </a:pPr>
            <a:r>
              <a:rPr lang="en-NZ" dirty="0" smtClean="0">
                <a:solidFill>
                  <a:srgbClr val="FF0000"/>
                </a:solidFill>
              </a:rPr>
              <a:t>My question</a:t>
            </a:r>
            <a:r>
              <a:rPr lang="en-NZ" dirty="0" smtClean="0"/>
              <a:t>: </a:t>
            </a:r>
            <a:endParaRPr lang="en-NZ" dirty="0"/>
          </a:p>
          <a:p>
            <a:pPr lvl="1"/>
            <a:r>
              <a:rPr lang="en-NZ" dirty="0" smtClean="0"/>
              <a:t>Should the programmer develop the initial set of white-box tests for their code?</a:t>
            </a: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6</a:t>
            </a:fld>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759633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3</a:t>
            </a:r>
            <a:endParaRPr lang="en-NZ" dirty="0"/>
          </a:p>
        </p:txBody>
      </p:sp>
      <p:sp>
        <p:nvSpPr>
          <p:cNvPr id="3" name="Content Placeholder 2"/>
          <p:cNvSpPr>
            <a:spLocks noGrp="1"/>
          </p:cNvSpPr>
          <p:nvPr>
            <p:ph sz="quarter" idx="1"/>
          </p:nvPr>
        </p:nvSpPr>
        <p:spPr>
          <a:xfrm>
            <a:off x="165100" y="1219200"/>
            <a:ext cx="9493250" cy="5378152"/>
          </a:xfrm>
        </p:spPr>
        <p:txBody>
          <a:bodyPr>
            <a:normAutofit fontScale="92500" lnSpcReduction="20000"/>
          </a:bodyPr>
          <a:lstStyle/>
          <a:p>
            <a:r>
              <a:rPr lang="en-NZ" dirty="0" smtClean="0"/>
              <a:t>“A programming organization should not test its own programs.”</a:t>
            </a:r>
          </a:p>
          <a:p>
            <a:pPr marL="0" indent="0">
              <a:buNone/>
            </a:pPr>
            <a:r>
              <a:rPr lang="en-NZ" dirty="0" smtClean="0">
                <a:solidFill>
                  <a:srgbClr val="FF0000"/>
                </a:solidFill>
              </a:rPr>
              <a:t>Rationale:</a:t>
            </a:r>
            <a:endParaRPr lang="en-NZ" dirty="0">
              <a:solidFill>
                <a:srgbClr val="FF0000"/>
              </a:solidFill>
            </a:endParaRPr>
          </a:p>
          <a:p>
            <a:r>
              <a:rPr lang="en-NZ" dirty="0" smtClean="0"/>
              <a:t>By extension of the “psychology” rationale for Principle 2: </a:t>
            </a:r>
          </a:p>
          <a:p>
            <a:pPr lvl="1"/>
            <a:r>
              <a:rPr lang="en-NZ" dirty="0" smtClean="0"/>
              <a:t>“A project or programming organization is, in many senses, a living organization  with psychological problems similar to those of individual programmers.”</a:t>
            </a:r>
          </a:p>
          <a:p>
            <a:pPr lvl="1"/>
            <a:r>
              <a:rPr lang="en-NZ" dirty="0" smtClean="0"/>
              <a:t>“The testing process, if approached with the proper definition, may be viewed as decreasing the probability of meeting the schedule and the cost objectives.”</a:t>
            </a:r>
          </a:p>
          <a:p>
            <a:pPr marL="0" indent="0">
              <a:buNone/>
            </a:pPr>
            <a:r>
              <a:rPr lang="en-NZ" dirty="0" smtClean="0">
                <a:solidFill>
                  <a:srgbClr val="FF0000"/>
                </a:solidFill>
              </a:rPr>
              <a:t>Prescription:</a:t>
            </a:r>
          </a:p>
          <a:p>
            <a:pPr lvl="1"/>
            <a:r>
              <a:rPr lang="en-NZ" dirty="0" smtClean="0"/>
              <a:t>“This does not mean that it is </a:t>
            </a:r>
            <a:r>
              <a:rPr lang="en-NZ" i="1" dirty="0" smtClean="0"/>
              <a:t>impossible</a:t>
            </a:r>
            <a:r>
              <a:rPr lang="en-NZ" dirty="0" smtClean="0"/>
              <a:t> for a programming organization to find some of its errors… organizations do accomplish this with some degree of success.”</a:t>
            </a:r>
          </a:p>
          <a:p>
            <a:pPr lvl="1"/>
            <a:r>
              <a:rPr lang="en-NZ" dirty="0" smtClean="0"/>
              <a:t> “Rather, it implies that it is more economical for testing to be performed by an objective, independent party.”</a:t>
            </a:r>
          </a:p>
          <a:p>
            <a:pPr marL="0" indent="0">
              <a:buNone/>
            </a:pPr>
            <a:r>
              <a:rPr lang="en-NZ" dirty="0" smtClean="0">
                <a:solidFill>
                  <a:srgbClr val="FF0000"/>
                </a:solidFill>
              </a:rPr>
              <a:t>My question:</a:t>
            </a:r>
            <a:endParaRPr lang="en-NZ" dirty="0"/>
          </a:p>
          <a:p>
            <a:pPr lvl="1"/>
            <a:r>
              <a:rPr lang="en-NZ" dirty="0" smtClean="0"/>
              <a:t>Wouldn’t a well-designed and properly-administered internal testing process be likely to reveal schedule-feasibility problems </a:t>
            </a:r>
            <a:r>
              <a:rPr lang="en-NZ" dirty="0">
                <a:solidFill>
                  <a:srgbClr val="FF0000"/>
                </a:solidFill>
              </a:rPr>
              <a:t>earlier</a:t>
            </a:r>
            <a:r>
              <a:rPr lang="en-NZ" dirty="0" smtClean="0">
                <a:solidFill>
                  <a:srgbClr val="FF0000"/>
                </a:solidFill>
              </a:rPr>
              <a:t>,</a:t>
            </a:r>
            <a:r>
              <a:rPr lang="en-NZ" dirty="0" smtClean="0"/>
              <a:t> allowing these problems </a:t>
            </a:r>
            <a:r>
              <a:rPr lang="en-NZ" dirty="0"/>
              <a:t>to be addressed at </a:t>
            </a:r>
            <a:r>
              <a:rPr lang="en-NZ" dirty="0">
                <a:solidFill>
                  <a:srgbClr val="FF0000"/>
                </a:solidFill>
              </a:rPr>
              <a:t>lower total cost</a:t>
            </a:r>
            <a:r>
              <a:rPr lang="en-NZ" dirty="0" smtClean="0"/>
              <a:t>, than if no testing were done?</a:t>
            </a:r>
            <a:endParaRPr lang="en-NZ"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7</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989691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3 (cont.)</a:t>
            </a:r>
            <a:endParaRPr lang="en-NZ" dirty="0"/>
          </a:p>
        </p:txBody>
      </p:sp>
      <p:sp>
        <p:nvSpPr>
          <p:cNvPr id="3" name="Content Placeholder 2"/>
          <p:cNvSpPr>
            <a:spLocks noGrp="1"/>
          </p:cNvSpPr>
          <p:nvPr>
            <p:ph sz="quarter" idx="1"/>
          </p:nvPr>
        </p:nvSpPr>
        <p:spPr>
          <a:xfrm>
            <a:off x="165100" y="1219200"/>
            <a:ext cx="9493250" cy="5018112"/>
          </a:xfrm>
        </p:spPr>
        <p:txBody>
          <a:bodyPr>
            <a:normAutofit fontScale="92500" lnSpcReduction="10000"/>
          </a:bodyPr>
          <a:lstStyle/>
          <a:p>
            <a:r>
              <a:rPr lang="en-NZ" dirty="0" smtClean="0"/>
              <a:t>“A programming organization should not test its own programs.”</a:t>
            </a:r>
          </a:p>
          <a:p>
            <a:pPr marL="0" indent="0">
              <a:buNone/>
            </a:pPr>
            <a:r>
              <a:rPr lang="en-NZ" dirty="0" smtClean="0">
                <a:solidFill>
                  <a:srgbClr val="FF0000"/>
                </a:solidFill>
              </a:rPr>
              <a:t>Rationale:</a:t>
            </a:r>
            <a:endParaRPr lang="en-NZ" dirty="0">
              <a:solidFill>
                <a:srgbClr val="FF0000"/>
              </a:solidFill>
            </a:endParaRPr>
          </a:p>
          <a:p>
            <a:r>
              <a:rPr lang="en-NZ" dirty="0" smtClean="0"/>
              <a:t>By Myers’ psychological theory of “constructive” versus “destructive” motivation for programmers and testers, when it is extended to a theory of organisational behaviour.</a:t>
            </a:r>
          </a:p>
          <a:p>
            <a:pPr marL="0" indent="0">
              <a:buNone/>
            </a:pPr>
            <a:r>
              <a:rPr lang="en-NZ" dirty="0" smtClean="0">
                <a:solidFill>
                  <a:srgbClr val="FF0000"/>
                </a:solidFill>
              </a:rPr>
              <a:t>Prescription:</a:t>
            </a:r>
          </a:p>
          <a:p>
            <a:pPr lvl="1"/>
            <a:r>
              <a:rPr lang="en-NZ" dirty="0" smtClean="0"/>
              <a:t>“… it is more economical for testing to be performed by an objective, independent party.”</a:t>
            </a:r>
          </a:p>
          <a:p>
            <a:pPr lvl="1"/>
            <a:endParaRPr lang="en-NZ" dirty="0"/>
          </a:p>
          <a:p>
            <a:pPr marL="0" indent="0">
              <a:buNone/>
            </a:pPr>
            <a:r>
              <a:rPr lang="en-NZ" dirty="0">
                <a:solidFill>
                  <a:srgbClr val="FF0000"/>
                </a:solidFill>
              </a:rPr>
              <a:t>My </a:t>
            </a:r>
            <a:r>
              <a:rPr lang="en-NZ" dirty="0" smtClean="0">
                <a:solidFill>
                  <a:srgbClr val="FF0000"/>
                </a:solidFill>
              </a:rPr>
              <a:t>questions</a:t>
            </a:r>
            <a:r>
              <a:rPr lang="en-NZ" dirty="0" smtClean="0"/>
              <a:t>: </a:t>
            </a:r>
          </a:p>
          <a:p>
            <a:pPr lvl="1"/>
            <a:r>
              <a:rPr lang="en-NZ" dirty="0" smtClean="0"/>
              <a:t>How likely is it that a </a:t>
            </a:r>
            <a:r>
              <a:rPr lang="en-NZ" dirty="0"/>
              <a:t>third </a:t>
            </a:r>
            <a:r>
              <a:rPr lang="en-NZ" dirty="0" smtClean="0"/>
              <a:t>party (especially </a:t>
            </a:r>
            <a:r>
              <a:rPr lang="en-NZ" dirty="0"/>
              <a:t>if they are “objective” and “independent</a:t>
            </a:r>
            <a:r>
              <a:rPr lang="en-NZ" dirty="0" smtClean="0"/>
              <a:t>”) will have an accurate idea of </a:t>
            </a:r>
            <a:r>
              <a:rPr lang="en-NZ" dirty="0"/>
              <a:t>what the </a:t>
            </a:r>
            <a:r>
              <a:rPr lang="en-NZ" dirty="0" smtClean="0"/>
              <a:t>stakeholder wants?   </a:t>
            </a:r>
          </a:p>
          <a:p>
            <a:pPr lvl="1"/>
            <a:r>
              <a:rPr lang="en-NZ" dirty="0" smtClean="0"/>
              <a:t>Is </a:t>
            </a:r>
            <a:r>
              <a:rPr lang="en-NZ" dirty="0"/>
              <a:t>Myers’ </a:t>
            </a:r>
            <a:r>
              <a:rPr lang="en-NZ" dirty="0" smtClean="0"/>
              <a:t>3</a:t>
            </a:r>
            <a:r>
              <a:rPr lang="en-NZ" baseline="30000" dirty="0" smtClean="0"/>
              <a:t>rd</a:t>
            </a:r>
            <a:r>
              <a:rPr lang="en-NZ" dirty="0" smtClean="0"/>
              <a:t> principle </a:t>
            </a:r>
            <a:r>
              <a:rPr lang="en-NZ" dirty="0"/>
              <a:t>appropriate only </a:t>
            </a:r>
            <a:r>
              <a:rPr lang="en-NZ" dirty="0" smtClean="0"/>
              <a:t>for the testing of well-specified programs?  How can we test our specifications?</a:t>
            </a:r>
            <a:endParaRPr lang="en-NZ" dirty="0"/>
          </a:p>
          <a:p>
            <a:pPr lvl="1"/>
            <a:endParaRPr lang="en-NZ" dirty="0" smtClean="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8</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870438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4</a:t>
            </a:r>
            <a:endParaRPr lang="en-NZ" dirty="0"/>
          </a:p>
        </p:txBody>
      </p:sp>
      <p:sp>
        <p:nvSpPr>
          <p:cNvPr id="3" name="Content Placeholder 2"/>
          <p:cNvSpPr>
            <a:spLocks noGrp="1"/>
          </p:cNvSpPr>
          <p:nvPr>
            <p:ph sz="quarter" idx="1"/>
          </p:nvPr>
        </p:nvSpPr>
        <p:spPr>
          <a:xfrm>
            <a:off x="165100" y="1219200"/>
            <a:ext cx="9493250" cy="5018112"/>
          </a:xfrm>
        </p:spPr>
        <p:txBody>
          <a:bodyPr>
            <a:normAutofit fontScale="92500" lnSpcReduction="20000"/>
          </a:bodyPr>
          <a:lstStyle/>
          <a:p>
            <a:r>
              <a:rPr lang="en-NZ" dirty="0" smtClean="0"/>
              <a:t>“Thoroughly inspect the results of each test.”</a:t>
            </a:r>
          </a:p>
          <a:p>
            <a:pPr marL="0" indent="0">
              <a:buNone/>
            </a:pPr>
            <a:r>
              <a:rPr lang="en-NZ" dirty="0" smtClean="0">
                <a:solidFill>
                  <a:srgbClr val="FF0000"/>
                </a:solidFill>
              </a:rPr>
              <a:t>Rationale:</a:t>
            </a:r>
            <a:endParaRPr lang="en-NZ" dirty="0">
              <a:solidFill>
                <a:srgbClr val="FF0000"/>
              </a:solidFill>
            </a:endParaRPr>
          </a:p>
          <a:p>
            <a:r>
              <a:rPr lang="en-NZ" dirty="0" smtClean="0"/>
              <a:t>“… probably the most obvious principle, but … often overlooked.”</a:t>
            </a:r>
          </a:p>
          <a:p>
            <a:r>
              <a:rPr lang="en-NZ" dirty="0" smtClean="0"/>
              <a:t>“We’ve seen numerous experiments that show many subjects failed to detect certain errors, even when symptoms of those errors were clearly observable on the output listings.”</a:t>
            </a:r>
          </a:p>
          <a:p>
            <a:r>
              <a:rPr lang="en-NZ" dirty="0" smtClean="0"/>
              <a:t>“… errors that are found on later tests are often missed in the results from earlier tests.”</a:t>
            </a:r>
          </a:p>
          <a:p>
            <a:pPr marL="0" indent="0">
              <a:buNone/>
            </a:pPr>
            <a:r>
              <a:rPr lang="en-NZ" dirty="0" smtClean="0">
                <a:solidFill>
                  <a:srgbClr val="FF0000"/>
                </a:solidFill>
              </a:rPr>
              <a:t>Prescription:</a:t>
            </a:r>
          </a:p>
          <a:p>
            <a:pPr lvl="1"/>
            <a:r>
              <a:rPr lang="en-NZ" dirty="0" smtClean="0"/>
              <a:t>The tester should pay attention to all observables.  They should </a:t>
            </a:r>
            <a:r>
              <a:rPr lang="en-NZ" b="1" dirty="0" smtClean="0"/>
              <a:t>not</a:t>
            </a:r>
            <a:r>
              <a:rPr lang="en-NZ" dirty="0" smtClean="0"/>
              <a:t> restrict their focus to the specified outputs.</a:t>
            </a:r>
            <a:endParaRPr lang="en-NZ" dirty="0"/>
          </a:p>
          <a:p>
            <a:pPr marL="0" indent="0">
              <a:buNone/>
            </a:pPr>
            <a:r>
              <a:rPr lang="en-NZ" dirty="0">
                <a:solidFill>
                  <a:srgbClr val="FF0000"/>
                </a:solidFill>
              </a:rPr>
              <a:t>My </a:t>
            </a:r>
            <a:r>
              <a:rPr lang="en-NZ" dirty="0" smtClean="0">
                <a:solidFill>
                  <a:srgbClr val="FF0000"/>
                </a:solidFill>
              </a:rPr>
              <a:t>questions</a:t>
            </a:r>
            <a:r>
              <a:rPr lang="en-NZ" dirty="0" smtClean="0"/>
              <a:t>: </a:t>
            </a:r>
          </a:p>
          <a:p>
            <a:pPr lvl="1"/>
            <a:r>
              <a:rPr lang="en-NZ" dirty="0" smtClean="0"/>
              <a:t>Can software be adequately tested by a fully-automated process?</a:t>
            </a:r>
          </a:p>
          <a:p>
            <a:pPr lvl="1"/>
            <a:r>
              <a:rPr lang="en-NZ" dirty="0" smtClean="0"/>
              <a:t>What information should be included on the testing report?  </a:t>
            </a:r>
          </a:p>
          <a:p>
            <a:pPr lvl="1"/>
            <a:r>
              <a:rPr lang="en-NZ" dirty="0" smtClean="0"/>
              <a:t>Should the tester inspect the system that produced the testing report? </a:t>
            </a:r>
            <a:endParaRPr lang="en-NZ" dirty="0"/>
          </a:p>
          <a:p>
            <a:pPr lvl="1"/>
            <a:endParaRPr lang="en-NZ" dirty="0" smtClean="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9</a:t>
            </a:fld>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5352996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CS105_10</Template>
  <TotalTime>2959</TotalTime>
  <Words>2152</Words>
  <Application>Microsoft Office PowerPoint</Application>
  <PresentationFormat>A4 Paper (210x297 mm)</PresentationFormat>
  <Paragraphs>205</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CS105_10</vt:lpstr>
      <vt:lpstr>CompSci 230 Software Design and Construction </vt:lpstr>
      <vt:lpstr>Lecture plan</vt:lpstr>
      <vt:lpstr>Learning Goals for Today</vt:lpstr>
      <vt:lpstr>Principle 1 (review)</vt:lpstr>
      <vt:lpstr>Principle 2</vt:lpstr>
      <vt:lpstr>Principle 2</vt:lpstr>
      <vt:lpstr>Principle 3</vt:lpstr>
      <vt:lpstr>Principle 3 (cont.)</vt:lpstr>
      <vt:lpstr>Principle 4</vt:lpstr>
      <vt:lpstr>Principle 5</vt:lpstr>
      <vt:lpstr>Principle 6</vt:lpstr>
      <vt:lpstr>Principle 7</vt:lpstr>
      <vt:lpstr>Principle 8</vt:lpstr>
      <vt:lpstr>Principle 9</vt:lpstr>
      <vt:lpstr>Principle 10</vt:lpstr>
      <vt:lpstr>Learning Goals for Today</vt:lpstr>
    </vt:vector>
  </TitlesOfParts>
  <Company>The 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Diana Kirk</cp:lastModifiedBy>
  <cp:revision>295</cp:revision>
  <cp:lastPrinted>2013-04-02T00:08:27Z</cp:lastPrinted>
  <dcterms:created xsi:type="dcterms:W3CDTF">2003-06-18T01:49:53Z</dcterms:created>
  <dcterms:modified xsi:type="dcterms:W3CDTF">2015-05-04T00:54:30Z</dcterms:modified>
</cp:coreProperties>
</file>