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Lst>
  <p:notesMasterIdLst>
    <p:notesMasterId r:id="rId29"/>
  </p:notesMasterIdLst>
  <p:handoutMasterIdLst>
    <p:handoutMasterId r:id="rId30"/>
  </p:handoutMasterIdLst>
  <p:sldIdLst>
    <p:sldId id="339" r:id="rId2"/>
    <p:sldId id="338" r:id="rId3"/>
    <p:sldId id="321" r:id="rId4"/>
    <p:sldId id="322" r:id="rId5"/>
    <p:sldId id="344" r:id="rId6"/>
    <p:sldId id="323" r:id="rId7"/>
    <p:sldId id="349" r:id="rId8"/>
    <p:sldId id="324" r:id="rId9"/>
    <p:sldId id="325" r:id="rId10"/>
    <p:sldId id="326" r:id="rId11"/>
    <p:sldId id="327" r:id="rId12"/>
    <p:sldId id="328" r:id="rId13"/>
    <p:sldId id="329" r:id="rId14"/>
    <p:sldId id="330" r:id="rId15"/>
    <p:sldId id="353" r:id="rId16"/>
    <p:sldId id="345" r:id="rId17"/>
    <p:sldId id="346" r:id="rId18"/>
    <p:sldId id="347" r:id="rId19"/>
    <p:sldId id="348" r:id="rId20"/>
    <p:sldId id="354" r:id="rId21"/>
    <p:sldId id="331" r:id="rId22"/>
    <p:sldId id="340" r:id="rId23"/>
    <p:sldId id="352" r:id="rId24"/>
    <p:sldId id="343" r:id="rId25"/>
    <p:sldId id="351" r:id="rId26"/>
    <p:sldId id="333" r:id="rId27"/>
    <p:sldId id="334" r:id="rId28"/>
  </p:sldIdLst>
  <p:sldSz cx="9906000" cy="6858000" type="A4"/>
  <p:notesSz cx="7099300" cy="10234613"/>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83" autoAdjust="0"/>
    <p:restoredTop sz="94685" autoAdjust="0"/>
  </p:normalViewPr>
  <p:slideViewPr>
    <p:cSldViewPr>
      <p:cViewPr varScale="1">
        <p:scale>
          <a:sx n="62" d="100"/>
          <a:sy n="62" d="100"/>
        </p:scale>
        <p:origin x="-72" y="-3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1" name="Rectangle 3"/>
          <p:cNvSpPr>
            <a:spLocks noGrp="1" noChangeArrowheads="1"/>
          </p:cNvSpPr>
          <p:nvPr>
            <p:ph type="dt" sz="quarter"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endParaRPr lang="en-US"/>
          </a:p>
        </p:txBody>
      </p:sp>
      <p:sp>
        <p:nvSpPr>
          <p:cNvPr id="37892"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3" name="Rectangle 5"/>
          <p:cNvSpPr>
            <a:spLocks noGrp="1" noChangeArrowheads="1"/>
          </p:cNvSpPr>
          <p:nvPr>
            <p:ph type="sldNum" sz="quarter" idx="3"/>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fld id="{E997CF94-FBB4-4FCB-B3FE-D0F8A5631DA4}" type="slidenum">
              <a:rPr lang="en-NZ"/>
              <a:pPr>
                <a:defRPr/>
              </a:pPr>
              <a:t>‹#›</a:t>
            </a:fld>
            <a:endParaRPr lang="en-NZ"/>
          </a:p>
        </p:txBody>
      </p:sp>
    </p:spTree>
    <p:extLst>
      <p:ext uri="{BB962C8B-B14F-4D97-AF65-F5344CB8AC3E}">
        <p14:creationId xmlns:p14="http://schemas.microsoft.com/office/powerpoint/2010/main" val="1359104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defRPr sz="13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76288" y="768350"/>
            <a:ext cx="5546725"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defRPr sz="1300">
                <a:latin typeface="Times New Roman" pitchFamily="18" charset="0"/>
              </a:defRPr>
            </a:lvl1pPr>
          </a:lstStyle>
          <a:p>
            <a:pPr>
              <a:defRPr/>
            </a:pPr>
            <a:fld id="{39FE3D10-B3BC-44EA-833D-6E599EC73630}" type="slidenum">
              <a:rPr lang="en-NZ"/>
              <a:pPr>
                <a:defRPr/>
              </a:pPr>
              <a:t>‹#›</a:t>
            </a:fld>
            <a:endParaRPr lang="en-NZ"/>
          </a:p>
        </p:txBody>
      </p:sp>
    </p:spTree>
    <p:extLst>
      <p:ext uri="{BB962C8B-B14F-4D97-AF65-F5344CB8AC3E}">
        <p14:creationId xmlns:p14="http://schemas.microsoft.com/office/powerpoint/2010/main" val="3471107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a:t>
            </a:fld>
            <a:endParaRPr lang="en-NZ"/>
          </a:p>
        </p:txBody>
      </p:sp>
    </p:spTree>
    <p:extLst>
      <p:ext uri="{BB962C8B-B14F-4D97-AF65-F5344CB8AC3E}">
        <p14:creationId xmlns:p14="http://schemas.microsoft.com/office/powerpoint/2010/main" val="2186723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10</a:t>
            </a:fld>
            <a:endParaRPr lang="en-NZ"/>
          </a:p>
        </p:txBody>
      </p:sp>
    </p:spTree>
    <p:extLst>
      <p:ext uri="{BB962C8B-B14F-4D97-AF65-F5344CB8AC3E}">
        <p14:creationId xmlns:p14="http://schemas.microsoft.com/office/powerpoint/2010/main" val="1743187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11</a:t>
            </a:fld>
            <a:endParaRPr lang="en-NZ"/>
          </a:p>
        </p:txBody>
      </p:sp>
    </p:spTree>
    <p:extLst>
      <p:ext uri="{BB962C8B-B14F-4D97-AF65-F5344CB8AC3E}">
        <p14:creationId xmlns:p14="http://schemas.microsoft.com/office/powerpoint/2010/main" val="2470695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12</a:t>
            </a:fld>
            <a:endParaRPr lang="en-NZ"/>
          </a:p>
        </p:txBody>
      </p:sp>
    </p:spTree>
    <p:extLst>
      <p:ext uri="{BB962C8B-B14F-4D97-AF65-F5344CB8AC3E}">
        <p14:creationId xmlns:p14="http://schemas.microsoft.com/office/powerpoint/2010/main" val="1104258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13</a:t>
            </a:fld>
            <a:endParaRPr lang="en-NZ"/>
          </a:p>
        </p:txBody>
      </p:sp>
    </p:spTree>
    <p:extLst>
      <p:ext uri="{BB962C8B-B14F-4D97-AF65-F5344CB8AC3E}">
        <p14:creationId xmlns:p14="http://schemas.microsoft.com/office/powerpoint/2010/main" val="3353444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14</a:t>
            </a:fld>
            <a:endParaRPr lang="en-NZ"/>
          </a:p>
        </p:txBody>
      </p:sp>
    </p:spTree>
    <p:extLst>
      <p:ext uri="{BB962C8B-B14F-4D97-AF65-F5344CB8AC3E}">
        <p14:creationId xmlns:p14="http://schemas.microsoft.com/office/powerpoint/2010/main" val="290514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15</a:t>
            </a:fld>
            <a:endParaRPr lang="en-NZ"/>
          </a:p>
        </p:txBody>
      </p:sp>
    </p:spTree>
    <p:extLst>
      <p:ext uri="{BB962C8B-B14F-4D97-AF65-F5344CB8AC3E}">
        <p14:creationId xmlns:p14="http://schemas.microsoft.com/office/powerpoint/2010/main" val="2770880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16</a:t>
            </a:fld>
            <a:endParaRPr lang="en-NZ"/>
          </a:p>
        </p:txBody>
      </p:sp>
    </p:spTree>
    <p:extLst>
      <p:ext uri="{BB962C8B-B14F-4D97-AF65-F5344CB8AC3E}">
        <p14:creationId xmlns:p14="http://schemas.microsoft.com/office/powerpoint/2010/main" val="3846726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17</a:t>
            </a:fld>
            <a:endParaRPr lang="en-NZ"/>
          </a:p>
        </p:txBody>
      </p:sp>
    </p:spTree>
    <p:extLst>
      <p:ext uri="{BB962C8B-B14F-4D97-AF65-F5344CB8AC3E}">
        <p14:creationId xmlns:p14="http://schemas.microsoft.com/office/powerpoint/2010/main" val="3288287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18</a:t>
            </a:fld>
            <a:endParaRPr lang="en-NZ"/>
          </a:p>
        </p:txBody>
      </p:sp>
    </p:spTree>
    <p:extLst>
      <p:ext uri="{BB962C8B-B14F-4D97-AF65-F5344CB8AC3E}">
        <p14:creationId xmlns:p14="http://schemas.microsoft.com/office/powerpoint/2010/main" val="609867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19</a:t>
            </a:fld>
            <a:endParaRPr lang="en-NZ"/>
          </a:p>
        </p:txBody>
      </p:sp>
    </p:spTree>
    <p:extLst>
      <p:ext uri="{BB962C8B-B14F-4D97-AF65-F5344CB8AC3E}">
        <p14:creationId xmlns:p14="http://schemas.microsoft.com/office/powerpoint/2010/main" val="207868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a:t>
            </a:fld>
            <a:endParaRPr lang="en-NZ"/>
          </a:p>
        </p:txBody>
      </p:sp>
    </p:spTree>
    <p:extLst>
      <p:ext uri="{BB962C8B-B14F-4D97-AF65-F5344CB8AC3E}">
        <p14:creationId xmlns:p14="http://schemas.microsoft.com/office/powerpoint/2010/main" val="3223934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20</a:t>
            </a:fld>
            <a:endParaRPr lang="en-NZ"/>
          </a:p>
        </p:txBody>
      </p:sp>
    </p:spTree>
    <p:extLst>
      <p:ext uri="{BB962C8B-B14F-4D97-AF65-F5344CB8AC3E}">
        <p14:creationId xmlns:p14="http://schemas.microsoft.com/office/powerpoint/2010/main" val="15436845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21</a:t>
            </a:fld>
            <a:endParaRPr lang="en-NZ"/>
          </a:p>
        </p:txBody>
      </p:sp>
    </p:spTree>
    <p:extLst>
      <p:ext uri="{BB962C8B-B14F-4D97-AF65-F5344CB8AC3E}">
        <p14:creationId xmlns:p14="http://schemas.microsoft.com/office/powerpoint/2010/main" val="38673844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22</a:t>
            </a:fld>
            <a:endParaRPr lang="en-NZ"/>
          </a:p>
        </p:txBody>
      </p:sp>
    </p:spTree>
    <p:extLst>
      <p:ext uri="{BB962C8B-B14F-4D97-AF65-F5344CB8AC3E}">
        <p14:creationId xmlns:p14="http://schemas.microsoft.com/office/powerpoint/2010/main" val="26584203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23</a:t>
            </a:fld>
            <a:endParaRPr lang="en-NZ"/>
          </a:p>
        </p:txBody>
      </p:sp>
    </p:spTree>
    <p:extLst>
      <p:ext uri="{BB962C8B-B14F-4D97-AF65-F5344CB8AC3E}">
        <p14:creationId xmlns:p14="http://schemas.microsoft.com/office/powerpoint/2010/main" val="32946177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24</a:t>
            </a:fld>
            <a:endParaRPr lang="en-NZ"/>
          </a:p>
        </p:txBody>
      </p:sp>
    </p:spTree>
    <p:extLst>
      <p:ext uri="{BB962C8B-B14F-4D97-AF65-F5344CB8AC3E}">
        <p14:creationId xmlns:p14="http://schemas.microsoft.com/office/powerpoint/2010/main" val="3740988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25</a:t>
            </a:fld>
            <a:endParaRPr lang="en-NZ"/>
          </a:p>
        </p:txBody>
      </p:sp>
    </p:spTree>
    <p:extLst>
      <p:ext uri="{BB962C8B-B14F-4D97-AF65-F5344CB8AC3E}">
        <p14:creationId xmlns:p14="http://schemas.microsoft.com/office/powerpoint/2010/main" val="5086586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26</a:t>
            </a:fld>
            <a:endParaRPr lang="en-NZ"/>
          </a:p>
        </p:txBody>
      </p:sp>
    </p:spTree>
    <p:extLst>
      <p:ext uri="{BB962C8B-B14F-4D97-AF65-F5344CB8AC3E}">
        <p14:creationId xmlns:p14="http://schemas.microsoft.com/office/powerpoint/2010/main" val="11289635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27</a:t>
            </a:fld>
            <a:endParaRPr lang="en-NZ"/>
          </a:p>
        </p:txBody>
      </p:sp>
    </p:spTree>
    <p:extLst>
      <p:ext uri="{BB962C8B-B14F-4D97-AF65-F5344CB8AC3E}">
        <p14:creationId xmlns:p14="http://schemas.microsoft.com/office/powerpoint/2010/main" val="160955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3</a:t>
            </a:fld>
            <a:endParaRPr lang="en-NZ"/>
          </a:p>
        </p:txBody>
      </p:sp>
    </p:spTree>
    <p:extLst>
      <p:ext uri="{BB962C8B-B14F-4D97-AF65-F5344CB8AC3E}">
        <p14:creationId xmlns:p14="http://schemas.microsoft.com/office/powerpoint/2010/main" val="2881574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4</a:t>
            </a:fld>
            <a:endParaRPr lang="en-NZ"/>
          </a:p>
        </p:txBody>
      </p:sp>
    </p:spTree>
    <p:extLst>
      <p:ext uri="{BB962C8B-B14F-4D97-AF65-F5344CB8AC3E}">
        <p14:creationId xmlns:p14="http://schemas.microsoft.com/office/powerpoint/2010/main" val="240453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5</a:t>
            </a:fld>
            <a:endParaRPr lang="en-NZ"/>
          </a:p>
        </p:txBody>
      </p:sp>
    </p:spTree>
    <p:extLst>
      <p:ext uri="{BB962C8B-B14F-4D97-AF65-F5344CB8AC3E}">
        <p14:creationId xmlns:p14="http://schemas.microsoft.com/office/powerpoint/2010/main" val="33871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6</a:t>
            </a:fld>
            <a:endParaRPr lang="en-NZ"/>
          </a:p>
        </p:txBody>
      </p:sp>
    </p:spTree>
    <p:extLst>
      <p:ext uri="{BB962C8B-B14F-4D97-AF65-F5344CB8AC3E}">
        <p14:creationId xmlns:p14="http://schemas.microsoft.com/office/powerpoint/2010/main" val="228906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7</a:t>
            </a:fld>
            <a:endParaRPr lang="en-NZ"/>
          </a:p>
        </p:txBody>
      </p:sp>
    </p:spTree>
    <p:extLst>
      <p:ext uri="{BB962C8B-B14F-4D97-AF65-F5344CB8AC3E}">
        <p14:creationId xmlns:p14="http://schemas.microsoft.com/office/powerpoint/2010/main" val="2234469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8</a:t>
            </a:fld>
            <a:endParaRPr lang="en-NZ"/>
          </a:p>
        </p:txBody>
      </p:sp>
    </p:spTree>
    <p:extLst>
      <p:ext uri="{BB962C8B-B14F-4D97-AF65-F5344CB8AC3E}">
        <p14:creationId xmlns:p14="http://schemas.microsoft.com/office/powerpoint/2010/main" val="3790830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9</a:t>
            </a:fld>
            <a:endParaRPr lang="en-NZ"/>
          </a:p>
        </p:txBody>
      </p:sp>
    </p:spTree>
    <p:extLst>
      <p:ext uri="{BB962C8B-B14F-4D97-AF65-F5344CB8AC3E}">
        <p14:creationId xmlns:p14="http://schemas.microsoft.com/office/powerpoint/2010/main" val="22616656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79488" y="3648075"/>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Rectangle 5"/>
          <p:cNvSpPr/>
          <p:nvPr/>
        </p:nvSpPr>
        <p:spPr>
          <a:xfrm>
            <a:off x="979488" y="3648075"/>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2250" y="2286000"/>
            <a:ext cx="1090613"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320800" y="3886200"/>
            <a:ext cx="74295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12" name="Footer Placeholder 16"/>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13" name="Slide Number Placeholder 28"/>
          <p:cNvSpPr>
            <a:spLocks noGrp="1"/>
          </p:cNvSpPr>
          <p:nvPr>
            <p:ph type="sldNum" sz="quarter" idx="12"/>
          </p:nvPr>
        </p:nvSpPr>
        <p:spPr>
          <a:xfrm>
            <a:off x="1317625" y="6354763"/>
            <a:ext cx="1320800" cy="366712"/>
          </a:xfrm>
        </p:spPr>
        <p:txBody>
          <a:bodyPr/>
          <a:lstStyle>
            <a:lvl1pPr>
              <a:defRPr/>
            </a:lvl1pPr>
          </a:lstStyle>
          <a:p>
            <a:pPr>
              <a:defRPr/>
            </a:pPr>
            <a:fld id="{2077F3A0-45B1-4CE6-9E43-01CACF799402}" type="slidenum">
              <a:rPr lang="en-NZ"/>
              <a:pPr>
                <a:defRPr/>
              </a:pPr>
              <a:t>‹#›</a:t>
            </a:fld>
            <a:endParaRPr lang="en-NZ"/>
          </a:p>
        </p:txBody>
      </p:sp>
    </p:spTree>
    <p:extLst>
      <p:ext uri="{BB962C8B-B14F-4D97-AF65-F5344CB8AC3E}">
        <p14:creationId xmlns:p14="http://schemas.microsoft.com/office/powerpoint/2010/main" val="20481345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22"/>
          <p:cNvSpPr>
            <a:spLocks noGrp="1"/>
          </p:cNvSpPr>
          <p:nvPr>
            <p:ph type="sldNum" sz="quarter" idx="12"/>
          </p:nvPr>
        </p:nvSpPr>
        <p:spPr/>
        <p:txBody>
          <a:bodyPr/>
          <a:lstStyle>
            <a:lvl1pPr>
              <a:defRPr/>
            </a:lvl1pPr>
          </a:lstStyle>
          <a:p>
            <a:pPr>
              <a:defRPr/>
            </a:pPr>
            <a:fld id="{C6EB5BEF-1B84-481E-AE12-FDBD3F514DFB}" type="slidenum">
              <a:rPr lang="en-NZ"/>
              <a:pPr>
                <a:defRPr/>
              </a:pPr>
              <a:t>‹#›</a:t>
            </a:fld>
            <a:endParaRPr lang="en-NZ"/>
          </a:p>
        </p:txBody>
      </p:sp>
    </p:spTree>
    <p:extLst>
      <p:ext uri="{BB962C8B-B14F-4D97-AF65-F5344CB8AC3E}">
        <p14:creationId xmlns:p14="http://schemas.microsoft.com/office/powerpoint/2010/main" val="388554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Straight Connector 5"/>
          <p:cNvSpPr>
            <a:spLocks noChangeShapeType="1"/>
          </p:cNvSpPr>
          <p:nvPr/>
        </p:nvSpPr>
        <p:spPr bwMode="auto">
          <a:xfrm rot="5400000">
            <a:off x="41767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4"/>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5"/>
          <p:cNvSpPr>
            <a:spLocks noGrp="1"/>
          </p:cNvSpPr>
          <p:nvPr>
            <p:ph type="sldNum" sz="quarter" idx="12"/>
          </p:nvPr>
        </p:nvSpPr>
        <p:spPr/>
        <p:txBody>
          <a:bodyPr/>
          <a:lstStyle>
            <a:lvl1pPr>
              <a:defRPr/>
            </a:lvl1pPr>
          </a:lstStyle>
          <a:p>
            <a:pPr>
              <a:defRPr/>
            </a:pPr>
            <a:fld id="{1CD56BA3-2E91-4AD2-B0B7-256FD0BED643}" type="slidenum">
              <a:rPr lang="en-NZ"/>
              <a:pPr>
                <a:defRPr/>
              </a:pPr>
              <a:t>‹#›</a:t>
            </a:fld>
            <a:endParaRPr lang="en-NZ"/>
          </a:p>
        </p:txBody>
      </p:sp>
    </p:spTree>
    <p:extLst>
      <p:ext uri="{BB962C8B-B14F-4D97-AF65-F5344CB8AC3E}">
        <p14:creationId xmlns:p14="http://schemas.microsoft.com/office/powerpoint/2010/main" val="350131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0"/>
            <a:ext cx="8153561"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4337" y="1196975"/>
            <a:ext cx="459700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440" y="1196975"/>
            <a:ext cx="459872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4"/>
          <p:cNvSpPr>
            <a:spLocks noGrp="1" noChangeArrowheads="1"/>
          </p:cNvSpPr>
          <p:nvPr>
            <p:ph type="dt" sz="half" idx="10"/>
          </p:nvPr>
        </p:nvSpPr>
        <p:spPr/>
        <p:txBody>
          <a:bodyPr/>
          <a:lstStyle>
            <a:lvl1pPr>
              <a:defRPr/>
            </a:lvl1pPr>
          </a:lstStyle>
          <a:p>
            <a:pPr>
              <a:defRPr/>
            </a:pPr>
            <a:r>
              <a:rPr lang="en-US" smtClean="0"/>
              <a:t>2015 S1</a:t>
            </a:r>
            <a:endParaRPr lang="en-NZ"/>
          </a:p>
        </p:txBody>
      </p:sp>
      <p:sp>
        <p:nvSpPr>
          <p:cNvPr id="7" name="Rectangle 65"/>
          <p:cNvSpPr>
            <a:spLocks noGrp="1" noChangeArrowheads="1"/>
          </p:cNvSpPr>
          <p:nvPr>
            <p:ph type="ftr" sz="quarter" idx="11"/>
          </p:nvPr>
        </p:nvSpPr>
        <p:spPr/>
        <p:txBody>
          <a:bodyPr/>
          <a:lstStyle>
            <a:lvl1pPr>
              <a:defRPr/>
            </a:lvl1pPr>
          </a:lstStyle>
          <a:p>
            <a:pPr>
              <a:defRPr/>
            </a:pPr>
            <a:r>
              <a:rPr lang="en-NZ" smtClean="0"/>
              <a:t>Software Quality</a:t>
            </a:r>
            <a:endParaRPr lang="en-NZ"/>
          </a:p>
        </p:txBody>
      </p:sp>
      <p:sp>
        <p:nvSpPr>
          <p:cNvPr id="8" name="Rectangle 66"/>
          <p:cNvSpPr>
            <a:spLocks noGrp="1" noChangeArrowheads="1"/>
          </p:cNvSpPr>
          <p:nvPr>
            <p:ph type="sldNum" sz="quarter" idx="12"/>
          </p:nvPr>
        </p:nvSpPr>
        <p:spPr/>
        <p:txBody>
          <a:bodyPr/>
          <a:lstStyle>
            <a:lvl1pPr>
              <a:defRPr/>
            </a:lvl1pPr>
          </a:lstStyle>
          <a:p>
            <a:pPr>
              <a:defRPr/>
            </a:pPr>
            <a:fld id="{72D9C1AB-4E3C-4FE8-8791-6DB4C37F1D52}" type="slidenum">
              <a:rPr lang="en-NZ"/>
              <a:pPr>
                <a:defRPr/>
              </a:pPr>
              <a:t>‹#›</a:t>
            </a:fld>
            <a:endParaRPr lang="en-NZ"/>
          </a:p>
        </p:txBody>
      </p:sp>
    </p:spTree>
    <p:extLst>
      <p:ext uri="{BB962C8B-B14F-4D97-AF65-F5344CB8AC3E}">
        <p14:creationId xmlns:p14="http://schemas.microsoft.com/office/powerpoint/2010/main" val="11096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8050" y="152400"/>
            <a:ext cx="8730399"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165100" y="1219200"/>
            <a:ext cx="9493250" cy="5105400"/>
          </a:xfrm>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6" name="Footer Placeholder 4"/>
          <p:cNvSpPr>
            <a:spLocks noGrp="1"/>
          </p:cNvSpPr>
          <p:nvPr>
            <p:ph type="ftr" sz="quarter" idx="11"/>
          </p:nvPr>
        </p:nvSpPr>
        <p:spPr/>
        <p:txBody>
          <a:bodyPr/>
          <a:lstStyle>
            <a:lvl1pPr algn="ctr">
              <a:defRPr dirty="0" smtClean="0"/>
            </a:lvl1pPr>
          </a:lstStyle>
          <a:p>
            <a:pPr>
              <a:defRPr/>
            </a:pPr>
            <a:r>
              <a:rPr lang="en-NZ" smtClean="0"/>
              <a:t>Software Quality</a:t>
            </a:r>
            <a:endParaRPr lang="en-NZ"/>
          </a:p>
        </p:txBody>
      </p:sp>
      <p:sp>
        <p:nvSpPr>
          <p:cNvPr id="7" name="Slide Number Placeholder 5"/>
          <p:cNvSpPr>
            <a:spLocks noGrp="1"/>
          </p:cNvSpPr>
          <p:nvPr>
            <p:ph type="sldNum" sz="quarter" idx="12"/>
          </p:nvPr>
        </p:nvSpPr>
        <p:spPr/>
        <p:txBody>
          <a:bodyPr/>
          <a:lstStyle>
            <a:lvl1pPr>
              <a:defRPr/>
            </a:lvl1pPr>
          </a:lstStyle>
          <a:p>
            <a:pPr>
              <a:defRPr/>
            </a:pPr>
            <a:fld id="{8663669D-2BA9-4702-B0D8-BA76FEAF13EF}" type="slidenum">
              <a:rPr lang="en-NZ"/>
              <a:pPr>
                <a:defRPr/>
              </a:pPr>
              <a:t>‹#›</a:t>
            </a:fld>
            <a:endParaRPr lang="en-NZ"/>
          </a:p>
        </p:txBody>
      </p:sp>
    </p:spTree>
    <p:extLst>
      <p:ext uri="{BB962C8B-B14F-4D97-AF65-F5344CB8AC3E}">
        <p14:creationId xmlns:p14="http://schemas.microsoft.com/office/powerpoint/2010/main" val="1692476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90600" y="2819400"/>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2819400"/>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1320800" y="2971800"/>
            <a:ext cx="74295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403350" y="4267200"/>
            <a:ext cx="734695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7" name="Footer Placeholder 4"/>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8" name="Slide Number Placeholder 5"/>
          <p:cNvSpPr>
            <a:spLocks noGrp="1"/>
          </p:cNvSpPr>
          <p:nvPr>
            <p:ph type="sldNum" sz="quarter" idx="12"/>
          </p:nvPr>
        </p:nvSpPr>
        <p:spPr>
          <a:xfrm>
            <a:off x="1158875" y="6354763"/>
            <a:ext cx="1647825" cy="366712"/>
          </a:xfrm>
        </p:spPr>
        <p:txBody>
          <a:bodyPr/>
          <a:lstStyle>
            <a:lvl1pPr>
              <a:defRPr/>
            </a:lvl1pPr>
          </a:lstStyle>
          <a:p>
            <a:pPr>
              <a:defRPr/>
            </a:pPr>
            <a:fld id="{5B45A070-D851-43EE-811E-49B3EAE06C78}" type="slidenum">
              <a:rPr lang="en-NZ"/>
              <a:pPr>
                <a:defRPr/>
              </a:pPr>
              <a:t>‹#›</a:t>
            </a:fld>
            <a:endParaRPr lang="en-NZ"/>
          </a:p>
        </p:txBody>
      </p:sp>
    </p:spTree>
    <p:extLst>
      <p:ext uri="{BB962C8B-B14F-4D97-AF65-F5344CB8AC3E}">
        <p14:creationId xmlns:p14="http://schemas.microsoft.com/office/powerpoint/2010/main" val="12913638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228600"/>
            <a:ext cx="8482041" cy="914400"/>
          </a:xfrm>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495300" y="1219200"/>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018215" y="1216152"/>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7"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8" name="Slide Number Placeholder 6"/>
          <p:cNvSpPr>
            <a:spLocks noGrp="1"/>
          </p:cNvSpPr>
          <p:nvPr>
            <p:ph type="sldNum" sz="quarter" idx="12"/>
          </p:nvPr>
        </p:nvSpPr>
        <p:spPr/>
        <p:txBody>
          <a:bodyPr/>
          <a:lstStyle>
            <a:lvl1pPr>
              <a:defRPr/>
            </a:lvl1pPr>
          </a:lstStyle>
          <a:p>
            <a:pPr>
              <a:defRPr/>
            </a:pPr>
            <a:fld id="{74A3A9E7-24EE-4341-93F5-FA1DEB4FFFBB}" type="slidenum">
              <a:rPr lang="en-NZ"/>
              <a:pPr>
                <a:defRPr/>
              </a:pPr>
              <a:t>‹#›</a:t>
            </a:fld>
            <a:endParaRPr lang="en-NZ"/>
          </a:p>
        </p:txBody>
      </p:sp>
    </p:spTree>
    <p:extLst>
      <p:ext uri="{BB962C8B-B14F-4D97-AF65-F5344CB8AC3E}">
        <p14:creationId xmlns:p14="http://schemas.microsoft.com/office/powerpoint/2010/main" val="25825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285875"/>
            <a:ext cx="4376870"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9530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03555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22"/>
          <p:cNvSpPr>
            <a:spLocks noGrp="1"/>
          </p:cNvSpPr>
          <p:nvPr>
            <p:ph type="sldNum" sz="quarter" idx="12"/>
          </p:nvPr>
        </p:nvSpPr>
        <p:spPr/>
        <p:txBody>
          <a:bodyPr/>
          <a:lstStyle>
            <a:lvl1pPr>
              <a:defRPr/>
            </a:lvl1pPr>
          </a:lstStyle>
          <a:p>
            <a:pPr>
              <a:defRPr/>
            </a:pPr>
            <a:fld id="{A1853D25-781E-4CE8-9818-5DC48560A19F}" type="slidenum">
              <a:rPr lang="en-NZ"/>
              <a:pPr>
                <a:defRPr/>
              </a:pPr>
              <a:t>‹#›</a:t>
            </a:fld>
            <a:endParaRPr lang="en-NZ"/>
          </a:p>
        </p:txBody>
      </p:sp>
    </p:spTree>
    <p:extLst>
      <p:ext uri="{BB962C8B-B14F-4D97-AF65-F5344CB8AC3E}">
        <p14:creationId xmlns:p14="http://schemas.microsoft.com/office/powerpoint/2010/main" val="2898953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228600"/>
            <a:ext cx="89154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3"/>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4"/>
          <p:cNvSpPr>
            <a:spLocks noGrp="1"/>
          </p:cNvSpPr>
          <p:nvPr>
            <p:ph type="sldNum" sz="quarter" idx="12"/>
          </p:nvPr>
        </p:nvSpPr>
        <p:spPr/>
        <p:txBody>
          <a:bodyPr/>
          <a:lstStyle>
            <a:lvl1pPr>
              <a:defRPr/>
            </a:lvl1pPr>
          </a:lstStyle>
          <a:p>
            <a:pPr>
              <a:defRPr/>
            </a:pPr>
            <a:fld id="{6F89AE63-5CA7-42CE-9C58-4384E18B3489}" type="slidenum">
              <a:rPr lang="en-NZ"/>
              <a:pPr>
                <a:defRPr/>
              </a:pPr>
              <a:t>‹#›</a:t>
            </a:fld>
            <a:endParaRPr lang="en-NZ"/>
          </a:p>
        </p:txBody>
      </p:sp>
    </p:spTree>
    <p:extLst>
      <p:ext uri="{BB962C8B-B14F-4D97-AF65-F5344CB8AC3E}">
        <p14:creationId xmlns:p14="http://schemas.microsoft.com/office/powerpoint/2010/main" val="23631301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4" name="Date Placeholder 1"/>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3"/>
          <p:cNvSpPr>
            <a:spLocks noGrp="1"/>
          </p:cNvSpPr>
          <p:nvPr>
            <p:ph type="sldNum" sz="quarter" idx="12"/>
          </p:nvPr>
        </p:nvSpPr>
        <p:spPr/>
        <p:txBody>
          <a:bodyPr/>
          <a:lstStyle>
            <a:lvl1pPr>
              <a:defRPr/>
            </a:lvl1pPr>
          </a:lstStyle>
          <a:p>
            <a:pPr>
              <a:defRPr/>
            </a:pPr>
            <a:fld id="{D87C371F-8548-4AB0-A9F7-DC49299EE5D0}" type="slidenum">
              <a:rPr lang="en-NZ"/>
              <a:pPr>
                <a:defRPr/>
              </a:pPr>
              <a:t>‹#›</a:t>
            </a:fld>
            <a:endParaRPr lang="en-NZ"/>
          </a:p>
        </p:txBody>
      </p:sp>
    </p:spTree>
    <p:extLst>
      <p:ext uri="{BB962C8B-B14F-4D97-AF65-F5344CB8AC3E}">
        <p14:creationId xmlns:p14="http://schemas.microsoft.com/office/powerpoint/2010/main" val="980602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67506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6851650" y="304800"/>
            <a:ext cx="272415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30200" y="304800"/>
            <a:ext cx="619125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37980DFE-0548-400E-A8FA-F01D8695FF25}" type="slidenum">
              <a:rPr lang="en-NZ"/>
              <a:pPr>
                <a:defRPr/>
              </a:pPr>
              <a:t>‹#›</a:t>
            </a:fld>
            <a:endParaRPr lang="en-NZ"/>
          </a:p>
        </p:txBody>
      </p:sp>
    </p:spTree>
    <p:extLst>
      <p:ext uri="{BB962C8B-B14F-4D97-AF65-F5344CB8AC3E}">
        <p14:creationId xmlns:p14="http://schemas.microsoft.com/office/powerpoint/2010/main" val="239517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495300" y="500063"/>
            <a:ext cx="19843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95300" y="1219200"/>
            <a:ext cx="89154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91FC7C70-7420-4656-AE43-871CADEE97CD}" type="slidenum">
              <a:rPr lang="en-NZ"/>
              <a:pPr>
                <a:defRPr/>
              </a:pPr>
              <a:t>‹#›</a:t>
            </a:fld>
            <a:endParaRPr lang="en-NZ"/>
          </a:p>
        </p:txBody>
      </p:sp>
    </p:spTree>
    <p:extLst>
      <p:ext uri="{BB962C8B-B14F-4D97-AF65-F5344CB8AC3E}">
        <p14:creationId xmlns:p14="http://schemas.microsoft.com/office/powerpoint/2010/main" val="13364977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928688" y="152400"/>
            <a:ext cx="84820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95300" y="1219200"/>
            <a:ext cx="89154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7215188" y="6356350"/>
            <a:ext cx="247967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r>
              <a:rPr lang="en-US" smtClean="0"/>
              <a:t>2015 S1</a:t>
            </a:r>
            <a:endParaRPr lang="en-NZ"/>
          </a:p>
        </p:txBody>
      </p:sp>
      <p:sp>
        <p:nvSpPr>
          <p:cNvPr id="3" name="Footer Placeholder 2"/>
          <p:cNvSpPr>
            <a:spLocks noGrp="1"/>
          </p:cNvSpPr>
          <p:nvPr>
            <p:ph type="ftr" sz="quarter" idx="3"/>
          </p:nvPr>
        </p:nvSpPr>
        <p:spPr>
          <a:xfrm>
            <a:off x="3140075" y="6356350"/>
            <a:ext cx="3797300" cy="365125"/>
          </a:xfrm>
          <a:prstGeom prst="rect">
            <a:avLst/>
          </a:prstGeom>
        </p:spPr>
        <p:txBody>
          <a:bodyPr vert="horz"/>
          <a:lstStyle>
            <a:lvl1pPr algn="ctr" eaLnBrk="1" latinLnBrk="0" hangingPunct="1">
              <a:defRPr kumimoji="0" sz="1400">
                <a:solidFill>
                  <a:schemeClr val="tx2"/>
                </a:solidFill>
              </a:defRPr>
            </a:lvl1pPr>
          </a:lstStyle>
          <a:p>
            <a:pPr>
              <a:defRPr/>
            </a:pPr>
            <a:r>
              <a:rPr lang="en-NZ" smtClean="0"/>
              <a:t>Software Quality</a:t>
            </a:r>
            <a:endParaRPr lang="en-NZ"/>
          </a:p>
        </p:txBody>
      </p:sp>
      <p:sp>
        <p:nvSpPr>
          <p:cNvPr id="23" name="Slide Number Placeholder 22"/>
          <p:cNvSpPr>
            <a:spLocks noGrp="1"/>
          </p:cNvSpPr>
          <p:nvPr>
            <p:ph type="sldNum" sz="quarter" idx="4"/>
          </p:nvPr>
        </p:nvSpPr>
        <p:spPr>
          <a:xfrm>
            <a:off x="195263" y="6356350"/>
            <a:ext cx="2146300" cy="365125"/>
          </a:xfrm>
          <a:prstGeom prst="rect">
            <a:avLst/>
          </a:prstGeom>
        </p:spPr>
        <p:txBody>
          <a:bodyPr vert="horz" wrap="square" lIns="91440" tIns="45720" rIns="91440" bIns="45720" numCol="1" anchor="t" anchorCtr="0" compatLnSpc="1">
            <a:prstTxWarp prst="textNoShape">
              <a:avLst/>
            </a:prstTxWarp>
          </a:bodyPr>
          <a:lstStyle>
            <a:lvl1pPr algn="l">
              <a:defRPr sz="1400">
                <a:solidFill>
                  <a:schemeClr val="tx2"/>
                </a:solidFill>
              </a:defRPr>
            </a:lvl1pPr>
          </a:lstStyle>
          <a:p>
            <a:pPr>
              <a:defRPr/>
            </a:pPr>
            <a:fld id="{C9BBFAA5-2A47-44CD-9BA7-C025E5419EE3}" type="slidenum">
              <a:rPr lang="en-NZ"/>
              <a:pPr>
                <a:defRPr/>
              </a:pPr>
              <a:t>‹#›</a:t>
            </a:fld>
            <a:endParaRPr lang="en-NZ"/>
          </a:p>
        </p:txBody>
      </p:sp>
      <p:sp>
        <p:nvSpPr>
          <p:cNvPr id="28" name="Straight Connector 27"/>
          <p:cNvSpPr>
            <a:spLocks noChangeShapeType="1"/>
          </p:cNvSpPr>
          <p:nvPr/>
        </p:nvSpPr>
        <p:spPr bwMode="auto">
          <a:xfrm>
            <a:off x="165100" y="6353175"/>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165100" y="1143000"/>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48" r:id="rId5"/>
    <p:sldLayoutId id="2147483954" r:id="rId6"/>
    <p:sldLayoutId id="2147483955" r:id="rId7"/>
    <p:sldLayoutId id="2147483956" r:id="rId8"/>
    <p:sldLayoutId id="2147483957" r:id="rId9"/>
    <p:sldLayoutId id="2147483949" r:id="rId10"/>
    <p:sldLayoutId id="2147483958" r:id="rId11"/>
    <p:sldLayoutId id="2147483959" r:id="rId12"/>
  </p:sldLayoutIdLst>
  <p:timing>
    <p:tnLst>
      <p:par>
        <p:cTn id="1" dur="indefinite" restart="never" nodeType="tmRoot"/>
      </p:par>
    </p:tnLst>
  </p:timing>
  <p:hf sldNum="0" hdr="0" ft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320800" y="3717032"/>
            <a:ext cx="7429500" cy="990600"/>
          </a:xfrm>
        </p:spPr>
        <p:txBody>
          <a:bodyPr/>
          <a:lstStyle/>
          <a:p>
            <a:pPr algn="ctr" eaLnBrk="1" hangingPunct="1"/>
            <a:r>
              <a:rPr lang="en-NZ" altLang="zh-TW" dirty="0" err="1" smtClean="0">
                <a:ea typeface="新細明體" pitchFamily="18" charset="-120"/>
              </a:rPr>
              <a:t>CompSci</a:t>
            </a:r>
            <a:r>
              <a:rPr lang="en-NZ" altLang="zh-TW" dirty="0" smtClean="0">
                <a:ea typeface="新細明體" pitchFamily="18" charset="-120"/>
              </a:rPr>
              <a:t> 230</a:t>
            </a:r>
            <a:br>
              <a:rPr lang="en-NZ" altLang="zh-TW" dirty="0" smtClean="0">
                <a:ea typeface="新細明體" pitchFamily="18" charset="-120"/>
              </a:rPr>
            </a:br>
            <a:r>
              <a:rPr lang="en-US" altLang="en-US" dirty="0" smtClean="0"/>
              <a:t>Software Design and Construction</a:t>
            </a:r>
            <a:br>
              <a:rPr lang="en-US" altLang="en-US" dirty="0" smtClean="0"/>
            </a:br>
            <a:endParaRPr lang="en-US" dirty="0" smtClean="0">
              <a:ea typeface="新細明體" pitchFamily="18" charset="-120"/>
            </a:endParaRPr>
          </a:p>
        </p:txBody>
      </p:sp>
      <p:sp>
        <p:nvSpPr>
          <p:cNvPr id="3075" name="Rectangle 3" descr="Rectangle: Click to edit Master text styles&#10;Second level&#10;Third level&#10;Fourth level&#10;Fifth level"/>
          <p:cNvSpPr>
            <a:spLocks noGrp="1" noChangeArrowheads="1"/>
          </p:cNvSpPr>
          <p:nvPr>
            <p:ph type="subTitle" idx="1"/>
          </p:nvPr>
        </p:nvSpPr>
        <p:spPr>
          <a:xfrm>
            <a:off x="1280592" y="5052442"/>
            <a:ext cx="7429500" cy="680814"/>
          </a:xfrm>
        </p:spPr>
        <p:txBody>
          <a:bodyPr>
            <a:normAutofit fontScale="92500" lnSpcReduction="20000"/>
          </a:bodyPr>
          <a:lstStyle/>
          <a:p>
            <a:pPr algn="ctr" eaLnBrk="1" hangingPunct="1">
              <a:defRPr/>
            </a:pPr>
            <a:r>
              <a:rPr lang="en-NZ" altLang="zh-TW" dirty="0" smtClean="0">
                <a:ea typeface="新細明體" pitchFamily="18" charset="-120"/>
              </a:rPr>
              <a:t>Software Quality 2015S1</a:t>
            </a:r>
          </a:p>
          <a:p>
            <a:pPr algn="ctr" eaLnBrk="1" hangingPunct="1">
              <a:defRPr/>
            </a:pPr>
            <a:r>
              <a:rPr lang="en-NZ" dirty="0" smtClean="0"/>
              <a:t>White box testing</a:t>
            </a:r>
            <a:endParaRPr lang="en-US" dirty="0" smtClean="0"/>
          </a:p>
        </p:txBody>
      </p:sp>
    </p:spTree>
    <p:extLst>
      <p:ext uri="{BB962C8B-B14F-4D97-AF65-F5344CB8AC3E}">
        <p14:creationId xmlns:p14="http://schemas.microsoft.com/office/powerpoint/2010/main" val="2040963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White-Box Testing: An Example</a:t>
            </a:r>
            <a:endParaRPr lang="en-NZ" dirty="0"/>
          </a:p>
        </p:txBody>
      </p:sp>
      <p:sp>
        <p:nvSpPr>
          <p:cNvPr id="3" name="Content Placeholder 2"/>
          <p:cNvSpPr>
            <a:spLocks noGrp="1"/>
          </p:cNvSpPr>
          <p:nvPr>
            <p:ph sz="quarter" idx="1"/>
          </p:nvPr>
        </p:nvSpPr>
        <p:spPr/>
        <p:txBody>
          <a:bodyPr/>
          <a:lstStyle/>
          <a:p>
            <a:r>
              <a:rPr lang="en-NZ" dirty="0">
                <a:solidFill>
                  <a:srgbClr val="FF0000"/>
                </a:solidFill>
              </a:rPr>
              <a:t>a</a:t>
            </a:r>
            <a:r>
              <a:rPr lang="en-NZ" dirty="0" smtClean="0">
                <a:solidFill>
                  <a:srgbClr val="FF0000"/>
                </a:solidFill>
              </a:rPr>
              <a:t> = 1, b = 1 ?  </a:t>
            </a:r>
            <a:endParaRPr lang="en-NZ" dirty="0">
              <a:solidFill>
                <a:srgbClr val="FF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696" y="1772816"/>
            <a:ext cx="6343650" cy="461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Freeform 7"/>
          <p:cNvSpPr/>
          <p:nvPr/>
        </p:nvSpPr>
        <p:spPr>
          <a:xfrm>
            <a:off x="7311058" y="1751526"/>
            <a:ext cx="1249288" cy="3090929"/>
          </a:xfrm>
          <a:custGeom>
            <a:avLst/>
            <a:gdLst>
              <a:gd name="connsiteX0" fmla="*/ 25795 w 1249288"/>
              <a:gd name="connsiteY0" fmla="*/ 0 h 3090929"/>
              <a:gd name="connsiteX1" fmla="*/ 12916 w 1249288"/>
              <a:gd name="connsiteY1" fmla="*/ 1519707 h 3090929"/>
              <a:gd name="connsiteX2" fmla="*/ 128826 w 1249288"/>
              <a:gd name="connsiteY2" fmla="*/ 2318197 h 3090929"/>
              <a:gd name="connsiteX3" fmla="*/ 1249288 w 1249288"/>
              <a:gd name="connsiteY3" fmla="*/ 3090929 h 3090929"/>
              <a:gd name="connsiteX4" fmla="*/ 1249288 w 1249288"/>
              <a:gd name="connsiteY4" fmla="*/ 3090929 h 30909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9288" h="3090929">
                <a:moveTo>
                  <a:pt x="25795" y="0"/>
                </a:moveTo>
                <a:cubicBezTo>
                  <a:pt x="10769" y="566670"/>
                  <a:pt x="-4256" y="1133341"/>
                  <a:pt x="12916" y="1519707"/>
                </a:cubicBezTo>
                <a:cubicBezTo>
                  <a:pt x="30088" y="1906073"/>
                  <a:pt x="-77236" y="2056327"/>
                  <a:pt x="128826" y="2318197"/>
                </a:cubicBezTo>
                <a:cubicBezTo>
                  <a:pt x="334888" y="2580067"/>
                  <a:pt x="1249288" y="3090929"/>
                  <a:pt x="1249288" y="3090929"/>
                </a:cubicBezTo>
                <a:lnTo>
                  <a:pt x="1249288" y="3090929"/>
                </a:lnTo>
              </a:path>
            </a:pathLst>
          </a:custGeom>
          <a:noFill/>
          <a:ln w="76200">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 name="TextBox 8"/>
          <p:cNvSpPr txBox="1"/>
          <p:nvPr/>
        </p:nvSpPr>
        <p:spPr>
          <a:xfrm>
            <a:off x="2386601" y="1229851"/>
            <a:ext cx="7318927" cy="830997"/>
          </a:xfrm>
          <a:prstGeom prst="rect">
            <a:avLst/>
          </a:prstGeom>
          <a:noFill/>
        </p:spPr>
        <p:txBody>
          <a:bodyPr wrap="none" rtlCol="0">
            <a:spAutoFit/>
          </a:bodyPr>
          <a:lstStyle/>
          <a:p>
            <a:r>
              <a:rPr lang="en-NZ" dirty="0">
                <a:solidFill>
                  <a:srgbClr val="FF0000"/>
                </a:solidFill>
              </a:rPr>
              <a:t>Yes, </a:t>
            </a:r>
            <a:r>
              <a:rPr lang="en-NZ" dirty="0" smtClean="0">
                <a:solidFill>
                  <a:srgbClr val="FF0000"/>
                </a:solidFill>
              </a:rPr>
              <a:t>this is “red” input… output</a:t>
            </a:r>
            <a:r>
              <a:rPr lang="en-NZ" dirty="0">
                <a:solidFill>
                  <a:srgbClr val="FF0000"/>
                </a:solidFill>
              </a:rPr>
              <a:t>: </a:t>
            </a:r>
            <a:r>
              <a:rPr lang="en-NZ" dirty="0" smtClean="0">
                <a:solidFill>
                  <a:srgbClr val="FF0000"/>
                </a:solidFill>
              </a:rPr>
              <a:t>a = 1, x </a:t>
            </a:r>
            <a:r>
              <a:rPr lang="en-NZ" dirty="0">
                <a:solidFill>
                  <a:srgbClr val="FF0000"/>
                </a:solidFill>
              </a:rPr>
              <a:t>= 2, y = </a:t>
            </a:r>
            <a:r>
              <a:rPr lang="en-NZ" dirty="0" smtClean="0">
                <a:solidFill>
                  <a:srgbClr val="FF0000"/>
                </a:solidFill>
              </a:rPr>
              <a:t>1.</a:t>
            </a:r>
            <a:endParaRPr lang="en-NZ" dirty="0">
              <a:solidFill>
                <a:srgbClr val="FF0000"/>
              </a:solidFill>
            </a:endParaRPr>
          </a:p>
          <a:p>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195234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White-Box Testing: An Example</a:t>
            </a:r>
            <a:endParaRPr lang="en-NZ" dirty="0"/>
          </a:p>
        </p:txBody>
      </p:sp>
      <p:sp>
        <p:nvSpPr>
          <p:cNvPr id="3" name="Content Placeholder 2"/>
          <p:cNvSpPr>
            <a:spLocks noGrp="1"/>
          </p:cNvSpPr>
          <p:nvPr>
            <p:ph sz="quarter" idx="1"/>
          </p:nvPr>
        </p:nvSpPr>
        <p:spPr/>
        <p:txBody>
          <a:bodyPr/>
          <a:lstStyle/>
          <a:p>
            <a:r>
              <a:rPr lang="en-NZ" dirty="0">
                <a:solidFill>
                  <a:srgbClr val="00B050"/>
                </a:solidFill>
              </a:rPr>
              <a:t>a</a:t>
            </a:r>
            <a:r>
              <a:rPr lang="en-NZ" dirty="0" smtClean="0">
                <a:solidFill>
                  <a:srgbClr val="00B050"/>
                </a:solidFill>
              </a:rPr>
              <a:t> = 1, b = 2 ?  </a:t>
            </a:r>
            <a:endParaRPr lang="en-NZ" dirty="0">
              <a:solidFill>
                <a:srgbClr val="00B05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696" y="1772816"/>
            <a:ext cx="6343650" cy="461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2502166" y="1196752"/>
            <a:ext cx="6349815" cy="830997"/>
          </a:xfrm>
          <a:prstGeom prst="rect">
            <a:avLst/>
          </a:prstGeom>
          <a:noFill/>
        </p:spPr>
        <p:txBody>
          <a:bodyPr wrap="none" rtlCol="0">
            <a:spAutoFit/>
          </a:bodyPr>
          <a:lstStyle/>
          <a:p>
            <a:r>
              <a:rPr lang="en-NZ" dirty="0" smtClean="0">
                <a:solidFill>
                  <a:srgbClr val="00B050"/>
                </a:solidFill>
              </a:rPr>
              <a:t>Hmmm… x = 3, </a:t>
            </a:r>
            <a:r>
              <a:rPr lang="en-NZ" b="1" dirty="0">
                <a:solidFill>
                  <a:srgbClr val="00B050"/>
                </a:solidFill>
              </a:rPr>
              <a:t>y = </a:t>
            </a:r>
            <a:r>
              <a:rPr lang="en-NZ" b="1" dirty="0" smtClean="0">
                <a:solidFill>
                  <a:srgbClr val="00B050"/>
                </a:solidFill>
              </a:rPr>
              <a:t>2</a:t>
            </a:r>
            <a:r>
              <a:rPr lang="en-NZ" dirty="0" smtClean="0">
                <a:solidFill>
                  <a:srgbClr val="00B050"/>
                </a:solidFill>
              </a:rPr>
              <a:t>; then </a:t>
            </a:r>
            <a:r>
              <a:rPr lang="en-NZ" b="1" dirty="0" smtClean="0">
                <a:solidFill>
                  <a:srgbClr val="00B050"/>
                </a:solidFill>
              </a:rPr>
              <a:t>a = 2</a:t>
            </a:r>
            <a:r>
              <a:rPr lang="en-NZ" dirty="0" smtClean="0">
                <a:solidFill>
                  <a:srgbClr val="00B050"/>
                </a:solidFill>
              </a:rPr>
              <a:t>, </a:t>
            </a:r>
            <a:r>
              <a:rPr lang="en-NZ" b="1" dirty="0" smtClean="0">
                <a:solidFill>
                  <a:srgbClr val="00B050"/>
                </a:solidFill>
              </a:rPr>
              <a:t>x = 4</a:t>
            </a:r>
            <a:r>
              <a:rPr lang="en-NZ" dirty="0" smtClean="0">
                <a:solidFill>
                  <a:srgbClr val="00B050"/>
                </a:solidFill>
              </a:rPr>
              <a:t>.   </a:t>
            </a:r>
            <a:endParaRPr lang="en-NZ" dirty="0">
              <a:solidFill>
                <a:srgbClr val="00B050"/>
              </a:solidFill>
            </a:endParaRPr>
          </a:p>
          <a:p>
            <a:endParaRPr lang="en-NZ" dirty="0"/>
          </a:p>
        </p:txBody>
      </p:sp>
      <p:sp>
        <p:nvSpPr>
          <p:cNvPr id="7" name="Freeform 6"/>
          <p:cNvSpPr/>
          <p:nvPr/>
        </p:nvSpPr>
        <p:spPr>
          <a:xfrm>
            <a:off x="5482005" y="1880315"/>
            <a:ext cx="3211234" cy="4169793"/>
          </a:xfrm>
          <a:custGeom>
            <a:avLst/>
            <a:gdLst>
              <a:gd name="connsiteX0" fmla="*/ 1292282 w 3211234"/>
              <a:gd name="connsiteY0" fmla="*/ 0 h 4169793"/>
              <a:gd name="connsiteX1" fmla="*/ 1395313 w 3211234"/>
              <a:gd name="connsiteY1" fmla="*/ 3928057 h 4169793"/>
              <a:gd name="connsiteX2" fmla="*/ 236215 w 3211234"/>
              <a:gd name="connsiteY2" fmla="*/ 3528812 h 4169793"/>
              <a:gd name="connsiteX3" fmla="*/ 120305 w 3211234"/>
              <a:gd name="connsiteY3" fmla="*/ 1751527 h 4169793"/>
              <a:gd name="connsiteX4" fmla="*/ 1614254 w 3211234"/>
              <a:gd name="connsiteY4" fmla="*/ 1996226 h 4169793"/>
              <a:gd name="connsiteX5" fmla="*/ 3211234 w 3211234"/>
              <a:gd name="connsiteY5" fmla="*/ 2936384 h 4169793"/>
              <a:gd name="connsiteX6" fmla="*/ 3211234 w 3211234"/>
              <a:gd name="connsiteY6" fmla="*/ 2936384 h 4169793"/>
              <a:gd name="connsiteX7" fmla="*/ 3211234 w 3211234"/>
              <a:gd name="connsiteY7" fmla="*/ 2936384 h 4169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11234" h="4169793">
                <a:moveTo>
                  <a:pt x="1292282" y="0"/>
                </a:moveTo>
                <a:cubicBezTo>
                  <a:pt x="1431803" y="1669961"/>
                  <a:pt x="1571324" y="3339922"/>
                  <a:pt x="1395313" y="3928057"/>
                </a:cubicBezTo>
                <a:cubicBezTo>
                  <a:pt x="1219302" y="4516192"/>
                  <a:pt x="448716" y="3891567"/>
                  <a:pt x="236215" y="3528812"/>
                </a:cubicBezTo>
                <a:cubicBezTo>
                  <a:pt x="23714" y="3166057"/>
                  <a:pt x="-109368" y="2006958"/>
                  <a:pt x="120305" y="1751527"/>
                </a:cubicBezTo>
                <a:cubicBezTo>
                  <a:pt x="349978" y="1496096"/>
                  <a:pt x="1099099" y="1798750"/>
                  <a:pt x="1614254" y="1996226"/>
                </a:cubicBezTo>
                <a:cubicBezTo>
                  <a:pt x="2129409" y="2193702"/>
                  <a:pt x="3211234" y="2936384"/>
                  <a:pt x="3211234" y="2936384"/>
                </a:cubicBezTo>
                <a:lnTo>
                  <a:pt x="3211234" y="2936384"/>
                </a:lnTo>
                <a:lnTo>
                  <a:pt x="3211234" y="2936384"/>
                </a:lnTo>
              </a:path>
            </a:pathLst>
          </a:custGeom>
          <a:noFill/>
          <a:ln w="76200">
            <a:solidFill>
              <a:srgbClr val="00B05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239478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White-Box Testing: An Example</a:t>
            </a:r>
            <a:endParaRPr lang="en-NZ" dirty="0"/>
          </a:p>
        </p:txBody>
      </p:sp>
      <p:sp>
        <p:nvSpPr>
          <p:cNvPr id="3" name="Content Placeholder 2"/>
          <p:cNvSpPr>
            <a:spLocks noGrp="1"/>
          </p:cNvSpPr>
          <p:nvPr>
            <p:ph sz="quarter" idx="1"/>
          </p:nvPr>
        </p:nvSpPr>
        <p:spPr/>
        <p:txBody>
          <a:bodyPr/>
          <a:lstStyle/>
          <a:p>
            <a:r>
              <a:rPr lang="en-NZ" dirty="0">
                <a:solidFill>
                  <a:srgbClr val="0070C0"/>
                </a:solidFill>
              </a:rPr>
              <a:t>a</a:t>
            </a:r>
            <a:r>
              <a:rPr lang="en-NZ" dirty="0" smtClean="0">
                <a:solidFill>
                  <a:srgbClr val="0070C0"/>
                </a:solidFill>
              </a:rPr>
              <a:t> = 1, b = 3 ?  </a:t>
            </a:r>
            <a:endParaRPr lang="en-NZ" dirty="0">
              <a:solidFill>
                <a:srgbClr val="0070C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696" y="1772816"/>
            <a:ext cx="6343650" cy="461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2205348" y="1229851"/>
            <a:ext cx="7500180" cy="830997"/>
          </a:xfrm>
          <a:prstGeom prst="rect">
            <a:avLst/>
          </a:prstGeom>
          <a:noFill/>
        </p:spPr>
        <p:txBody>
          <a:bodyPr wrap="square" rtlCol="0">
            <a:spAutoFit/>
          </a:bodyPr>
          <a:lstStyle/>
          <a:p>
            <a:r>
              <a:rPr lang="en-NZ" dirty="0" smtClean="0">
                <a:solidFill>
                  <a:srgbClr val="0070C0"/>
                </a:solidFill>
              </a:rPr>
              <a:t>Hmmm… x = 4, </a:t>
            </a:r>
            <a:r>
              <a:rPr lang="en-NZ" b="1" dirty="0">
                <a:solidFill>
                  <a:srgbClr val="0070C0"/>
                </a:solidFill>
              </a:rPr>
              <a:t>y = 3</a:t>
            </a:r>
            <a:r>
              <a:rPr lang="en-NZ" dirty="0" smtClean="0">
                <a:solidFill>
                  <a:srgbClr val="0070C0"/>
                </a:solidFill>
              </a:rPr>
              <a:t>; a = 2, x = 7; </a:t>
            </a:r>
            <a:r>
              <a:rPr lang="en-NZ" b="1" dirty="0" smtClean="0">
                <a:solidFill>
                  <a:srgbClr val="0070C0"/>
                </a:solidFill>
              </a:rPr>
              <a:t>a = 3</a:t>
            </a:r>
            <a:r>
              <a:rPr lang="en-NZ" dirty="0" smtClean="0">
                <a:solidFill>
                  <a:srgbClr val="0070C0"/>
                </a:solidFill>
              </a:rPr>
              <a:t>, </a:t>
            </a:r>
            <a:r>
              <a:rPr lang="en-NZ" b="1" dirty="0" smtClean="0">
                <a:solidFill>
                  <a:srgbClr val="0070C0"/>
                </a:solidFill>
              </a:rPr>
              <a:t>x = 10</a:t>
            </a:r>
            <a:r>
              <a:rPr lang="en-NZ" dirty="0" smtClean="0">
                <a:solidFill>
                  <a:srgbClr val="0070C0"/>
                </a:solidFill>
              </a:rPr>
              <a:t>.   </a:t>
            </a:r>
            <a:endParaRPr lang="en-NZ" dirty="0">
              <a:solidFill>
                <a:srgbClr val="0070C0"/>
              </a:solidFill>
            </a:endParaRPr>
          </a:p>
          <a:p>
            <a:endParaRPr lang="en-NZ" dirty="0"/>
          </a:p>
        </p:txBody>
      </p:sp>
      <p:sp>
        <p:nvSpPr>
          <p:cNvPr id="6" name="Freeform 5"/>
          <p:cNvSpPr/>
          <p:nvPr/>
        </p:nvSpPr>
        <p:spPr>
          <a:xfrm>
            <a:off x="5486087" y="1828800"/>
            <a:ext cx="3258668" cy="4081823"/>
          </a:xfrm>
          <a:custGeom>
            <a:avLst/>
            <a:gdLst>
              <a:gd name="connsiteX0" fmla="*/ 1365474 w 3258668"/>
              <a:gd name="connsiteY0" fmla="*/ 0 h 4081823"/>
              <a:gd name="connsiteX1" fmla="*/ 1391231 w 3258668"/>
              <a:gd name="connsiteY1" fmla="*/ 4005330 h 4081823"/>
              <a:gd name="connsiteX2" fmla="*/ 313 w 3258668"/>
              <a:gd name="connsiteY2" fmla="*/ 2588654 h 4081823"/>
              <a:gd name="connsiteX3" fmla="*/ 1262443 w 3258668"/>
              <a:gd name="connsiteY3" fmla="*/ 2034862 h 4081823"/>
              <a:gd name="connsiteX4" fmla="*/ 1172290 w 3258668"/>
              <a:gd name="connsiteY4" fmla="*/ 3902299 h 4081823"/>
              <a:gd name="connsiteX5" fmla="*/ 386679 w 3258668"/>
              <a:gd name="connsiteY5" fmla="*/ 2408349 h 4081823"/>
              <a:gd name="connsiteX6" fmla="*/ 2640482 w 3258668"/>
              <a:gd name="connsiteY6" fmla="*/ 2331076 h 4081823"/>
              <a:gd name="connsiteX7" fmla="*/ 3258668 w 3258668"/>
              <a:gd name="connsiteY7" fmla="*/ 3129566 h 4081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8668" h="4081823">
                <a:moveTo>
                  <a:pt x="1365474" y="0"/>
                </a:moveTo>
                <a:cubicBezTo>
                  <a:pt x="1492116" y="1786944"/>
                  <a:pt x="1618758" y="3573888"/>
                  <a:pt x="1391231" y="4005330"/>
                </a:cubicBezTo>
                <a:cubicBezTo>
                  <a:pt x="1163704" y="4436772"/>
                  <a:pt x="21778" y="2917065"/>
                  <a:pt x="313" y="2588654"/>
                </a:cubicBezTo>
                <a:cubicBezTo>
                  <a:pt x="-21152" y="2260243"/>
                  <a:pt x="1067113" y="1815921"/>
                  <a:pt x="1262443" y="2034862"/>
                </a:cubicBezTo>
                <a:cubicBezTo>
                  <a:pt x="1457773" y="2253803"/>
                  <a:pt x="1318251" y="3840051"/>
                  <a:pt x="1172290" y="3902299"/>
                </a:cubicBezTo>
                <a:cubicBezTo>
                  <a:pt x="1026329" y="3964547"/>
                  <a:pt x="141980" y="2670220"/>
                  <a:pt x="386679" y="2408349"/>
                </a:cubicBezTo>
                <a:cubicBezTo>
                  <a:pt x="631378" y="2146478"/>
                  <a:pt x="2161817" y="2210873"/>
                  <a:pt x="2640482" y="2331076"/>
                </a:cubicBezTo>
                <a:cubicBezTo>
                  <a:pt x="3119147" y="2451279"/>
                  <a:pt x="3168516" y="2996484"/>
                  <a:pt x="3258668" y="3129566"/>
                </a:cubicBezTo>
              </a:path>
            </a:pathLst>
          </a:custGeom>
          <a:noFill/>
          <a:ln w="762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rgbClr val="0070C0"/>
              </a:solidFill>
            </a:endParaRP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238534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When should we stop?</a:t>
            </a:r>
            <a:endParaRPr lang="en-NZ" dirty="0"/>
          </a:p>
        </p:txBody>
      </p:sp>
      <p:sp>
        <p:nvSpPr>
          <p:cNvPr id="3" name="Content Placeholder 2"/>
          <p:cNvSpPr>
            <a:spLocks noGrp="1"/>
          </p:cNvSpPr>
          <p:nvPr>
            <p:ph sz="quarter" idx="1"/>
          </p:nvPr>
        </p:nvSpPr>
        <p:spPr>
          <a:xfrm>
            <a:off x="165100" y="1147192"/>
            <a:ext cx="9493250" cy="3577952"/>
          </a:xfrm>
        </p:spPr>
        <p:txBody>
          <a:bodyPr>
            <a:normAutofit fontScale="92500" lnSpcReduction="10000"/>
          </a:bodyPr>
          <a:lstStyle/>
          <a:p>
            <a:r>
              <a:rPr lang="en-NZ" dirty="0" smtClean="0"/>
              <a:t>Don’t add a test unless it has a reasonable chance of exposing a new bug.</a:t>
            </a:r>
          </a:p>
          <a:p>
            <a:pPr lvl="1"/>
            <a:r>
              <a:rPr lang="en-NZ" dirty="0" smtClean="0"/>
              <a:t>A loop that “works correctly” on two iterations is not very likely to show an obvious problem on the third iteration, so we might stop after testing the green path.  </a:t>
            </a:r>
          </a:p>
          <a:p>
            <a:pPr lvl="1"/>
            <a:endParaRPr lang="en-NZ" dirty="0" smtClean="0"/>
          </a:p>
          <a:p>
            <a:r>
              <a:rPr lang="en-NZ" dirty="0" smtClean="0"/>
              <a:t>A problem: we don’t know what this program is supposed to do, so how can we choose a “correct” set of output values for each of our test cases in this example??!</a:t>
            </a:r>
          </a:p>
          <a:p>
            <a:pPr lvl="1"/>
            <a:r>
              <a:rPr lang="en-NZ" dirty="0" smtClean="0"/>
              <a:t>This example is an extreme form of white-box testing, in which there is no specification, aside from the code we’re looking at.</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707545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If you test a path…</a:t>
            </a:r>
            <a:endParaRPr lang="en-NZ" dirty="0"/>
          </a:p>
        </p:txBody>
      </p:sp>
      <p:sp>
        <p:nvSpPr>
          <p:cNvPr id="3" name="Content Placeholder 2"/>
          <p:cNvSpPr>
            <a:spLocks noGrp="1"/>
          </p:cNvSpPr>
          <p:nvPr>
            <p:ph sz="quarter" idx="1"/>
          </p:nvPr>
        </p:nvSpPr>
        <p:spPr>
          <a:xfrm>
            <a:off x="165100" y="1219200"/>
            <a:ext cx="9493250" cy="4514056"/>
          </a:xfrm>
        </p:spPr>
        <p:txBody>
          <a:bodyPr>
            <a:normAutofit lnSpcReduction="10000"/>
          </a:bodyPr>
          <a:lstStyle/>
          <a:p>
            <a:r>
              <a:rPr lang="en-NZ" dirty="0" smtClean="0"/>
              <a:t>Can you conclude that there are no bugs on a path you have tested?  Of course not! </a:t>
            </a:r>
            <a:r>
              <a:rPr lang="en-NZ" dirty="0"/>
              <a:t> </a:t>
            </a:r>
            <a:r>
              <a:rPr lang="en-NZ" dirty="0" smtClean="0"/>
              <a:t>… but let’s list some reasons why we may miss some bugs, then think about whether we can write test cases to cover these…</a:t>
            </a:r>
          </a:p>
          <a:p>
            <a:endParaRPr lang="en-NZ" dirty="0" smtClean="0"/>
          </a:p>
          <a:p>
            <a:pPr lvl="1"/>
            <a:r>
              <a:rPr lang="en-NZ" dirty="0" smtClean="0"/>
              <a:t>The output we specify for our test case may be incorrect</a:t>
            </a:r>
          </a:p>
          <a:p>
            <a:pPr lvl="2"/>
            <a:r>
              <a:rPr lang="en-NZ" dirty="0" smtClean="0"/>
              <a:t>because we were doing a regression test against a buggy version of our program, </a:t>
            </a:r>
          </a:p>
          <a:p>
            <a:pPr lvl="2"/>
            <a:r>
              <a:rPr lang="en-NZ" dirty="0" smtClean="0"/>
              <a:t>because we interpreted the specification carelessly, </a:t>
            </a:r>
          </a:p>
          <a:p>
            <a:pPr lvl="2"/>
            <a:r>
              <a:rPr lang="en-NZ" dirty="0" smtClean="0"/>
              <a:t>or because the specification wasn’t clear. </a:t>
            </a:r>
          </a:p>
          <a:p>
            <a:pPr lvl="1"/>
            <a:endParaRPr lang="en-NZ" dirty="0" smtClean="0"/>
          </a:p>
          <a:p>
            <a:pPr lvl="1"/>
            <a:r>
              <a:rPr lang="en-NZ" dirty="0" smtClean="0"/>
              <a:t>What can we do to decrease the number of incorrect test cases we write?</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77444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If you test a path…</a:t>
            </a:r>
            <a:endParaRPr lang="en-NZ" dirty="0"/>
          </a:p>
        </p:txBody>
      </p:sp>
      <p:sp>
        <p:nvSpPr>
          <p:cNvPr id="3" name="Content Placeholder 2"/>
          <p:cNvSpPr>
            <a:spLocks noGrp="1"/>
          </p:cNvSpPr>
          <p:nvPr>
            <p:ph sz="quarter" idx="1"/>
          </p:nvPr>
        </p:nvSpPr>
        <p:spPr>
          <a:xfrm>
            <a:off x="165100" y="1219200"/>
            <a:ext cx="9493250" cy="3649960"/>
          </a:xfrm>
        </p:spPr>
        <p:txBody>
          <a:bodyPr>
            <a:normAutofit/>
          </a:bodyPr>
          <a:lstStyle/>
          <a:p>
            <a:pPr lvl="1"/>
            <a:r>
              <a:rPr lang="en-NZ" dirty="0" smtClean="0"/>
              <a:t>There may be data-sensitive calculations in the path, and we’re only testing a single point of what may be a very non-linear function.</a:t>
            </a:r>
          </a:p>
          <a:p>
            <a:pPr lvl="2"/>
            <a:r>
              <a:rPr lang="en-NZ" dirty="0" smtClean="0"/>
              <a:t>If the path contains “x = </a:t>
            </a:r>
            <a:r>
              <a:rPr lang="en-NZ" dirty="0" err="1" smtClean="0"/>
              <a:t>a+b</a:t>
            </a:r>
            <a:r>
              <a:rPr lang="en-NZ" dirty="0" smtClean="0"/>
              <a:t>” but it should contain “x = a*b”, our case won’t reveal the error if our test input has a=0 or b=0. </a:t>
            </a:r>
          </a:p>
          <a:p>
            <a:pPr lvl="2"/>
            <a:r>
              <a:rPr lang="en-NZ" dirty="0" smtClean="0"/>
              <a:t>Should we write more test cases for paths with data-sensitive computations?</a:t>
            </a:r>
          </a:p>
          <a:p>
            <a:pPr lvl="1"/>
            <a:endParaRPr lang="en-NZ" dirty="0" smtClean="0"/>
          </a:p>
          <a:p>
            <a:pPr lvl="1"/>
            <a:r>
              <a:rPr lang="en-NZ" dirty="0" smtClean="0"/>
              <a:t>The computation on this path may be non-deterministic. </a:t>
            </a:r>
          </a:p>
          <a:p>
            <a:pPr lvl="2"/>
            <a:r>
              <a:rPr lang="en-NZ" dirty="0" smtClean="0"/>
              <a:t>If a program is multi-threaded, then the value computed on one path may depend greatly on what path another thread is following, and on how far along that path the other thread has already moved.  (Do </a:t>
            </a:r>
            <a:r>
              <a:rPr lang="en-NZ" b="1" dirty="0" smtClean="0"/>
              <a:t>you</a:t>
            </a:r>
            <a:r>
              <a:rPr lang="en-NZ" dirty="0" smtClean="0"/>
              <a:t> understand multi-threading?)</a:t>
            </a:r>
          </a:p>
          <a:p>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11834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Coverage techniques</a:t>
            </a:r>
            <a:endParaRPr lang="en-NZ" dirty="0"/>
          </a:p>
        </p:txBody>
      </p:sp>
      <p:sp>
        <p:nvSpPr>
          <p:cNvPr id="3" name="Content Placeholder 2"/>
          <p:cNvSpPr>
            <a:spLocks noGrp="1"/>
          </p:cNvSpPr>
          <p:nvPr>
            <p:ph sz="quarter" idx="1"/>
          </p:nvPr>
        </p:nvSpPr>
        <p:spPr>
          <a:xfrm>
            <a:off x="165100" y="1219200"/>
            <a:ext cx="9493250" cy="553616"/>
          </a:xfrm>
        </p:spPr>
        <p:txBody>
          <a:bodyPr/>
          <a:lstStyle/>
          <a:p>
            <a:r>
              <a:rPr lang="en-NZ" dirty="0" smtClean="0"/>
              <a:t>Consider</a:t>
            </a:r>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Content Placeholder 2"/>
          <p:cNvSpPr txBox="1">
            <a:spLocks/>
          </p:cNvSpPr>
          <p:nvPr/>
        </p:nvSpPr>
        <p:spPr bwMode="auto">
          <a:xfrm>
            <a:off x="3332820" y="6093296"/>
            <a:ext cx="3024336"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buNone/>
            </a:pPr>
            <a:r>
              <a:rPr lang="en-NZ" altLang="en-US" sz="1500" i="1" dirty="0" smtClean="0">
                <a:solidFill>
                  <a:srgbClr val="0070C0"/>
                </a:solidFill>
              </a:rPr>
              <a:t>Myers Ch. 4, pp. 3-9</a:t>
            </a:r>
            <a:endParaRPr lang="en-NZ" altLang="en-US" sz="2400" dirty="0" smtClean="0"/>
          </a:p>
          <a:p>
            <a:pPr lvl="1" algn="ctr"/>
            <a:endParaRPr lang="en-NZ" altLang="en-US" sz="2400" dirty="0" smtClean="0"/>
          </a:p>
          <a:p>
            <a:pPr lvl="1" algn="ctr"/>
            <a:endParaRPr lang="en-NZ" dirty="0" smtClean="0"/>
          </a:p>
          <a:p>
            <a:pPr lvl="1" algn="ctr"/>
            <a:endParaRPr lang="en-NZ" dirty="0" smtClean="0"/>
          </a:p>
        </p:txBody>
      </p:sp>
      <p:sp>
        <p:nvSpPr>
          <p:cNvPr id="32" name="TextBox 31"/>
          <p:cNvSpPr txBox="1"/>
          <p:nvPr/>
        </p:nvSpPr>
        <p:spPr>
          <a:xfrm>
            <a:off x="1208584" y="2121823"/>
            <a:ext cx="3168352" cy="2062103"/>
          </a:xfrm>
          <a:prstGeom prst="rect">
            <a:avLst/>
          </a:prstGeom>
          <a:noFill/>
        </p:spPr>
        <p:txBody>
          <a:bodyPr wrap="square" rtlCol="0">
            <a:spAutoFit/>
          </a:bodyPr>
          <a:lstStyle/>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p</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ublic void foo( </a:t>
            </a:r>
            <a:r>
              <a:rPr lang="en-NZ" sz="1600" dirty="0" err="1" smtClean="0">
                <a:latin typeface="Times New Roman" panose="02020603050405020304" pitchFamily="18" charset="0"/>
                <a:ea typeface="Arial Unicode MS" panose="020B0604020202020204" pitchFamily="34" charset="-128"/>
                <a:cs typeface="Times New Roman" panose="02020603050405020304" pitchFamily="18" charset="0"/>
              </a:rPr>
              <a:t>int</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a, </a:t>
            </a:r>
            <a:r>
              <a:rPr lang="en-NZ" sz="1600" dirty="0" err="1" smtClean="0">
                <a:latin typeface="Times New Roman" panose="02020603050405020304" pitchFamily="18" charset="0"/>
                <a:ea typeface="Arial Unicode MS" panose="020B0604020202020204" pitchFamily="34" charset="-128"/>
                <a:cs typeface="Times New Roman" panose="02020603050405020304" pitchFamily="18" charset="0"/>
              </a:rPr>
              <a:t>int</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b, </a:t>
            </a:r>
            <a:r>
              <a:rPr lang="en-NZ" sz="1600" dirty="0" err="1" smtClean="0">
                <a:latin typeface="Times New Roman" panose="02020603050405020304" pitchFamily="18" charset="0"/>
                <a:ea typeface="Arial Unicode MS" panose="020B0604020202020204" pitchFamily="34" charset="-128"/>
                <a:cs typeface="Times New Roman" panose="02020603050405020304" pitchFamily="18" charset="0"/>
              </a:rPr>
              <a:t>int</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x) {</a:t>
            </a:r>
          </a:p>
          <a:p>
            <a:pPr algn="l"/>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if (a&gt;1  &amp;&amp;  b==0) {</a:t>
            </a:r>
          </a:p>
          <a:p>
            <a:pPr algn="l"/>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x = x/a;</a:t>
            </a:r>
          </a:p>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 </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a:t>
            </a:r>
          </a:p>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 </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if (a==2  || x&gt;1) {</a:t>
            </a:r>
          </a:p>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 </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x = x+1;</a:t>
            </a:r>
          </a:p>
          <a:p>
            <a:pPr algn="l"/>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a:t>
            </a:r>
          </a:p>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a:t>
            </a:r>
          </a:p>
        </p:txBody>
      </p:sp>
      <p:grpSp>
        <p:nvGrpSpPr>
          <p:cNvPr id="33" name="Group 32"/>
          <p:cNvGrpSpPr/>
          <p:nvPr/>
        </p:nvGrpSpPr>
        <p:grpSpPr>
          <a:xfrm>
            <a:off x="5523786" y="1505109"/>
            <a:ext cx="2808312" cy="4361130"/>
            <a:chOff x="2483768" y="508030"/>
            <a:chExt cx="2808312" cy="4361130"/>
          </a:xfrm>
        </p:grpSpPr>
        <p:sp>
          <p:nvSpPr>
            <p:cNvPr id="34" name="Flowchart: Decision 33"/>
            <p:cNvSpPr/>
            <p:nvPr/>
          </p:nvSpPr>
          <p:spPr>
            <a:xfrm>
              <a:off x="2483768" y="1124744"/>
              <a:ext cx="1224136" cy="1008112"/>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a&gt;1</a:t>
              </a:r>
            </a:p>
            <a:p>
              <a:pPr algn="ctr"/>
              <a:r>
                <a:rPr lang="en-NZ" sz="1200" b="1" dirty="0" smtClean="0">
                  <a:solidFill>
                    <a:srgbClr val="0070C0"/>
                  </a:solidFill>
                </a:rPr>
                <a:t>AND</a:t>
              </a:r>
            </a:p>
            <a:p>
              <a:pPr algn="ctr"/>
              <a:r>
                <a:rPr lang="en-NZ" sz="1200" b="1" dirty="0" smtClean="0">
                  <a:solidFill>
                    <a:srgbClr val="0070C0"/>
                  </a:solidFill>
                </a:rPr>
                <a:t>b==0</a:t>
              </a:r>
              <a:endParaRPr lang="en-NZ" sz="1200" b="1" dirty="0">
                <a:solidFill>
                  <a:srgbClr val="0070C0"/>
                </a:solidFill>
              </a:endParaRPr>
            </a:p>
          </p:txBody>
        </p:sp>
        <p:sp>
          <p:nvSpPr>
            <p:cNvPr id="35" name="Flowchart: Decision 34"/>
            <p:cNvSpPr/>
            <p:nvPr/>
          </p:nvSpPr>
          <p:spPr>
            <a:xfrm>
              <a:off x="2483768" y="2882460"/>
              <a:ext cx="1224136" cy="936104"/>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a=2</a:t>
              </a:r>
            </a:p>
            <a:p>
              <a:pPr algn="ctr"/>
              <a:r>
                <a:rPr lang="en-NZ" sz="1200" b="1" dirty="0" smtClean="0">
                  <a:solidFill>
                    <a:srgbClr val="0070C0"/>
                  </a:solidFill>
                </a:rPr>
                <a:t>OR</a:t>
              </a:r>
            </a:p>
            <a:p>
              <a:pPr algn="ctr"/>
              <a:r>
                <a:rPr lang="en-NZ" sz="1200" b="1" dirty="0" smtClean="0">
                  <a:solidFill>
                    <a:srgbClr val="0070C0"/>
                  </a:solidFill>
                </a:rPr>
                <a:t>x&gt;1</a:t>
              </a:r>
              <a:endParaRPr lang="en-NZ" sz="1200" b="1" dirty="0">
                <a:solidFill>
                  <a:srgbClr val="0070C0"/>
                </a:solidFill>
              </a:endParaRPr>
            </a:p>
          </p:txBody>
        </p:sp>
        <p:sp>
          <p:nvSpPr>
            <p:cNvPr id="36" name="Flowchart: Process 35"/>
            <p:cNvSpPr/>
            <p:nvPr/>
          </p:nvSpPr>
          <p:spPr>
            <a:xfrm>
              <a:off x="4245990" y="4149080"/>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 + 1</a:t>
              </a:r>
            </a:p>
          </p:txBody>
        </p:sp>
        <p:sp>
          <p:nvSpPr>
            <p:cNvPr id="37" name="Flowchart: Process 36"/>
            <p:cNvSpPr/>
            <p:nvPr/>
          </p:nvSpPr>
          <p:spPr>
            <a:xfrm>
              <a:off x="4245990" y="2420888"/>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x/a</a:t>
              </a:r>
            </a:p>
          </p:txBody>
        </p:sp>
        <p:cxnSp>
          <p:nvCxnSpPr>
            <p:cNvPr id="38" name="Straight Arrow Connector 37"/>
            <p:cNvCxnSpPr/>
            <p:nvPr/>
          </p:nvCxnSpPr>
          <p:spPr>
            <a:xfrm>
              <a:off x="3095836" y="508030"/>
              <a:ext cx="0" cy="616714"/>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37" idx="0"/>
            </p:cNvCxnSpPr>
            <p:nvPr/>
          </p:nvCxnSpPr>
          <p:spPr>
            <a:xfrm>
              <a:off x="4769035" y="1628800"/>
              <a:ext cx="0" cy="792088"/>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36" idx="0"/>
            </p:cNvCxnSpPr>
            <p:nvPr/>
          </p:nvCxnSpPr>
          <p:spPr>
            <a:xfrm>
              <a:off x="4769035" y="3350512"/>
              <a:ext cx="0" cy="798568"/>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36" idx="1"/>
            </p:cNvCxnSpPr>
            <p:nvPr/>
          </p:nvCxnSpPr>
          <p:spPr>
            <a:xfrm flipH="1">
              <a:off x="3087305" y="4329100"/>
              <a:ext cx="1158685" cy="0"/>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35" idx="0"/>
            </p:cNvCxnSpPr>
            <p:nvPr/>
          </p:nvCxnSpPr>
          <p:spPr>
            <a:xfrm>
              <a:off x="3095836" y="2132856"/>
              <a:ext cx="0" cy="749604"/>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087305" y="3818564"/>
              <a:ext cx="8531" cy="1050596"/>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34" idx="3"/>
            </p:cNvCxnSpPr>
            <p:nvPr/>
          </p:nvCxnSpPr>
          <p:spPr>
            <a:xfrm>
              <a:off x="3707904" y="1628800"/>
              <a:ext cx="106113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707903" y="3350512"/>
              <a:ext cx="107765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a:off x="3079783" y="2586494"/>
              <a:ext cx="1158685" cy="0"/>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843808" y="629123"/>
              <a:ext cx="396044" cy="369332"/>
            </a:xfrm>
            <a:prstGeom prst="rect">
              <a:avLst/>
            </a:prstGeom>
            <a:noFill/>
          </p:spPr>
          <p:txBody>
            <a:bodyPr wrap="square" rtlCol="0">
              <a:spAutoFit/>
            </a:bodyPr>
            <a:lstStyle/>
            <a:p>
              <a:r>
                <a:rPr lang="en-NZ" b="1" dirty="0" smtClean="0"/>
                <a:t>a</a:t>
              </a:r>
              <a:endParaRPr lang="en-NZ" b="1" dirty="0"/>
            </a:p>
          </p:txBody>
        </p:sp>
        <p:sp>
          <p:nvSpPr>
            <p:cNvPr id="48" name="TextBox 47"/>
            <p:cNvSpPr txBox="1"/>
            <p:nvPr/>
          </p:nvSpPr>
          <p:spPr>
            <a:xfrm>
              <a:off x="3659125" y="1351801"/>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49" name="TextBox 48"/>
            <p:cNvSpPr txBox="1"/>
            <p:nvPr/>
          </p:nvSpPr>
          <p:spPr>
            <a:xfrm>
              <a:off x="3563888" y="3113595"/>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50" name="TextBox 49"/>
            <p:cNvSpPr txBox="1"/>
            <p:nvPr/>
          </p:nvSpPr>
          <p:spPr>
            <a:xfrm>
              <a:off x="3059832" y="1988840"/>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51" name="TextBox 50"/>
            <p:cNvSpPr txBox="1"/>
            <p:nvPr/>
          </p:nvSpPr>
          <p:spPr>
            <a:xfrm>
              <a:off x="3023828" y="3717032"/>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52" name="TextBox 51"/>
            <p:cNvSpPr txBox="1"/>
            <p:nvPr/>
          </p:nvSpPr>
          <p:spPr>
            <a:xfrm>
              <a:off x="2843808" y="2204864"/>
              <a:ext cx="396044" cy="369332"/>
            </a:xfrm>
            <a:prstGeom prst="rect">
              <a:avLst/>
            </a:prstGeom>
            <a:noFill/>
          </p:spPr>
          <p:txBody>
            <a:bodyPr wrap="square" rtlCol="0">
              <a:spAutoFit/>
            </a:bodyPr>
            <a:lstStyle/>
            <a:p>
              <a:r>
                <a:rPr lang="en-NZ" b="1" dirty="0" smtClean="0"/>
                <a:t>b</a:t>
              </a:r>
              <a:endParaRPr lang="en-NZ" b="1" dirty="0"/>
            </a:p>
          </p:txBody>
        </p:sp>
        <p:sp>
          <p:nvSpPr>
            <p:cNvPr id="53" name="TextBox 52"/>
            <p:cNvSpPr txBox="1"/>
            <p:nvPr/>
          </p:nvSpPr>
          <p:spPr>
            <a:xfrm>
              <a:off x="2843808" y="3902619"/>
              <a:ext cx="396044" cy="369332"/>
            </a:xfrm>
            <a:prstGeom prst="rect">
              <a:avLst/>
            </a:prstGeom>
            <a:noFill/>
          </p:spPr>
          <p:txBody>
            <a:bodyPr wrap="square" rtlCol="0">
              <a:spAutoFit/>
            </a:bodyPr>
            <a:lstStyle/>
            <a:p>
              <a:r>
                <a:rPr lang="en-NZ" b="1" dirty="0" smtClean="0"/>
                <a:t>d</a:t>
              </a:r>
              <a:endParaRPr lang="en-NZ" b="1" dirty="0"/>
            </a:p>
          </p:txBody>
        </p:sp>
        <p:sp>
          <p:nvSpPr>
            <p:cNvPr id="54" name="TextBox 53"/>
            <p:cNvSpPr txBox="1"/>
            <p:nvPr/>
          </p:nvSpPr>
          <p:spPr>
            <a:xfrm>
              <a:off x="4389512" y="1351801"/>
              <a:ext cx="396044" cy="369332"/>
            </a:xfrm>
            <a:prstGeom prst="rect">
              <a:avLst/>
            </a:prstGeom>
            <a:noFill/>
          </p:spPr>
          <p:txBody>
            <a:bodyPr wrap="square" rtlCol="0">
              <a:spAutoFit/>
            </a:bodyPr>
            <a:lstStyle/>
            <a:p>
              <a:r>
                <a:rPr lang="en-NZ" b="1" dirty="0" smtClean="0"/>
                <a:t>c</a:t>
              </a:r>
              <a:endParaRPr lang="en-NZ" b="1" dirty="0"/>
            </a:p>
          </p:txBody>
        </p:sp>
        <p:sp>
          <p:nvSpPr>
            <p:cNvPr id="55" name="TextBox 54"/>
            <p:cNvSpPr txBox="1"/>
            <p:nvPr/>
          </p:nvSpPr>
          <p:spPr>
            <a:xfrm>
              <a:off x="4427984" y="3072390"/>
              <a:ext cx="396044" cy="369332"/>
            </a:xfrm>
            <a:prstGeom prst="rect">
              <a:avLst/>
            </a:prstGeom>
            <a:noFill/>
          </p:spPr>
          <p:txBody>
            <a:bodyPr wrap="square" rtlCol="0">
              <a:spAutoFit/>
            </a:bodyPr>
            <a:lstStyle/>
            <a:p>
              <a:r>
                <a:rPr lang="en-NZ" b="1" dirty="0" smtClean="0"/>
                <a:t>e</a:t>
              </a:r>
              <a:endParaRPr lang="en-NZ" b="1" dirty="0"/>
            </a:p>
          </p:txBody>
        </p:sp>
      </p:grpSp>
    </p:spTree>
    <p:extLst>
      <p:ext uri="{BB962C8B-B14F-4D97-AF65-F5344CB8AC3E}">
        <p14:creationId xmlns:p14="http://schemas.microsoft.com/office/powerpoint/2010/main" val="2178643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Statement coverage</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Content Placeholder 2"/>
          <p:cNvSpPr txBox="1">
            <a:spLocks/>
          </p:cNvSpPr>
          <p:nvPr/>
        </p:nvSpPr>
        <p:spPr bwMode="auto">
          <a:xfrm>
            <a:off x="3332820" y="6093296"/>
            <a:ext cx="3024336"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buNone/>
            </a:pPr>
            <a:r>
              <a:rPr lang="en-NZ" altLang="en-US" sz="1500" i="1" dirty="0" smtClean="0">
                <a:solidFill>
                  <a:srgbClr val="0070C0"/>
                </a:solidFill>
              </a:rPr>
              <a:t>Myers Ch. 4, pp. 3-9</a:t>
            </a:r>
            <a:endParaRPr lang="en-NZ" altLang="en-US" sz="2400" dirty="0" smtClean="0"/>
          </a:p>
          <a:p>
            <a:pPr lvl="1" algn="ctr"/>
            <a:endParaRPr lang="en-NZ" altLang="en-US" sz="2400" dirty="0" smtClean="0"/>
          </a:p>
          <a:p>
            <a:pPr lvl="1" algn="ctr"/>
            <a:endParaRPr lang="en-NZ" dirty="0" smtClean="0"/>
          </a:p>
          <a:p>
            <a:pPr lvl="1" algn="ctr"/>
            <a:endParaRPr lang="en-NZ" dirty="0" smtClean="0"/>
          </a:p>
        </p:txBody>
      </p:sp>
      <p:sp>
        <p:nvSpPr>
          <p:cNvPr id="32" name="TextBox 31"/>
          <p:cNvSpPr txBox="1"/>
          <p:nvPr/>
        </p:nvSpPr>
        <p:spPr>
          <a:xfrm>
            <a:off x="6221716" y="2433181"/>
            <a:ext cx="3168352" cy="2062103"/>
          </a:xfrm>
          <a:prstGeom prst="rect">
            <a:avLst/>
          </a:prstGeom>
          <a:noFill/>
        </p:spPr>
        <p:txBody>
          <a:bodyPr wrap="square" rtlCol="0">
            <a:spAutoFit/>
          </a:bodyPr>
          <a:lstStyle/>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p</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ublic void foo( </a:t>
            </a:r>
            <a:r>
              <a:rPr lang="en-NZ" sz="1600" dirty="0" err="1" smtClean="0">
                <a:latin typeface="Times New Roman" panose="02020603050405020304" pitchFamily="18" charset="0"/>
                <a:ea typeface="Arial Unicode MS" panose="020B0604020202020204" pitchFamily="34" charset="-128"/>
                <a:cs typeface="Times New Roman" panose="02020603050405020304" pitchFamily="18" charset="0"/>
              </a:rPr>
              <a:t>int</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a, </a:t>
            </a:r>
            <a:r>
              <a:rPr lang="en-NZ" sz="1600" dirty="0" err="1" smtClean="0">
                <a:latin typeface="Times New Roman" panose="02020603050405020304" pitchFamily="18" charset="0"/>
                <a:ea typeface="Arial Unicode MS" panose="020B0604020202020204" pitchFamily="34" charset="-128"/>
                <a:cs typeface="Times New Roman" panose="02020603050405020304" pitchFamily="18" charset="0"/>
              </a:rPr>
              <a:t>int</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b, </a:t>
            </a:r>
            <a:r>
              <a:rPr lang="en-NZ" sz="1600" dirty="0" err="1" smtClean="0">
                <a:latin typeface="Times New Roman" panose="02020603050405020304" pitchFamily="18" charset="0"/>
                <a:ea typeface="Arial Unicode MS" panose="020B0604020202020204" pitchFamily="34" charset="-128"/>
                <a:cs typeface="Times New Roman" panose="02020603050405020304" pitchFamily="18" charset="0"/>
              </a:rPr>
              <a:t>int</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x) {</a:t>
            </a:r>
          </a:p>
          <a:p>
            <a:pPr algn="l"/>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if (a&gt;1  &amp;&amp;  b==0) {</a:t>
            </a:r>
          </a:p>
          <a:p>
            <a:pPr algn="l"/>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x = x/a;</a:t>
            </a:r>
          </a:p>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 </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a:t>
            </a:r>
          </a:p>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 </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if (a==2  || x&gt;1) {</a:t>
            </a:r>
          </a:p>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 </a:t>
            </a:r>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x = x+1;</a:t>
            </a:r>
          </a:p>
          <a:p>
            <a:pPr algn="l"/>
            <a:r>
              <a:rPr lang="en-NZ" sz="1600" dirty="0" smtClean="0">
                <a:latin typeface="Times New Roman" panose="02020603050405020304" pitchFamily="18" charset="0"/>
                <a:ea typeface="Arial Unicode MS" panose="020B0604020202020204" pitchFamily="34" charset="-128"/>
                <a:cs typeface="Times New Roman" panose="02020603050405020304" pitchFamily="18" charset="0"/>
              </a:rPr>
              <a:t>     }</a:t>
            </a:r>
          </a:p>
          <a:p>
            <a:pPr algn="l"/>
            <a:r>
              <a:rPr lang="en-NZ" sz="1600" dirty="0">
                <a:latin typeface="Times New Roman" panose="02020603050405020304" pitchFamily="18" charset="0"/>
                <a:ea typeface="Arial Unicode MS" panose="020B0604020202020204" pitchFamily="34" charset="-128"/>
                <a:cs typeface="Times New Roman" panose="02020603050405020304" pitchFamily="18" charset="0"/>
              </a:rPr>
              <a:t>}</a:t>
            </a:r>
          </a:p>
        </p:txBody>
      </p:sp>
      <p:sp>
        <p:nvSpPr>
          <p:cNvPr id="56" name="Content Placeholder 2"/>
          <p:cNvSpPr txBox="1">
            <a:spLocks/>
          </p:cNvSpPr>
          <p:nvPr/>
        </p:nvSpPr>
        <p:spPr bwMode="auto">
          <a:xfrm>
            <a:off x="6227156" y="1209976"/>
            <a:ext cx="2326244" cy="95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buFont typeface="Wingdings 3" pitchFamily="18" charset="2"/>
              <a:buNone/>
            </a:pPr>
            <a:r>
              <a:rPr lang="en-NZ" dirty="0" smtClean="0"/>
              <a:t>Test input </a:t>
            </a:r>
          </a:p>
          <a:p>
            <a:pPr marL="274638" lvl="1" indent="0">
              <a:buFont typeface="Wingdings 3" pitchFamily="18" charset="2"/>
              <a:buNone/>
            </a:pPr>
            <a:r>
              <a:rPr lang="en-NZ" dirty="0" smtClean="0"/>
              <a:t>a=2,	b=0, x=3</a:t>
            </a:r>
          </a:p>
          <a:p>
            <a:pPr marL="0" indent="0">
              <a:buFont typeface="Wingdings 3" pitchFamily="18" charset="2"/>
              <a:buNone/>
            </a:pPr>
            <a:endParaRPr lang="en-NZ" sz="1400" dirty="0"/>
          </a:p>
          <a:p>
            <a:pPr lvl="1"/>
            <a:endParaRPr lang="en-NZ" dirty="0" smtClean="0"/>
          </a:p>
          <a:p>
            <a:pPr marL="0" indent="0">
              <a:buFont typeface="Wingdings 3" pitchFamily="18" charset="2"/>
              <a:buNone/>
            </a:pPr>
            <a:endParaRPr lang="en-NZ" dirty="0"/>
          </a:p>
          <a:p>
            <a:pPr marL="0" indent="0">
              <a:buFont typeface="Wingdings 3" pitchFamily="18" charset="2"/>
              <a:buNone/>
            </a:pPr>
            <a:endParaRPr lang="en-NZ" dirty="0" smtClean="0"/>
          </a:p>
          <a:p>
            <a:endParaRPr lang="en-NZ" dirty="0" smtClean="0"/>
          </a:p>
          <a:p>
            <a:endParaRPr lang="en-NZ" dirty="0" smtClean="0"/>
          </a:p>
          <a:p>
            <a:endParaRPr lang="en-NZ" dirty="0" smtClean="0"/>
          </a:p>
        </p:txBody>
      </p:sp>
      <p:sp>
        <p:nvSpPr>
          <p:cNvPr id="61" name="TextBox 60"/>
          <p:cNvSpPr txBox="1"/>
          <p:nvPr/>
        </p:nvSpPr>
        <p:spPr>
          <a:xfrm>
            <a:off x="632520" y="1810868"/>
            <a:ext cx="1728192" cy="523220"/>
          </a:xfrm>
          <a:prstGeom prst="rect">
            <a:avLst/>
          </a:prstGeom>
          <a:noFill/>
        </p:spPr>
        <p:txBody>
          <a:bodyPr wrap="square" rtlCol="0">
            <a:spAutoFit/>
          </a:bodyPr>
          <a:lstStyle/>
          <a:p>
            <a:r>
              <a:rPr lang="en-NZ" sz="1400" dirty="0" smtClean="0">
                <a:solidFill>
                  <a:srgbClr val="FF0000"/>
                </a:solidFill>
                <a:latin typeface="Times New Roman" panose="02020603050405020304" pitchFamily="18" charset="0"/>
                <a:cs typeface="Times New Roman" panose="02020603050405020304" pitchFamily="18" charset="0"/>
              </a:rPr>
              <a:t>What if  this should have been OR?</a:t>
            </a:r>
            <a:endParaRPr lang="en-NZ" sz="1400" dirty="0">
              <a:solidFill>
                <a:srgbClr val="FF0000"/>
              </a:solidFill>
              <a:latin typeface="Times New Roman" panose="02020603050405020304" pitchFamily="18" charset="0"/>
              <a:cs typeface="Times New Roman" panose="02020603050405020304" pitchFamily="18" charset="0"/>
            </a:endParaRPr>
          </a:p>
        </p:txBody>
      </p:sp>
      <p:grpSp>
        <p:nvGrpSpPr>
          <p:cNvPr id="65" name="Group 64"/>
          <p:cNvGrpSpPr/>
          <p:nvPr/>
        </p:nvGrpSpPr>
        <p:grpSpPr>
          <a:xfrm>
            <a:off x="2576736" y="1373532"/>
            <a:ext cx="2808312" cy="4361130"/>
            <a:chOff x="2483768" y="508030"/>
            <a:chExt cx="2808312" cy="4361130"/>
          </a:xfrm>
        </p:grpSpPr>
        <p:sp>
          <p:nvSpPr>
            <p:cNvPr id="66" name="Flowchart: Decision 65"/>
            <p:cNvSpPr/>
            <p:nvPr/>
          </p:nvSpPr>
          <p:spPr>
            <a:xfrm>
              <a:off x="2483768" y="1124744"/>
              <a:ext cx="1224136" cy="1008112"/>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a&gt;1</a:t>
              </a:r>
            </a:p>
            <a:p>
              <a:pPr algn="ctr"/>
              <a:r>
                <a:rPr lang="en-NZ" sz="1200" b="1" dirty="0" smtClean="0">
                  <a:solidFill>
                    <a:srgbClr val="0070C0"/>
                  </a:solidFill>
                </a:rPr>
                <a:t>AND</a:t>
              </a:r>
            </a:p>
            <a:p>
              <a:pPr algn="ctr"/>
              <a:r>
                <a:rPr lang="en-NZ" sz="1200" b="1" dirty="0" smtClean="0">
                  <a:solidFill>
                    <a:srgbClr val="0070C0"/>
                  </a:solidFill>
                </a:rPr>
                <a:t>b==0</a:t>
              </a:r>
              <a:endParaRPr lang="en-NZ" sz="1200" b="1" dirty="0">
                <a:solidFill>
                  <a:srgbClr val="0070C0"/>
                </a:solidFill>
              </a:endParaRPr>
            </a:p>
          </p:txBody>
        </p:sp>
        <p:sp>
          <p:nvSpPr>
            <p:cNvPr id="67" name="Flowchart: Decision 66"/>
            <p:cNvSpPr/>
            <p:nvPr/>
          </p:nvSpPr>
          <p:spPr>
            <a:xfrm>
              <a:off x="2483768" y="2882460"/>
              <a:ext cx="1224136" cy="936104"/>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a=2</a:t>
              </a:r>
            </a:p>
            <a:p>
              <a:pPr algn="ctr"/>
              <a:r>
                <a:rPr lang="en-NZ" sz="1200" b="1" dirty="0" smtClean="0">
                  <a:solidFill>
                    <a:srgbClr val="0070C0"/>
                  </a:solidFill>
                </a:rPr>
                <a:t>OR</a:t>
              </a:r>
            </a:p>
            <a:p>
              <a:pPr algn="ctr"/>
              <a:r>
                <a:rPr lang="en-NZ" sz="1200" b="1" dirty="0" smtClean="0">
                  <a:solidFill>
                    <a:srgbClr val="0070C0"/>
                  </a:solidFill>
                </a:rPr>
                <a:t>X&gt;1</a:t>
              </a:r>
              <a:endParaRPr lang="en-NZ" sz="1200" b="1" dirty="0">
                <a:solidFill>
                  <a:srgbClr val="0070C0"/>
                </a:solidFill>
              </a:endParaRPr>
            </a:p>
          </p:txBody>
        </p:sp>
        <p:sp>
          <p:nvSpPr>
            <p:cNvPr id="68" name="Flowchart: Process 67"/>
            <p:cNvSpPr/>
            <p:nvPr/>
          </p:nvSpPr>
          <p:spPr>
            <a:xfrm>
              <a:off x="4245990" y="4149080"/>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 + 1</a:t>
              </a:r>
            </a:p>
          </p:txBody>
        </p:sp>
        <p:sp>
          <p:nvSpPr>
            <p:cNvPr id="69" name="Flowchart: Process 68"/>
            <p:cNvSpPr/>
            <p:nvPr/>
          </p:nvSpPr>
          <p:spPr>
            <a:xfrm>
              <a:off x="4245990" y="2492896"/>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x/a</a:t>
              </a:r>
            </a:p>
          </p:txBody>
        </p:sp>
        <p:cxnSp>
          <p:nvCxnSpPr>
            <p:cNvPr id="70" name="Straight Arrow Connector 69"/>
            <p:cNvCxnSpPr/>
            <p:nvPr/>
          </p:nvCxnSpPr>
          <p:spPr>
            <a:xfrm>
              <a:off x="3079783" y="508030"/>
              <a:ext cx="16053" cy="616714"/>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endCxn id="69" idx="0"/>
            </p:cNvCxnSpPr>
            <p:nvPr/>
          </p:nvCxnSpPr>
          <p:spPr>
            <a:xfrm>
              <a:off x="4769035" y="1628800"/>
              <a:ext cx="0" cy="864096"/>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68" idx="0"/>
            </p:cNvCxnSpPr>
            <p:nvPr/>
          </p:nvCxnSpPr>
          <p:spPr>
            <a:xfrm>
              <a:off x="4769035" y="3350512"/>
              <a:ext cx="0" cy="798568"/>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68" idx="1"/>
            </p:cNvCxnSpPr>
            <p:nvPr/>
          </p:nvCxnSpPr>
          <p:spPr>
            <a:xfrm flipH="1">
              <a:off x="3087305" y="4329100"/>
              <a:ext cx="1158685" cy="0"/>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endCxn id="67" idx="0"/>
            </p:cNvCxnSpPr>
            <p:nvPr/>
          </p:nvCxnSpPr>
          <p:spPr>
            <a:xfrm>
              <a:off x="3095836" y="2132856"/>
              <a:ext cx="0" cy="749604"/>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3087305" y="3818564"/>
              <a:ext cx="8531" cy="1050596"/>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66" idx="3"/>
            </p:cNvCxnSpPr>
            <p:nvPr/>
          </p:nvCxnSpPr>
          <p:spPr>
            <a:xfrm>
              <a:off x="3707904" y="1628800"/>
              <a:ext cx="1061131"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707903" y="3350512"/>
              <a:ext cx="107765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H="1">
              <a:off x="3079783" y="2658502"/>
              <a:ext cx="1158685" cy="0"/>
            </a:xfrm>
            <a:prstGeom prst="straightConnector1">
              <a:avLst/>
            </a:prstGeom>
            <a:ln w="19050">
              <a:solidFill>
                <a:srgbClr val="FF0000"/>
              </a:solidFill>
              <a:tailEnd type="stealth" w="med" len="lg"/>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2843808" y="629123"/>
              <a:ext cx="396044" cy="369332"/>
            </a:xfrm>
            <a:prstGeom prst="rect">
              <a:avLst/>
            </a:prstGeom>
            <a:noFill/>
          </p:spPr>
          <p:txBody>
            <a:bodyPr wrap="square" rtlCol="0">
              <a:spAutoFit/>
            </a:bodyPr>
            <a:lstStyle/>
            <a:p>
              <a:r>
                <a:rPr lang="en-NZ" b="1" dirty="0" smtClean="0"/>
                <a:t>a</a:t>
              </a:r>
              <a:endParaRPr lang="en-NZ" b="1" dirty="0"/>
            </a:p>
          </p:txBody>
        </p:sp>
        <p:sp>
          <p:nvSpPr>
            <p:cNvPr id="80" name="TextBox 79"/>
            <p:cNvSpPr txBox="1"/>
            <p:nvPr/>
          </p:nvSpPr>
          <p:spPr>
            <a:xfrm>
              <a:off x="3659125" y="1351801"/>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81" name="TextBox 80"/>
            <p:cNvSpPr txBox="1"/>
            <p:nvPr/>
          </p:nvSpPr>
          <p:spPr>
            <a:xfrm>
              <a:off x="3563888" y="3113595"/>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82" name="TextBox 81"/>
            <p:cNvSpPr txBox="1"/>
            <p:nvPr/>
          </p:nvSpPr>
          <p:spPr>
            <a:xfrm>
              <a:off x="3059832" y="1988840"/>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83" name="TextBox 82"/>
            <p:cNvSpPr txBox="1"/>
            <p:nvPr/>
          </p:nvSpPr>
          <p:spPr>
            <a:xfrm>
              <a:off x="3023828" y="3717032"/>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84" name="TextBox 83"/>
            <p:cNvSpPr txBox="1"/>
            <p:nvPr/>
          </p:nvSpPr>
          <p:spPr>
            <a:xfrm>
              <a:off x="2843808" y="2204864"/>
              <a:ext cx="396044" cy="369332"/>
            </a:xfrm>
            <a:prstGeom prst="rect">
              <a:avLst/>
            </a:prstGeom>
            <a:noFill/>
          </p:spPr>
          <p:txBody>
            <a:bodyPr wrap="square" rtlCol="0">
              <a:spAutoFit/>
            </a:bodyPr>
            <a:lstStyle/>
            <a:p>
              <a:r>
                <a:rPr lang="en-NZ" b="1" dirty="0" smtClean="0"/>
                <a:t>b</a:t>
              </a:r>
              <a:endParaRPr lang="en-NZ" b="1" dirty="0"/>
            </a:p>
          </p:txBody>
        </p:sp>
        <p:sp>
          <p:nvSpPr>
            <p:cNvPr id="85" name="TextBox 84"/>
            <p:cNvSpPr txBox="1"/>
            <p:nvPr/>
          </p:nvSpPr>
          <p:spPr>
            <a:xfrm>
              <a:off x="2843808" y="3902619"/>
              <a:ext cx="396044" cy="369332"/>
            </a:xfrm>
            <a:prstGeom prst="rect">
              <a:avLst/>
            </a:prstGeom>
            <a:noFill/>
          </p:spPr>
          <p:txBody>
            <a:bodyPr wrap="square" rtlCol="0">
              <a:spAutoFit/>
            </a:bodyPr>
            <a:lstStyle/>
            <a:p>
              <a:r>
                <a:rPr lang="en-NZ" b="1" dirty="0" smtClean="0"/>
                <a:t>d</a:t>
              </a:r>
              <a:endParaRPr lang="en-NZ" b="1" dirty="0"/>
            </a:p>
          </p:txBody>
        </p:sp>
        <p:sp>
          <p:nvSpPr>
            <p:cNvPr id="86" name="TextBox 85"/>
            <p:cNvSpPr txBox="1"/>
            <p:nvPr/>
          </p:nvSpPr>
          <p:spPr>
            <a:xfrm>
              <a:off x="4389512" y="1351801"/>
              <a:ext cx="396044" cy="369332"/>
            </a:xfrm>
            <a:prstGeom prst="rect">
              <a:avLst/>
            </a:prstGeom>
            <a:noFill/>
          </p:spPr>
          <p:txBody>
            <a:bodyPr wrap="square" rtlCol="0">
              <a:spAutoFit/>
            </a:bodyPr>
            <a:lstStyle/>
            <a:p>
              <a:r>
                <a:rPr lang="en-NZ" b="1" dirty="0" smtClean="0"/>
                <a:t>c</a:t>
              </a:r>
              <a:endParaRPr lang="en-NZ" b="1" dirty="0"/>
            </a:p>
          </p:txBody>
        </p:sp>
        <p:sp>
          <p:nvSpPr>
            <p:cNvPr id="87" name="TextBox 86"/>
            <p:cNvSpPr txBox="1"/>
            <p:nvPr/>
          </p:nvSpPr>
          <p:spPr>
            <a:xfrm>
              <a:off x="4427984" y="3072390"/>
              <a:ext cx="396044" cy="369332"/>
            </a:xfrm>
            <a:prstGeom prst="rect">
              <a:avLst/>
            </a:prstGeom>
            <a:noFill/>
          </p:spPr>
          <p:txBody>
            <a:bodyPr wrap="square" rtlCol="0">
              <a:spAutoFit/>
            </a:bodyPr>
            <a:lstStyle/>
            <a:p>
              <a:r>
                <a:rPr lang="en-NZ" b="1" dirty="0" smtClean="0"/>
                <a:t>e</a:t>
              </a:r>
              <a:endParaRPr lang="en-NZ" b="1" dirty="0"/>
            </a:p>
          </p:txBody>
        </p:sp>
      </p:grpSp>
      <p:cxnSp>
        <p:nvCxnSpPr>
          <p:cNvPr id="63" name="Straight Arrow Connector 62"/>
          <p:cNvCxnSpPr/>
          <p:nvPr/>
        </p:nvCxnSpPr>
        <p:spPr>
          <a:xfrm>
            <a:off x="2216696" y="2164214"/>
            <a:ext cx="828092" cy="27699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47676" y="4353688"/>
            <a:ext cx="1728192" cy="523220"/>
          </a:xfrm>
          <a:prstGeom prst="rect">
            <a:avLst/>
          </a:prstGeom>
          <a:noFill/>
        </p:spPr>
        <p:txBody>
          <a:bodyPr wrap="square" rtlCol="0">
            <a:spAutoFit/>
          </a:bodyPr>
          <a:lstStyle/>
          <a:p>
            <a:r>
              <a:rPr lang="en-NZ" sz="1400" dirty="0" smtClean="0">
                <a:solidFill>
                  <a:srgbClr val="FF0000"/>
                </a:solidFill>
                <a:latin typeface="Times New Roman" panose="02020603050405020304" pitchFamily="18" charset="0"/>
                <a:cs typeface="Times New Roman" panose="02020603050405020304" pitchFamily="18" charset="0"/>
              </a:rPr>
              <a:t>What if  this should have been x&gt;0?</a:t>
            </a:r>
            <a:endParaRPr lang="en-NZ" sz="1400" dirty="0">
              <a:solidFill>
                <a:srgbClr val="FF0000"/>
              </a:solidFill>
              <a:latin typeface="Times New Roman" panose="02020603050405020304" pitchFamily="18" charset="0"/>
              <a:cs typeface="Times New Roman" panose="02020603050405020304" pitchFamily="18" charset="0"/>
            </a:endParaRPr>
          </a:p>
        </p:txBody>
      </p:sp>
      <p:cxnSp>
        <p:nvCxnSpPr>
          <p:cNvPr id="35" name="Straight Arrow Connector 34"/>
          <p:cNvCxnSpPr/>
          <p:nvPr/>
        </p:nvCxnSpPr>
        <p:spPr>
          <a:xfrm flipV="1">
            <a:off x="2231852" y="4353688"/>
            <a:ext cx="812936" cy="35334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2690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Decision coverage</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Content Placeholder 2"/>
          <p:cNvSpPr txBox="1">
            <a:spLocks/>
          </p:cNvSpPr>
          <p:nvPr/>
        </p:nvSpPr>
        <p:spPr bwMode="auto">
          <a:xfrm>
            <a:off x="3332820" y="6093296"/>
            <a:ext cx="3024336"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buNone/>
            </a:pPr>
            <a:r>
              <a:rPr lang="en-NZ" altLang="en-US" sz="1500" i="1" dirty="0" smtClean="0">
                <a:solidFill>
                  <a:srgbClr val="0070C0"/>
                </a:solidFill>
              </a:rPr>
              <a:t>Myers Ch. 4, pp. 3-9</a:t>
            </a:r>
            <a:endParaRPr lang="en-NZ" altLang="en-US" sz="2400" dirty="0" smtClean="0"/>
          </a:p>
          <a:p>
            <a:pPr lvl="1" algn="ctr"/>
            <a:endParaRPr lang="en-NZ" altLang="en-US" sz="2400" dirty="0" smtClean="0"/>
          </a:p>
          <a:p>
            <a:pPr lvl="1" algn="ctr"/>
            <a:endParaRPr lang="en-NZ" dirty="0" smtClean="0"/>
          </a:p>
          <a:p>
            <a:pPr lvl="1" algn="ctr"/>
            <a:endParaRPr lang="en-NZ" dirty="0" smtClean="0"/>
          </a:p>
        </p:txBody>
      </p:sp>
      <p:sp>
        <p:nvSpPr>
          <p:cNvPr id="56" name="Content Placeholder 2"/>
          <p:cNvSpPr txBox="1">
            <a:spLocks/>
          </p:cNvSpPr>
          <p:nvPr/>
        </p:nvSpPr>
        <p:spPr bwMode="auto">
          <a:xfrm>
            <a:off x="1064568" y="2728573"/>
            <a:ext cx="3024336" cy="3157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7500" lnSpcReduction="20000"/>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buFont typeface="Wingdings 3" pitchFamily="18" charset="2"/>
              <a:buNone/>
            </a:pPr>
            <a:r>
              <a:rPr lang="en-NZ" dirty="0" smtClean="0"/>
              <a:t>Either</a:t>
            </a:r>
          </a:p>
          <a:p>
            <a:pPr lvl="1"/>
            <a:r>
              <a:rPr lang="en-NZ" dirty="0" smtClean="0"/>
              <a:t>paths </a:t>
            </a:r>
            <a:r>
              <a:rPr lang="en-NZ" dirty="0" smtClean="0">
                <a:solidFill>
                  <a:srgbClr val="FF0000"/>
                </a:solidFill>
              </a:rPr>
              <a:t>ace</a:t>
            </a:r>
            <a:r>
              <a:rPr lang="en-NZ" dirty="0" smtClean="0"/>
              <a:t> and </a:t>
            </a:r>
            <a:r>
              <a:rPr lang="en-NZ" dirty="0" err="1" smtClean="0">
                <a:solidFill>
                  <a:srgbClr val="FF0000"/>
                </a:solidFill>
              </a:rPr>
              <a:t>abd</a:t>
            </a:r>
            <a:endParaRPr lang="en-NZ" dirty="0" smtClean="0">
              <a:solidFill>
                <a:srgbClr val="FF0000"/>
              </a:solidFill>
            </a:endParaRPr>
          </a:p>
          <a:p>
            <a:pPr marL="0" indent="0">
              <a:buFont typeface="Wingdings 3" pitchFamily="18" charset="2"/>
              <a:buNone/>
            </a:pPr>
            <a:endParaRPr lang="en-NZ" sz="1400" dirty="0"/>
          </a:p>
          <a:p>
            <a:pPr marL="0" indent="0">
              <a:buNone/>
            </a:pPr>
            <a:r>
              <a:rPr lang="en-NZ" dirty="0" smtClean="0"/>
              <a:t>Or</a:t>
            </a:r>
            <a:endParaRPr lang="en-NZ" dirty="0"/>
          </a:p>
          <a:p>
            <a:pPr lvl="1"/>
            <a:r>
              <a:rPr lang="en-NZ" dirty="0" smtClean="0"/>
              <a:t>paths </a:t>
            </a:r>
            <a:r>
              <a:rPr lang="en-NZ" dirty="0" err="1" smtClean="0">
                <a:solidFill>
                  <a:srgbClr val="FF0000"/>
                </a:solidFill>
              </a:rPr>
              <a:t>acd</a:t>
            </a:r>
            <a:r>
              <a:rPr lang="en-NZ" dirty="0" smtClean="0"/>
              <a:t> and </a:t>
            </a:r>
            <a:r>
              <a:rPr lang="en-NZ" dirty="0" err="1" smtClean="0">
                <a:solidFill>
                  <a:srgbClr val="FF0000"/>
                </a:solidFill>
              </a:rPr>
              <a:t>abe</a:t>
            </a:r>
            <a:endParaRPr lang="en-NZ" dirty="0" smtClean="0">
              <a:solidFill>
                <a:srgbClr val="FF0000"/>
              </a:solidFill>
            </a:endParaRPr>
          </a:p>
          <a:p>
            <a:pPr lvl="1"/>
            <a:endParaRPr lang="en-NZ" dirty="0">
              <a:solidFill>
                <a:srgbClr val="FF0000"/>
              </a:solidFill>
            </a:endParaRPr>
          </a:p>
          <a:p>
            <a:pPr marL="0" indent="0">
              <a:buNone/>
            </a:pPr>
            <a:r>
              <a:rPr lang="en-NZ" dirty="0" smtClean="0"/>
              <a:t>BUT </a:t>
            </a:r>
          </a:p>
          <a:p>
            <a:pPr lvl="1"/>
            <a:r>
              <a:rPr lang="en-NZ" dirty="0" smtClean="0"/>
              <a:t>Only the former explores the path where x is not changed</a:t>
            </a:r>
            <a:endParaRPr lang="en-NZ" dirty="0"/>
          </a:p>
          <a:p>
            <a:pPr lvl="1"/>
            <a:endParaRPr lang="en-NZ" dirty="0" smtClean="0"/>
          </a:p>
          <a:p>
            <a:pPr marL="0" indent="0">
              <a:buFont typeface="Wingdings 3" pitchFamily="18" charset="2"/>
              <a:buNone/>
            </a:pPr>
            <a:endParaRPr lang="en-NZ" dirty="0"/>
          </a:p>
          <a:p>
            <a:pPr marL="0" indent="0">
              <a:buFont typeface="Wingdings 3" pitchFamily="18" charset="2"/>
              <a:buNone/>
            </a:pPr>
            <a:endParaRPr lang="en-NZ" dirty="0" smtClean="0"/>
          </a:p>
          <a:p>
            <a:endParaRPr lang="en-NZ" dirty="0" smtClean="0"/>
          </a:p>
          <a:p>
            <a:endParaRPr lang="en-NZ" dirty="0" smtClean="0"/>
          </a:p>
          <a:p>
            <a:endParaRPr lang="en-NZ" dirty="0" smtClean="0"/>
          </a:p>
        </p:txBody>
      </p:sp>
      <p:grpSp>
        <p:nvGrpSpPr>
          <p:cNvPr id="108" name="Group 107"/>
          <p:cNvGrpSpPr/>
          <p:nvPr/>
        </p:nvGrpSpPr>
        <p:grpSpPr>
          <a:xfrm>
            <a:off x="5817096" y="1660158"/>
            <a:ext cx="2808312" cy="4361130"/>
            <a:chOff x="2483768" y="508030"/>
            <a:chExt cx="2808312" cy="4361130"/>
          </a:xfrm>
        </p:grpSpPr>
        <p:sp>
          <p:nvSpPr>
            <p:cNvPr id="109" name="Flowchart: Decision 108"/>
            <p:cNvSpPr/>
            <p:nvPr/>
          </p:nvSpPr>
          <p:spPr>
            <a:xfrm>
              <a:off x="2483768" y="1124744"/>
              <a:ext cx="1224136" cy="1008112"/>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a&gt;1</a:t>
              </a:r>
            </a:p>
            <a:p>
              <a:pPr algn="ctr"/>
              <a:r>
                <a:rPr lang="en-NZ" sz="1200" b="1" dirty="0" smtClean="0">
                  <a:solidFill>
                    <a:srgbClr val="0070C0"/>
                  </a:solidFill>
                </a:rPr>
                <a:t>AND</a:t>
              </a:r>
            </a:p>
            <a:p>
              <a:pPr algn="ctr"/>
              <a:r>
                <a:rPr lang="en-NZ" sz="1200" b="1" dirty="0" smtClean="0">
                  <a:solidFill>
                    <a:srgbClr val="0070C0"/>
                  </a:solidFill>
                </a:rPr>
                <a:t>b==0</a:t>
              </a:r>
              <a:endParaRPr lang="en-NZ" sz="1200" b="1" dirty="0">
                <a:solidFill>
                  <a:srgbClr val="0070C0"/>
                </a:solidFill>
              </a:endParaRPr>
            </a:p>
          </p:txBody>
        </p:sp>
        <p:sp>
          <p:nvSpPr>
            <p:cNvPr id="110" name="Flowchart: Decision 109"/>
            <p:cNvSpPr/>
            <p:nvPr/>
          </p:nvSpPr>
          <p:spPr>
            <a:xfrm>
              <a:off x="2483768" y="2882460"/>
              <a:ext cx="1224136" cy="936104"/>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a=2</a:t>
              </a:r>
            </a:p>
            <a:p>
              <a:pPr algn="ctr"/>
              <a:r>
                <a:rPr lang="en-NZ" sz="1200" b="1" dirty="0" smtClean="0">
                  <a:solidFill>
                    <a:srgbClr val="0070C0"/>
                  </a:solidFill>
                </a:rPr>
                <a:t>OR</a:t>
              </a:r>
            </a:p>
            <a:p>
              <a:pPr algn="ctr"/>
              <a:r>
                <a:rPr lang="en-NZ" sz="1200" b="1" dirty="0" smtClean="0">
                  <a:solidFill>
                    <a:srgbClr val="0070C0"/>
                  </a:solidFill>
                </a:rPr>
                <a:t>x&gt;1</a:t>
              </a:r>
              <a:endParaRPr lang="en-NZ" sz="1200" b="1" dirty="0">
                <a:solidFill>
                  <a:srgbClr val="0070C0"/>
                </a:solidFill>
              </a:endParaRPr>
            </a:p>
          </p:txBody>
        </p:sp>
        <p:sp>
          <p:nvSpPr>
            <p:cNvPr id="111" name="Flowchart: Process 110"/>
            <p:cNvSpPr/>
            <p:nvPr/>
          </p:nvSpPr>
          <p:spPr>
            <a:xfrm>
              <a:off x="4245990" y="4149080"/>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 + 1</a:t>
              </a:r>
            </a:p>
          </p:txBody>
        </p:sp>
        <p:sp>
          <p:nvSpPr>
            <p:cNvPr id="112" name="Flowchart: Process 111"/>
            <p:cNvSpPr/>
            <p:nvPr/>
          </p:nvSpPr>
          <p:spPr>
            <a:xfrm>
              <a:off x="4245990" y="2492896"/>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x/a</a:t>
              </a:r>
            </a:p>
          </p:txBody>
        </p:sp>
        <p:cxnSp>
          <p:nvCxnSpPr>
            <p:cNvPr id="113" name="Straight Arrow Connector 112"/>
            <p:cNvCxnSpPr/>
            <p:nvPr/>
          </p:nvCxnSpPr>
          <p:spPr>
            <a:xfrm>
              <a:off x="3095836" y="508030"/>
              <a:ext cx="0" cy="616714"/>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endCxn id="112" idx="0"/>
            </p:cNvCxnSpPr>
            <p:nvPr/>
          </p:nvCxnSpPr>
          <p:spPr>
            <a:xfrm>
              <a:off x="4769035" y="1629240"/>
              <a:ext cx="0" cy="863656"/>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endCxn id="111" idx="0"/>
            </p:cNvCxnSpPr>
            <p:nvPr/>
          </p:nvCxnSpPr>
          <p:spPr>
            <a:xfrm>
              <a:off x="4769035" y="3350512"/>
              <a:ext cx="0" cy="798568"/>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111" idx="1"/>
            </p:cNvCxnSpPr>
            <p:nvPr/>
          </p:nvCxnSpPr>
          <p:spPr>
            <a:xfrm flipH="1">
              <a:off x="3087305" y="4329100"/>
              <a:ext cx="1158685" cy="0"/>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endCxn id="110" idx="0"/>
            </p:cNvCxnSpPr>
            <p:nvPr/>
          </p:nvCxnSpPr>
          <p:spPr>
            <a:xfrm>
              <a:off x="3095836" y="2132856"/>
              <a:ext cx="0" cy="749604"/>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a:off x="3087305" y="3818564"/>
              <a:ext cx="8531" cy="1050596"/>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stCxn id="109" idx="3"/>
            </p:cNvCxnSpPr>
            <p:nvPr/>
          </p:nvCxnSpPr>
          <p:spPr>
            <a:xfrm>
              <a:off x="3707904" y="1628800"/>
              <a:ext cx="106113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707903" y="3350512"/>
              <a:ext cx="107765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flipH="1">
              <a:off x="3079783" y="2658502"/>
              <a:ext cx="1158685" cy="0"/>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2843808" y="629123"/>
              <a:ext cx="396044" cy="369332"/>
            </a:xfrm>
            <a:prstGeom prst="rect">
              <a:avLst/>
            </a:prstGeom>
            <a:noFill/>
          </p:spPr>
          <p:txBody>
            <a:bodyPr wrap="square" rtlCol="0">
              <a:spAutoFit/>
            </a:bodyPr>
            <a:lstStyle/>
            <a:p>
              <a:r>
                <a:rPr lang="en-NZ" b="1" dirty="0" smtClean="0">
                  <a:solidFill>
                    <a:schemeClr val="accent6">
                      <a:lumMod val="50000"/>
                    </a:schemeClr>
                  </a:solidFill>
                </a:rPr>
                <a:t>a</a:t>
              </a:r>
              <a:endParaRPr lang="en-NZ" b="1" dirty="0">
                <a:solidFill>
                  <a:schemeClr val="accent6">
                    <a:lumMod val="50000"/>
                  </a:schemeClr>
                </a:solidFill>
              </a:endParaRPr>
            </a:p>
          </p:txBody>
        </p:sp>
        <p:sp>
          <p:nvSpPr>
            <p:cNvPr id="123" name="TextBox 122"/>
            <p:cNvSpPr txBox="1"/>
            <p:nvPr/>
          </p:nvSpPr>
          <p:spPr>
            <a:xfrm>
              <a:off x="3659125" y="1351801"/>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124" name="TextBox 123"/>
            <p:cNvSpPr txBox="1"/>
            <p:nvPr/>
          </p:nvSpPr>
          <p:spPr>
            <a:xfrm>
              <a:off x="3563888" y="3113595"/>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125" name="TextBox 124"/>
            <p:cNvSpPr txBox="1"/>
            <p:nvPr/>
          </p:nvSpPr>
          <p:spPr>
            <a:xfrm>
              <a:off x="3059832" y="1988840"/>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126" name="TextBox 125"/>
            <p:cNvSpPr txBox="1"/>
            <p:nvPr/>
          </p:nvSpPr>
          <p:spPr>
            <a:xfrm>
              <a:off x="3023828" y="3717032"/>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127" name="TextBox 126"/>
            <p:cNvSpPr txBox="1"/>
            <p:nvPr/>
          </p:nvSpPr>
          <p:spPr>
            <a:xfrm>
              <a:off x="2843808" y="2204864"/>
              <a:ext cx="396044" cy="369332"/>
            </a:xfrm>
            <a:prstGeom prst="rect">
              <a:avLst/>
            </a:prstGeom>
            <a:noFill/>
          </p:spPr>
          <p:txBody>
            <a:bodyPr wrap="square" rtlCol="0">
              <a:spAutoFit/>
            </a:bodyPr>
            <a:lstStyle/>
            <a:p>
              <a:r>
                <a:rPr lang="en-NZ" b="1" dirty="0" smtClean="0">
                  <a:solidFill>
                    <a:schemeClr val="accent6">
                      <a:lumMod val="50000"/>
                    </a:schemeClr>
                  </a:solidFill>
                </a:rPr>
                <a:t>b</a:t>
              </a:r>
              <a:endParaRPr lang="en-NZ" b="1" dirty="0">
                <a:solidFill>
                  <a:schemeClr val="accent6">
                    <a:lumMod val="50000"/>
                  </a:schemeClr>
                </a:solidFill>
              </a:endParaRPr>
            </a:p>
          </p:txBody>
        </p:sp>
        <p:sp>
          <p:nvSpPr>
            <p:cNvPr id="128" name="TextBox 127"/>
            <p:cNvSpPr txBox="1"/>
            <p:nvPr/>
          </p:nvSpPr>
          <p:spPr>
            <a:xfrm>
              <a:off x="2843808" y="3902619"/>
              <a:ext cx="396044" cy="369332"/>
            </a:xfrm>
            <a:prstGeom prst="rect">
              <a:avLst/>
            </a:prstGeom>
            <a:noFill/>
          </p:spPr>
          <p:txBody>
            <a:bodyPr wrap="square" rtlCol="0">
              <a:spAutoFit/>
            </a:bodyPr>
            <a:lstStyle/>
            <a:p>
              <a:r>
                <a:rPr lang="en-NZ" b="1" dirty="0" smtClean="0">
                  <a:solidFill>
                    <a:schemeClr val="accent6">
                      <a:lumMod val="50000"/>
                    </a:schemeClr>
                  </a:solidFill>
                </a:rPr>
                <a:t>d</a:t>
              </a:r>
              <a:endParaRPr lang="en-NZ" b="1" dirty="0">
                <a:solidFill>
                  <a:schemeClr val="accent6">
                    <a:lumMod val="50000"/>
                  </a:schemeClr>
                </a:solidFill>
              </a:endParaRPr>
            </a:p>
          </p:txBody>
        </p:sp>
        <p:sp>
          <p:nvSpPr>
            <p:cNvPr id="129" name="TextBox 128"/>
            <p:cNvSpPr txBox="1"/>
            <p:nvPr/>
          </p:nvSpPr>
          <p:spPr>
            <a:xfrm>
              <a:off x="4389512" y="1351801"/>
              <a:ext cx="396044" cy="461665"/>
            </a:xfrm>
            <a:prstGeom prst="rect">
              <a:avLst/>
            </a:prstGeom>
            <a:noFill/>
          </p:spPr>
          <p:txBody>
            <a:bodyPr wrap="square" rtlCol="0">
              <a:spAutoFit/>
            </a:bodyPr>
            <a:lstStyle/>
            <a:p>
              <a:r>
                <a:rPr lang="en-NZ" b="1" dirty="0" smtClean="0"/>
                <a:t>c</a:t>
              </a:r>
              <a:endParaRPr lang="en-NZ" b="1" dirty="0"/>
            </a:p>
          </p:txBody>
        </p:sp>
        <p:sp>
          <p:nvSpPr>
            <p:cNvPr id="130" name="TextBox 129"/>
            <p:cNvSpPr txBox="1"/>
            <p:nvPr/>
          </p:nvSpPr>
          <p:spPr>
            <a:xfrm>
              <a:off x="4427984" y="3072390"/>
              <a:ext cx="396044" cy="461665"/>
            </a:xfrm>
            <a:prstGeom prst="rect">
              <a:avLst/>
            </a:prstGeom>
            <a:noFill/>
          </p:spPr>
          <p:txBody>
            <a:bodyPr wrap="square" rtlCol="0">
              <a:spAutoFit/>
            </a:bodyPr>
            <a:lstStyle/>
            <a:p>
              <a:r>
                <a:rPr lang="en-NZ" b="1" dirty="0" smtClean="0"/>
                <a:t>e</a:t>
              </a:r>
              <a:endParaRPr lang="en-NZ" b="1" dirty="0"/>
            </a:p>
          </p:txBody>
        </p:sp>
      </p:grpSp>
      <p:sp>
        <p:nvSpPr>
          <p:cNvPr id="3" name="TextBox 2"/>
          <p:cNvSpPr txBox="1"/>
          <p:nvPr/>
        </p:nvSpPr>
        <p:spPr>
          <a:xfrm>
            <a:off x="344488" y="1448757"/>
            <a:ext cx="5131212" cy="830997"/>
          </a:xfrm>
          <a:prstGeom prst="rect">
            <a:avLst/>
          </a:prstGeom>
          <a:noFill/>
        </p:spPr>
        <p:txBody>
          <a:bodyPr wrap="square" rtlCol="0">
            <a:spAutoFit/>
          </a:bodyPr>
          <a:lstStyle/>
          <a:p>
            <a:pPr algn="l"/>
            <a:r>
              <a:rPr lang="en-NZ" dirty="0" smtClean="0"/>
              <a:t>Each decision outcome covered by a test case (cover every branch)</a:t>
            </a:r>
            <a:endParaRPr lang="en-NZ" dirty="0"/>
          </a:p>
        </p:txBody>
      </p:sp>
    </p:spTree>
    <p:extLst>
      <p:ext uri="{BB962C8B-B14F-4D97-AF65-F5344CB8AC3E}">
        <p14:creationId xmlns:p14="http://schemas.microsoft.com/office/powerpoint/2010/main" val="1600595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Decision/condition coverage</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Content Placeholder 2"/>
          <p:cNvSpPr txBox="1">
            <a:spLocks/>
          </p:cNvSpPr>
          <p:nvPr/>
        </p:nvSpPr>
        <p:spPr bwMode="auto">
          <a:xfrm>
            <a:off x="3332820" y="6093296"/>
            <a:ext cx="3024336"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buNone/>
            </a:pPr>
            <a:r>
              <a:rPr lang="en-NZ" altLang="en-US" sz="1500" i="1" dirty="0" smtClean="0">
                <a:solidFill>
                  <a:srgbClr val="0070C0"/>
                </a:solidFill>
              </a:rPr>
              <a:t>Myers Ch. 4, pp. 3-9</a:t>
            </a:r>
            <a:endParaRPr lang="en-NZ" altLang="en-US" sz="2400" dirty="0" smtClean="0"/>
          </a:p>
          <a:p>
            <a:pPr lvl="1" algn="ctr"/>
            <a:endParaRPr lang="en-NZ" altLang="en-US" sz="2400" dirty="0" smtClean="0"/>
          </a:p>
          <a:p>
            <a:pPr lvl="1" algn="ctr"/>
            <a:endParaRPr lang="en-NZ" dirty="0" smtClean="0"/>
          </a:p>
          <a:p>
            <a:pPr lvl="1" algn="ctr"/>
            <a:endParaRPr lang="en-NZ" dirty="0" smtClean="0"/>
          </a:p>
        </p:txBody>
      </p:sp>
      <p:grpSp>
        <p:nvGrpSpPr>
          <p:cNvPr id="108" name="Group 107"/>
          <p:cNvGrpSpPr/>
          <p:nvPr/>
        </p:nvGrpSpPr>
        <p:grpSpPr>
          <a:xfrm>
            <a:off x="5817096" y="1660158"/>
            <a:ext cx="2808312" cy="4361130"/>
            <a:chOff x="2483768" y="508030"/>
            <a:chExt cx="2808312" cy="4361130"/>
          </a:xfrm>
        </p:grpSpPr>
        <p:sp>
          <p:nvSpPr>
            <p:cNvPr id="109" name="Flowchart: Decision 108"/>
            <p:cNvSpPr/>
            <p:nvPr/>
          </p:nvSpPr>
          <p:spPr>
            <a:xfrm>
              <a:off x="2483768" y="1124744"/>
              <a:ext cx="1224136" cy="1008112"/>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a&gt;1</a:t>
              </a:r>
            </a:p>
            <a:p>
              <a:pPr algn="ctr"/>
              <a:r>
                <a:rPr lang="en-NZ" sz="1200" b="1" dirty="0" smtClean="0">
                  <a:solidFill>
                    <a:srgbClr val="0070C0"/>
                  </a:solidFill>
                </a:rPr>
                <a:t>AND</a:t>
              </a:r>
            </a:p>
            <a:p>
              <a:pPr algn="ctr"/>
              <a:r>
                <a:rPr lang="en-NZ" sz="1200" b="1" dirty="0" smtClean="0">
                  <a:solidFill>
                    <a:srgbClr val="0070C0"/>
                  </a:solidFill>
                </a:rPr>
                <a:t>b==0</a:t>
              </a:r>
              <a:endParaRPr lang="en-NZ" sz="1200" b="1" dirty="0">
                <a:solidFill>
                  <a:srgbClr val="0070C0"/>
                </a:solidFill>
              </a:endParaRPr>
            </a:p>
          </p:txBody>
        </p:sp>
        <p:sp>
          <p:nvSpPr>
            <p:cNvPr id="110" name="Flowchart: Decision 109"/>
            <p:cNvSpPr/>
            <p:nvPr/>
          </p:nvSpPr>
          <p:spPr>
            <a:xfrm>
              <a:off x="2483768" y="2882460"/>
              <a:ext cx="1224136" cy="936104"/>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a=2</a:t>
              </a:r>
            </a:p>
            <a:p>
              <a:pPr algn="ctr"/>
              <a:r>
                <a:rPr lang="en-NZ" sz="1200" b="1" dirty="0" smtClean="0">
                  <a:solidFill>
                    <a:srgbClr val="0070C0"/>
                  </a:solidFill>
                </a:rPr>
                <a:t>OR</a:t>
              </a:r>
            </a:p>
            <a:p>
              <a:pPr algn="ctr"/>
              <a:r>
                <a:rPr lang="en-NZ" sz="1200" b="1" dirty="0" smtClean="0">
                  <a:solidFill>
                    <a:srgbClr val="0070C0"/>
                  </a:solidFill>
                </a:rPr>
                <a:t>x&gt;1</a:t>
              </a:r>
              <a:endParaRPr lang="en-NZ" sz="1200" b="1" dirty="0">
                <a:solidFill>
                  <a:srgbClr val="0070C0"/>
                </a:solidFill>
              </a:endParaRPr>
            </a:p>
          </p:txBody>
        </p:sp>
        <p:sp>
          <p:nvSpPr>
            <p:cNvPr id="111" name="Flowchart: Process 110"/>
            <p:cNvSpPr/>
            <p:nvPr/>
          </p:nvSpPr>
          <p:spPr>
            <a:xfrm>
              <a:off x="4245990" y="4149080"/>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 + 1</a:t>
              </a:r>
            </a:p>
          </p:txBody>
        </p:sp>
        <p:sp>
          <p:nvSpPr>
            <p:cNvPr id="112" name="Flowchart: Process 111"/>
            <p:cNvSpPr/>
            <p:nvPr/>
          </p:nvSpPr>
          <p:spPr>
            <a:xfrm>
              <a:off x="4245990" y="2492896"/>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x/a</a:t>
              </a:r>
            </a:p>
          </p:txBody>
        </p:sp>
        <p:cxnSp>
          <p:nvCxnSpPr>
            <p:cNvPr id="113" name="Straight Arrow Connector 112"/>
            <p:cNvCxnSpPr/>
            <p:nvPr/>
          </p:nvCxnSpPr>
          <p:spPr>
            <a:xfrm>
              <a:off x="3095836" y="508030"/>
              <a:ext cx="0" cy="616714"/>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endCxn id="112" idx="0"/>
            </p:cNvCxnSpPr>
            <p:nvPr/>
          </p:nvCxnSpPr>
          <p:spPr>
            <a:xfrm>
              <a:off x="4769035" y="1629240"/>
              <a:ext cx="0" cy="863656"/>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endCxn id="111" idx="0"/>
            </p:cNvCxnSpPr>
            <p:nvPr/>
          </p:nvCxnSpPr>
          <p:spPr>
            <a:xfrm>
              <a:off x="4769035" y="3350512"/>
              <a:ext cx="0" cy="798568"/>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111" idx="1"/>
            </p:cNvCxnSpPr>
            <p:nvPr/>
          </p:nvCxnSpPr>
          <p:spPr>
            <a:xfrm flipH="1">
              <a:off x="3087305" y="4329100"/>
              <a:ext cx="1158685" cy="0"/>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endCxn id="110" idx="0"/>
            </p:cNvCxnSpPr>
            <p:nvPr/>
          </p:nvCxnSpPr>
          <p:spPr>
            <a:xfrm>
              <a:off x="3095836" y="2132856"/>
              <a:ext cx="0" cy="749604"/>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a:off x="3087305" y="3818564"/>
              <a:ext cx="8531" cy="1050596"/>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stCxn id="109" idx="3"/>
            </p:cNvCxnSpPr>
            <p:nvPr/>
          </p:nvCxnSpPr>
          <p:spPr>
            <a:xfrm>
              <a:off x="3707904" y="1628800"/>
              <a:ext cx="106113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707903" y="3350512"/>
              <a:ext cx="107765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flipH="1">
              <a:off x="3079783" y="2658502"/>
              <a:ext cx="1158685" cy="0"/>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2843808" y="629123"/>
              <a:ext cx="396044" cy="369332"/>
            </a:xfrm>
            <a:prstGeom prst="rect">
              <a:avLst/>
            </a:prstGeom>
            <a:noFill/>
          </p:spPr>
          <p:txBody>
            <a:bodyPr wrap="square" rtlCol="0">
              <a:spAutoFit/>
            </a:bodyPr>
            <a:lstStyle/>
            <a:p>
              <a:r>
                <a:rPr lang="en-NZ" b="1" dirty="0" smtClean="0">
                  <a:solidFill>
                    <a:schemeClr val="accent6">
                      <a:lumMod val="50000"/>
                    </a:schemeClr>
                  </a:solidFill>
                </a:rPr>
                <a:t>a</a:t>
              </a:r>
              <a:endParaRPr lang="en-NZ" b="1" dirty="0">
                <a:solidFill>
                  <a:schemeClr val="accent6">
                    <a:lumMod val="50000"/>
                  </a:schemeClr>
                </a:solidFill>
              </a:endParaRPr>
            </a:p>
          </p:txBody>
        </p:sp>
        <p:sp>
          <p:nvSpPr>
            <p:cNvPr id="123" name="TextBox 122"/>
            <p:cNvSpPr txBox="1"/>
            <p:nvPr/>
          </p:nvSpPr>
          <p:spPr>
            <a:xfrm>
              <a:off x="3659125" y="1351801"/>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124" name="TextBox 123"/>
            <p:cNvSpPr txBox="1"/>
            <p:nvPr/>
          </p:nvSpPr>
          <p:spPr>
            <a:xfrm>
              <a:off x="3563888" y="3113595"/>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125" name="TextBox 124"/>
            <p:cNvSpPr txBox="1"/>
            <p:nvPr/>
          </p:nvSpPr>
          <p:spPr>
            <a:xfrm>
              <a:off x="3059832" y="1988840"/>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126" name="TextBox 125"/>
            <p:cNvSpPr txBox="1"/>
            <p:nvPr/>
          </p:nvSpPr>
          <p:spPr>
            <a:xfrm>
              <a:off x="3023828" y="3717032"/>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127" name="TextBox 126"/>
            <p:cNvSpPr txBox="1"/>
            <p:nvPr/>
          </p:nvSpPr>
          <p:spPr>
            <a:xfrm>
              <a:off x="2843808" y="2204864"/>
              <a:ext cx="396044" cy="369332"/>
            </a:xfrm>
            <a:prstGeom prst="rect">
              <a:avLst/>
            </a:prstGeom>
            <a:noFill/>
          </p:spPr>
          <p:txBody>
            <a:bodyPr wrap="square" rtlCol="0">
              <a:spAutoFit/>
            </a:bodyPr>
            <a:lstStyle/>
            <a:p>
              <a:r>
                <a:rPr lang="en-NZ" b="1" dirty="0" smtClean="0">
                  <a:solidFill>
                    <a:schemeClr val="accent6">
                      <a:lumMod val="50000"/>
                    </a:schemeClr>
                  </a:solidFill>
                </a:rPr>
                <a:t>b</a:t>
              </a:r>
              <a:endParaRPr lang="en-NZ" b="1" dirty="0">
                <a:solidFill>
                  <a:schemeClr val="accent6">
                    <a:lumMod val="50000"/>
                  </a:schemeClr>
                </a:solidFill>
              </a:endParaRPr>
            </a:p>
          </p:txBody>
        </p:sp>
        <p:sp>
          <p:nvSpPr>
            <p:cNvPr id="128" name="TextBox 127"/>
            <p:cNvSpPr txBox="1"/>
            <p:nvPr/>
          </p:nvSpPr>
          <p:spPr>
            <a:xfrm>
              <a:off x="2843808" y="3902619"/>
              <a:ext cx="396044" cy="369332"/>
            </a:xfrm>
            <a:prstGeom prst="rect">
              <a:avLst/>
            </a:prstGeom>
            <a:noFill/>
          </p:spPr>
          <p:txBody>
            <a:bodyPr wrap="square" rtlCol="0">
              <a:spAutoFit/>
            </a:bodyPr>
            <a:lstStyle/>
            <a:p>
              <a:r>
                <a:rPr lang="en-NZ" b="1" dirty="0" smtClean="0">
                  <a:solidFill>
                    <a:schemeClr val="accent6">
                      <a:lumMod val="50000"/>
                    </a:schemeClr>
                  </a:solidFill>
                </a:rPr>
                <a:t>d</a:t>
              </a:r>
              <a:endParaRPr lang="en-NZ" b="1" dirty="0">
                <a:solidFill>
                  <a:schemeClr val="accent6">
                    <a:lumMod val="50000"/>
                  </a:schemeClr>
                </a:solidFill>
              </a:endParaRPr>
            </a:p>
          </p:txBody>
        </p:sp>
        <p:sp>
          <p:nvSpPr>
            <p:cNvPr id="129" name="TextBox 128"/>
            <p:cNvSpPr txBox="1"/>
            <p:nvPr/>
          </p:nvSpPr>
          <p:spPr>
            <a:xfrm>
              <a:off x="4389512" y="1351801"/>
              <a:ext cx="396044" cy="461665"/>
            </a:xfrm>
            <a:prstGeom prst="rect">
              <a:avLst/>
            </a:prstGeom>
            <a:noFill/>
          </p:spPr>
          <p:txBody>
            <a:bodyPr wrap="square" rtlCol="0">
              <a:spAutoFit/>
            </a:bodyPr>
            <a:lstStyle/>
            <a:p>
              <a:r>
                <a:rPr lang="en-NZ" b="1" dirty="0" smtClean="0"/>
                <a:t>c</a:t>
              </a:r>
              <a:endParaRPr lang="en-NZ" b="1" dirty="0"/>
            </a:p>
          </p:txBody>
        </p:sp>
        <p:sp>
          <p:nvSpPr>
            <p:cNvPr id="130" name="TextBox 129"/>
            <p:cNvSpPr txBox="1"/>
            <p:nvPr/>
          </p:nvSpPr>
          <p:spPr>
            <a:xfrm>
              <a:off x="4427984" y="3072390"/>
              <a:ext cx="396044" cy="461665"/>
            </a:xfrm>
            <a:prstGeom prst="rect">
              <a:avLst/>
            </a:prstGeom>
            <a:noFill/>
          </p:spPr>
          <p:txBody>
            <a:bodyPr wrap="square" rtlCol="0">
              <a:spAutoFit/>
            </a:bodyPr>
            <a:lstStyle/>
            <a:p>
              <a:r>
                <a:rPr lang="en-NZ" b="1" dirty="0" smtClean="0"/>
                <a:t>e</a:t>
              </a:r>
              <a:endParaRPr lang="en-NZ" b="1" dirty="0"/>
            </a:p>
          </p:txBody>
        </p:sp>
      </p:grpSp>
      <p:sp>
        <p:nvSpPr>
          <p:cNvPr id="3" name="TextBox 2"/>
          <p:cNvSpPr txBox="1"/>
          <p:nvPr/>
        </p:nvSpPr>
        <p:spPr>
          <a:xfrm>
            <a:off x="344488" y="1448757"/>
            <a:ext cx="5131212" cy="4524315"/>
          </a:xfrm>
          <a:prstGeom prst="rect">
            <a:avLst/>
          </a:prstGeom>
          <a:noFill/>
        </p:spPr>
        <p:txBody>
          <a:bodyPr wrap="square" rtlCol="0">
            <a:spAutoFit/>
          </a:bodyPr>
          <a:lstStyle/>
          <a:p>
            <a:pPr algn="l"/>
            <a:r>
              <a:rPr lang="en-NZ" dirty="0" smtClean="0"/>
              <a:t>Each condition in a decision outcome covered by a test case</a:t>
            </a:r>
          </a:p>
          <a:p>
            <a:pPr algn="l"/>
            <a:endParaRPr lang="en-NZ" dirty="0"/>
          </a:p>
          <a:p>
            <a:pPr marL="342900" indent="-342900" algn="l">
              <a:buFont typeface="Arial" panose="020B0604020202020204" pitchFamily="34" charset="0"/>
              <a:buChar char="•"/>
            </a:pPr>
            <a:r>
              <a:rPr lang="en-NZ" dirty="0" smtClean="0"/>
              <a:t> Test cases cover 8 combinations:</a:t>
            </a:r>
          </a:p>
          <a:p>
            <a:pPr marL="914400" lvl="1" indent="-457200" algn="l">
              <a:buFont typeface="+mj-lt"/>
              <a:buAutoNum type="arabicPeriod"/>
            </a:pPr>
            <a:r>
              <a:rPr lang="en-NZ" dirty="0" smtClean="0"/>
              <a:t>a&gt;1, b=0</a:t>
            </a:r>
          </a:p>
          <a:p>
            <a:pPr marL="914400" lvl="1" indent="-457200" algn="l">
              <a:buFont typeface="+mj-lt"/>
              <a:buAutoNum type="arabicPeriod"/>
            </a:pPr>
            <a:r>
              <a:rPr lang="en-NZ" dirty="0"/>
              <a:t>a&gt;1, </a:t>
            </a:r>
            <a:r>
              <a:rPr lang="en-NZ" dirty="0" smtClean="0"/>
              <a:t>b!=0</a:t>
            </a:r>
          </a:p>
          <a:p>
            <a:pPr marL="914400" lvl="1" indent="-457200" algn="l">
              <a:buFont typeface="+mj-lt"/>
              <a:buAutoNum type="arabicPeriod"/>
            </a:pPr>
            <a:r>
              <a:rPr lang="en-NZ" dirty="0" smtClean="0"/>
              <a:t>a&lt;=1</a:t>
            </a:r>
            <a:r>
              <a:rPr lang="en-NZ" dirty="0"/>
              <a:t>, </a:t>
            </a:r>
            <a:r>
              <a:rPr lang="en-NZ" dirty="0" smtClean="0"/>
              <a:t>b=0</a:t>
            </a:r>
          </a:p>
          <a:p>
            <a:pPr marL="914400" lvl="1" indent="-457200" algn="l">
              <a:buFont typeface="+mj-lt"/>
              <a:buAutoNum type="arabicPeriod"/>
            </a:pPr>
            <a:r>
              <a:rPr lang="en-NZ" dirty="0"/>
              <a:t>a&lt;=1, </a:t>
            </a:r>
            <a:r>
              <a:rPr lang="en-NZ" dirty="0" smtClean="0"/>
              <a:t>b!=0</a:t>
            </a:r>
          </a:p>
          <a:p>
            <a:pPr marL="914400" lvl="1" indent="-457200" algn="l">
              <a:buFont typeface="+mj-lt"/>
              <a:buAutoNum type="arabicPeriod"/>
            </a:pPr>
            <a:r>
              <a:rPr lang="en-NZ" dirty="0" smtClean="0"/>
              <a:t>a=2, x&gt;1</a:t>
            </a:r>
          </a:p>
          <a:p>
            <a:pPr marL="914400" lvl="1" indent="-457200" algn="l">
              <a:buFont typeface="+mj-lt"/>
              <a:buAutoNum type="arabicPeriod"/>
            </a:pPr>
            <a:r>
              <a:rPr lang="en-NZ" dirty="0"/>
              <a:t>a=2, </a:t>
            </a:r>
            <a:r>
              <a:rPr lang="en-NZ" dirty="0" smtClean="0"/>
              <a:t>x&lt;=1</a:t>
            </a:r>
          </a:p>
          <a:p>
            <a:pPr marL="914400" lvl="1" indent="-457200" algn="l">
              <a:buFont typeface="+mj-lt"/>
              <a:buAutoNum type="arabicPeriod"/>
            </a:pPr>
            <a:r>
              <a:rPr lang="en-NZ" dirty="0" smtClean="0"/>
              <a:t>a!=</a:t>
            </a:r>
            <a:r>
              <a:rPr lang="en-NZ" dirty="0"/>
              <a:t>2, </a:t>
            </a:r>
            <a:r>
              <a:rPr lang="en-NZ" dirty="0" smtClean="0"/>
              <a:t>x&gt;1</a:t>
            </a:r>
          </a:p>
          <a:p>
            <a:pPr marL="914400" lvl="1" indent="-457200" algn="l">
              <a:buFont typeface="+mj-lt"/>
              <a:buAutoNum type="arabicPeriod"/>
            </a:pPr>
            <a:r>
              <a:rPr lang="en-NZ" dirty="0" smtClean="0"/>
              <a:t>a!=</a:t>
            </a:r>
            <a:r>
              <a:rPr lang="en-NZ" dirty="0"/>
              <a:t>2, </a:t>
            </a:r>
            <a:r>
              <a:rPr lang="en-NZ" dirty="0" smtClean="0"/>
              <a:t>x&lt;=1</a:t>
            </a:r>
            <a:endParaRPr lang="en-NZ" dirty="0"/>
          </a:p>
        </p:txBody>
      </p:sp>
    </p:spTree>
    <p:extLst>
      <p:ext uri="{BB962C8B-B14F-4D97-AF65-F5344CB8AC3E}">
        <p14:creationId xmlns:p14="http://schemas.microsoft.com/office/powerpoint/2010/main" val="795968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Lecture plan</a:t>
            </a:r>
            <a:endParaRPr lang="en-NZ" dirty="0"/>
          </a:p>
        </p:txBody>
      </p:sp>
      <p:sp>
        <p:nvSpPr>
          <p:cNvPr id="3" name="Content Placeholder 2"/>
          <p:cNvSpPr>
            <a:spLocks noGrp="1"/>
          </p:cNvSpPr>
          <p:nvPr>
            <p:ph sz="quarter" idx="1"/>
          </p:nvPr>
        </p:nvSpPr>
        <p:spPr>
          <a:xfrm>
            <a:off x="165100" y="1219200"/>
            <a:ext cx="9493250" cy="4442048"/>
          </a:xfrm>
        </p:spPr>
        <p:txBody>
          <a:bodyPr>
            <a:normAutofit fontScale="62500" lnSpcReduction="20000"/>
          </a:bodyPr>
          <a:lstStyle/>
          <a:p>
            <a:endParaRPr lang="en-NZ" dirty="0" smtClean="0"/>
          </a:p>
          <a:p>
            <a:pPr marL="0" indent="0">
              <a:buNone/>
            </a:pPr>
            <a:r>
              <a:rPr lang="en-NZ" sz="3500" dirty="0"/>
              <a:t>Week 1: 	</a:t>
            </a:r>
            <a:r>
              <a:rPr lang="en-NZ" sz="3500" i="1" dirty="0" smtClean="0"/>
              <a:t>No </a:t>
            </a:r>
            <a:r>
              <a:rPr lang="en-NZ" sz="3500" i="1" dirty="0"/>
              <a:t>class - Anzac Day</a:t>
            </a:r>
          </a:p>
          <a:p>
            <a:pPr marL="0" indent="0">
              <a:buNone/>
            </a:pPr>
            <a:r>
              <a:rPr lang="en-NZ" sz="3500" dirty="0">
                <a:solidFill>
                  <a:srgbClr val="0070C0"/>
                </a:solidFill>
              </a:rPr>
              <a:t>		</a:t>
            </a:r>
            <a:r>
              <a:rPr lang="en-NZ" sz="3500" dirty="0"/>
              <a:t>What is software quality?</a:t>
            </a:r>
          </a:p>
          <a:p>
            <a:pPr marL="0" indent="0">
              <a:buNone/>
            </a:pPr>
            <a:r>
              <a:rPr lang="en-NZ" sz="3500" dirty="0"/>
              <a:t>		Some key developer practices (version control, testing).</a:t>
            </a:r>
          </a:p>
          <a:p>
            <a:pPr marL="0" indent="0">
              <a:buNone/>
            </a:pPr>
            <a:r>
              <a:rPr lang="en-NZ" sz="3500" dirty="0"/>
              <a:t>		</a:t>
            </a:r>
          </a:p>
          <a:p>
            <a:pPr marL="0" indent="0">
              <a:buNone/>
            </a:pPr>
            <a:r>
              <a:rPr lang="en-NZ" sz="3500" dirty="0"/>
              <a:t>Week 2:	</a:t>
            </a:r>
            <a:r>
              <a:rPr lang="en-NZ" sz="3500" dirty="0"/>
              <a:t>Black </a:t>
            </a:r>
            <a:r>
              <a:rPr lang="en-NZ" sz="3500" dirty="0"/>
              <a:t>box testing. </a:t>
            </a:r>
          </a:p>
          <a:p>
            <a:pPr marL="0" indent="0">
              <a:buNone/>
            </a:pPr>
            <a:r>
              <a:rPr lang="en-NZ" sz="3500" dirty="0"/>
              <a:t>		</a:t>
            </a:r>
            <a:r>
              <a:rPr lang="en-NZ" sz="3500" dirty="0">
                <a:solidFill>
                  <a:srgbClr val="0070C0"/>
                </a:solidFill>
              </a:rPr>
              <a:t>White-box testing. </a:t>
            </a:r>
          </a:p>
          <a:p>
            <a:pPr marL="0" indent="0">
              <a:buNone/>
            </a:pPr>
            <a:r>
              <a:rPr lang="en-NZ" sz="3500" dirty="0"/>
              <a:t>		Myers' testing principles.</a:t>
            </a:r>
          </a:p>
          <a:p>
            <a:pPr marL="0" indent="0">
              <a:buNone/>
            </a:pPr>
            <a:r>
              <a:rPr lang="en-NZ" sz="3500" dirty="0"/>
              <a:t>		</a:t>
            </a:r>
          </a:p>
          <a:p>
            <a:pPr marL="0" indent="0">
              <a:buNone/>
            </a:pPr>
            <a:r>
              <a:rPr lang="en-NZ" sz="3500" dirty="0"/>
              <a:t>Week 3:	</a:t>
            </a:r>
            <a:r>
              <a:rPr lang="en-NZ" sz="3500" dirty="0" smtClean="0"/>
              <a:t>Traditional </a:t>
            </a:r>
            <a:r>
              <a:rPr lang="en-NZ" sz="3500" dirty="0"/>
              <a:t>approach to testing (Waterfall). </a:t>
            </a:r>
          </a:p>
          <a:p>
            <a:pPr marL="0" indent="0">
              <a:buNone/>
            </a:pPr>
            <a:r>
              <a:rPr lang="en-NZ" sz="3500" dirty="0"/>
              <a:t>		Agile approach to testing (XP).</a:t>
            </a:r>
          </a:p>
          <a:p>
            <a:pPr marL="0" indent="0">
              <a:buNone/>
            </a:pPr>
            <a:r>
              <a:rPr lang="en-NZ" sz="3500" dirty="0"/>
              <a:t>		Famous failures.</a:t>
            </a:r>
          </a:p>
          <a:p>
            <a:pPr marL="0" indent="0">
              <a:buNone/>
            </a:pPr>
            <a:r>
              <a:rPr lang="en-NZ" sz="3500" dirty="0"/>
              <a:t>		</a:t>
            </a:r>
          </a:p>
          <a:p>
            <a:endParaRPr lang="en-NZ" dirty="0"/>
          </a:p>
          <a:p>
            <a:endParaRPr lang="en-NZ" dirty="0" smtClean="0"/>
          </a:p>
        </p:txBody>
      </p:sp>
      <p:sp>
        <p:nvSpPr>
          <p:cNvPr id="5" name="Content Placeholder 2"/>
          <p:cNvSpPr txBox="1">
            <a:spLocks/>
          </p:cNvSpPr>
          <p:nvPr/>
        </p:nvSpPr>
        <p:spPr bwMode="auto">
          <a:xfrm>
            <a:off x="3368824" y="5949280"/>
            <a:ext cx="3024336"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buNone/>
            </a:pPr>
            <a:r>
              <a:rPr lang="en-NZ" altLang="en-US" sz="1500" i="1" dirty="0" smtClean="0">
                <a:solidFill>
                  <a:srgbClr val="0070C0"/>
                </a:solidFill>
              </a:rPr>
              <a:t>Myers Ch. 2, pp. 10-12</a:t>
            </a:r>
            <a:endParaRPr lang="en-NZ" altLang="en-US" sz="2400" dirty="0" smtClean="0"/>
          </a:p>
          <a:p>
            <a:pPr lvl="1" algn="ctr"/>
            <a:endParaRPr lang="en-NZ" altLang="en-US" sz="2400" dirty="0" smtClean="0"/>
          </a:p>
          <a:p>
            <a:pPr lvl="1" algn="ctr"/>
            <a:endParaRPr lang="en-NZ" dirty="0" smtClean="0"/>
          </a:p>
          <a:p>
            <a:pPr lvl="1" algn="ctr"/>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4150719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Decision/condition coverage</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Content Placeholder 2"/>
          <p:cNvSpPr txBox="1">
            <a:spLocks/>
          </p:cNvSpPr>
          <p:nvPr/>
        </p:nvSpPr>
        <p:spPr bwMode="auto">
          <a:xfrm>
            <a:off x="3332820" y="6093296"/>
            <a:ext cx="3024336"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buNone/>
            </a:pPr>
            <a:r>
              <a:rPr lang="en-NZ" altLang="en-US" sz="1500" i="1" dirty="0" smtClean="0">
                <a:solidFill>
                  <a:srgbClr val="0070C0"/>
                </a:solidFill>
              </a:rPr>
              <a:t>Myers Ch. 4, pp. 3-9</a:t>
            </a:r>
            <a:endParaRPr lang="en-NZ" altLang="en-US" sz="2400" dirty="0" smtClean="0"/>
          </a:p>
          <a:p>
            <a:pPr lvl="1" algn="ctr"/>
            <a:endParaRPr lang="en-NZ" altLang="en-US" sz="2400" dirty="0" smtClean="0"/>
          </a:p>
          <a:p>
            <a:pPr lvl="1" algn="ctr"/>
            <a:endParaRPr lang="en-NZ" dirty="0" smtClean="0"/>
          </a:p>
          <a:p>
            <a:pPr lvl="1" algn="ctr"/>
            <a:endParaRPr lang="en-NZ" dirty="0" smtClean="0"/>
          </a:p>
        </p:txBody>
      </p:sp>
      <p:grpSp>
        <p:nvGrpSpPr>
          <p:cNvPr id="108" name="Group 107"/>
          <p:cNvGrpSpPr/>
          <p:nvPr/>
        </p:nvGrpSpPr>
        <p:grpSpPr>
          <a:xfrm>
            <a:off x="5817096" y="1660158"/>
            <a:ext cx="2808312" cy="4361130"/>
            <a:chOff x="2483768" y="508030"/>
            <a:chExt cx="2808312" cy="4361130"/>
          </a:xfrm>
        </p:grpSpPr>
        <p:sp>
          <p:nvSpPr>
            <p:cNvPr id="109" name="Flowchart: Decision 108"/>
            <p:cNvSpPr/>
            <p:nvPr/>
          </p:nvSpPr>
          <p:spPr>
            <a:xfrm>
              <a:off x="2483768" y="1124744"/>
              <a:ext cx="1224136" cy="1008112"/>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a&gt;1</a:t>
              </a:r>
            </a:p>
            <a:p>
              <a:pPr algn="ctr"/>
              <a:r>
                <a:rPr lang="en-NZ" sz="1200" b="1" dirty="0" smtClean="0">
                  <a:solidFill>
                    <a:srgbClr val="0070C0"/>
                  </a:solidFill>
                </a:rPr>
                <a:t>AND</a:t>
              </a:r>
            </a:p>
            <a:p>
              <a:pPr algn="ctr"/>
              <a:r>
                <a:rPr lang="en-NZ" sz="1200" b="1" dirty="0" smtClean="0">
                  <a:solidFill>
                    <a:srgbClr val="0070C0"/>
                  </a:solidFill>
                </a:rPr>
                <a:t>b==0</a:t>
              </a:r>
              <a:endParaRPr lang="en-NZ" sz="1200" b="1" dirty="0">
                <a:solidFill>
                  <a:srgbClr val="0070C0"/>
                </a:solidFill>
              </a:endParaRPr>
            </a:p>
          </p:txBody>
        </p:sp>
        <p:sp>
          <p:nvSpPr>
            <p:cNvPr id="110" name="Flowchart: Decision 109"/>
            <p:cNvSpPr/>
            <p:nvPr/>
          </p:nvSpPr>
          <p:spPr>
            <a:xfrm>
              <a:off x="2483768" y="2882460"/>
              <a:ext cx="1224136" cy="936104"/>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a=2</a:t>
              </a:r>
            </a:p>
            <a:p>
              <a:pPr algn="ctr"/>
              <a:r>
                <a:rPr lang="en-NZ" sz="1200" b="1" dirty="0" smtClean="0">
                  <a:solidFill>
                    <a:srgbClr val="0070C0"/>
                  </a:solidFill>
                </a:rPr>
                <a:t>OR</a:t>
              </a:r>
            </a:p>
            <a:p>
              <a:pPr algn="ctr"/>
              <a:r>
                <a:rPr lang="en-NZ" sz="1200" b="1" dirty="0" smtClean="0">
                  <a:solidFill>
                    <a:srgbClr val="0070C0"/>
                  </a:solidFill>
                </a:rPr>
                <a:t>x&gt;1</a:t>
              </a:r>
              <a:endParaRPr lang="en-NZ" sz="1200" b="1" dirty="0">
                <a:solidFill>
                  <a:srgbClr val="0070C0"/>
                </a:solidFill>
              </a:endParaRPr>
            </a:p>
          </p:txBody>
        </p:sp>
        <p:sp>
          <p:nvSpPr>
            <p:cNvPr id="111" name="Flowchart: Process 110"/>
            <p:cNvSpPr/>
            <p:nvPr/>
          </p:nvSpPr>
          <p:spPr>
            <a:xfrm>
              <a:off x="4245990" y="4149080"/>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 + 1</a:t>
              </a:r>
            </a:p>
          </p:txBody>
        </p:sp>
        <p:sp>
          <p:nvSpPr>
            <p:cNvPr id="112" name="Flowchart: Process 111"/>
            <p:cNvSpPr/>
            <p:nvPr/>
          </p:nvSpPr>
          <p:spPr>
            <a:xfrm>
              <a:off x="4245990" y="2492896"/>
              <a:ext cx="1046090" cy="36004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b="1" dirty="0" smtClean="0">
                  <a:solidFill>
                    <a:srgbClr val="0070C0"/>
                  </a:solidFill>
                </a:rPr>
                <a:t>x = x/a</a:t>
              </a:r>
            </a:p>
          </p:txBody>
        </p:sp>
        <p:cxnSp>
          <p:nvCxnSpPr>
            <p:cNvPr id="113" name="Straight Arrow Connector 112"/>
            <p:cNvCxnSpPr/>
            <p:nvPr/>
          </p:nvCxnSpPr>
          <p:spPr>
            <a:xfrm>
              <a:off x="3095836" y="508030"/>
              <a:ext cx="0" cy="616714"/>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endCxn id="112" idx="0"/>
            </p:cNvCxnSpPr>
            <p:nvPr/>
          </p:nvCxnSpPr>
          <p:spPr>
            <a:xfrm>
              <a:off x="4769035" y="1629240"/>
              <a:ext cx="0" cy="863656"/>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endCxn id="111" idx="0"/>
            </p:cNvCxnSpPr>
            <p:nvPr/>
          </p:nvCxnSpPr>
          <p:spPr>
            <a:xfrm>
              <a:off x="4769035" y="3350512"/>
              <a:ext cx="0" cy="798568"/>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111" idx="1"/>
            </p:cNvCxnSpPr>
            <p:nvPr/>
          </p:nvCxnSpPr>
          <p:spPr>
            <a:xfrm flipH="1">
              <a:off x="3087305" y="4329100"/>
              <a:ext cx="1158685" cy="0"/>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endCxn id="110" idx="0"/>
            </p:cNvCxnSpPr>
            <p:nvPr/>
          </p:nvCxnSpPr>
          <p:spPr>
            <a:xfrm>
              <a:off x="3095836" y="2132856"/>
              <a:ext cx="0" cy="749604"/>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a:off x="3087305" y="3818564"/>
              <a:ext cx="8531" cy="1050596"/>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stCxn id="109" idx="3"/>
            </p:cNvCxnSpPr>
            <p:nvPr/>
          </p:nvCxnSpPr>
          <p:spPr>
            <a:xfrm>
              <a:off x="3707904" y="1628800"/>
              <a:ext cx="106113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707903" y="3350512"/>
              <a:ext cx="107765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flipH="1">
              <a:off x="3079783" y="2658502"/>
              <a:ext cx="1158685" cy="0"/>
            </a:xfrm>
            <a:prstGeom prst="straightConnector1">
              <a:avLst/>
            </a:prstGeom>
            <a:ln w="19050">
              <a:tailEnd type="stealth" w="med" len="lg"/>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2843808" y="629123"/>
              <a:ext cx="396044" cy="369332"/>
            </a:xfrm>
            <a:prstGeom prst="rect">
              <a:avLst/>
            </a:prstGeom>
            <a:noFill/>
          </p:spPr>
          <p:txBody>
            <a:bodyPr wrap="square" rtlCol="0">
              <a:spAutoFit/>
            </a:bodyPr>
            <a:lstStyle/>
            <a:p>
              <a:r>
                <a:rPr lang="en-NZ" b="1" dirty="0" smtClean="0">
                  <a:solidFill>
                    <a:schemeClr val="accent6">
                      <a:lumMod val="50000"/>
                    </a:schemeClr>
                  </a:solidFill>
                </a:rPr>
                <a:t>a</a:t>
              </a:r>
              <a:endParaRPr lang="en-NZ" b="1" dirty="0">
                <a:solidFill>
                  <a:schemeClr val="accent6">
                    <a:lumMod val="50000"/>
                  </a:schemeClr>
                </a:solidFill>
              </a:endParaRPr>
            </a:p>
          </p:txBody>
        </p:sp>
        <p:sp>
          <p:nvSpPr>
            <p:cNvPr id="123" name="TextBox 122"/>
            <p:cNvSpPr txBox="1"/>
            <p:nvPr/>
          </p:nvSpPr>
          <p:spPr>
            <a:xfrm>
              <a:off x="3659125" y="1351801"/>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124" name="TextBox 123"/>
            <p:cNvSpPr txBox="1"/>
            <p:nvPr/>
          </p:nvSpPr>
          <p:spPr>
            <a:xfrm>
              <a:off x="3563888" y="3113595"/>
              <a:ext cx="396044" cy="276999"/>
            </a:xfrm>
            <a:prstGeom prst="rect">
              <a:avLst/>
            </a:prstGeom>
            <a:noFill/>
          </p:spPr>
          <p:txBody>
            <a:bodyPr wrap="square" rtlCol="0">
              <a:spAutoFit/>
            </a:bodyPr>
            <a:lstStyle/>
            <a:p>
              <a:r>
                <a:rPr lang="en-NZ" sz="1200" b="1" dirty="0" smtClean="0">
                  <a:solidFill>
                    <a:srgbClr val="0070C0"/>
                  </a:solidFill>
                </a:rPr>
                <a:t>Y</a:t>
              </a:r>
              <a:endParaRPr lang="en-NZ" sz="1200" b="1" dirty="0">
                <a:solidFill>
                  <a:srgbClr val="0070C0"/>
                </a:solidFill>
              </a:endParaRPr>
            </a:p>
          </p:txBody>
        </p:sp>
        <p:sp>
          <p:nvSpPr>
            <p:cNvPr id="125" name="TextBox 124"/>
            <p:cNvSpPr txBox="1"/>
            <p:nvPr/>
          </p:nvSpPr>
          <p:spPr>
            <a:xfrm>
              <a:off x="3059832" y="1988840"/>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126" name="TextBox 125"/>
            <p:cNvSpPr txBox="1"/>
            <p:nvPr/>
          </p:nvSpPr>
          <p:spPr>
            <a:xfrm>
              <a:off x="3023828" y="3717032"/>
              <a:ext cx="396044" cy="276999"/>
            </a:xfrm>
            <a:prstGeom prst="rect">
              <a:avLst/>
            </a:prstGeom>
            <a:noFill/>
          </p:spPr>
          <p:txBody>
            <a:bodyPr wrap="square" rtlCol="0">
              <a:spAutoFit/>
            </a:bodyPr>
            <a:lstStyle/>
            <a:p>
              <a:r>
                <a:rPr lang="en-NZ" sz="1200" b="1" dirty="0" smtClean="0">
                  <a:solidFill>
                    <a:srgbClr val="0070C0"/>
                  </a:solidFill>
                </a:rPr>
                <a:t>N</a:t>
              </a:r>
              <a:endParaRPr lang="en-NZ" sz="1200" b="1" dirty="0">
                <a:solidFill>
                  <a:srgbClr val="0070C0"/>
                </a:solidFill>
              </a:endParaRPr>
            </a:p>
          </p:txBody>
        </p:sp>
        <p:sp>
          <p:nvSpPr>
            <p:cNvPr id="127" name="TextBox 126"/>
            <p:cNvSpPr txBox="1"/>
            <p:nvPr/>
          </p:nvSpPr>
          <p:spPr>
            <a:xfrm>
              <a:off x="2843808" y="2204864"/>
              <a:ext cx="396044" cy="369332"/>
            </a:xfrm>
            <a:prstGeom prst="rect">
              <a:avLst/>
            </a:prstGeom>
            <a:noFill/>
          </p:spPr>
          <p:txBody>
            <a:bodyPr wrap="square" rtlCol="0">
              <a:spAutoFit/>
            </a:bodyPr>
            <a:lstStyle/>
            <a:p>
              <a:r>
                <a:rPr lang="en-NZ" b="1" dirty="0" smtClean="0">
                  <a:solidFill>
                    <a:schemeClr val="accent6">
                      <a:lumMod val="50000"/>
                    </a:schemeClr>
                  </a:solidFill>
                </a:rPr>
                <a:t>b</a:t>
              </a:r>
              <a:endParaRPr lang="en-NZ" b="1" dirty="0">
                <a:solidFill>
                  <a:schemeClr val="accent6">
                    <a:lumMod val="50000"/>
                  </a:schemeClr>
                </a:solidFill>
              </a:endParaRPr>
            </a:p>
          </p:txBody>
        </p:sp>
        <p:sp>
          <p:nvSpPr>
            <p:cNvPr id="128" name="TextBox 127"/>
            <p:cNvSpPr txBox="1"/>
            <p:nvPr/>
          </p:nvSpPr>
          <p:spPr>
            <a:xfrm>
              <a:off x="2843808" y="3902619"/>
              <a:ext cx="396044" cy="369332"/>
            </a:xfrm>
            <a:prstGeom prst="rect">
              <a:avLst/>
            </a:prstGeom>
            <a:noFill/>
          </p:spPr>
          <p:txBody>
            <a:bodyPr wrap="square" rtlCol="0">
              <a:spAutoFit/>
            </a:bodyPr>
            <a:lstStyle/>
            <a:p>
              <a:r>
                <a:rPr lang="en-NZ" b="1" dirty="0" smtClean="0">
                  <a:solidFill>
                    <a:schemeClr val="accent6">
                      <a:lumMod val="50000"/>
                    </a:schemeClr>
                  </a:solidFill>
                </a:rPr>
                <a:t>d</a:t>
              </a:r>
              <a:endParaRPr lang="en-NZ" b="1" dirty="0">
                <a:solidFill>
                  <a:schemeClr val="accent6">
                    <a:lumMod val="50000"/>
                  </a:schemeClr>
                </a:solidFill>
              </a:endParaRPr>
            </a:p>
          </p:txBody>
        </p:sp>
        <p:sp>
          <p:nvSpPr>
            <p:cNvPr id="129" name="TextBox 128"/>
            <p:cNvSpPr txBox="1"/>
            <p:nvPr/>
          </p:nvSpPr>
          <p:spPr>
            <a:xfrm>
              <a:off x="4389512" y="1351801"/>
              <a:ext cx="396044" cy="461665"/>
            </a:xfrm>
            <a:prstGeom prst="rect">
              <a:avLst/>
            </a:prstGeom>
            <a:noFill/>
          </p:spPr>
          <p:txBody>
            <a:bodyPr wrap="square" rtlCol="0">
              <a:spAutoFit/>
            </a:bodyPr>
            <a:lstStyle/>
            <a:p>
              <a:r>
                <a:rPr lang="en-NZ" b="1" dirty="0" smtClean="0"/>
                <a:t>c</a:t>
              </a:r>
              <a:endParaRPr lang="en-NZ" b="1" dirty="0"/>
            </a:p>
          </p:txBody>
        </p:sp>
        <p:sp>
          <p:nvSpPr>
            <p:cNvPr id="130" name="TextBox 129"/>
            <p:cNvSpPr txBox="1"/>
            <p:nvPr/>
          </p:nvSpPr>
          <p:spPr>
            <a:xfrm>
              <a:off x="4427984" y="3072390"/>
              <a:ext cx="396044" cy="461665"/>
            </a:xfrm>
            <a:prstGeom prst="rect">
              <a:avLst/>
            </a:prstGeom>
            <a:noFill/>
          </p:spPr>
          <p:txBody>
            <a:bodyPr wrap="square" rtlCol="0">
              <a:spAutoFit/>
            </a:bodyPr>
            <a:lstStyle/>
            <a:p>
              <a:r>
                <a:rPr lang="en-NZ" b="1" dirty="0" smtClean="0"/>
                <a:t>e</a:t>
              </a:r>
              <a:endParaRPr lang="en-NZ" b="1" dirty="0"/>
            </a:p>
          </p:txBody>
        </p:sp>
      </p:grpSp>
      <p:sp>
        <p:nvSpPr>
          <p:cNvPr id="3" name="TextBox 2"/>
          <p:cNvSpPr txBox="1"/>
          <p:nvPr/>
        </p:nvSpPr>
        <p:spPr>
          <a:xfrm>
            <a:off x="344488" y="1868631"/>
            <a:ext cx="2232248" cy="1200329"/>
          </a:xfrm>
          <a:prstGeom prst="rect">
            <a:avLst/>
          </a:prstGeom>
          <a:noFill/>
        </p:spPr>
        <p:txBody>
          <a:bodyPr wrap="square" rtlCol="0">
            <a:spAutoFit/>
          </a:bodyPr>
          <a:lstStyle/>
          <a:p>
            <a:pPr marL="457200" indent="-457200" algn="l">
              <a:buAutoNum type="arabicPeriod"/>
            </a:pPr>
            <a:r>
              <a:rPr lang="en-NZ" sz="1800" dirty="0" smtClean="0"/>
              <a:t>a&gt;1, b=0	</a:t>
            </a:r>
          </a:p>
          <a:p>
            <a:pPr marL="457200" indent="-457200" algn="l">
              <a:buAutoNum type="arabicPeriod"/>
            </a:pPr>
            <a:r>
              <a:rPr lang="en-NZ" sz="1800" dirty="0" smtClean="0"/>
              <a:t>a&gt;1</a:t>
            </a:r>
            <a:r>
              <a:rPr lang="en-NZ" sz="1800" dirty="0"/>
              <a:t>, </a:t>
            </a:r>
            <a:r>
              <a:rPr lang="en-NZ" sz="1800" dirty="0" smtClean="0"/>
              <a:t>b!=0</a:t>
            </a:r>
          </a:p>
          <a:p>
            <a:pPr marL="457200" indent="-457200" algn="l">
              <a:buFont typeface="+mj-lt"/>
              <a:buAutoNum type="arabicPeriod"/>
            </a:pPr>
            <a:r>
              <a:rPr lang="en-NZ" sz="1800" dirty="0" smtClean="0"/>
              <a:t>a&lt;=1</a:t>
            </a:r>
            <a:r>
              <a:rPr lang="en-NZ" sz="1800" dirty="0"/>
              <a:t>, </a:t>
            </a:r>
            <a:r>
              <a:rPr lang="en-NZ" sz="1800" dirty="0" smtClean="0"/>
              <a:t>b=0</a:t>
            </a:r>
          </a:p>
          <a:p>
            <a:pPr marL="457200" indent="-457200" algn="l">
              <a:buFont typeface="+mj-lt"/>
              <a:buAutoNum type="arabicPeriod"/>
            </a:pPr>
            <a:r>
              <a:rPr lang="en-NZ" sz="1800" dirty="0"/>
              <a:t>a&lt;=1, </a:t>
            </a:r>
            <a:r>
              <a:rPr lang="en-NZ" sz="1800" dirty="0" smtClean="0"/>
              <a:t>b!=0</a:t>
            </a:r>
          </a:p>
        </p:txBody>
      </p:sp>
      <p:sp>
        <p:nvSpPr>
          <p:cNvPr id="31" name="TextBox 30"/>
          <p:cNvSpPr txBox="1"/>
          <p:nvPr/>
        </p:nvSpPr>
        <p:spPr>
          <a:xfrm>
            <a:off x="2266132" y="1868631"/>
            <a:ext cx="2578856" cy="1200329"/>
          </a:xfrm>
          <a:prstGeom prst="rect">
            <a:avLst/>
          </a:prstGeom>
          <a:noFill/>
        </p:spPr>
        <p:txBody>
          <a:bodyPr wrap="square" rtlCol="0">
            <a:spAutoFit/>
          </a:bodyPr>
          <a:lstStyle/>
          <a:p>
            <a:pPr marL="914400" lvl="1" indent="-457200" algn="l">
              <a:buFont typeface="+mj-lt"/>
              <a:buAutoNum type="arabicPeriod" startAt="5"/>
            </a:pPr>
            <a:r>
              <a:rPr lang="en-NZ" sz="1800" dirty="0" smtClean="0"/>
              <a:t>a=2, x&gt;1</a:t>
            </a:r>
          </a:p>
          <a:p>
            <a:pPr marL="914400" lvl="1" indent="-457200" algn="l">
              <a:buFont typeface="+mj-lt"/>
              <a:buAutoNum type="arabicPeriod" startAt="5"/>
            </a:pPr>
            <a:r>
              <a:rPr lang="en-NZ" sz="1800" dirty="0"/>
              <a:t>a=2, </a:t>
            </a:r>
            <a:r>
              <a:rPr lang="en-NZ" sz="1800" dirty="0" smtClean="0"/>
              <a:t>x&lt;=1</a:t>
            </a:r>
          </a:p>
          <a:p>
            <a:pPr marL="914400" lvl="1" indent="-457200" algn="l">
              <a:buFont typeface="+mj-lt"/>
              <a:buAutoNum type="arabicPeriod" startAt="5"/>
            </a:pPr>
            <a:r>
              <a:rPr lang="en-NZ" sz="1800" dirty="0" smtClean="0"/>
              <a:t>a!=</a:t>
            </a:r>
            <a:r>
              <a:rPr lang="en-NZ" sz="1800" dirty="0"/>
              <a:t>2, </a:t>
            </a:r>
            <a:r>
              <a:rPr lang="en-NZ" sz="1800" dirty="0" smtClean="0"/>
              <a:t>x&gt;1</a:t>
            </a:r>
          </a:p>
          <a:p>
            <a:pPr marL="914400" lvl="1" indent="-457200" algn="l">
              <a:buFont typeface="+mj-lt"/>
              <a:buAutoNum type="arabicPeriod" startAt="5"/>
            </a:pPr>
            <a:r>
              <a:rPr lang="en-NZ" sz="1800" dirty="0" smtClean="0"/>
              <a:t>a!=</a:t>
            </a:r>
            <a:r>
              <a:rPr lang="en-NZ" sz="1800" dirty="0"/>
              <a:t>2, </a:t>
            </a:r>
            <a:r>
              <a:rPr lang="en-NZ" sz="1800" dirty="0" smtClean="0"/>
              <a:t>x&lt;=1</a:t>
            </a:r>
            <a:endParaRPr lang="en-NZ" sz="1800" dirty="0"/>
          </a:p>
        </p:txBody>
      </p:sp>
      <p:sp>
        <p:nvSpPr>
          <p:cNvPr id="32" name="TextBox 31"/>
          <p:cNvSpPr txBox="1"/>
          <p:nvPr/>
        </p:nvSpPr>
        <p:spPr>
          <a:xfrm>
            <a:off x="344488" y="1448757"/>
            <a:ext cx="5131212" cy="461665"/>
          </a:xfrm>
          <a:prstGeom prst="rect">
            <a:avLst/>
          </a:prstGeom>
          <a:noFill/>
        </p:spPr>
        <p:txBody>
          <a:bodyPr wrap="square" rtlCol="0">
            <a:spAutoFit/>
          </a:bodyPr>
          <a:lstStyle/>
          <a:p>
            <a:pPr algn="l"/>
            <a:r>
              <a:rPr lang="en-NZ" dirty="0" smtClean="0"/>
              <a:t>All combinations of conditions</a:t>
            </a:r>
          </a:p>
        </p:txBody>
      </p:sp>
      <p:sp>
        <p:nvSpPr>
          <p:cNvPr id="33" name="TextBox 32"/>
          <p:cNvSpPr txBox="1"/>
          <p:nvPr/>
        </p:nvSpPr>
        <p:spPr>
          <a:xfrm>
            <a:off x="344488" y="3495491"/>
            <a:ext cx="5131212" cy="461665"/>
          </a:xfrm>
          <a:prstGeom prst="rect">
            <a:avLst/>
          </a:prstGeom>
          <a:noFill/>
        </p:spPr>
        <p:txBody>
          <a:bodyPr wrap="square" rtlCol="0">
            <a:spAutoFit/>
          </a:bodyPr>
          <a:lstStyle/>
          <a:p>
            <a:pPr algn="l"/>
            <a:r>
              <a:rPr lang="en-NZ" dirty="0" smtClean="0"/>
              <a:t>Test cases</a:t>
            </a:r>
          </a:p>
        </p:txBody>
      </p:sp>
      <p:sp>
        <p:nvSpPr>
          <p:cNvPr id="34" name="TextBox 33"/>
          <p:cNvSpPr txBox="1"/>
          <p:nvPr/>
        </p:nvSpPr>
        <p:spPr>
          <a:xfrm>
            <a:off x="399332" y="4039084"/>
            <a:ext cx="3977604" cy="1200329"/>
          </a:xfrm>
          <a:prstGeom prst="rect">
            <a:avLst/>
          </a:prstGeom>
          <a:noFill/>
        </p:spPr>
        <p:txBody>
          <a:bodyPr wrap="square" rtlCol="0">
            <a:spAutoFit/>
          </a:bodyPr>
          <a:lstStyle/>
          <a:p>
            <a:pPr algn="l"/>
            <a:r>
              <a:rPr lang="en-NZ" sz="1800" dirty="0" smtClean="0"/>
              <a:t>a=2, b=0, x=4	covers 1, 5 (ace)	</a:t>
            </a:r>
          </a:p>
          <a:p>
            <a:pPr algn="l"/>
            <a:r>
              <a:rPr lang="en-NZ" sz="1800" dirty="0" smtClean="0"/>
              <a:t>a=2, b=1, x=1	covers 2, 6 (</a:t>
            </a:r>
            <a:r>
              <a:rPr lang="en-NZ" sz="1800" dirty="0" err="1" smtClean="0"/>
              <a:t>abe</a:t>
            </a:r>
            <a:r>
              <a:rPr lang="en-NZ" sz="1800" dirty="0" smtClean="0"/>
              <a:t>)</a:t>
            </a:r>
          </a:p>
          <a:p>
            <a:pPr algn="l"/>
            <a:r>
              <a:rPr lang="en-NZ" sz="1800" dirty="0" smtClean="0"/>
              <a:t>a=1, b=0, x=2	covers 3, 7 (</a:t>
            </a:r>
            <a:r>
              <a:rPr lang="en-NZ" sz="1800" dirty="0" err="1" smtClean="0"/>
              <a:t>abe</a:t>
            </a:r>
            <a:r>
              <a:rPr lang="en-NZ" sz="1800" dirty="0" smtClean="0"/>
              <a:t>)</a:t>
            </a:r>
          </a:p>
          <a:p>
            <a:pPr algn="l"/>
            <a:r>
              <a:rPr lang="en-NZ" sz="1800" dirty="0" smtClean="0"/>
              <a:t>a=1</a:t>
            </a:r>
            <a:r>
              <a:rPr lang="en-NZ" sz="1800" dirty="0"/>
              <a:t>, </a:t>
            </a:r>
            <a:r>
              <a:rPr lang="en-NZ" sz="1800" dirty="0" smtClean="0"/>
              <a:t>b=1, x=1	covers 4, 8 (</a:t>
            </a:r>
            <a:r>
              <a:rPr lang="en-NZ" sz="1800" dirty="0" err="1" smtClean="0"/>
              <a:t>adb</a:t>
            </a:r>
            <a:endParaRPr lang="en-NZ" sz="1800" dirty="0" smtClean="0"/>
          </a:p>
        </p:txBody>
      </p:sp>
      <p:sp>
        <p:nvSpPr>
          <p:cNvPr id="35" name="TextBox 34"/>
          <p:cNvSpPr txBox="1"/>
          <p:nvPr/>
        </p:nvSpPr>
        <p:spPr>
          <a:xfrm>
            <a:off x="1971384" y="5397537"/>
            <a:ext cx="2693584" cy="461665"/>
          </a:xfrm>
          <a:prstGeom prst="rect">
            <a:avLst/>
          </a:prstGeom>
          <a:noFill/>
        </p:spPr>
        <p:txBody>
          <a:bodyPr wrap="square" rtlCol="0">
            <a:spAutoFit/>
          </a:bodyPr>
          <a:lstStyle/>
          <a:p>
            <a:r>
              <a:rPr lang="en-NZ" dirty="0" smtClean="0">
                <a:solidFill>
                  <a:srgbClr val="FF0000"/>
                </a:solidFill>
                <a:latin typeface="Times New Roman" panose="02020603050405020304" pitchFamily="18" charset="0"/>
                <a:cs typeface="Times New Roman" panose="02020603050405020304" pitchFamily="18" charset="0"/>
              </a:rPr>
              <a:t>We missed </a:t>
            </a:r>
            <a:r>
              <a:rPr lang="en-NZ" dirty="0" err="1" smtClean="0">
                <a:solidFill>
                  <a:srgbClr val="FF0000"/>
                </a:solidFill>
                <a:latin typeface="Times New Roman" panose="02020603050405020304" pitchFamily="18" charset="0"/>
                <a:cs typeface="Times New Roman" panose="02020603050405020304" pitchFamily="18" charset="0"/>
              </a:rPr>
              <a:t>acd</a:t>
            </a:r>
            <a:r>
              <a:rPr lang="en-NZ" dirty="0" smtClean="0">
                <a:solidFill>
                  <a:srgbClr val="FF0000"/>
                </a:solidFill>
                <a:latin typeface="Times New Roman" panose="02020603050405020304" pitchFamily="18" charset="0"/>
                <a:cs typeface="Times New Roman" panose="02020603050405020304" pitchFamily="18" charset="0"/>
              </a:rPr>
              <a:t>  </a:t>
            </a:r>
            <a:endParaRPr lang="en-NZ" dirty="0">
              <a:solidFill>
                <a:srgbClr val="FF0000"/>
              </a:solidFill>
              <a:latin typeface="Times New Roman" panose="02020603050405020304" pitchFamily="18" charset="0"/>
              <a:cs typeface="Times New Roman" panose="02020603050405020304" pitchFamily="18" charset="0"/>
            </a:endParaRPr>
          </a:p>
        </p:txBody>
      </p:sp>
      <p:pic>
        <p:nvPicPr>
          <p:cNvPr id="1026" name="Picture 2" descr="C:\Users\dkirk3\AppData\Local\Microsoft\Windows\Temporary Internet Files\Content.IE5\ABFVW8A5\MC90043381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6936" y="5054746"/>
            <a:ext cx="966541" cy="966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2043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Strengths of White-Box Testing</a:t>
            </a:r>
            <a:endParaRPr lang="en-NZ" dirty="0"/>
          </a:p>
        </p:txBody>
      </p:sp>
      <p:sp>
        <p:nvSpPr>
          <p:cNvPr id="3" name="Content Placeholder 2"/>
          <p:cNvSpPr>
            <a:spLocks noGrp="1"/>
          </p:cNvSpPr>
          <p:nvPr>
            <p:ph sz="quarter" idx="1"/>
          </p:nvPr>
        </p:nvSpPr>
        <p:spPr/>
        <p:txBody>
          <a:bodyPr>
            <a:normAutofit/>
          </a:bodyPr>
          <a:lstStyle/>
          <a:p>
            <a:r>
              <a:rPr lang="en-NZ" dirty="0" smtClean="0"/>
              <a:t>It is a very natural approach when testing a GUI.</a:t>
            </a:r>
          </a:p>
          <a:p>
            <a:pPr lvl="1"/>
            <a:r>
              <a:rPr lang="en-NZ" dirty="0" smtClean="0"/>
              <a:t>If you test set includes a path through every implementation of a </a:t>
            </a:r>
            <a:r>
              <a:rPr lang="en-NZ" dirty="0" err="1" smtClean="0"/>
              <a:t>MouseListener</a:t>
            </a:r>
            <a:r>
              <a:rPr lang="en-NZ" dirty="0" smtClean="0"/>
              <a:t> (in an AWT code) then your test coverage will include most of the GUI activity.</a:t>
            </a:r>
          </a:p>
          <a:p>
            <a:r>
              <a:rPr lang="en-NZ" dirty="0" smtClean="0"/>
              <a:t>It is a very efficient approach for strongly-OO code.</a:t>
            </a:r>
          </a:p>
          <a:p>
            <a:pPr lvl="1"/>
            <a:r>
              <a:rPr lang="en-NZ" dirty="0" smtClean="0">
                <a:solidFill>
                  <a:srgbClr val="FF0000"/>
                </a:solidFill>
              </a:rPr>
              <a:t>Unit testing</a:t>
            </a:r>
            <a:r>
              <a:rPr lang="en-NZ" dirty="0" smtClean="0"/>
              <a:t>: the process of testing each object (or method), to confirm that it works correctly.  Usually combined with </a:t>
            </a:r>
            <a:r>
              <a:rPr lang="en-NZ" dirty="0" smtClean="0">
                <a:solidFill>
                  <a:srgbClr val="FF0000"/>
                </a:solidFill>
              </a:rPr>
              <a:t>integration testing, </a:t>
            </a:r>
            <a:r>
              <a:rPr lang="en-NZ" dirty="0" smtClean="0">
                <a:solidFill>
                  <a:schemeClr val="tx1"/>
                </a:solidFill>
              </a:rPr>
              <a:t>to confirm that the modules “work correctly together”.</a:t>
            </a:r>
          </a:p>
          <a:p>
            <a:pPr lvl="1"/>
            <a:r>
              <a:rPr lang="en-NZ" dirty="0" smtClean="0">
                <a:solidFill>
                  <a:schemeClr val="tx1"/>
                </a:solidFill>
              </a:rPr>
              <a:t>If each unit is straight-line code or has just a single branch or loop, then we can easily write a “gold standard” collection of (white-box) unit tests.</a:t>
            </a:r>
          </a:p>
          <a:p>
            <a:pPr lvl="1"/>
            <a:r>
              <a:rPr lang="en-NZ" dirty="0" smtClean="0">
                <a:solidFill>
                  <a:schemeClr val="tx1"/>
                </a:solidFill>
              </a:rPr>
              <a:t>If the integration code does not have complex paths, then it can be white-box tested with good coverage (but probably not to gold-standard).</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4703767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Summary</a:t>
            </a:r>
            <a:endParaRPr lang="en-NZ" dirty="0"/>
          </a:p>
        </p:txBody>
      </p:sp>
      <p:sp>
        <p:nvSpPr>
          <p:cNvPr id="3" name="Content Placeholder 2"/>
          <p:cNvSpPr>
            <a:spLocks noGrp="1"/>
          </p:cNvSpPr>
          <p:nvPr>
            <p:ph sz="quarter" idx="1"/>
          </p:nvPr>
        </p:nvSpPr>
        <p:spPr>
          <a:xfrm>
            <a:off x="165100" y="1219200"/>
            <a:ext cx="9493250" cy="4730080"/>
          </a:xfrm>
        </p:spPr>
        <p:txBody>
          <a:bodyPr>
            <a:normAutofit/>
          </a:bodyPr>
          <a:lstStyle/>
          <a:p>
            <a:r>
              <a:rPr lang="en-NZ" dirty="0" smtClean="0"/>
              <a:t>Black box</a:t>
            </a:r>
          </a:p>
          <a:p>
            <a:endParaRPr lang="en-NZ" sz="1600" dirty="0" smtClean="0"/>
          </a:p>
          <a:p>
            <a:pPr lvl="1"/>
            <a:r>
              <a:rPr lang="en-NZ" dirty="0" smtClean="0"/>
              <a:t>Design tests from the specifications only (no knowledge of code structure)</a:t>
            </a:r>
          </a:p>
          <a:p>
            <a:pPr lvl="2"/>
            <a:r>
              <a:rPr lang="en-NZ" dirty="0" smtClean="0"/>
              <a:t>Tester must understand the user perspective</a:t>
            </a:r>
          </a:p>
          <a:p>
            <a:pPr lvl="2"/>
            <a:r>
              <a:rPr lang="en-NZ" dirty="0" smtClean="0"/>
              <a:t>Independent tester? Or developer with domain knowledge? </a:t>
            </a:r>
            <a:endParaRPr lang="en-NZ" dirty="0"/>
          </a:p>
          <a:p>
            <a:pPr lvl="1"/>
            <a:endParaRPr lang="en-NZ" dirty="0" smtClean="0"/>
          </a:p>
          <a:p>
            <a:pPr lvl="1"/>
            <a:r>
              <a:rPr lang="en-NZ" dirty="0" smtClean="0"/>
              <a:t>Techniques</a:t>
            </a:r>
          </a:p>
          <a:p>
            <a:pPr lvl="2"/>
            <a:r>
              <a:rPr lang="en-NZ" dirty="0" smtClean="0"/>
              <a:t>Equivalence partitioning (split the input into partitions, where values in each partition can be viewed as being ‘similar’ )</a:t>
            </a:r>
          </a:p>
          <a:p>
            <a:pPr lvl="2"/>
            <a:r>
              <a:rPr lang="en-NZ" dirty="0" smtClean="0"/>
              <a:t>Boundary value analysis (for each partition, choose values at the boundaries over those in the middle of the partition)</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4977732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Summary</a:t>
            </a:r>
            <a:endParaRPr lang="en-NZ" dirty="0"/>
          </a:p>
        </p:txBody>
      </p:sp>
      <p:sp>
        <p:nvSpPr>
          <p:cNvPr id="3" name="Content Placeholder 2"/>
          <p:cNvSpPr>
            <a:spLocks noGrp="1"/>
          </p:cNvSpPr>
          <p:nvPr>
            <p:ph sz="quarter" idx="1"/>
          </p:nvPr>
        </p:nvSpPr>
        <p:spPr>
          <a:xfrm>
            <a:off x="165100" y="1219200"/>
            <a:ext cx="9493250" cy="625624"/>
          </a:xfrm>
        </p:spPr>
        <p:txBody>
          <a:bodyPr>
            <a:normAutofit/>
          </a:bodyPr>
          <a:lstStyle/>
          <a:p>
            <a:r>
              <a:rPr lang="en-NZ" dirty="0" smtClean="0"/>
              <a:t>Black box</a:t>
            </a:r>
          </a:p>
        </p:txBody>
      </p:sp>
      <p:sp>
        <p:nvSpPr>
          <p:cNvPr id="4" name="Date Placeholder 3"/>
          <p:cNvSpPr>
            <a:spLocks noGrp="1"/>
          </p:cNvSpPr>
          <p:nvPr>
            <p:ph type="dt" sz="half" idx="10"/>
          </p:nvPr>
        </p:nvSpPr>
        <p:spPr/>
        <p:txBody>
          <a:bodyPr/>
          <a:lstStyle/>
          <a:p>
            <a:pPr>
              <a:defRPr/>
            </a:pPr>
            <a:r>
              <a:rPr lang="en-US" smtClean="0"/>
              <a:t>2015 S1</a:t>
            </a:r>
            <a:endParaRPr lang="en-NZ"/>
          </a:p>
        </p:txBody>
      </p:sp>
      <p:graphicFrame>
        <p:nvGraphicFramePr>
          <p:cNvPr id="8" name="Table 7"/>
          <p:cNvGraphicFramePr>
            <a:graphicFrameLocks noGrp="1"/>
          </p:cNvGraphicFramePr>
          <p:nvPr>
            <p:extLst>
              <p:ext uri="{D42A27DB-BD31-4B8C-83A1-F6EECF244321}">
                <p14:modId xmlns:p14="http://schemas.microsoft.com/office/powerpoint/2010/main" val="3303360506"/>
              </p:ext>
            </p:extLst>
          </p:nvPr>
        </p:nvGraphicFramePr>
        <p:xfrm>
          <a:off x="1136576" y="2060848"/>
          <a:ext cx="7344815" cy="3728459"/>
        </p:xfrm>
        <a:graphic>
          <a:graphicData uri="http://schemas.openxmlformats.org/drawingml/2006/table">
            <a:tbl>
              <a:tblPr firstRow="1" bandRow="1">
                <a:tableStyleId>{5C22544A-7EE6-4342-B048-85BDC9FD1C3A}</a:tableStyleId>
              </a:tblPr>
              <a:tblGrid>
                <a:gridCol w="7344815"/>
              </a:tblGrid>
              <a:tr h="528059">
                <a:tc>
                  <a:txBody>
                    <a:bodyPr/>
                    <a:lstStyle/>
                    <a:p>
                      <a:pPr algn="ctr"/>
                      <a:r>
                        <a:rPr lang="en-NZ" dirty="0" smtClean="0"/>
                        <a:t>Thoughts</a:t>
                      </a:r>
                      <a:endParaRPr lang="en-NZ" dirty="0"/>
                    </a:p>
                  </a:txBody>
                  <a:tcPr/>
                </a:tc>
              </a:tr>
              <a:tr h="528059">
                <a:tc>
                  <a:txBody>
                    <a:bodyPr/>
                    <a:lstStyle/>
                    <a:p>
                      <a:r>
                        <a:rPr lang="en-NZ" dirty="0" smtClean="0"/>
                        <a:t>Perhaps if the software-under-test is an application,  someone who understands the users viewpoint will be more effective? </a:t>
                      </a:r>
                      <a:endParaRPr lang="en-NZ" dirty="0"/>
                    </a:p>
                  </a:txBody>
                  <a:tcPr/>
                </a:tc>
              </a:tr>
              <a:tr h="128005">
                <a:tc>
                  <a:txBody>
                    <a:bodyPr/>
                    <a:lstStyle/>
                    <a:p>
                      <a:endParaRPr lang="en-NZ" sz="800" dirty="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Is this technique really appropriate for within-development? What if the software-under-test</a:t>
                      </a:r>
                      <a:r>
                        <a:rPr lang="en-NZ" baseline="0" dirty="0" smtClean="0"/>
                        <a:t> is an API? Who is the user?</a:t>
                      </a:r>
                      <a:endParaRPr lang="en-NZ" dirty="0" smtClean="0"/>
                    </a:p>
                  </a:txBody>
                  <a:tcPr/>
                </a:tc>
              </a:tr>
              <a:tr h="1386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800" dirty="0" smtClean="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In</a:t>
                      </a:r>
                      <a:r>
                        <a:rPr lang="en-NZ" baseline="0" dirty="0" smtClean="0"/>
                        <a:t> a way, Black box testing can be viewed as testing interfaces – between human user and application,  system interfaces,  development modules, …</a:t>
                      </a:r>
                      <a:endParaRPr lang="en-NZ" dirty="0" smtClean="0"/>
                    </a:p>
                  </a:txBody>
                  <a:tcPr/>
                </a:tc>
              </a:tr>
              <a:tr h="1493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800" dirty="0" smtClean="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Can we use only for functionality? Or can we use to test other quality characteristics (efficiency,  reliability, …)?</a:t>
                      </a:r>
                    </a:p>
                  </a:txBody>
                  <a:tcPr/>
                </a:tc>
              </a:tr>
            </a:tbl>
          </a:graphicData>
        </a:graphic>
      </p:graphicFrame>
    </p:spTree>
    <p:extLst>
      <p:ext uri="{BB962C8B-B14F-4D97-AF65-F5344CB8AC3E}">
        <p14:creationId xmlns:p14="http://schemas.microsoft.com/office/powerpoint/2010/main" val="14402531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Summary</a:t>
            </a:r>
            <a:endParaRPr lang="en-NZ" dirty="0"/>
          </a:p>
        </p:txBody>
      </p:sp>
      <p:sp>
        <p:nvSpPr>
          <p:cNvPr id="3" name="Content Placeholder 2"/>
          <p:cNvSpPr>
            <a:spLocks noGrp="1"/>
          </p:cNvSpPr>
          <p:nvPr>
            <p:ph sz="quarter" idx="1"/>
          </p:nvPr>
        </p:nvSpPr>
        <p:spPr>
          <a:xfrm>
            <a:off x="165100" y="1219200"/>
            <a:ext cx="9493250" cy="4298032"/>
          </a:xfrm>
        </p:spPr>
        <p:txBody>
          <a:bodyPr>
            <a:normAutofit/>
          </a:bodyPr>
          <a:lstStyle/>
          <a:p>
            <a:r>
              <a:rPr lang="en-NZ" dirty="0" smtClean="0"/>
              <a:t>White box</a:t>
            </a:r>
          </a:p>
          <a:p>
            <a:endParaRPr lang="en-NZ" sz="1200" dirty="0" smtClean="0"/>
          </a:p>
          <a:p>
            <a:pPr lvl="1"/>
            <a:r>
              <a:rPr lang="en-NZ" dirty="0" smtClean="0"/>
              <a:t>Design tests from a knowledge of code structure</a:t>
            </a:r>
          </a:p>
          <a:p>
            <a:pPr lvl="2"/>
            <a:r>
              <a:rPr lang="en-NZ" dirty="0" smtClean="0"/>
              <a:t>Tester must be familiar with programming language</a:t>
            </a:r>
          </a:p>
          <a:p>
            <a:pPr lvl="2"/>
            <a:r>
              <a:rPr lang="en-NZ" dirty="0" smtClean="0"/>
              <a:t>Developer ? (BEFORE submitting code)</a:t>
            </a:r>
          </a:p>
          <a:p>
            <a:pPr lvl="2"/>
            <a:endParaRPr lang="en-NZ" dirty="0" smtClean="0"/>
          </a:p>
          <a:p>
            <a:pPr lvl="1"/>
            <a:r>
              <a:rPr lang="en-NZ" dirty="0" smtClean="0"/>
              <a:t>Logic path techniques (in order of strength)</a:t>
            </a:r>
          </a:p>
          <a:p>
            <a:pPr lvl="2"/>
            <a:r>
              <a:rPr lang="en-NZ" dirty="0" smtClean="0"/>
              <a:t>Statement coverage</a:t>
            </a:r>
          </a:p>
          <a:p>
            <a:pPr lvl="2"/>
            <a:r>
              <a:rPr lang="en-NZ" dirty="0" smtClean="0"/>
              <a:t>Decision coverage</a:t>
            </a:r>
          </a:p>
          <a:p>
            <a:pPr lvl="2"/>
            <a:r>
              <a:rPr lang="en-NZ" dirty="0"/>
              <a:t>Decision/condition coverage</a:t>
            </a:r>
          </a:p>
          <a:p>
            <a:pPr lvl="2"/>
            <a:endParaRPr lang="en-NZ" dirty="0" smtClean="0"/>
          </a:p>
          <a:p>
            <a:pPr lvl="2"/>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3693401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Summary</a:t>
            </a:r>
            <a:endParaRPr lang="en-NZ" dirty="0"/>
          </a:p>
        </p:txBody>
      </p:sp>
      <p:sp>
        <p:nvSpPr>
          <p:cNvPr id="3" name="Content Placeholder 2"/>
          <p:cNvSpPr>
            <a:spLocks noGrp="1"/>
          </p:cNvSpPr>
          <p:nvPr>
            <p:ph sz="quarter" idx="1"/>
          </p:nvPr>
        </p:nvSpPr>
        <p:spPr>
          <a:xfrm>
            <a:off x="165100" y="1219200"/>
            <a:ext cx="9493250" cy="697632"/>
          </a:xfrm>
        </p:spPr>
        <p:txBody>
          <a:bodyPr>
            <a:normAutofit/>
          </a:bodyPr>
          <a:lstStyle/>
          <a:p>
            <a:r>
              <a:rPr lang="en-NZ" dirty="0" smtClean="0"/>
              <a:t>White box</a:t>
            </a:r>
            <a:endParaRPr lang="en-NZ" dirty="0"/>
          </a:p>
          <a:p>
            <a:pPr lvl="2"/>
            <a:endParaRPr lang="en-NZ" dirty="0" smtClean="0"/>
          </a:p>
          <a:p>
            <a:pPr lvl="2"/>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graphicFrame>
        <p:nvGraphicFramePr>
          <p:cNvPr id="8" name="Table 7"/>
          <p:cNvGraphicFramePr>
            <a:graphicFrameLocks noGrp="1"/>
          </p:cNvGraphicFramePr>
          <p:nvPr>
            <p:extLst>
              <p:ext uri="{D42A27DB-BD31-4B8C-83A1-F6EECF244321}">
                <p14:modId xmlns:p14="http://schemas.microsoft.com/office/powerpoint/2010/main" val="1736954236"/>
              </p:ext>
            </p:extLst>
          </p:nvPr>
        </p:nvGraphicFramePr>
        <p:xfrm>
          <a:off x="1064568" y="1844824"/>
          <a:ext cx="7344815" cy="4277099"/>
        </p:xfrm>
        <a:graphic>
          <a:graphicData uri="http://schemas.openxmlformats.org/drawingml/2006/table">
            <a:tbl>
              <a:tblPr firstRow="1" bandRow="1">
                <a:tableStyleId>{5C22544A-7EE6-4342-B048-85BDC9FD1C3A}</a:tableStyleId>
              </a:tblPr>
              <a:tblGrid>
                <a:gridCol w="7344815"/>
              </a:tblGrid>
              <a:tr h="528059">
                <a:tc>
                  <a:txBody>
                    <a:bodyPr/>
                    <a:lstStyle/>
                    <a:p>
                      <a:pPr algn="ctr"/>
                      <a:r>
                        <a:rPr lang="en-NZ" dirty="0" smtClean="0"/>
                        <a:t>Thoughts</a:t>
                      </a:r>
                      <a:endParaRPr lang="en-NZ" dirty="0"/>
                    </a:p>
                  </a:txBody>
                  <a:tcPr/>
                </a:tc>
              </a:tr>
              <a:tr h="528059">
                <a:tc>
                  <a:txBody>
                    <a:bodyPr/>
                    <a:lstStyle/>
                    <a:p>
                      <a:r>
                        <a:rPr lang="en-NZ" dirty="0" smtClean="0"/>
                        <a:t>Developer unwillingness to find defects in his or her own work (Myers’ psychology of testing).</a:t>
                      </a:r>
                      <a:endParaRPr lang="en-NZ" dirty="0"/>
                    </a:p>
                  </a:txBody>
                  <a:tcPr/>
                </a:tc>
              </a:tr>
              <a:tr h="128005">
                <a:tc>
                  <a:txBody>
                    <a:bodyPr/>
                    <a:lstStyle/>
                    <a:p>
                      <a:endParaRPr lang="en-NZ" sz="800" kern="0" spc="-100" baseline="0" dirty="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baseline="0" dirty="0" smtClean="0"/>
                        <a:t>What if the code is wrong in the first place (developer didn’t understand the specification)? Tests will pass when carried out by developer,  but QA may later reject code when testing from the specs.</a:t>
                      </a:r>
                      <a:endParaRPr lang="en-NZ" dirty="0" smtClean="0"/>
                    </a:p>
                  </a:txBody>
                  <a:tcPr/>
                </a:tc>
              </a:tr>
              <a:tr h="176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800" dirty="0" smtClean="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It might be difficult</a:t>
                      </a:r>
                      <a:r>
                        <a:rPr lang="en-NZ" baseline="0" dirty="0" smtClean="0"/>
                        <a:t> to find inputs that will force a test to take a specific path. Even more difficult to be sure every path is taken (recognising ‘dead code’ is surprisingly difficult in a procedural programming language such as Java or C).</a:t>
                      </a:r>
                      <a:endParaRPr lang="en-NZ" dirty="0" smtClean="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800" dirty="0" smtClean="0"/>
                    </a:p>
                  </a:txBody>
                  <a:tcPr/>
                </a:tc>
              </a:tr>
              <a:tr h="5280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Aim to exercise the most likely usage paths? Is the developer the best person to know this? Is this where Black box testing comes in?</a:t>
                      </a:r>
                    </a:p>
                  </a:txBody>
                  <a:tcPr/>
                </a:tc>
              </a:tr>
            </a:tbl>
          </a:graphicData>
        </a:graphic>
      </p:graphicFrame>
    </p:spTree>
    <p:extLst>
      <p:ext uri="{BB962C8B-B14F-4D97-AF65-F5344CB8AC3E}">
        <p14:creationId xmlns:p14="http://schemas.microsoft.com/office/powerpoint/2010/main" val="2536199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Myers’ Principles</a:t>
            </a:r>
            <a:endParaRPr lang="en-NZ" dirty="0"/>
          </a:p>
        </p:txBody>
      </p:sp>
      <p:sp>
        <p:nvSpPr>
          <p:cNvPr id="3" name="Content Placeholder 2"/>
          <p:cNvSpPr>
            <a:spLocks noGrp="1"/>
          </p:cNvSpPr>
          <p:nvPr>
            <p:ph sz="quarter" idx="1"/>
          </p:nvPr>
        </p:nvSpPr>
        <p:spPr/>
        <p:txBody>
          <a:bodyPr/>
          <a:lstStyle/>
          <a:p>
            <a:r>
              <a:rPr lang="en-NZ" dirty="0" smtClean="0"/>
              <a:t>“Continuing with the major premise of this chapter,</a:t>
            </a:r>
          </a:p>
          <a:p>
            <a:pPr lvl="1"/>
            <a:r>
              <a:rPr lang="en-NZ" dirty="0" smtClean="0"/>
              <a:t>“That the most important considerations in software testing are issues of psychology,</a:t>
            </a:r>
          </a:p>
          <a:p>
            <a:r>
              <a:rPr lang="en-NZ" dirty="0" smtClean="0"/>
              <a:t>“We can identify </a:t>
            </a:r>
            <a:r>
              <a:rPr lang="en-NZ" dirty="0" smtClean="0">
                <a:solidFill>
                  <a:srgbClr val="FF0000"/>
                </a:solidFill>
              </a:rPr>
              <a:t>a set of vital testing principles or guidelines</a:t>
            </a:r>
            <a:r>
              <a:rPr lang="en-NZ" dirty="0" smtClean="0"/>
              <a:t>.”</a:t>
            </a:r>
          </a:p>
          <a:p>
            <a:endParaRPr lang="en-NZ" dirty="0"/>
          </a:p>
          <a:p>
            <a:r>
              <a:rPr lang="en-NZ" dirty="0" smtClean="0"/>
              <a:t>Wow – artistic guidelines for testers!</a:t>
            </a:r>
          </a:p>
          <a:p>
            <a:pPr lvl="1"/>
            <a:r>
              <a:rPr lang="en-NZ" dirty="0" smtClean="0"/>
              <a:t>Myers is giving advice on how you can be a better tester.</a:t>
            </a:r>
          </a:p>
          <a:p>
            <a:pPr lvl="1"/>
            <a:r>
              <a:rPr lang="en-NZ" dirty="0" smtClean="0"/>
              <a:t>More precisely, he’s telling you what he thinks a tester should do.</a:t>
            </a:r>
          </a:p>
          <a:p>
            <a:pPr lvl="1"/>
            <a:endParaRPr lang="en-NZ" dirty="0"/>
          </a:p>
          <a:p>
            <a:r>
              <a:rPr lang="en-NZ" dirty="0" smtClean="0"/>
              <a:t>“Most of these principles may seem obvious, yet they are all too often overlooked.”</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0661697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Principle 1</a:t>
            </a:r>
            <a:endParaRPr lang="en-NZ" dirty="0"/>
          </a:p>
        </p:txBody>
      </p:sp>
      <p:sp>
        <p:nvSpPr>
          <p:cNvPr id="3" name="Content Placeholder 2"/>
          <p:cNvSpPr>
            <a:spLocks noGrp="1"/>
          </p:cNvSpPr>
          <p:nvPr>
            <p:ph sz="quarter" idx="1"/>
          </p:nvPr>
        </p:nvSpPr>
        <p:spPr/>
        <p:txBody>
          <a:bodyPr>
            <a:normAutofit fontScale="85000" lnSpcReduction="20000"/>
          </a:bodyPr>
          <a:lstStyle/>
          <a:p>
            <a:r>
              <a:rPr lang="en-NZ" dirty="0" smtClean="0"/>
              <a:t>“A necessary part of a test case is a definition of the expected output or result.”</a:t>
            </a:r>
          </a:p>
          <a:p>
            <a:pPr marL="0" indent="0">
              <a:buNone/>
            </a:pPr>
            <a:r>
              <a:rPr lang="en-NZ" dirty="0" smtClean="0">
                <a:solidFill>
                  <a:srgbClr val="FF0000"/>
                </a:solidFill>
              </a:rPr>
              <a:t>Rationale:</a:t>
            </a:r>
            <a:endParaRPr lang="en-NZ" dirty="0">
              <a:solidFill>
                <a:srgbClr val="FF0000"/>
              </a:solidFill>
            </a:endParaRPr>
          </a:p>
          <a:p>
            <a:r>
              <a:rPr lang="en-NZ" dirty="0" smtClean="0"/>
              <a:t>“If the expected result of a test case has not been predefined, </a:t>
            </a:r>
          </a:p>
          <a:p>
            <a:pPr lvl="1"/>
            <a:r>
              <a:rPr lang="en-NZ" dirty="0" smtClean="0"/>
              <a:t>“chances are that a plausible, but erroneous, result will be interpreted as a correct result </a:t>
            </a:r>
          </a:p>
          <a:p>
            <a:pPr lvl="1"/>
            <a:r>
              <a:rPr lang="en-NZ" dirty="0" smtClean="0"/>
              <a:t>“because of the phenomenon of ‘the eye seeing what it wants to see’.”  </a:t>
            </a:r>
          </a:p>
          <a:p>
            <a:pPr marL="0" indent="0">
              <a:buNone/>
            </a:pPr>
            <a:r>
              <a:rPr lang="en-NZ" dirty="0" smtClean="0">
                <a:solidFill>
                  <a:srgbClr val="FF0000"/>
                </a:solidFill>
              </a:rPr>
              <a:t>Prescription:</a:t>
            </a:r>
          </a:p>
          <a:p>
            <a:r>
              <a:rPr lang="en-NZ" dirty="0" smtClean="0"/>
              <a:t>“A test case must consist of two components:</a:t>
            </a:r>
          </a:p>
          <a:p>
            <a:pPr marL="514350" indent="-514350">
              <a:buFont typeface="+mj-lt"/>
              <a:buAutoNum type="arabicPeriod"/>
            </a:pPr>
            <a:r>
              <a:rPr lang="en-NZ" dirty="0" smtClean="0"/>
              <a:t>“A description of the input data to the program.</a:t>
            </a:r>
          </a:p>
          <a:p>
            <a:pPr marL="514350" indent="-514350">
              <a:buFont typeface="+mj-lt"/>
              <a:buAutoNum type="arabicPeriod"/>
            </a:pPr>
            <a:r>
              <a:rPr lang="en-NZ" dirty="0" smtClean="0"/>
              <a:t>“A precise description of the correct output of the program for that set of input data.”</a:t>
            </a:r>
          </a:p>
          <a:p>
            <a:pPr marL="514350" indent="-514350">
              <a:buFont typeface="+mj-lt"/>
              <a:buAutoNum type="arabicPeriod"/>
            </a:pPr>
            <a:endParaRPr lang="en-NZ" dirty="0" smtClean="0"/>
          </a:p>
          <a:p>
            <a:pPr marL="0" indent="0">
              <a:buNone/>
            </a:pPr>
            <a:r>
              <a:rPr lang="en-NZ" dirty="0" smtClean="0"/>
              <a:t>I think Myers’ advice is sound.  Do you?  (Are you willing to give his prescription a go?  Or do you think it might poison you?)</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503046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Today</a:t>
            </a:r>
            <a:endParaRPr lang="en-NZ" dirty="0"/>
          </a:p>
        </p:txBody>
      </p:sp>
      <p:sp>
        <p:nvSpPr>
          <p:cNvPr id="3" name="Content Placeholder 2"/>
          <p:cNvSpPr>
            <a:spLocks noGrp="1"/>
          </p:cNvSpPr>
          <p:nvPr>
            <p:ph sz="quarter" idx="1"/>
          </p:nvPr>
        </p:nvSpPr>
        <p:spPr>
          <a:xfrm>
            <a:off x="165100" y="1219200"/>
            <a:ext cx="9493250" cy="4658072"/>
          </a:xfrm>
        </p:spPr>
        <p:txBody>
          <a:bodyPr>
            <a:normAutofit fontScale="92500"/>
          </a:bodyPr>
          <a:lstStyle/>
          <a:p>
            <a:r>
              <a:rPr lang="en-NZ" dirty="0" smtClean="0"/>
              <a:t>Develop a test suite for some code after looking at it.  (White-box testing.)</a:t>
            </a:r>
          </a:p>
          <a:p>
            <a:pPr lvl="1"/>
            <a:r>
              <a:rPr lang="en-NZ" dirty="0" smtClean="0"/>
              <a:t>What are </a:t>
            </a:r>
            <a:r>
              <a:rPr lang="en-NZ" b="1" dirty="0" smtClean="0"/>
              <a:t>your</a:t>
            </a:r>
            <a:r>
              <a:rPr lang="en-NZ" dirty="0" smtClean="0"/>
              <a:t> initial questions?  (Have you written some already?)</a:t>
            </a:r>
          </a:p>
          <a:p>
            <a:pPr lvl="1"/>
            <a:r>
              <a:rPr lang="en-NZ" dirty="0" smtClean="0"/>
              <a:t>Should I analyse the specification carefully, as in black-box testing, to discover “what the code should be doing”?</a:t>
            </a:r>
          </a:p>
          <a:p>
            <a:pPr lvl="1"/>
            <a:r>
              <a:rPr lang="en-NZ" dirty="0" smtClean="0"/>
              <a:t>Does white-box testing have an advantage, over black-box testing, in testing “what the program is not intended to do”?</a:t>
            </a:r>
          </a:p>
          <a:p>
            <a:pPr lvl="1"/>
            <a:r>
              <a:rPr lang="en-NZ" dirty="0" smtClean="0"/>
              <a:t>Should </a:t>
            </a:r>
            <a:r>
              <a:rPr lang="en-NZ" dirty="0"/>
              <a:t>I</a:t>
            </a:r>
            <a:r>
              <a:rPr lang="en-NZ" dirty="0" smtClean="0"/>
              <a:t> carefully test interfaces, exceptions, or error returns, or should I concentrate on confirming the correctness of functional “internal” behaviour? </a:t>
            </a:r>
          </a:p>
          <a:p>
            <a:pPr lvl="1"/>
            <a:endParaRPr lang="en-NZ" dirty="0" smtClean="0"/>
          </a:p>
          <a:p>
            <a:r>
              <a:rPr lang="en-NZ" dirty="0" smtClean="0"/>
              <a:t>Evaluate strengths and weaknesses of Black-box and White-box testing.</a:t>
            </a:r>
            <a:endParaRPr lang="en-NZ" dirty="0"/>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25022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White-Box Testing</a:t>
            </a:r>
            <a:endParaRPr lang="en-NZ" dirty="0"/>
          </a:p>
        </p:txBody>
      </p:sp>
      <p:sp>
        <p:nvSpPr>
          <p:cNvPr id="3" name="Content Placeholder 2"/>
          <p:cNvSpPr>
            <a:spLocks noGrp="1"/>
          </p:cNvSpPr>
          <p:nvPr>
            <p:ph sz="quarter" idx="1"/>
          </p:nvPr>
        </p:nvSpPr>
        <p:spPr>
          <a:xfrm>
            <a:off x="165100" y="1219200"/>
            <a:ext cx="9493250" cy="3577952"/>
          </a:xfrm>
        </p:spPr>
        <p:txBody>
          <a:bodyPr/>
          <a:lstStyle/>
          <a:p>
            <a:r>
              <a:rPr lang="en-NZ" dirty="0" smtClean="0"/>
              <a:t>“This strategy derives test data from an examination of the program’s logic</a:t>
            </a:r>
          </a:p>
          <a:p>
            <a:pPr lvl="1"/>
            <a:r>
              <a:rPr lang="en-NZ" dirty="0" smtClean="0"/>
              <a:t>“(and often, unfortunately, at the neglect of the specification).”</a:t>
            </a:r>
          </a:p>
          <a:p>
            <a:pPr lvl="1"/>
            <a:r>
              <a:rPr lang="en-NZ" dirty="0" smtClean="0"/>
              <a:t>Hmmm… Myers is </a:t>
            </a:r>
            <a:r>
              <a:rPr lang="en-NZ" b="1" dirty="0" smtClean="0"/>
              <a:t>not</a:t>
            </a:r>
            <a:r>
              <a:rPr lang="en-NZ" dirty="0" smtClean="0"/>
              <a:t> encouraging white-box testers to “neglect” the specification.</a:t>
            </a:r>
          </a:p>
          <a:p>
            <a:pPr lvl="2"/>
            <a:r>
              <a:rPr lang="en-NZ" dirty="0" smtClean="0"/>
              <a:t>He is pointing out that many white-box testers do not pay careful attention to the specification.</a:t>
            </a:r>
          </a:p>
          <a:p>
            <a:r>
              <a:rPr lang="en-NZ" dirty="0" smtClean="0"/>
              <a:t>Aim is to test what has been implemented</a:t>
            </a:r>
          </a:p>
          <a:p>
            <a:pPr marL="0" indent="0">
              <a:buNone/>
            </a:pP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951683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White-Box Testing</a:t>
            </a:r>
            <a:endParaRPr lang="en-NZ" dirty="0"/>
          </a:p>
        </p:txBody>
      </p:sp>
      <p:sp>
        <p:nvSpPr>
          <p:cNvPr id="3" name="Content Placeholder 2"/>
          <p:cNvSpPr>
            <a:spLocks noGrp="1"/>
          </p:cNvSpPr>
          <p:nvPr>
            <p:ph sz="quarter" idx="1"/>
          </p:nvPr>
        </p:nvSpPr>
        <p:spPr/>
        <p:txBody>
          <a:bodyPr/>
          <a:lstStyle/>
          <a:p>
            <a:r>
              <a:rPr lang="en-NZ" dirty="0" smtClean="0"/>
              <a:t>What is the overall strategy or “gold standard” for white-box testing?</a:t>
            </a:r>
          </a:p>
          <a:p>
            <a:pPr lvl="1"/>
            <a:r>
              <a:rPr lang="en-NZ" dirty="0" smtClean="0"/>
              <a:t>“Causing every statement in the program to execute at least once”?</a:t>
            </a:r>
          </a:p>
          <a:p>
            <a:pPr lvl="1"/>
            <a:r>
              <a:rPr lang="en-NZ" dirty="0" smtClean="0"/>
              <a:t>No… this is “highly inadequate”.  (Can you see why?)</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521567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Gold Standard for White-Box Testing</a:t>
            </a:r>
            <a:endParaRPr lang="en-NZ" dirty="0"/>
          </a:p>
        </p:txBody>
      </p:sp>
      <p:sp>
        <p:nvSpPr>
          <p:cNvPr id="3" name="Content Placeholder 2"/>
          <p:cNvSpPr>
            <a:spLocks noGrp="1"/>
          </p:cNvSpPr>
          <p:nvPr>
            <p:ph sz="quarter" idx="1"/>
          </p:nvPr>
        </p:nvSpPr>
        <p:spPr>
          <a:xfrm>
            <a:off x="165100" y="1219200"/>
            <a:ext cx="9493250" cy="4010000"/>
          </a:xfrm>
        </p:spPr>
        <p:txBody>
          <a:bodyPr>
            <a:normAutofit fontScale="92500" lnSpcReduction="10000"/>
          </a:bodyPr>
          <a:lstStyle/>
          <a:p>
            <a:r>
              <a:rPr lang="en-NZ" b="1" dirty="0" smtClean="0"/>
              <a:t>Exhaustive Path Testing:</a:t>
            </a:r>
            <a:r>
              <a:rPr lang="en-NZ" dirty="0" smtClean="0"/>
              <a:t> a gold standard for White-Box Testing</a:t>
            </a:r>
          </a:p>
          <a:p>
            <a:pPr lvl="1"/>
            <a:r>
              <a:rPr lang="en-NZ" dirty="0" smtClean="0"/>
              <a:t>“if you execute, via test cases, all possible paths of control flow through the program, then </a:t>
            </a:r>
            <a:r>
              <a:rPr lang="en-NZ" b="1" i="1" dirty="0" smtClean="0"/>
              <a:t>possibly</a:t>
            </a:r>
            <a:r>
              <a:rPr lang="en-NZ" dirty="0" smtClean="0"/>
              <a:t> the program has been completely tested.”</a:t>
            </a:r>
          </a:p>
          <a:p>
            <a:endParaRPr lang="en-NZ" dirty="0" smtClean="0"/>
          </a:p>
          <a:p>
            <a:r>
              <a:rPr lang="en-NZ" dirty="0" smtClean="0"/>
              <a:t>Testing all possible paths of control flow is not enough to prove correctness in a white-box test, so how can this be a gold standard?</a:t>
            </a:r>
          </a:p>
          <a:p>
            <a:pPr lvl="1"/>
            <a:r>
              <a:rPr lang="en-NZ" dirty="0" smtClean="0"/>
              <a:t>Recall that testing all possible inputs is not enough to prove correctness in a black-box text, yet this is still the gold standard for black-box testing.</a:t>
            </a:r>
          </a:p>
          <a:p>
            <a:pPr lvl="1"/>
            <a:r>
              <a:rPr lang="en-NZ" dirty="0" smtClean="0"/>
              <a:t>The justification is the other way around!  If you </a:t>
            </a:r>
            <a:r>
              <a:rPr lang="en-NZ" b="1" i="1" dirty="0" smtClean="0"/>
              <a:t>don’t </a:t>
            </a:r>
            <a:r>
              <a:rPr lang="en-NZ" dirty="0" smtClean="0"/>
              <a:t>exercise all control paths, then a test case for this path may reveal an obvious bug in this path.  Someone might ask: why didn’t you test that path?  How would you respond.</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824583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Gold Standard for White-Box Testing</a:t>
            </a:r>
            <a:endParaRPr lang="en-NZ" dirty="0"/>
          </a:p>
        </p:txBody>
      </p:sp>
      <p:sp>
        <p:nvSpPr>
          <p:cNvPr id="3" name="Content Placeholder 2"/>
          <p:cNvSpPr>
            <a:spLocks noGrp="1"/>
          </p:cNvSpPr>
          <p:nvPr>
            <p:ph sz="quarter" idx="1"/>
          </p:nvPr>
        </p:nvSpPr>
        <p:spPr>
          <a:xfrm>
            <a:off x="165100" y="1219200"/>
            <a:ext cx="9493250" cy="3145904"/>
          </a:xfrm>
        </p:spPr>
        <p:txBody>
          <a:bodyPr>
            <a:normAutofit/>
          </a:bodyPr>
          <a:lstStyle/>
          <a:p>
            <a:r>
              <a:rPr lang="en-NZ" b="1" dirty="0" smtClean="0"/>
              <a:t>Exhaustive Path Testing:</a:t>
            </a:r>
            <a:r>
              <a:rPr lang="en-NZ" dirty="0" smtClean="0"/>
              <a:t> </a:t>
            </a:r>
          </a:p>
          <a:p>
            <a:endParaRPr lang="en-NZ" dirty="0"/>
          </a:p>
          <a:p>
            <a:r>
              <a:rPr lang="en-NZ" dirty="0" smtClean="0"/>
              <a:t>Testing all paths is often (almost always?) infeasible.</a:t>
            </a:r>
          </a:p>
          <a:p>
            <a:pPr lvl="1"/>
            <a:r>
              <a:rPr lang="en-NZ" dirty="0" smtClean="0"/>
              <a:t>Recall that the gold-standard for black-box testing (of testing all possible inputs) is almost always infeasible.</a:t>
            </a:r>
          </a:p>
          <a:p>
            <a:pPr lvl="1"/>
            <a:r>
              <a:rPr lang="en-NZ" dirty="0" smtClean="0"/>
              <a:t>Even if you know you can’t possibly “reach the gold”, you can still use this standard to measure your  progress!</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487393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is a “Possible Path of Control Flow”?</a:t>
            </a:r>
            <a:endParaRPr lang="en-NZ" dirty="0"/>
          </a:p>
        </p:txBody>
      </p:sp>
      <p:sp>
        <p:nvSpPr>
          <p:cNvPr id="3" name="Content Placeholder 2"/>
          <p:cNvSpPr>
            <a:spLocks noGrp="1"/>
          </p:cNvSpPr>
          <p:nvPr>
            <p:ph sz="quarter" idx="1"/>
          </p:nvPr>
        </p:nvSpPr>
        <p:spPr/>
        <p:txBody>
          <a:bodyPr>
            <a:normAutofit lnSpcReduction="10000"/>
          </a:bodyPr>
          <a:lstStyle/>
          <a:p>
            <a:r>
              <a:rPr lang="en-NZ" dirty="0" smtClean="0"/>
              <a:t>Myers does not offer a sharp definition in this chapter – you’d have to read Chapter 4 (and even there you won’t find one AFIK ;-).</a:t>
            </a:r>
          </a:p>
          <a:p>
            <a:pPr lvl="1"/>
            <a:r>
              <a:rPr lang="en-NZ" dirty="0" smtClean="0"/>
              <a:t>In Chapter 2, he discusses the concept of a “unique logic path”, where a “logic path” is </a:t>
            </a:r>
            <a:r>
              <a:rPr lang="en-NZ" b="1" dirty="0" smtClean="0"/>
              <a:t>the sequence of instructions executed when a program is given a particular input</a:t>
            </a:r>
            <a:r>
              <a:rPr lang="en-NZ" dirty="0" smtClean="0"/>
              <a:t>.</a:t>
            </a:r>
          </a:p>
          <a:p>
            <a:pPr lvl="1"/>
            <a:r>
              <a:rPr lang="en-NZ" dirty="0" smtClean="0"/>
              <a:t>If the program has a conditional branch, then it has multiple logic paths (assuming that an input can be found which causes the program to branch, and another input which causes the program not to branch).</a:t>
            </a:r>
          </a:p>
          <a:p>
            <a:pPr lvl="1"/>
            <a:endParaRPr lang="en-NZ" dirty="0" smtClean="0"/>
          </a:p>
          <a:p>
            <a:r>
              <a:rPr lang="en-NZ" dirty="0" smtClean="0"/>
              <a:t>Your goal, as a white-box tester, is to devise an input which will “force” the program to take each important path.</a:t>
            </a:r>
          </a:p>
          <a:p>
            <a:pPr lvl="1"/>
            <a:r>
              <a:rPr lang="en-NZ" dirty="0" smtClean="0"/>
              <a:t>We define “path” informally in this course, with reference to a flowchart as on the following slide.</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119924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White-Box Testing: An Example</a:t>
            </a:r>
            <a:endParaRPr lang="en-NZ" dirty="0"/>
          </a:p>
        </p:txBody>
      </p:sp>
      <p:sp>
        <p:nvSpPr>
          <p:cNvPr id="3" name="Content Placeholder 2"/>
          <p:cNvSpPr>
            <a:spLocks noGrp="1"/>
          </p:cNvSpPr>
          <p:nvPr>
            <p:ph sz="quarter" idx="1"/>
          </p:nvPr>
        </p:nvSpPr>
        <p:spPr/>
        <p:txBody>
          <a:bodyPr/>
          <a:lstStyle/>
          <a:p>
            <a:r>
              <a:rPr lang="en-NZ" dirty="0" smtClean="0"/>
              <a:t>Devise a test set for this code.  (Inputs: a, b; Outputs: a, x, y.)</a:t>
            </a:r>
            <a:endParaRPr lang="en-NZ"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696" y="1772816"/>
            <a:ext cx="6343650" cy="461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11587367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CS105_10</Template>
  <TotalTime>3196</TotalTime>
  <Words>2337</Words>
  <Application>Microsoft Office PowerPoint</Application>
  <PresentationFormat>A4 Paper (210x297 mm)</PresentationFormat>
  <Paragraphs>372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CS105_10</vt:lpstr>
      <vt:lpstr>CompSci 230 Software Design and Construction </vt:lpstr>
      <vt:lpstr>Lecture plan</vt:lpstr>
      <vt:lpstr>Learning Goals for Today</vt:lpstr>
      <vt:lpstr>White-Box Testing</vt:lpstr>
      <vt:lpstr>White-Box Testing</vt:lpstr>
      <vt:lpstr>A Gold Standard for White-Box Testing</vt:lpstr>
      <vt:lpstr>A Gold Standard for White-Box Testing</vt:lpstr>
      <vt:lpstr>What is a “Possible Path of Control Flow”?</vt:lpstr>
      <vt:lpstr>White-Box Testing: An Example</vt:lpstr>
      <vt:lpstr>White-Box Testing: An Example</vt:lpstr>
      <vt:lpstr>White-Box Testing: An Example</vt:lpstr>
      <vt:lpstr>White-Box Testing: An Example</vt:lpstr>
      <vt:lpstr>When should we stop?</vt:lpstr>
      <vt:lpstr>If you test a path…</vt:lpstr>
      <vt:lpstr>If you test a path…</vt:lpstr>
      <vt:lpstr>Coverage techniques</vt:lpstr>
      <vt:lpstr>Statement coverage</vt:lpstr>
      <vt:lpstr>Decision coverage</vt:lpstr>
      <vt:lpstr>Decision/condition coverage</vt:lpstr>
      <vt:lpstr>Decision/condition coverage</vt:lpstr>
      <vt:lpstr>Strengths of White-Box Testing</vt:lpstr>
      <vt:lpstr>Summary</vt:lpstr>
      <vt:lpstr>Summary</vt:lpstr>
      <vt:lpstr>Summary</vt:lpstr>
      <vt:lpstr>Summary</vt:lpstr>
      <vt:lpstr>Myers’ Principles</vt:lpstr>
      <vt:lpstr>Principle 1</vt:lpstr>
    </vt:vector>
  </TitlesOfParts>
  <Company>The 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Diana Kirk</cp:lastModifiedBy>
  <cp:revision>314</cp:revision>
  <cp:lastPrinted>2014-05-22T01:27:50Z</cp:lastPrinted>
  <dcterms:created xsi:type="dcterms:W3CDTF">2003-06-18T01:49:53Z</dcterms:created>
  <dcterms:modified xsi:type="dcterms:W3CDTF">2015-05-04T00:54:53Z</dcterms:modified>
</cp:coreProperties>
</file>