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30"/>
  </p:notesMasterIdLst>
  <p:handoutMasterIdLst>
    <p:handoutMasterId r:id="rId31"/>
  </p:handoutMasterIdLst>
  <p:sldIdLst>
    <p:sldId id="337" r:id="rId2"/>
    <p:sldId id="336" r:id="rId3"/>
    <p:sldId id="303" r:id="rId4"/>
    <p:sldId id="339" r:id="rId5"/>
    <p:sldId id="324" r:id="rId6"/>
    <p:sldId id="325" r:id="rId7"/>
    <p:sldId id="326" r:id="rId8"/>
    <p:sldId id="327" r:id="rId9"/>
    <p:sldId id="328" r:id="rId10"/>
    <p:sldId id="329" r:id="rId11"/>
    <p:sldId id="330" r:id="rId12"/>
    <p:sldId id="331" r:id="rId13"/>
    <p:sldId id="332" r:id="rId14"/>
    <p:sldId id="333" r:id="rId15"/>
    <p:sldId id="341" r:id="rId16"/>
    <p:sldId id="305" r:id="rId17"/>
    <p:sldId id="313" r:id="rId18"/>
    <p:sldId id="315" r:id="rId19"/>
    <p:sldId id="314" r:id="rId20"/>
    <p:sldId id="316" r:id="rId21"/>
    <p:sldId id="317" r:id="rId22"/>
    <p:sldId id="342" r:id="rId23"/>
    <p:sldId id="345" r:id="rId24"/>
    <p:sldId id="346" r:id="rId25"/>
    <p:sldId id="347" r:id="rId26"/>
    <p:sldId id="343" r:id="rId27"/>
    <p:sldId id="321" r:id="rId28"/>
    <p:sldId id="322" r:id="rId29"/>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6" autoAdjust="0"/>
    <p:restoredTop sz="94685" autoAdjust="0"/>
  </p:normalViewPr>
  <p:slideViewPr>
    <p:cSldViewPr>
      <p:cViewPr varScale="1">
        <p:scale>
          <a:sx n="77" d="100"/>
          <a:sy n="77" d="100"/>
        </p:scale>
        <p:origin x="-1218"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timing>
    <p:tnLst>
      <p:par>
        <p:cTn id="1" dur="indefinite" restart="never" nodeType="tmRoot"/>
      </p:par>
    </p:tnLst>
  </p:timing>
  <p:hf sldNum="0"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ectrum.ieee.org/computing/software/why-software-fails/0" TargetMode="External"/><Relationship Id="rId2" Type="http://schemas.openxmlformats.org/officeDocument/2006/relationships/hyperlink" Target="http://sdg.csail.mit.edu/D2/spectrum_aug97_atc.htm" TargetMode="External"/><Relationship Id="rId1" Type="http://schemas.openxmlformats.org/officeDocument/2006/relationships/slideLayout" Target="../slideLayouts/slideLayout2.xml"/><Relationship Id="rId4" Type="http://schemas.openxmlformats.org/officeDocument/2006/relationships/hyperlink" Target="http://news.cnet.com/8301-13580_3-9949793-39.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uberpulse.com/us/2008/05/java_write_once_debug_everywhere.ph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a:t>
            </a:r>
            <a:r>
              <a:rPr lang="en-NZ" altLang="zh-TW" dirty="0" smtClean="0">
                <a:ea typeface="新細明體" pitchFamily="18" charset="-120"/>
              </a:rPr>
              <a:t>2015S1</a:t>
            </a:r>
            <a:endParaRPr lang="en-NZ" altLang="zh-TW" dirty="0" smtClean="0">
              <a:ea typeface="新細明體" pitchFamily="18" charset="-120"/>
            </a:endParaRPr>
          </a:p>
          <a:p>
            <a:pPr algn="ctr" eaLnBrk="1" hangingPunct="1">
              <a:defRPr/>
            </a:pPr>
            <a:r>
              <a:rPr lang="en-NZ" dirty="0" smtClean="0"/>
              <a:t>Black box testing</a:t>
            </a:r>
            <a:endParaRPr lang="en-US" dirty="0" smtClean="0"/>
          </a:p>
        </p:txBody>
      </p:sp>
    </p:spTree>
    <p:extLst>
      <p:ext uri="{BB962C8B-B14F-4D97-AF65-F5344CB8AC3E}">
        <p14:creationId xmlns:p14="http://schemas.microsoft.com/office/powerpoint/2010/main" val="4032165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 Evaluation: it just keeps going…</a:t>
            </a:r>
            <a:endParaRPr lang="en-NZ" dirty="0"/>
          </a:p>
        </p:txBody>
      </p:sp>
      <p:sp>
        <p:nvSpPr>
          <p:cNvPr id="3" name="Content Placeholder 2"/>
          <p:cNvSpPr>
            <a:spLocks noGrp="1"/>
          </p:cNvSpPr>
          <p:nvPr>
            <p:ph sz="quarter" idx="1"/>
          </p:nvPr>
        </p:nvSpPr>
        <p:spPr/>
        <p:txBody>
          <a:bodyPr>
            <a:normAutofit fontScale="92500"/>
          </a:bodyPr>
          <a:lstStyle/>
          <a:p>
            <a:r>
              <a:rPr lang="en-NZ" dirty="0" smtClean="0"/>
              <a:t>9. Do you have a test case with three integers greater than zero such that the sum of two of the numbers is less than the third (such as 1,2,4 or 12,15,30)?</a:t>
            </a:r>
          </a:p>
          <a:p>
            <a:pPr lvl="1"/>
            <a:r>
              <a:rPr lang="en-NZ" dirty="0" smtClean="0"/>
              <a:t>Yes, I wrote this case. But your spec didn’t say how the program is supposed to behave when it gets an input that isn’t a triangle.  I assumed the program should terminate normally, and output nothing.  (Is this what you want it to do?  I can’t test for the “correct” production of an unspecified output.)</a:t>
            </a:r>
          </a:p>
          <a:p>
            <a:r>
              <a:rPr lang="en-NZ" dirty="0" smtClean="0"/>
              <a:t>10. Do you have at least three test cases in category 9 such that you have tried all three permutations (for example, 1,2,4; 1,4,2; and 4,1,2)?</a:t>
            </a:r>
          </a:p>
          <a:p>
            <a:pPr lvl="1"/>
            <a:r>
              <a:rPr lang="en-NZ" dirty="0" smtClean="0"/>
              <a:t>No, I didn’t think about permuting that case.  But it’s very important, come to think of it!  If the program doesn’t check all three triangle inequalities (A+B&lt;C,  A+C&lt;B, and B+C&lt;A) then it’ll accept some non-triangle inputs.</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323287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 and going… who would have guessed?</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11. Do you have a test case in which all sides are zero (0,0,0)?</a:t>
            </a:r>
          </a:p>
          <a:p>
            <a:pPr lvl="1"/>
            <a:r>
              <a:rPr lang="en-NZ" dirty="0" smtClean="0"/>
              <a:t>No.  (Why is this important, I wonder?  Ah… a “boundary” with the negative-length case!)</a:t>
            </a:r>
          </a:p>
          <a:p>
            <a:r>
              <a:rPr lang="en-NZ" dirty="0" smtClean="0"/>
              <a:t>12. Do you have at least one test case specifying non-integer values (such as 2.5,3.5,5.5)?</a:t>
            </a:r>
          </a:p>
          <a:p>
            <a:pPr lvl="1"/>
            <a:r>
              <a:rPr lang="en-NZ" dirty="0"/>
              <a:t>W</a:t>
            </a:r>
            <a:r>
              <a:rPr lang="en-NZ" dirty="0" smtClean="0"/>
              <a:t>ell, I did a little checking of the keyboard input, but my test was for integers that would overflow a 4-byte signed </a:t>
            </a:r>
            <a:r>
              <a:rPr lang="en-NZ" dirty="0" err="1" smtClean="0"/>
              <a:t>int</a:t>
            </a:r>
            <a:r>
              <a:rPr lang="en-NZ" dirty="0" smtClean="0"/>
              <a:t>: 10000000000, 20000000000, 40000000000.  I also gave some thought to checking for semicolons, commas, and spaces as delimiters but I reckoned that this was my first-draft test set for a program with an unspecified input format.  I’d prefer to see the first set of testing results before finalising my tests.  </a:t>
            </a:r>
          </a:p>
          <a:p>
            <a:pPr lvl="1"/>
            <a:r>
              <a:rPr lang="en-NZ" dirty="0" smtClean="0"/>
              <a:t>Is the program written in C, Java, Fortran, PHP? Different programming languages handle integer input quite differently, leading to different confusions over “unintended behaviour”.</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172081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 more evaluative questions from Myers!</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13.  “Do you have at least one test case specifying the wrong number of values (two rather than three integers, for example)?</a:t>
            </a:r>
          </a:p>
          <a:p>
            <a:pPr lvl="1"/>
            <a:r>
              <a:rPr lang="en-NZ" dirty="0" smtClean="0"/>
              <a:t>Well, I certainly thought about writing one, then decided that was a test case for the “input dialog module”.  Now that I know I’m supposed to test a program that is handling its own keyboard input, I’ll add more cases. I have been making a lot of incorrect assumptions about the input format you designed your program to handle.  Do you want to tell me about your format now?</a:t>
            </a:r>
          </a:p>
          <a:p>
            <a:r>
              <a:rPr lang="en-NZ" dirty="0" smtClean="0"/>
              <a:t>14. “For each test case did you specify the expected output from the program in addition to the input values.”</a:t>
            </a:r>
          </a:p>
          <a:p>
            <a:pPr lvl="1">
              <a:tabLst>
                <a:tab pos="1438275" algn="l"/>
              </a:tabLst>
            </a:pPr>
            <a:r>
              <a:rPr lang="en-NZ" dirty="0" smtClean="0"/>
              <a:t>Yes,  But I incorrectly guessed what was “expected” for degenerate triangles.  And I still don’t know what the program was designed to output in cases</a:t>
            </a:r>
            <a:r>
              <a:rPr lang="en-NZ" dirty="0"/>
              <a:t> </a:t>
            </a:r>
            <a:r>
              <a:rPr lang="en-NZ" dirty="0" smtClean="0"/>
              <a:t>where the input is not a triangle.  So some of my output specifications are incorrect.</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009651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 Summative Metric</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Myers gives one point for an affirmative answer to each question.  Max 14.  Min 0.  Average (for “highly qualified professional programmers”) 7.8.</a:t>
            </a:r>
          </a:p>
          <a:p>
            <a:pPr lvl="1"/>
            <a:r>
              <a:rPr lang="en-NZ" dirty="0" smtClean="0"/>
              <a:t>My score: 4.  (Do you really want to listen to my lectures on testing?)</a:t>
            </a:r>
          </a:p>
          <a:p>
            <a:r>
              <a:rPr lang="en-NZ" dirty="0" smtClean="0"/>
              <a:t>“The point of the exercise is to illustrate that the testing of even a trivial program such as this is not an easy task.”</a:t>
            </a:r>
          </a:p>
          <a:p>
            <a:pPr lvl="1"/>
            <a:r>
              <a:rPr lang="en-NZ" dirty="0" smtClean="0"/>
              <a:t>Was his exercise successful for you?  For others?  (You could test this!)</a:t>
            </a:r>
          </a:p>
          <a:p>
            <a:r>
              <a:rPr lang="en-NZ" dirty="0" smtClean="0"/>
              <a:t>“… consider the difficulty of testing a 100,000-statement air traffic control system …” </a:t>
            </a:r>
          </a:p>
          <a:p>
            <a:pPr lvl="1"/>
            <a:r>
              <a:rPr lang="en-NZ" dirty="0" smtClean="0"/>
              <a:t>Ouch.  The text shows its age!  This passage was probably written for the first edition and hasn’t been updated…</a:t>
            </a:r>
          </a:p>
          <a:p>
            <a:pPr lvl="1"/>
            <a:r>
              <a:rPr lang="en-NZ" dirty="0" smtClean="0"/>
              <a:t>This introductory chapter raised some very interesting questions and provided plausible definitions; but is Myers’ advice still relevant?</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3423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Some Recent Software Systems</a:t>
            </a:r>
            <a:endParaRPr lang="en-NZ" dirty="0"/>
          </a:p>
        </p:txBody>
      </p:sp>
      <p:sp>
        <p:nvSpPr>
          <p:cNvPr id="3" name="Content Placeholder 2"/>
          <p:cNvSpPr>
            <a:spLocks noGrp="1"/>
          </p:cNvSpPr>
          <p:nvPr>
            <p:ph sz="quarter" idx="1"/>
          </p:nvPr>
        </p:nvSpPr>
        <p:spPr/>
        <p:txBody>
          <a:bodyPr>
            <a:normAutofit lnSpcReduction="10000"/>
          </a:bodyPr>
          <a:lstStyle/>
          <a:p>
            <a:r>
              <a:rPr lang="en-NZ" sz="2400" dirty="0">
                <a:solidFill>
                  <a:schemeClr val="tx2"/>
                </a:solidFill>
              </a:rPr>
              <a:t>“An entirely new architecture is needed, which may mean moving away from a central computer to a more distributed client-server system. That would enable the FAA to upgrade the host in bite-sized chunks, rather than recoding all at once the 1-1/2 million lines of code that got us into trouble in the first place.”  </a:t>
            </a:r>
          </a:p>
          <a:p>
            <a:pPr marL="274638" lvl="1" indent="0">
              <a:buNone/>
            </a:pPr>
            <a:r>
              <a:rPr lang="en-NZ" sz="1800" dirty="0" smtClean="0"/>
              <a:t>[</a:t>
            </a:r>
            <a:r>
              <a:rPr lang="en-NZ" sz="1800" dirty="0" smtClean="0">
                <a:hlinkClick r:id="rId2"/>
              </a:rPr>
              <a:t>In Search of the Future of Air Traffic Control</a:t>
            </a:r>
            <a:r>
              <a:rPr lang="en-NZ" sz="1800" dirty="0" smtClean="0"/>
              <a:t>”, </a:t>
            </a:r>
            <a:r>
              <a:rPr lang="en-NZ" sz="1800" i="1" dirty="0" smtClean="0"/>
              <a:t>IEEE Spectrum</a:t>
            </a:r>
            <a:r>
              <a:rPr lang="en-NZ" sz="1800" dirty="0" smtClean="0"/>
              <a:t>, August 1997]</a:t>
            </a:r>
          </a:p>
          <a:p>
            <a:pPr marL="273050" lvl="1">
              <a:spcBef>
                <a:spcPts val="600"/>
              </a:spcBef>
              <a:buClr>
                <a:schemeClr val="accent1"/>
              </a:buClr>
            </a:pPr>
            <a:r>
              <a:rPr lang="en-NZ" sz="2400" dirty="0"/>
              <a:t>“a typical </a:t>
            </a:r>
            <a:r>
              <a:rPr lang="en-NZ" sz="2400" dirty="0" err="1"/>
              <a:t>cellphone</a:t>
            </a:r>
            <a:r>
              <a:rPr lang="en-NZ" sz="2400" dirty="0"/>
              <a:t> now contains 2 million lines of code; by 2010 it will likely have 10 times as many… [and] cars will each have 100 million lines of code.”</a:t>
            </a:r>
          </a:p>
          <a:p>
            <a:pPr marL="319087" lvl="2" indent="0">
              <a:spcBef>
                <a:spcPts val="600"/>
              </a:spcBef>
              <a:buClr>
                <a:schemeClr val="accent1"/>
              </a:buClr>
              <a:buNone/>
            </a:pPr>
            <a:r>
              <a:rPr lang="en-NZ" sz="1800" dirty="0" smtClean="0"/>
              <a:t>[“</a:t>
            </a:r>
            <a:r>
              <a:rPr lang="en-NZ" sz="1800" dirty="0">
                <a:hlinkClick r:id="rId3"/>
              </a:rPr>
              <a:t>Why Software Fails</a:t>
            </a:r>
            <a:r>
              <a:rPr lang="en-NZ" sz="1800" dirty="0"/>
              <a:t>”, </a:t>
            </a:r>
            <a:r>
              <a:rPr lang="en-NZ" sz="1800" i="1" dirty="0"/>
              <a:t>IEEE Spectrum</a:t>
            </a:r>
            <a:r>
              <a:rPr lang="en-NZ" sz="1800" dirty="0"/>
              <a:t>, September </a:t>
            </a:r>
            <a:r>
              <a:rPr lang="en-NZ" sz="1800" dirty="0" smtClean="0"/>
              <a:t>2005]</a:t>
            </a:r>
          </a:p>
          <a:p>
            <a:pPr marL="273050" lvl="1">
              <a:spcBef>
                <a:spcPts val="600"/>
              </a:spcBef>
              <a:buClr>
                <a:schemeClr val="accent1"/>
              </a:buClr>
            </a:pPr>
            <a:r>
              <a:rPr lang="en-NZ" sz="2400" dirty="0"/>
              <a:t>“… about 8.6 million lines of Android's 11 million are </a:t>
            </a:r>
            <a:r>
              <a:rPr lang="en-NZ" sz="2400" dirty="0" smtClean="0"/>
              <a:t>open-source.”</a:t>
            </a:r>
          </a:p>
          <a:p>
            <a:pPr marL="319087" lvl="2" indent="0">
              <a:spcBef>
                <a:spcPts val="600"/>
              </a:spcBef>
              <a:buClr>
                <a:schemeClr val="accent1"/>
              </a:buClr>
              <a:buNone/>
            </a:pPr>
            <a:r>
              <a:rPr lang="en-NZ" sz="1800" dirty="0" smtClean="0"/>
              <a:t>[“</a:t>
            </a:r>
            <a:r>
              <a:rPr lang="en-NZ" sz="1800" dirty="0" smtClean="0">
                <a:hlinkClick r:id="rId4"/>
              </a:rPr>
              <a:t>Google carves an Android path through open-source world</a:t>
            </a:r>
            <a:r>
              <a:rPr lang="en-NZ" sz="1800" dirty="0" smtClean="0"/>
              <a:t>”, CNET News, 22 May 2008]</a:t>
            </a:r>
          </a:p>
          <a:p>
            <a:pPr marL="330200" lvl="1" indent="-285750">
              <a:spcBef>
                <a:spcPts val="600"/>
              </a:spcBef>
              <a:buClr>
                <a:schemeClr val="accent1"/>
              </a:buClr>
            </a:pPr>
            <a:r>
              <a:rPr lang="en-NZ" sz="2400" dirty="0" smtClean="0"/>
              <a:t>Can anyone afford to write ten million test cases for a single program?  Can we rely on programs that aren’t fully tested?</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317521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Testing observations</a:t>
            </a:r>
            <a:endParaRPr lang="en-NZ" dirty="0"/>
          </a:p>
        </p:txBody>
      </p:sp>
      <p:sp>
        <p:nvSpPr>
          <p:cNvPr id="3" name="Content Placeholder 2"/>
          <p:cNvSpPr>
            <a:spLocks noGrp="1"/>
          </p:cNvSpPr>
          <p:nvPr>
            <p:ph sz="quarter" idx="1"/>
          </p:nvPr>
        </p:nvSpPr>
        <p:spPr>
          <a:xfrm>
            <a:off x="165100" y="1219200"/>
            <a:ext cx="9493250" cy="4874096"/>
          </a:xfrm>
        </p:spPr>
        <p:txBody>
          <a:bodyPr>
            <a:normAutofit lnSpcReduction="10000"/>
          </a:bodyPr>
          <a:lstStyle/>
          <a:p>
            <a:r>
              <a:rPr lang="en-NZ" dirty="0" smtClean="0"/>
              <a:t>Can we make some sense of what we discovered when trying to test the triangle-classification program above?</a:t>
            </a:r>
          </a:p>
          <a:p>
            <a:endParaRPr lang="en-NZ" dirty="0"/>
          </a:p>
          <a:p>
            <a:r>
              <a:rPr lang="en-NZ" dirty="0" smtClean="0"/>
              <a:t>Some observations.  We :</a:t>
            </a:r>
          </a:p>
          <a:p>
            <a:pPr lvl="1"/>
            <a:r>
              <a:rPr lang="en-NZ" dirty="0" smtClean="0"/>
              <a:t>had to check that each input was valid (e.g. not negative or zero)</a:t>
            </a:r>
          </a:p>
          <a:p>
            <a:pPr lvl="1"/>
            <a:r>
              <a:rPr lang="en-NZ" dirty="0" smtClean="0"/>
              <a:t>had to check that the combination of inputs was valid (sum of length of 2 sides &gt; length of 3</a:t>
            </a:r>
            <a:r>
              <a:rPr lang="en-NZ" baseline="30000" dirty="0" smtClean="0"/>
              <a:t>rd</a:t>
            </a:r>
            <a:r>
              <a:rPr lang="en-NZ" dirty="0" smtClean="0"/>
              <a:t>)</a:t>
            </a:r>
          </a:p>
          <a:p>
            <a:pPr lvl="1"/>
            <a:r>
              <a:rPr lang="en-NZ" dirty="0" smtClean="0"/>
              <a:t>did not know what to do for an invalid set of inputs (1,2,4)</a:t>
            </a:r>
          </a:p>
          <a:p>
            <a:pPr lvl="1"/>
            <a:r>
              <a:rPr lang="en-NZ" dirty="0"/>
              <a:t>did not understand the user’s viewpoint (degenerate case</a:t>
            </a:r>
            <a:r>
              <a:rPr lang="en-NZ" dirty="0" smtClean="0"/>
              <a:t>)</a:t>
            </a:r>
          </a:p>
          <a:p>
            <a:pPr lvl="1"/>
            <a:r>
              <a:rPr lang="en-NZ" dirty="0"/>
              <a:t>we had to check all permutations of the inputs</a:t>
            </a:r>
          </a:p>
          <a:p>
            <a:pPr lvl="1"/>
            <a:r>
              <a:rPr lang="en-NZ" dirty="0" smtClean="0"/>
              <a:t>had to check the program correctly categorised the inputs (functioned correctly)</a:t>
            </a:r>
            <a:endParaRPr lang="en-NZ" dirty="0"/>
          </a:p>
          <a:p>
            <a:pPr lvl="1"/>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543204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Economics of Software Testing</a:t>
            </a:r>
            <a:endParaRPr lang="en-NZ" dirty="0"/>
          </a:p>
        </p:txBody>
      </p:sp>
      <p:sp>
        <p:nvSpPr>
          <p:cNvPr id="3" name="Content Placeholder 2"/>
          <p:cNvSpPr>
            <a:spLocks noGrp="1"/>
          </p:cNvSpPr>
          <p:nvPr>
            <p:ph sz="quarter" idx="1"/>
          </p:nvPr>
        </p:nvSpPr>
        <p:spPr/>
        <p:txBody>
          <a:bodyPr>
            <a:normAutofit fontScale="92500" lnSpcReduction="10000"/>
          </a:bodyPr>
          <a:lstStyle/>
          <a:p>
            <a:r>
              <a:rPr lang="en-NZ" dirty="0" smtClean="0"/>
              <a:t>“In an ideal world, we would want to test every possible permutation of a program. </a:t>
            </a:r>
          </a:p>
          <a:p>
            <a:pPr lvl="1"/>
            <a:r>
              <a:rPr lang="en-NZ" dirty="0" smtClean="0"/>
              <a:t>In most cases, however, this simply is not possible.</a:t>
            </a:r>
          </a:p>
          <a:p>
            <a:pPr lvl="1"/>
            <a:r>
              <a:rPr lang="en-NZ" dirty="0" smtClean="0"/>
              <a:t>Even a seemingly simple program can have hundreds or thousands of possible input and output combinations.”</a:t>
            </a:r>
          </a:p>
          <a:p>
            <a:r>
              <a:rPr lang="en-NZ" dirty="0" smtClean="0"/>
              <a:t>“Creating test cases for all of these possibilities is impractical”</a:t>
            </a:r>
          </a:p>
          <a:p>
            <a:pPr lvl="1"/>
            <a:r>
              <a:rPr lang="en-NZ" dirty="0" smtClean="0"/>
              <a:t>Why? </a:t>
            </a:r>
            <a:r>
              <a:rPr lang="en-NZ" dirty="0"/>
              <a:t>C</a:t>
            </a:r>
            <a:r>
              <a:rPr lang="en-NZ" dirty="0" smtClean="0"/>
              <a:t>an’t a computer program help me generate tests for 10k possibilities?  But I can see a feasibility problem if there are more than a billion possibilities...</a:t>
            </a:r>
          </a:p>
          <a:p>
            <a:r>
              <a:rPr lang="en-NZ" dirty="0" smtClean="0"/>
              <a:t>“Complete testing of a complex application would take too long and require too many resources to be economically feasible.”</a:t>
            </a:r>
          </a:p>
          <a:p>
            <a:pPr lvl="1"/>
            <a:r>
              <a:rPr lang="en-NZ" dirty="0" smtClean="0"/>
              <a:t>I agree – completely testing a 32-bit multiplier is infeasible, and that’s not even a complex application! </a:t>
            </a:r>
          </a:p>
          <a:p>
            <a:pPr lvl="1"/>
            <a:r>
              <a:rPr lang="en-NZ" dirty="0" smtClean="0"/>
              <a:t>Hmmm… is there an objective way to determine the “dollar value” of a software test?  Is testing an art, a craft, or an engineering discipline?</a:t>
            </a:r>
          </a:p>
          <a:p>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968629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More on the Economics of Testing</a:t>
            </a:r>
            <a:endParaRPr lang="en-NZ" dirty="0"/>
          </a:p>
        </p:txBody>
      </p:sp>
      <p:sp>
        <p:nvSpPr>
          <p:cNvPr id="3" name="Content Placeholder 2"/>
          <p:cNvSpPr>
            <a:spLocks noGrp="1"/>
          </p:cNvSpPr>
          <p:nvPr>
            <p:ph sz="quarter" idx="1"/>
          </p:nvPr>
        </p:nvSpPr>
        <p:spPr/>
        <p:txBody>
          <a:bodyPr/>
          <a:lstStyle/>
          <a:p>
            <a:r>
              <a:rPr lang="en-NZ" dirty="0" smtClean="0"/>
              <a:t>If you accept that the primary purpose of testing is defect-identification (rather than for sales-support ;-), then… what</a:t>
            </a:r>
            <a:r>
              <a:rPr lang="en-NZ" dirty="0"/>
              <a:t> </a:t>
            </a:r>
            <a:r>
              <a:rPr lang="en-NZ" dirty="0" smtClean="0"/>
              <a:t>is a cost-effective way to test?</a:t>
            </a:r>
          </a:p>
          <a:p>
            <a:r>
              <a:rPr lang="en-NZ" dirty="0" smtClean="0"/>
              <a:t>Myers suggests that the appropriate first step (by the tester or their manager) is to make a strategic decision.  Two of the most common strategies:</a:t>
            </a:r>
          </a:p>
          <a:p>
            <a:pPr lvl="1"/>
            <a:r>
              <a:rPr lang="en-NZ" dirty="0" smtClean="0"/>
              <a:t>Black-box testing</a:t>
            </a:r>
          </a:p>
          <a:p>
            <a:pPr lvl="1"/>
            <a:r>
              <a:rPr lang="en-NZ" dirty="0" smtClean="0"/>
              <a:t>White-box testing</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94141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Black-box Testing</a:t>
            </a:r>
            <a:endParaRPr lang="en-NZ" dirty="0"/>
          </a:p>
        </p:txBody>
      </p:sp>
      <p:sp>
        <p:nvSpPr>
          <p:cNvPr id="3" name="Content Placeholder 2"/>
          <p:cNvSpPr>
            <a:spLocks noGrp="1"/>
          </p:cNvSpPr>
          <p:nvPr>
            <p:ph sz="quarter" idx="1"/>
          </p:nvPr>
        </p:nvSpPr>
        <p:spPr/>
        <p:txBody>
          <a:bodyPr>
            <a:normAutofit/>
          </a:bodyPr>
          <a:lstStyle/>
          <a:p>
            <a:r>
              <a:rPr lang="en-NZ" dirty="0" smtClean="0"/>
              <a:t>In black-box, data-driven, or input/output-driven testing you should </a:t>
            </a:r>
          </a:p>
          <a:p>
            <a:pPr lvl="1"/>
            <a:r>
              <a:rPr lang="en-NZ" dirty="0" smtClean="0"/>
              <a:t>“… view the program as a black box.</a:t>
            </a:r>
          </a:p>
          <a:p>
            <a:pPr lvl="1"/>
            <a:r>
              <a:rPr lang="en-NZ" dirty="0" smtClean="0"/>
              <a:t>“Your goal is to be completely unconcerned about the internal </a:t>
            </a:r>
            <a:r>
              <a:rPr lang="en-NZ" dirty="0" err="1" smtClean="0"/>
              <a:t>behavior</a:t>
            </a:r>
            <a:r>
              <a:rPr lang="en-NZ" dirty="0" smtClean="0"/>
              <a:t> and structure of the program.</a:t>
            </a:r>
          </a:p>
          <a:p>
            <a:pPr lvl="1"/>
            <a:r>
              <a:rPr lang="en-NZ" dirty="0" smtClean="0"/>
              <a:t>“Instead, concentrate on finding circumstances in which the program does not behave according to its specifications.  …</a:t>
            </a:r>
          </a:p>
          <a:p>
            <a:pPr lvl="1"/>
            <a:r>
              <a:rPr lang="en-NZ" dirty="0" smtClean="0"/>
              <a:t>“test data are derived solely from the specifications (i.e. without taking advantage of knowledge of the internal structure of the program).”</a:t>
            </a:r>
          </a:p>
          <a:p>
            <a:endParaRPr lang="en-NZ" dirty="0"/>
          </a:p>
          <a:p>
            <a:r>
              <a:rPr lang="en-NZ" dirty="0" smtClean="0"/>
              <a:t>(Is this the first testing strategy you thought of, while reading this Chapter?  Can you think of any strengths or weaknesses?)</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500769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Evaluating a Black-Box Test Set</a:t>
            </a:r>
            <a:endParaRPr lang="en-NZ" dirty="0"/>
          </a:p>
        </p:txBody>
      </p:sp>
      <p:sp>
        <p:nvSpPr>
          <p:cNvPr id="3" name="Content Placeholder 2"/>
          <p:cNvSpPr>
            <a:spLocks noGrp="1"/>
          </p:cNvSpPr>
          <p:nvPr>
            <p:ph sz="quarter" idx="1"/>
          </p:nvPr>
        </p:nvSpPr>
        <p:spPr/>
        <p:txBody>
          <a:bodyPr>
            <a:normAutofit/>
          </a:bodyPr>
          <a:lstStyle/>
          <a:p>
            <a:r>
              <a:rPr lang="en-NZ" dirty="0" smtClean="0"/>
              <a:t>To have a chance of finding all errors, you could use </a:t>
            </a:r>
            <a:r>
              <a:rPr lang="en-NZ" i="1" dirty="0" smtClean="0"/>
              <a:t>exhaustive input testing:</a:t>
            </a:r>
            <a:r>
              <a:rPr lang="en-NZ" dirty="0" smtClean="0"/>
              <a:t> making use of every possible input condition as a test case.”</a:t>
            </a:r>
          </a:p>
          <a:p>
            <a:pPr lvl="1"/>
            <a:r>
              <a:rPr lang="en-NZ" dirty="0" smtClean="0"/>
              <a:t>This is a “gold standard” for defect-detection –  but infeasible, in nearly all cases of practical interest.</a:t>
            </a:r>
          </a:p>
          <a:p>
            <a:pPr lvl="2"/>
            <a:r>
              <a:rPr lang="en-NZ" dirty="0" smtClean="0"/>
              <a:t>Could you exhaustively test the triangle-classification program of Chapter 1?</a:t>
            </a:r>
            <a:endParaRPr lang="en-NZ" dirty="0"/>
          </a:p>
          <a:p>
            <a:pPr lvl="1"/>
            <a:r>
              <a:rPr lang="en-NZ" dirty="0" smtClean="0"/>
              <a:t>Exhaustive test is desirable: if </a:t>
            </a:r>
            <a:r>
              <a:rPr lang="en-NZ" dirty="0"/>
              <a:t>you don’t test all possible inputs, then the program may exhibit a bug on </a:t>
            </a:r>
            <a:r>
              <a:rPr lang="en-NZ" dirty="0" smtClean="0"/>
              <a:t>any of the </a:t>
            </a:r>
            <a:r>
              <a:rPr lang="en-NZ" dirty="0"/>
              <a:t>inputs you don’t test. </a:t>
            </a:r>
            <a:endParaRPr lang="en-NZ" dirty="0" smtClean="0"/>
          </a:p>
          <a:p>
            <a:pPr lvl="1"/>
            <a:r>
              <a:rPr lang="en-NZ" dirty="0" smtClean="0"/>
              <a:t>True or false: if you test all possible inputs, and the program passes all of your tests, then you have demonstrated that the program has no bugs. </a:t>
            </a:r>
          </a:p>
          <a:p>
            <a:pPr lvl="2"/>
            <a:r>
              <a:rPr lang="en-NZ" dirty="0" smtClean="0"/>
              <a:t>A program may write to disk, behaving differently on subsequent runs.</a:t>
            </a:r>
          </a:p>
          <a:p>
            <a:pPr lvl="2"/>
            <a:r>
              <a:rPr lang="en-NZ" dirty="0" smtClean="0"/>
              <a:t>The program may be multi-threaded, with an occasional race leading to an incorrect answer, or an occasional deadlock.</a:t>
            </a:r>
          </a:p>
          <a:p>
            <a:pPr lvl="2"/>
            <a:r>
              <a:rPr lang="en-NZ" dirty="0"/>
              <a:t>A test case may have an </a:t>
            </a:r>
            <a:r>
              <a:rPr lang="en-NZ" dirty="0" smtClean="0"/>
              <a:t>error</a:t>
            </a:r>
            <a:r>
              <a:rPr lang="en-NZ" dirty="0"/>
              <a:t>.</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57890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55000" lnSpcReduction="20000"/>
          </a:bodyPr>
          <a:lstStyle/>
          <a:p>
            <a:endParaRPr lang="en-NZ" dirty="0" smtClean="0"/>
          </a:p>
          <a:p>
            <a:pPr marL="0" indent="0">
              <a:buNone/>
            </a:pPr>
            <a:r>
              <a:rPr lang="en-NZ" sz="3500" dirty="0"/>
              <a:t>Week 1: 		</a:t>
            </a:r>
            <a:r>
              <a:rPr lang="en-NZ" sz="3500" i="1" dirty="0"/>
              <a:t>No class - Anzac Day</a:t>
            </a:r>
          </a:p>
          <a:p>
            <a:pPr marL="0" indent="0">
              <a:buNone/>
            </a:pPr>
            <a:r>
              <a:rPr lang="en-NZ" sz="3500" dirty="0">
                <a:solidFill>
                  <a:srgbClr val="0070C0"/>
                </a:solidFill>
              </a:rPr>
              <a:t>		</a:t>
            </a:r>
            <a:r>
              <a:rPr lang="en-NZ" sz="3500" dirty="0"/>
              <a:t>What is software quality?</a:t>
            </a:r>
          </a:p>
          <a:p>
            <a:pPr marL="0" indent="0">
              <a:buNone/>
            </a:pPr>
            <a:r>
              <a:rPr lang="en-NZ" sz="3500" dirty="0"/>
              <a:t>		</a:t>
            </a:r>
            <a:r>
              <a:rPr lang="en-NZ" sz="3500" dirty="0"/>
              <a:t>Some key developer practices (version control, testing).</a:t>
            </a:r>
          </a:p>
          <a:p>
            <a:pPr marL="0" indent="0">
              <a:buNone/>
            </a:pPr>
            <a:r>
              <a:rPr lang="en-NZ" sz="3500" dirty="0"/>
              <a:t>		</a:t>
            </a:r>
          </a:p>
          <a:p>
            <a:pPr marL="0" indent="0">
              <a:buNone/>
            </a:pPr>
            <a:r>
              <a:rPr lang="en-NZ" sz="3500" dirty="0"/>
              <a:t>Week 2:		</a:t>
            </a:r>
            <a:r>
              <a:rPr lang="en-NZ" sz="3500" dirty="0">
                <a:solidFill>
                  <a:srgbClr val="0070C0"/>
                </a:solidFill>
              </a:rPr>
              <a:t>Black box testing. </a:t>
            </a:r>
          </a:p>
          <a:p>
            <a:pPr marL="0" indent="0">
              <a:buNone/>
            </a:pPr>
            <a:r>
              <a:rPr lang="en-NZ" sz="3500" dirty="0"/>
              <a:t>		White-box testing. </a:t>
            </a:r>
          </a:p>
          <a:p>
            <a:pPr marL="0" indent="0">
              <a:buNone/>
            </a:pPr>
            <a:r>
              <a:rPr lang="en-NZ" sz="3500" dirty="0"/>
              <a:t>		Myers' testing principles.</a:t>
            </a:r>
          </a:p>
          <a:p>
            <a:pPr marL="0" indent="0">
              <a:buNone/>
            </a:pPr>
            <a:r>
              <a:rPr lang="en-NZ" sz="3500" dirty="0"/>
              <a:t>		</a:t>
            </a:r>
          </a:p>
          <a:p>
            <a:pPr marL="0" indent="0">
              <a:buNone/>
            </a:pPr>
            <a:r>
              <a:rPr lang="en-NZ" sz="3500" dirty="0"/>
              <a:t>Week 3:		Traditional approach to testing (Waterfall). </a:t>
            </a:r>
          </a:p>
          <a:p>
            <a:pPr marL="0" indent="0">
              <a:buNone/>
            </a:pPr>
            <a:r>
              <a:rPr lang="en-NZ" sz="3500" dirty="0"/>
              <a:t>		Agile approach to testing (XP).</a:t>
            </a:r>
          </a:p>
          <a:p>
            <a:pPr marL="0" indent="0">
              <a:buNone/>
            </a:pPr>
            <a:r>
              <a:rPr lang="en-NZ" sz="3500" dirty="0"/>
              <a:t>		Famous failures.</a:t>
            </a:r>
          </a:p>
          <a:p>
            <a:pPr marL="0" indent="0">
              <a:buNone/>
            </a:pPr>
            <a:r>
              <a:rPr lang="en-NZ" sz="3500" dirty="0"/>
              <a:t>		</a:t>
            </a:r>
          </a:p>
          <a:p>
            <a:endParaRPr lang="en-NZ" dirty="0" smtClean="0"/>
          </a:p>
        </p:txBody>
      </p:sp>
      <p:sp>
        <p:nvSpPr>
          <p:cNvPr id="5" name="Content Placeholder 2"/>
          <p:cNvSpPr txBox="1">
            <a:spLocks/>
          </p:cNvSpPr>
          <p:nvPr/>
        </p:nvSpPr>
        <p:spPr bwMode="auto">
          <a:xfrm>
            <a:off x="2288704" y="5733256"/>
            <a:ext cx="5688632" cy="704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2, pp. 8-10</a:t>
            </a:r>
          </a:p>
          <a:p>
            <a:pPr marL="274638" lvl="1" indent="0" algn="ctr">
              <a:buNone/>
            </a:pPr>
            <a:r>
              <a:rPr lang="en-NZ" altLang="en-US" sz="1500" i="1" dirty="0" err="1" smtClean="0">
                <a:solidFill>
                  <a:srgbClr val="0070C0"/>
                </a:solidFill>
              </a:rPr>
              <a:t>JUnit</a:t>
            </a:r>
            <a:r>
              <a:rPr lang="en-NZ" altLang="en-US" sz="1500" i="1" dirty="0" smtClean="0">
                <a:solidFill>
                  <a:srgbClr val="0070C0"/>
                </a:solidFill>
              </a:rPr>
              <a:t> Tutorial v2.3 </a:t>
            </a:r>
            <a:r>
              <a:rPr lang="en-NZ" altLang="en-US" sz="1500" i="1" dirty="0">
                <a:solidFill>
                  <a:srgbClr val="0070C0"/>
                </a:solidFill>
              </a:rPr>
              <a:t>by Lars Vogel</a:t>
            </a:r>
            <a:r>
              <a:rPr lang="en-NZ" altLang="en-US" sz="1500" i="1" dirty="0" smtClean="0">
                <a:solidFill>
                  <a:srgbClr val="0070C0"/>
                </a:solidFill>
              </a:rPr>
              <a:t>, 2012-12-06, sections 1-3.3 </a:t>
            </a:r>
            <a:endParaRPr lang="en-NZ" altLang="en-US" sz="2400" i="1" dirty="0" smtClean="0">
              <a:solidFill>
                <a:srgbClr val="0070C0"/>
              </a:solidFill>
            </a:endParaRPr>
          </a:p>
          <a:p>
            <a:pPr lvl="1"/>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439416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Maximising “Yield on Investment”</a:t>
            </a:r>
            <a:endParaRPr lang="en-NZ" dirty="0"/>
          </a:p>
        </p:txBody>
      </p:sp>
      <p:sp>
        <p:nvSpPr>
          <p:cNvPr id="3" name="Content Placeholder 2"/>
          <p:cNvSpPr>
            <a:spLocks noGrp="1"/>
          </p:cNvSpPr>
          <p:nvPr>
            <p:ph sz="quarter" idx="1"/>
          </p:nvPr>
        </p:nvSpPr>
        <p:spPr/>
        <p:txBody>
          <a:bodyPr/>
          <a:lstStyle/>
          <a:p>
            <a:r>
              <a:rPr lang="en-NZ" dirty="0" smtClean="0"/>
              <a:t>The “objective should be to maximise the yield on the testing investment by maximising the number of errors found by a finite number of test cases.”</a:t>
            </a:r>
          </a:p>
          <a:p>
            <a:r>
              <a:rPr lang="en-NZ" dirty="0" smtClean="0"/>
              <a:t>“Doing so will involve, among other things, </a:t>
            </a:r>
          </a:p>
          <a:p>
            <a:pPr lvl="1"/>
            <a:r>
              <a:rPr lang="en-NZ" dirty="0" smtClean="0"/>
              <a:t>being able to </a:t>
            </a:r>
            <a:r>
              <a:rPr lang="en-NZ" dirty="0" smtClean="0">
                <a:solidFill>
                  <a:srgbClr val="FF0000"/>
                </a:solidFill>
              </a:rPr>
              <a:t>peer inside the program </a:t>
            </a:r>
            <a:r>
              <a:rPr lang="en-NZ" dirty="0" smtClean="0"/>
              <a:t>and </a:t>
            </a:r>
          </a:p>
          <a:p>
            <a:pPr lvl="1"/>
            <a:r>
              <a:rPr lang="en-NZ" dirty="0" smtClean="0"/>
              <a:t>making certain reasonable, but not airtight, assumptions about the program </a:t>
            </a:r>
          </a:p>
          <a:p>
            <a:pPr lvl="1"/>
            <a:r>
              <a:rPr lang="en-NZ" dirty="0" smtClean="0"/>
              <a:t>(for example, if the triangle program detects 2,2,2 as an equilateral triangle,  it seems reasonable that it will do the same for 3,3,3).</a:t>
            </a:r>
          </a:p>
          <a:p>
            <a:r>
              <a:rPr lang="en-NZ" dirty="0" smtClean="0"/>
              <a:t>This seems to contradict an earlier statement:</a:t>
            </a:r>
          </a:p>
          <a:p>
            <a:pPr lvl="1"/>
            <a:r>
              <a:rPr lang="en-NZ" dirty="0"/>
              <a:t>“Your goal is to be completely unconcerned about the internal </a:t>
            </a:r>
            <a:r>
              <a:rPr lang="en-NZ" dirty="0" err="1"/>
              <a:t>behavior</a:t>
            </a:r>
            <a:r>
              <a:rPr lang="en-NZ" dirty="0"/>
              <a:t> and structure of the program</a:t>
            </a:r>
            <a:r>
              <a:rPr lang="en-NZ" dirty="0" smtClean="0"/>
              <a:t>.”</a:t>
            </a:r>
            <a:endParaRPr lang="en-NZ" dirty="0"/>
          </a:p>
          <a:p>
            <a:pPr lvl="1"/>
            <a:endParaRPr lang="en-NZ" dirty="0" smtClean="0"/>
          </a:p>
          <a:p>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816374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 Myers Advocating “Grey-box testing”??</a:t>
            </a:r>
            <a:endParaRPr lang="en-NZ" dirty="0"/>
          </a:p>
        </p:txBody>
      </p:sp>
      <p:sp>
        <p:nvSpPr>
          <p:cNvPr id="3" name="Content Placeholder 2"/>
          <p:cNvSpPr>
            <a:spLocks noGrp="1"/>
          </p:cNvSpPr>
          <p:nvPr>
            <p:ph sz="quarter" idx="1"/>
          </p:nvPr>
        </p:nvSpPr>
        <p:spPr/>
        <p:txBody>
          <a:bodyPr>
            <a:normAutofit/>
          </a:bodyPr>
          <a:lstStyle/>
          <a:p>
            <a:r>
              <a:rPr lang="en-NZ" dirty="0" smtClean="0"/>
              <a:t>Myers seems to say you must be able to peek at (or rather “peer inside”) a program, in order to write a good set of black-box tests?</a:t>
            </a:r>
          </a:p>
          <a:p>
            <a:pPr lvl="1"/>
            <a:r>
              <a:rPr lang="en-NZ" dirty="0" smtClean="0"/>
              <a:t>I think Myer does not mean this!</a:t>
            </a:r>
          </a:p>
          <a:p>
            <a:r>
              <a:rPr lang="en-NZ" dirty="0" smtClean="0"/>
              <a:t>A tester shouldn’t peek; </a:t>
            </a:r>
          </a:p>
          <a:p>
            <a:pPr lvl="1"/>
            <a:r>
              <a:rPr lang="en-NZ" dirty="0" smtClean="0"/>
              <a:t>but they can (and I think should!) guess at the code a programmer is likely to write, then </a:t>
            </a:r>
          </a:p>
          <a:p>
            <a:pPr lvl="2"/>
            <a:r>
              <a:rPr lang="en-NZ" dirty="0" smtClean="0"/>
              <a:t>write some cases to “catch the errors” which might occur if the programmer wrote a buggy version of this code.</a:t>
            </a:r>
          </a:p>
          <a:p>
            <a:pPr lvl="1"/>
            <a:r>
              <a:rPr lang="en-NZ" dirty="0" smtClean="0"/>
              <a:t>For example, when a programmer is writing a conditional test for isosceles triangles,  </a:t>
            </a:r>
          </a:p>
          <a:p>
            <a:pPr lvl="2"/>
            <a:r>
              <a:rPr lang="en-NZ" dirty="0" smtClean="0"/>
              <a:t>they might test whether the first two integers are equal, and whether the last two integers are equal,  but </a:t>
            </a:r>
          </a:p>
          <a:p>
            <a:pPr lvl="2"/>
            <a:r>
              <a:rPr lang="en-NZ" dirty="0" smtClean="0"/>
              <a:t>they might “forget” to test whether the first and third integers are equal. </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814696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Black box strategies</a:t>
            </a:r>
            <a:endParaRPr lang="en-NZ" dirty="0"/>
          </a:p>
        </p:txBody>
      </p:sp>
      <p:sp>
        <p:nvSpPr>
          <p:cNvPr id="3" name="Content Placeholder 2"/>
          <p:cNvSpPr>
            <a:spLocks noGrp="1"/>
          </p:cNvSpPr>
          <p:nvPr>
            <p:ph sz="quarter" idx="1"/>
          </p:nvPr>
        </p:nvSpPr>
        <p:spPr>
          <a:xfrm>
            <a:off x="165100" y="1219200"/>
            <a:ext cx="9493250" cy="4586064"/>
          </a:xfrm>
        </p:spPr>
        <p:txBody>
          <a:bodyPr>
            <a:normAutofit/>
          </a:bodyPr>
          <a:lstStyle/>
          <a:p>
            <a:r>
              <a:rPr lang="en-NZ" dirty="0" smtClean="0"/>
              <a:t>Equivalence partitioning:</a:t>
            </a:r>
          </a:p>
          <a:p>
            <a:pPr lvl="1"/>
            <a:r>
              <a:rPr lang="en-NZ" dirty="0" smtClean="0"/>
              <a:t>“A test case should invoke as many different input considerations as possible to minimize the total number of test cases necessary.” </a:t>
            </a:r>
          </a:p>
          <a:p>
            <a:pPr lvl="1"/>
            <a:r>
              <a:rPr lang="en-NZ" dirty="0" smtClean="0"/>
              <a:t>“You should try to partition the input domain … into a finite number of equivalence classes such that you can reasonably assume … that a test of a representative value of each class is equivalent to a test of any other value.”</a:t>
            </a:r>
          </a:p>
          <a:p>
            <a:pPr lvl="1"/>
            <a:endParaRPr lang="en-NZ" dirty="0"/>
          </a:p>
          <a:p>
            <a:pPr lvl="1"/>
            <a:endParaRPr lang="en-NZ" dirty="0"/>
          </a:p>
          <a:p>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080792" y="6029310"/>
            <a:ext cx="3528392" cy="35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50</a:t>
            </a:r>
            <a:endParaRPr lang="en-NZ" altLang="en-US" sz="2400" dirty="0" smtClean="0"/>
          </a:p>
          <a:p>
            <a:pPr lvl="1"/>
            <a:endParaRPr lang="en-NZ" altLang="en-US" sz="2400" dirty="0" smtClean="0"/>
          </a:p>
          <a:p>
            <a:pPr lvl="1"/>
            <a:endParaRPr lang="en-NZ" dirty="0" smtClean="0"/>
          </a:p>
          <a:p>
            <a:pPr lvl="1"/>
            <a:endParaRPr lang="en-NZ" dirty="0" smtClean="0"/>
          </a:p>
        </p:txBody>
      </p:sp>
    </p:spTree>
    <p:extLst>
      <p:ext uri="{BB962C8B-B14F-4D97-AF65-F5344CB8AC3E}">
        <p14:creationId xmlns:p14="http://schemas.microsoft.com/office/powerpoint/2010/main" val="14142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Black box strategies</a:t>
            </a:r>
            <a:endParaRPr lang="en-NZ" dirty="0"/>
          </a:p>
        </p:txBody>
      </p:sp>
      <p:sp>
        <p:nvSpPr>
          <p:cNvPr id="3" name="Content Placeholder 2"/>
          <p:cNvSpPr>
            <a:spLocks noGrp="1"/>
          </p:cNvSpPr>
          <p:nvPr>
            <p:ph sz="quarter" idx="1"/>
          </p:nvPr>
        </p:nvSpPr>
        <p:spPr>
          <a:xfrm>
            <a:off x="165100" y="1219200"/>
            <a:ext cx="9493250" cy="4730080"/>
          </a:xfrm>
        </p:spPr>
        <p:txBody>
          <a:bodyPr>
            <a:normAutofit/>
          </a:bodyPr>
          <a:lstStyle/>
          <a:p>
            <a:r>
              <a:rPr lang="en-NZ" dirty="0" smtClean="0"/>
              <a:t>Example:</a:t>
            </a:r>
          </a:p>
          <a:p>
            <a:pPr lvl="1"/>
            <a:r>
              <a:rPr lang="en-NZ" dirty="0" smtClean="0"/>
              <a:t>Valid input is integer in range 3 – 10.</a:t>
            </a:r>
          </a:p>
          <a:p>
            <a:pPr lvl="1"/>
            <a:r>
              <a:rPr lang="en-NZ" dirty="0" smtClean="0"/>
              <a:t>3 tests </a:t>
            </a:r>
          </a:p>
          <a:p>
            <a:pPr lvl="3"/>
            <a:r>
              <a:rPr lang="en-NZ" dirty="0" smtClean="0"/>
              <a:t>out of range at lower end (say, 1)</a:t>
            </a:r>
          </a:p>
          <a:p>
            <a:pPr lvl="3"/>
            <a:r>
              <a:rPr lang="en-NZ" dirty="0" smtClean="0"/>
              <a:t>in range (6)</a:t>
            </a:r>
          </a:p>
          <a:p>
            <a:pPr lvl="3"/>
            <a:r>
              <a:rPr lang="en-NZ" dirty="0" smtClean="0"/>
              <a:t>out of range at higher end (15)</a:t>
            </a:r>
          </a:p>
          <a:p>
            <a:pPr lvl="1"/>
            <a:endParaRPr lang="en-NZ" dirty="0"/>
          </a:p>
          <a:p>
            <a:r>
              <a:rPr lang="en-NZ" dirty="0"/>
              <a:t>Example:</a:t>
            </a:r>
          </a:p>
          <a:p>
            <a:pPr lvl="1"/>
            <a:r>
              <a:rPr lang="en-NZ" dirty="0"/>
              <a:t>Valid input is </a:t>
            </a:r>
            <a:r>
              <a:rPr lang="en-NZ" dirty="0" smtClean="0"/>
              <a:t>character string, first character must be a letter.</a:t>
            </a:r>
            <a:endParaRPr lang="en-NZ" dirty="0"/>
          </a:p>
          <a:p>
            <a:pPr lvl="1"/>
            <a:r>
              <a:rPr lang="en-NZ" dirty="0" smtClean="0"/>
              <a:t>2 </a:t>
            </a:r>
            <a:r>
              <a:rPr lang="en-NZ" dirty="0"/>
              <a:t>tests </a:t>
            </a:r>
          </a:p>
          <a:p>
            <a:pPr lvl="3"/>
            <a:r>
              <a:rPr lang="en-NZ" dirty="0" smtClean="0"/>
              <a:t>first character is a letter</a:t>
            </a:r>
            <a:endParaRPr lang="en-NZ" dirty="0"/>
          </a:p>
          <a:p>
            <a:pPr lvl="3"/>
            <a:r>
              <a:rPr lang="en-NZ" dirty="0" smtClean="0"/>
              <a:t>first character is not a letter</a:t>
            </a:r>
            <a:endParaRPr lang="en-NZ" dirty="0"/>
          </a:p>
          <a:p>
            <a:pPr lvl="1"/>
            <a:endParaRPr lang="en-NZ" dirty="0"/>
          </a:p>
          <a:p>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080792" y="6029310"/>
            <a:ext cx="3528392" cy="35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endParaRPr lang="en-NZ" altLang="en-US" sz="2400" dirty="0" smtClean="0"/>
          </a:p>
          <a:p>
            <a:pPr lvl="1"/>
            <a:endParaRPr lang="en-NZ" dirty="0" smtClean="0"/>
          </a:p>
          <a:p>
            <a:pPr lvl="1"/>
            <a:endParaRPr lang="en-NZ" dirty="0" smtClean="0"/>
          </a:p>
        </p:txBody>
      </p:sp>
    </p:spTree>
    <p:extLst>
      <p:ext uri="{BB962C8B-B14F-4D97-AF65-F5344CB8AC3E}">
        <p14:creationId xmlns:p14="http://schemas.microsoft.com/office/powerpoint/2010/main" val="30105793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Black box strategies</a:t>
            </a:r>
            <a:endParaRPr lang="en-NZ" dirty="0"/>
          </a:p>
        </p:txBody>
      </p:sp>
      <p:sp>
        <p:nvSpPr>
          <p:cNvPr id="3" name="Content Placeholder 2"/>
          <p:cNvSpPr>
            <a:spLocks noGrp="1"/>
          </p:cNvSpPr>
          <p:nvPr>
            <p:ph sz="quarter" idx="1"/>
          </p:nvPr>
        </p:nvSpPr>
        <p:spPr>
          <a:xfrm>
            <a:off x="165100" y="1219200"/>
            <a:ext cx="9493250" cy="4586064"/>
          </a:xfrm>
        </p:spPr>
        <p:txBody>
          <a:bodyPr>
            <a:normAutofit/>
          </a:bodyPr>
          <a:lstStyle/>
          <a:p>
            <a:r>
              <a:rPr lang="en-NZ" dirty="0" smtClean="0"/>
              <a:t>Boundary value analysis:</a:t>
            </a:r>
          </a:p>
          <a:p>
            <a:pPr lvl="1"/>
            <a:r>
              <a:rPr lang="en-NZ" dirty="0" smtClean="0"/>
              <a:t>“Rather than selecting any element in an equivalence class as being representative, … elements (should) be selected such that each edge of the equivalence class is the subject of a test.” </a:t>
            </a:r>
          </a:p>
          <a:p>
            <a:pPr lvl="1"/>
            <a:r>
              <a:rPr lang="en-NZ" dirty="0" smtClean="0"/>
              <a:t>“Rather than just focussing attention on the input conditions (input space),test cases are also derived by considering the </a:t>
            </a:r>
            <a:r>
              <a:rPr lang="en-NZ" i="1" dirty="0" smtClean="0"/>
              <a:t>result space </a:t>
            </a:r>
            <a:r>
              <a:rPr lang="en-NZ" dirty="0" smtClean="0"/>
              <a:t>(output equivalence classes).”</a:t>
            </a:r>
          </a:p>
          <a:p>
            <a:pPr lvl="1"/>
            <a:endParaRPr lang="en-NZ" dirty="0"/>
          </a:p>
          <a:p>
            <a:pPr lvl="1"/>
            <a:endParaRPr lang="en-NZ" dirty="0"/>
          </a:p>
          <a:p>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080792" y="6029310"/>
            <a:ext cx="3528392" cy="35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buNone/>
            </a:pPr>
            <a:r>
              <a:rPr lang="en-NZ" altLang="en-US" sz="1500" i="1" dirty="0" smtClean="0">
                <a:solidFill>
                  <a:srgbClr val="0070C0"/>
                </a:solidFill>
              </a:rPr>
              <a:t>Myers Ch. 4, pp. 55</a:t>
            </a:r>
            <a:endParaRPr lang="en-NZ" altLang="en-US" sz="2400" dirty="0" smtClean="0"/>
          </a:p>
          <a:p>
            <a:pPr lvl="1"/>
            <a:endParaRPr lang="en-NZ" altLang="en-US" sz="2400" dirty="0" smtClean="0"/>
          </a:p>
          <a:p>
            <a:pPr lvl="1"/>
            <a:endParaRPr lang="en-NZ" dirty="0" smtClean="0"/>
          </a:p>
          <a:p>
            <a:pPr lvl="1"/>
            <a:endParaRPr lang="en-NZ" dirty="0" smtClean="0"/>
          </a:p>
        </p:txBody>
      </p:sp>
    </p:spTree>
    <p:extLst>
      <p:ext uri="{BB962C8B-B14F-4D97-AF65-F5344CB8AC3E}">
        <p14:creationId xmlns:p14="http://schemas.microsoft.com/office/powerpoint/2010/main" val="41737307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Black box strategies</a:t>
            </a:r>
            <a:endParaRPr lang="en-NZ" dirty="0"/>
          </a:p>
        </p:txBody>
      </p:sp>
      <p:sp>
        <p:nvSpPr>
          <p:cNvPr id="3" name="Content Placeholder 2"/>
          <p:cNvSpPr>
            <a:spLocks noGrp="1"/>
          </p:cNvSpPr>
          <p:nvPr>
            <p:ph sz="quarter" idx="1"/>
          </p:nvPr>
        </p:nvSpPr>
        <p:spPr>
          <a:xfrm>
            <a:off x="165100" y="1219200"/>
            <a:ext cx="9493250" cy="3721968"/>
          </a:xfrm>
        </p:spPr>
        <p:txBody>
          <a:bodyPr>
            <a:normAutofit/>
          </a:bodyPr>
          <a:lstStyle/>
          <a:p>
            <a:r>
              <a:rPr lang="en-NZ" dirty="0" smtClean="0"/>
              <a:t>Example:</a:t>
            </a:r>
          </a:p>
          <a:p>
            <a:pPr lvl="1"/>
            <a:r>
              <a:rPr lang="en-NZ" dirty="0" smtClean="0"/>
              <a:t>Valid input is integer in range 3 – 10.</a:t>
            </a:r>
          </a:p>
          <a:p>
            <a:pPr lvl="3"/>
            <a:r>
              <a:rPr lang="en-NZ" dirty="0" smtClean="0"/>
              <a:t>out of range at lower end (2)</a:t>
            </a:r>
          </a:p>
          <a:p>
            <a:pPr lvl="3"/>
            <a:r>
              <a:rPr lang="en-NZ" dirty="0" smtClean="0"/>
              <a:t>in range (two tests - 3, 10)</a:t>
            </a:r>
          </a:p>
          <a:p>
            <a:pPr lvl="3"/>
            <a:r>
              <a:rPr lang="en-NZ" dirty="0" smtClean="0"/>
              <a:t>out of range at higher end (11)</a:t>
            </a:r>
          </a:p>
          <a:p>
            <a:pPr lvl="1"/>
            <a:endParaRPr lang="en-NZ" dirty="0"/>
          </a:p>
          <a:p>
            <a:r>
              <a:rPr lang="en-NZ" dirty="0"/>
              <a:t>Example:</a:t>
            </a:r>
          </a:p>
          <a:p>
            <a:pPr lvl="1"/>
            <a:r>
              <a:rPr lang="en-NZ" dirty="0" smtClean="0"/>
              <a:t>Output is ordered list of items.</a:t>
            </a:r>
            <a:endParaRPr lang="en-NZ" dirty="0"/>
          </a:p>
          <a:p>
            <a:pPr lvl="3"/>
            <a:r>
              <a:rPr lang="en-NZ" dirty="0"/>
              <a:t>f</a:t>
            </a:r>
            <a:r>
              <a:rPr lang="en-NZ" dirty="0" smtClean="0"/>
              <a:t>ocus on first and last elements in the list</a:t>
            </a:r>
            <a:endParaRPr lang="en-NZ" dirty="0"/>
          </a:p>
          <a:p>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Content Placeholder 2"/>
          <p:cNvSpPr txBox="1">
            <a:spLocks/>
          </p:cNvSpPr>
          <p:nvPr/>
        </p:nvSpPr>
        <p:spPr bwMode="auto">
          <a:xfrm>
            <a:off x="3080792" y="6029310"/>
            <a:ext cx="3528392" cy="352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endParaRPr lang="en-NZ" altLang="en-US" sz="2400" dirty="0" smtClean="0"/>
          </a:p>
          <a:p>
            <a:pPr lvl="1"/>
            <a:endParaRPr lang="en-NZ" dirty="0" smtClean="0"/>
          </a:p>
          <a:p>
            <a:pPr lvl="1"/>
            <a:endParaRPr lang="en-NZ" dirty="0" smtClean="0"/>
          </a:p>
        </p:txBody>
      </p:sp>
    </p:spTree>
    <p:extLst>
      <p:ext uri="{BB962C8B-B14F-4D97-AF65-F5344CB8AC3E}">
        <p14:creationId xmlns:p14="http://schemas.microsoft.com/office/powerpoint/2010/main" val="14379466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Some scenarios</a:t>
            </a:r>
            <a:endParaRPr lang="en-NZ" dirty="0"/>
          </a:p>
        </p:txBody>
      </p:sp>
      <p:sp>
        <p:nvSpPr>
          <p:cNvPr id="3" name="Content Placeholder 2"/>
          <p:cNvSpPr>
            <a:spLocks noGrp="1"/>
          </p:cNvSpPr>
          <p:nvPr>
            <p:ph sz="quarter" idx="1"/>
          </p:nvPr>
        </p:nvSpPr>
        <p:spPr>
          <a:xfrm>
            <a:off x="165100" y="1219200"/>
            <a:ext cx="9493250" cy="3289920"/>
          </a:xfrm>
        </p:spPr>
        <p:txBody>
          <a:bodyPr>
            <a:normAutofit/>
          </a:bodyPr>
          <a:lstStyle/>
          <a:p>
            <a:r>
              <a:rPr lang="en-NZ" dirty="0" smtClean="0"/>
              <a:t>Based on the earlier observations with the triangle-classification program, can you think about how you might go about designing black-box tests for a program with the following characteristics: </a:t>
            </a:r>
          </a:p>
          <a:p>
            <a:endParaRPr lang="en-NZ" dirty="0"/>
          </a:p>
          <a:p>
            <a:pPr lvl="1"/>
            <a:r>
              <a:rPr lang="en-NZ" dirty="0" smtClean="0"/>
              <a:t>a string input</a:t>
            </a:r>
          </a:p>
          <a:p>
            <a:pPr lvl="1"/>
            <a:r>
              <a:rPr lang="en-NZ" dirty="0" smtClean="0"/>
              <a:t>an input that is a list of items</a:t>
            </a:r>
          </a:p>
          <a:p>
            <a:pPr lvl="1"/>
            <a:r>
              <a:rPr lang="en-NZ" dirty="0" smtClean="0"/>
              <a:t>the program adds/removes items to/from a list</a:t>
            </a:r>
          </a:p>
          <a:p>
            <a:pPr lvl="1"/>
            <a:endParaRPr lang="en-NZ" dirty="0"/>
          </a:p>
          <a:p>
            <a:pPr lvl="1"/>
            <a:endParaRPr lang="en-NZ" dirty="0" smtClean="0"/>
          </a:p>
          <a:p>
            <a:pPr lvl="1"/>
            <a:endParaRPr lang="en-NZ" dirty="0" smtClean="0"/>
          </a:p>
          <a:p>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382012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A Very Brief Introduction to JUnit</a:t>
            </a:r>
          </a:p>
        </p:txBody>
      </p:sp>
      <p:sp>
        <p:nvSpPr>
          <p:cNvPr id="3" name="Content Placeholder 2"/>
          <p:cNvSpPr>
            <a:spLocks noGrp="1"/>
          </p:cNvSpPr>
          <p:nvPr>
            <p:ph sz="quarter" idx="1"/>
          </p:nvPr>
        </p:nvSpPr>
        <p:spPr>
          <a:xfrm>
            <a:off x="165100" y="1219200"/>
            <a:ext cx="9396412" cy="5105400"/>
          </a:xfrm>
        </p:spPr>
        <p:txBody>
          <a:bodyPr>
            <a:normAutofit fontScale="92500" lnSpcReduction="10000"/>
          </a:bodyPr>
          <a:lstStyle/>
          <a:p>
            <a:r>
              <a:rPr lang="en-NZ" dirty="0"/>
              <a:t>JUnit is a set of “software tools” for unit testing.</a:t>
            </a:r>
          </a:p>
          <a:p>
            <a:pPr lvl="1"/>
            <a:r>
              <a:rPr lang="en-NZ" dirty="0"/>
              <a:t>Kent Beck adapted it from his earlier </a:t>
            </a:r>
            <a:r>
              <a:rPr lang="en-NZ" dirty="0" err="1"/>
              <a:t>SUnit</a:t>
            </a:r>
            <a:r>
              <a:rPr lang="en-NZ" dirty="0"/>
              <a:t> [K. Beck, “Simple Smalltalk Testing: with Patterns”, chapter 30 of </a:t>
            </a:r>
            <a:r>
              <a:rPr lang="en-NZ" i="1" dirty="0" smtClean="0"/>
              <a:t>Guide </a:t>
            </a:r>
            <a:r>
              <a:rPr lang="en-NZ" i="1" dirty="0"/>
              <a:t>to Better Smalltalk</a:t>
            </a:r>
            <a:r>
              <a:rPr lang="en-NZ" dirty="0"/>
              <a:t>, 1998].</a:t>
            </a:r>
          </a:p>
          <a:p>
            <a:r>
              <a:rPr lang="en-NZ" dirty="0"/>
              <a:t>The syntax and semantics of JUnit are variable, depending on the release version.</a:t>
            </a:r>
          </a:p>
          <a:p>
            <a:pPr lvl="1"/>
            <a:r>
              <a:rPr lang="en-NZ" dirty="0">
                <a:solidFill>
                  <a:srgbClr val="FF0000"/>
                </a:solidFill>
              </a:rPr>
              <a:t>Old tests must be ported and re-validated</a:t>
            </a:r>
            <a:r>
              <a:rPr lang="en-NZ" dirty="0"/>
              <a:t>, if you’re using a new version of Java or a new version of JUnit.</a:t>
            </a:r>
          </a:p>
          <a:p>
            <a:r>
              <a:rPr lang="en-NZ" dirty="0" smtClean="0"/>
              <a:t>A distraction: “Write </a:t>
            </a:r>
            <a:r>
              <a:rPr lang="en-NZ" dirty="0"/>
              <a:t>Once, Run Anywhere” </a:t>
            </a:r>
            <a:r>
              <a:rPr lang="en-NZ" dirty="0" smtClean="0"/>
              <a:t>(WORA) does </a:t>
            </a:r>
            <a:r>
              <a:rPr lang="en-NZ" dirty="0"/>
              <a:t>not imply “Write Once, Run </a:t>
            </a:r>
            <a:r>
              <a:rPr lang="en-NZ" dirty="0" smtClean="0"/>
              <a:t>At Any Time in the Future”!</a:t>
            </a:r>
            <a:endParaRPr lang="en-NZ" dirty="0"/>
          </a:p>
          <a:p>
            <a:pPr lvl="1"/>
            <a:r>
              <a:rPr lang="en-NZ" dirty="0"/>
              <a:t>A cynical joke: “Write Once, Debug Everywhere</a:t>
            </a:r>
            <a:r>
              <a:rPr lang="en-NZ" dirty="0" smtClean="0"/>
              <a:t>”.  </a:t>
            </a:r>
          </a:p>
          <a:p>
            <a:pPr lvl="2"/>
            <a:r>
              <a:rPr lang="en-NZ" dirty="0" smtClean="0"/>
              <a:t>(Microsoft’s JVM wasn’t the same as Sun’s.  Apple’s JVM isn’t the same </a:t>
            </a:r>
            <a:r>
              <a:rPr lang="en-NZ" dirty="0"/>
              <a:t>as Oracle’s…  See </a:t>
            </a:r>
            <a:r>
              <a:rPr lang="en-NZ" dirty="0">
                <a:hlinkClick r:id="rId2"/>
              </a:rPr>
              <a:t>http://</a:t>
            </a:r>
            <a:r>
              <a:rPr lang="en-NZ" dirty="0" smtClean="0">
                <a:hlinkClick r:id="rId2"/>
              </a:rPr>
              <a:t>www.uberpulse.com/us/2008/05/java_write_once_debug_everywhere.php</a:t>
            </a:r>
            <a:r>
              <a:rPr lang="en-NZ" dirty="0" smtClean="0"/>
              <a:t>.)</a:t>
            </a:r>
            <a:endParaRPr lang="en-NZ" dirty="0"/>
          </a:p>
          <a:p>
            <a:pPr lvl="1"/>
            <a:r>
              <a:rPr lang="en-NZ" dirty="0">
                <a:solidFill>
                  <a:srgbClr val="FF0000"/>
                </a:solidFill>
              </a:rPr>
              <a:t>I</a:t>
            </a:r>
            <a:r>
              <a:rPr lang="en-NZ" dirty="0" smtClean="0">
                <a:solidFill>
                  <a:srgbClr val="FF0000"/>
                </a:solidFill>
              </a:rPr>
              <a:t>t </a:t>
            </a:r>
            <a:r>
              <a:rPr lang="en-NZ" dirty="0">
                <a:solidFill>
                  <a:srgbClr val="FF0000"/>
                </a:solidFill>
              </a:rPr>
              <a:t>is possible to write very portable Java, and very portable JUnit </a:t>
            </a:r>
            <a:r>
              <a:rPr lang="en-NZ" dirty="0" smtClean="0">
                <a:solidFill>
                  <a:srgbClr val="FF0000"/>
                </a:solidFill>
              </a:rPr>
              <a:t>tests</a:t>
            </a:r>
            <a:r>
              <a:rPr lang="en-NZ" dirty="0" smtClean="0"/>
              <a:t>.  </a:t>
            </a:r>
          </a:p>
          <a:p>
            <a:pPr lvl="2"/>
            <a:r>
              <a:rPr lang="en-NZ" dirty="0" smtClean="0"/>
              <a:t>You should use only basic </a:t>
            </a:r>
            <a:r>
              <a:rPr lang="en-NZ" dirty="0"/>
              <a:t>features and standard </a:t>
            </a:r>
            <a:r>
              <a:rPr lang="en-NZ" dirty="0" smtClean="0"/>
              <a:t>libraries!</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4560726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Test Fixture in JUnit</a:t>
            </a:r>
            <a:endParaRPr lang="en-NZ" dirty="0"/>
          </a:p>
        </p:txBody>
      </p:sp>
      <p:sp>
        <p:nvSpPr>
          <p:cNvPr id="3" name="Content Placeholder 2"/>
          <p:cNvSpPr>
            <a:spLocks noGrp="1"/>
          </p:cNvSpPr>
          <p:nvPr>
            <p:ph sz="quarter" idx="1"/>
          </p:nvPr>
        </p:nvSpPr>
        <p:spPr>
          <a:xfrm>
            <a:off x="309116" y="1435224"/>
            <a:ext cx="9468420" cy="5378152"/>
          </a:xfrm>
        </p:spPr>
        <p:txBody>
          <a:bodyPr>
            <a:normAutofit fontScale="47500" lnSpcReduction="20000"/>
          </a:bodyPr>
          <a:lstStyle/>
          <a:p>
            <a:pPr marL="0" indent="0">
              <a:buNone/>
            </a:pPr>
            <a:r>
              <a:rPr lang="en-NZ" sz="3800" b="1" dirty="0" smtClean="0">
                <a:latin typeface="Courier New" pitchFamily="49" charset="0"/>
                <a:cs typeface="Courier New" pitchFamily="49" charset="0"/>
              </a:rPr>
              <a:t>import </a:t>
            </a:r>
            <a:r>
              <a:rPr lang="en-NZ" sz="3800" b="1" dirty="0" err="1">
                <a:latin typeface="Courier New" pitchFamily="49" charset="0"/>
                <a:cs typeface="Courier New" pitchFamily="49" charset="0"/>
              </a:rPr>
              <a:t>org.junit</a:t>
            </a:r>
            <a:r>
              <a:rPr lang="en-NZ" sz="3800" b="1" dirty="0">
                <a:latin typeface="Courier New" pitchFamily="49" charset="0"/>
                <a:cs typeface="Courier New" pitchFamily="49" charset="0"/>
              </a:rPr>
              <a:t>.*; </a:t>
            </a:r>
          </a:p>
          <a:p>
            <a:pPr marL="0" indent="0">
              <a:buNone/>
            </a:pPr>
            <a:r>
              <a:rPr lang="en-NZ" sz="3800" b="1" dirty="0">
                <a:latin typeface="Courier New" pitchFamily="49" charset="0"/>
                <a:cs typeface="Courier New" pitchFamily="49" charset="0"/>
              </a:rPr>
              <a:t>public class </a:t>
            </a:r>
            <a:r>
              <a:rPr lang="en-NZ" sz="3800" b="1" dirty="0" err="1" smtClean="0">
                <a:latin typeface="Courier New" pitchFamily="49" charset="0"/>
                <a:cs typeface="Courier New" pitchFamily="49" charset="0"/>
              </a:rPr>
              <a:t>testYourClass</a:t>
            </a:r>
            <a:r>
              <a:rPr lang="en-NZ" sz="3800" b="1" dirty="0" smtClean="0">
                <a:latin typeface="Courier New" pitchFamily="49" charset="0"/>
                <a:cs typeface="Courier New" pitchFamily="49" charset="0"/>
              </a:rPr>
              <a:t> { \\ tests for </a:t>
            </a:r>
            <a:r>
              <a:rPr lang="en-NZ" sz="3800" b="1" dirty="0" err="1" smtClean="0">
                <a:latin typeface="Courier New" pitchFamily="49" charset="0"/>
                <a:cs typeface="Courier New" pitchFamily="49" charset="0"/>
              </a:rPr>
              <a:t>YourClass</a:t>
            </a:r>
            <a:r>
              <a:rPr lang="en-NZ" sz="3800" b="1" dirty="0" smtClean="0">
                <a:latin typeface="Courier New" pitchFamily="49" charset="0"/>
                <a:cs typeface="Courier New" pitchFamily="49" charset="0"/>
              </a:rPr>
              <a:t> </a:t>
            </a:r>
            <a:endParaRPr lang="en-NZ" sz="3800" b="1" dirty="0">
              <a:latin typeface="Courier New" pitchFamily="49" charset="0"/>
              <a:cs typeface="Courier New" pitchFamily="49" charset="0"/>
            </a:endParaRPr>
          </a:p>
          <a:p>
            <a:pPr marL="0" indent="0">
              <a:buNone/>
            </a:pPr>
            <a:r>
              <a:rPr lang="en-NZ" sz="3800" b="1" dirty="0">
                <a:latin typeface="Courier New" pitchFamily="49" charset="0"/>
                <a:cs typeface="Courier New" pitchFamily="49" charset="0"/>
              </a:rPr>
              <a:t>  @Before public void </a:t>
            </a:r>
            <a:r>
              <a:rPr lang="en-NZ" sz="3800" b="1" dirty="0" err="1">
                <a:latin typeface="Courier New" pitchFamily="49" charset="0"/>
                <a:cs typeface="Courier New" pitchFamily="49" charset="0"/>
              </a:rPr>
              <a:t>setUp</a:t>
            </a:r>
            <a:r>
              <a:rPr lang="en-NZ" sz="3800" b="1" dirty="0">
                <a:latin typeface="Courier New" pitchFamily="49" charset="0"/>
                <a:cs typeface="Courier New" pitchFamily="49" charset="0"/>
              </a:rPr>
              <a:t>(){ </a:t>
            </a:r>
            <a:endParaRPr lang="en-NZ" sz="3800" b="1" dirty="0" smtClean="0">
              <a:latin typeface="Courier New" pitchFamily="49" charset="0"/>
              <a:cs typeface="Courier New" pitchFamily="49" charset="0"/>
            </a:endParaRPr>
          </a:p>
          <a:p>
            <a:pPr marL="0" indent="0">
              <a:buNone/>
            </a:pPr>
            <a:r>
              <a:rPr lang="en-NZ" sz="3800" b="1" dirty="0">
                <a:latin typeface="Courier New" pitchFamily="49" charset="0"/>
                <a:cs typeface="Courier New" pitchFamily="49" charset="0"/>
              </a:rPr>
              <a:t> </a:t>
            </a:r>
            <a:r>
              <a:rPr lang="en-NZ" sz="3800" b="1" dirty="0" smtClean="0">
                <a:latin typeface="Courier New" pitchFamily="49" charset="0"/>
                <a:cs typeface="Courier New" pitchFamily="49" charset="0"/>
              </a:rPr>
              <a:t>   \\ </a:t>
            </a:r>
            <a:r>
              <a:rPr lang="en-NZ" sz="3800" b="1" dirty="0">
                <a:latin typeface="Courier New" pitchFamily="49" charset="0"/>
                <a:cs typeface="Courier New" pitchFamily="49" charset="0"/>
              </a:rPr>
              <a:t>allocate some objects for use during </a:t>
            </a:r>
            <a:r>
              <a:rPr lang="en-NZ" sz="3800" b="1" dirty="0" smtClean="0">
                <a:latin typeface="Courier New" pitchFamily="49" charset="0"/>
                <a:cs typeface="Courier New" pitchFamily="49" charset="0"/>
              </a:rPr>
              <a:t>test</a:t>
            </a:r>
          </a:p>
          <a:p>
            <a:pPr marL="0" indent="0">
              <a:buNone/>
            </a:pPr>
            <a:r>
              <a:rPr lang="en-NZ" sz="3800" b="1" dirty="0">
                <a:latin typeface="Courier New" pitchFamily="49" charset="0"/>
                <a:cs typeface="Courier New" pitchFamily="49" charset="0"/>
              </a:rPr>
              <a:t> </a:t>
            </a:r>
            <a:r>
              <a:rPr lang="en-NZ" sz="3800" b="1" dirty="0" smtClean="0">
                <a:latin typeface="Courier New" pitchFamily="49" charset="0"/>
                <a:cs typeface="Courier New" pitchFamily="49" charset="0"/>
              </a:rPr>
              <a:t> </a:t>
            </a:r>
            <a:r>
              <a:rPr lang="en-NZ" sz="3800" b="1" dirty="0">
                <a:latin typeface="Courier New" pitchFamily="49" charset="0"/>
                <a:cs typeface="Courier New" pitchFamily="49" charset="0"/>
              </a:rPr>
              <a:t>}</a:t>
            </a:r>
          </a:p>
          <a:p>
            <a:pPr marL="0" indent="0">
              <a:buNone/>
            </a:pPr>
            <a:r>
              <a:rPr lang="en-NZ" sz="3800" b="1" dirty="0" smtClean="0">
                <a:latin typeface="Courier New" pitchFamily="49" charset="0"/>
                <a:cs typeface="Courier New" pitchFamily="49" charset="0"/>
              </a:rPr>
              <a:t>  </a:t>
            </a:r>
            <a:r>
              <a:rPr lang="en-NZ" sz="3800" b="1" dirty="0">
                <a:latin typeface="Courier New" pitchFamily="49" charset="0"/>
                <a:cs typeface="Courier New" pitchFamily="49" charset="0"/>
              </a:rPr>
              <a:t>\\ put your test cases here</a:t>
            </a:r>
          </a:p>
          <a:p>
            <a:pPr marL="0" indent="0">
              <a:buNone/>
            </a:pPr>
            <a:r>
              <a:rPr lang="en-NZ" sz="3800" b="1" dirty="0">
                <a:latin typeface="Courier New" pitchFamily="49" charset="0"/>
                <a:cs typeface="Courier New" pitchFamily="49" charset="0"/>
              </a:rPr>
              <a:t>  @Test public void </a:t>
            </a:r>
            <a:r>
              <a:rPr lang="en-NZ" sz="3800" b="1" dirty="0" err="1">
                <a:solidFill>
                  <a:srgbClr val="0070C0"/>
                </a:solidFill>
                <a:latin typeface="Courier New" pitchFamily="49" charset="0"/>
                <a:cs typeface="Courier New" pitchFamily="49" charset="0"/>
              </a:rPr>
              <a:t>testCheckPrime</a:t>
            </a:r>
            <a:r>
              <a:rPr lang="en-NZ" sz="3800" b="1" dirty="0">
                <a:latin typeface="Courier New" pitchFamily="49" charset="0"/>
                <a:cs typeface="Courier New" pitchFamily="49" charset="0"/>
              </a:rPr>
              <a:t>() {</a:t>
            </a:r>
          </a:p>
          <a:p>
            <a:pPr marL="0" indent="0">
              <a:buNone/>
            </a:pPr>
            <a:r>
              <a:rPr lang="en-NZ" sz="3800" b="1" dirty="0">
                <a:latin typeface="Courier New" pitchFamily="49" charset="0"/>
                <a:cs typeface="Courier New" pitchFamily="49" charset="0"/>
              </a:rPr>
              <a:t>    </a:t>
            </a:r>
            <a:r>
              <a:rPr lang="en-NZ" sz="3800" b="1" dirty="0" err="1" smtClean="0">
                <a:latin typeface="Courier New" pitchFamily="49" charset="0"/>
                <a:cs typeface="Courier New" pitchFamily="49" charset="0"/>
              </a:rPr>
              <a:t>assertFalse</a:t>
            </a:r>
            <a:r>
              <a:rPr lang="en-NZ" sz="3800" b="1" dirty="0" smtClean="0">
                <a:latin typeface="Courier New" pitchFamily="49" charset="0"/>
                <a:cs typeface="Courier New" pitchFamily="49" charset="0"/>
              </a:rPr>
              <a:t>(check4prime.primeCheck(0)); \\ Test Case #1</a:t>
            </a:r>
            <a:endParaRPr lang="en-NZ" sz="3800" b="1" dirty="0">
              <a:latin typeface="Courier New" pitchFamily="49" charset="0"/>
              <a:cs typeface="Courier New" pitchFamily="49" charset="0"/>
            </a:endParaRPr>
          </a:p>
          <a:p>
            <a:pPr marL="0" indent="0">
              <a:buNone/>
            </a:pPr>
            <a:r>
              <a:rPr lang="en-NZ" sz="3800" b="1" dirty="0">
                <a:latin typeface="Courier New" pitchFamily="49" charset="0"/>
                <a:cs typeface="Courier New" pitchFamily="49" charset="0"/>
              </a:rPr>
              <a:t>    </a:t>
            </a:r>
            <a:r>
              <a:rPr lang="en-NZ" sz="3800" b="1" dirty="0" err="1" smtClean="0">
                <a:latin typeface="Courier New" pitchFamily="49" charset="0"/>
                <a:cs typeface="Courier New" pitchFamily="49" charset="0"/>
              </a:rPr>
              <a:t>assertTrue</a:t>
            </a:r>
            <a:r>
              <a:rPr lang="en-NZ" sz="3800" b="1" dirty="0" smtClean="0">
                <a:latin typeface="Courier New" pitchFamily="49" charset="0"/>
                <a:cs typeface="Courier New" pitchFamily="49" charset="0"/>
              </a:rPr>
              <a:t>(check4prime.primeCheck(3));  \\ Test Case #2</a:t>
            </a:r>
            <a:endParaRPr lang="en-NZ" sz="3800" b="1" dirty="0">
              <a:latin typeface="Courier New" pitchFamily="49" charset="0"/>
              <a:cs typeface="Courier New" pitchFamily="49" charset="0"/>
            </a:endParaRPr>
          </a:p>
          <a:p>
            <a:pPr marL="0" indent="0">
              <a:buNone/>
            </a:pPr>
            <a:r>
              <a:rPr lang="en-NZ" sz="3800" b="1" dirty="0">
                <a:latin typeface="Courier New" pitchFamily="49" charset="0"/>
                <a:cs typeface="Courier New" pitchFamily="49" charset="0"/>
              </a:rPr>
              <a:t>  }</a:t>
            </a:r>
          </a:p>
          <a:p>
            <a:pPr marL="0" indent="0">
              <a:buNone/>
            </a:pPr>
            <a:r>
              <a:rPr lang="en-NZ" sz="3800" b="1" dirty="0">
                <a:latin typeface="Courier New" pitchFamily="49" charset="0"/>
                <a:cs typeface="Courier New" pitchFamily="49" charset="0"/>
              </a:rPr>
              <a:t>  @Test(expected=</a:t>
            </a:r>
            <a:r>
              <a:rPr lang="en-NZ" sz="3800" b="1" dirty="0" err="1">
                <a:latin typeface="Courier New" pitchFamily="49" charset="0"/>
                <a:cs typeface="Courier New" pitchFamily="49" charset="0"/>
              </a:rPr>
              <a:t>IllegalArgumentException.class,timeout</a:t>
            </a:r>
            <a:r>
              <a:rPr lang="en-NZ" sz="3800" b="1" dirty="0">
                <a:latin typeface="Courier New" pitchFamily="49" charset="0"/>
                <a:cs typeface="Courier New" pitchFamily="49" charset="0"/>
              </a:rPr>
              <a:t>=100</a:t>
            </a:r>
            <a:r>
              <a:rPr lang="en-NZ" sz="3800" b="1" dirty="0" smtClean="0">
                <a:latin typeface="Courier New" pitchFamily="49" charset="0"/>
                <a:cs typeface="Courier New" pitchFamily="49" charset="0"/>
              </a:rPr>
              <a:t>)</a:t>
            </a:r>
            <a:br>
              <a:rPr lang="en-NZ" sz="3800" b="1" dirty="0" smtClean="0">
                <a:latin typeface="Courier New" pitchFamily="49" charset="0"/>
                <a:cs typeface="Courier New" pitchFamily="49" charset="0"/>
              </a:rPr>
            </a:br>
            <a:r>
              <a:rPr lang="en-NZ" sz="3800" b="1" dirty="0" smtClean="0">
                <a:latin typeface="Courier New" pitchFamily="49" charset="0"/>
                <a:cs typeface="Courier New" pitchFamily="49" charset="0"/>
              </a:rPr>
              <a:t>        public </a:t>
            </a:r>
            <a:r>
              <a:rPr lang="en-NZ" sz="3800" b="1" dirty="0">
                <a:latin typeface="Courier New" pitchFamily="49" charset="0"/>
                <a:cs typeface="Courier New" pitchFamily="49" charset="0"/>
              </a:rPr>
              <a:t>void </a:t>
            </a:r>
            <a:r>
              <a:rPr lang="en-NZ" sz="3800" b="1" dirty="0" err="1">
                <a:solidFill>
                  <a:srgbClr val="FF0000"/>
                </a:solidFill>
                <a:latin typeface="Courier New" pitchFamily="49" charset="0"/>
                <a:cs typeface="Courier New" pitchFamily="49" charset="0"/>
              </a:rPr>
              <a:t>testCheckPrimeRed</a:t>
            </a:r>
            <a:r>
              <a:rPr lang="en-NZ" sz="3800" b="1" dirty="0">
                <a:latin typeface="Courier New" pitchFamily="49" charset="0"/>
                <a:cs typeface="Courier New" pitchFamily="49" charset="0"/>
              </a:rPr>
              <a:t>() {</a:t>
            </a:r>
          </a:p>
          <a:p>
            <a:pPr marL="0" indent="0">
              <a:buNone/>
            </a:pPr>
            <a:r>
              <a:rPr lang="en-NZ" sz="3800" b="1" dirty="0">
                <a:latin typeface="Courier New" pitchFamily="49" charset="0"/>
                <a:cs typeface="Courier New" pitchFamily="49" charset="0"/>
              </a:rPr>
              <a:t>    </a:t>
            </a:r>
            <a:r>
              <a:rPr lang="en-NZ" sz="3800" b="1" dirty="0" err="1" smtClean="0">
                <a:latin typeface="Courier New" pitchFamily="49" charset="0"/>
                <a:cs typeface="Courier New" pitchFamily="49" charset="0"/>
              </a:rPr>
              <a:t>assertTrue</a:t>
            </a:r>
            <a:r>
              <a:rPr lang="en-NZ" sz="3800" b="1" dirty="0" smtClean="0">
                <a:latin typeface="Courier New" pitchFamily="49" charset="0"/>
                <a:cs typeface="Courier New" pitchFamily="49" charset="0"/>
              </a:rPr>
              <a:t>(check4prime.inputValidator</a:t>
            </a:r>
            <a:r>
              <a:rPr lang="en-NZ" sz="3800" b="1" dirty="0">
                <a:latin typeface="Courier New" pitchFamily="49" charset="0"/>
                <a:cs typeface="Courier New" pitchFamily="49" charset="0"/>
              </a:rPr>
              <a:t>(“1,000</a:t>
            </a:r>
            <a:r>
              <a:rPr lang="en-NZ" sz="3800" b="1" dirty="0" smtClean="0">
                <a:latin typeface="Courier New" pitchFamily="49" charset="0"/>
                <a:cs typeface="Courier New" pitchFamily="49" charset="0"/>
              </a:rPr>
              <a:t>”)); \\ Test Case #3</a:t>
            </a:r>
            <a:endParaRPr lang="en-NZ" sz="3800" b="1" dirty="0">
              <a:latin typeface="Courier New" pitchFamily="49" charset="0"/>
              <a:cs typeface="Courier New" pitchFamily="49" charset="0"/>
            </a:endParaRPr>
          </a:p>
          <a:p>
            <a:pPr marL="0" indent="0">
              <a:buNone/>
            </a:pPr>
            <a:r>
              <a:rPr lang="en-NZ" sz="3800" b="1" dirty="0">
                <a:latin typeface="Courier New" pitchFamily="49" charset="0"/>
                <a:cs typeface="Courier New" pitchFamily="49" charset="0"/>
              </a:rPr>
              <a:t>  }</a:t>
            </a:r>
          </a:p>
          <a:p>
            <a:pPr marL="0" indent="0">
              <a:buNone/>
            </a:pPr>
            <a:r>
              <a:rPr lang="en-NZ" sz="3800" b="1" dirty="0" smtClean="0">
                <a:latin typeface="Courier New" pitchFamily="49" charset="0"/>
                <a:cs typeface="Courier New" pitchFamily="49" charset="0"/>
              </a:rPr>
              <a:t> </a:t>
            </a:r>
            <a:endParaRPr lang="en-NZ" sz="3800" b="1" dirty="0">
              <a:latin typeface="Courier New" pitchFamily="49" charset="0"/>
              <a:cs typeface="Courier New" pitchFamily="49" charset="0"/>
            </a:endParaRPr>
          </a:p>
          <a:p>
            <a:pPr marL="0" indent="0">
              <a:buNone/>
            </a:pPr>
            <a:r>
              <a:rPr lang="en-NZ" sz="3800" b="1" dirty="0" smtClean="0">
                <a:latin typeface="Courier New" pitchFamily="49" charset="0"/>
                <a:cs typeface="Courier New" pitchFamily="49" charset="0"/>
              </a:rPr>
              <a:t>  </a:t>
            </a:r>
            <a:r>
              <a:rPr lang="en-NZ" sz="3800" b="1" dirty="0">
                <a:latin typeface="Courier New" pitchFamily="49" charset="0"/>
                <a:cs typeface="Courier New" pitchFamily="49" charset="0"/>
              </a:rPr>
              <a:t>@After public void </a:t>
            </a:r>
            <a:r>
              <a:rPr lang="en-NZ" sz="3800" b="1" dirty="0" err="1">
                <a:latin typeface="Courier New" pitchFamily="49" charset="0"/>
                <a:cs typeface="Courier New" pitchFamily="49" charset="0"/>
              </a:rPr>
              <a:t>cleanUp</a:t>
            </a:r>
            <a:r>
              <a:rPr lang="en-NZ" sz="3800" b="1" dirty="0">
                <a:latin typeface="Courier New" pitchFamily="49" charset="0"/>
                <a:cs typeface="Courier New" pitchFamily="49" charset="0"/>
              </a:rPr>
              <a:t>() { \\ de-allocate your test </a:t>
            </a:r>
            <a:r>
              <a:rPr lang="en-NZ" sz="3800" b="1" dirty="0" smtClean="0">
                <a:latin typeface="Courier New" pitchFamily="49" charset="0"/>
                <a:cs typeface="Courier New" pitchFamily="49" charset="0"/>
              </a:rPr>
              <a:t>setup</a:t>
            </a:r>
          </a:p>
          <a:p>
            <a:pPr marL="0" indent="0">
              <a:buNone/>
            </a:pPr>
            <a:r>
              <a:rPr lang="en-NZ" sz="3800" b="1" dirty="0">
                <a:latin typeface="Courier New" pitchFamily="49" charset="0"/>
                <a:cs typeface="Courier New" pitchFamily="49" charset="0"/>
              </a:rPr>
              <a:t> </a:t>
            </a:r>
            <a:r>
              <a:rPr lang="en-NZ" sz="3800" b="1" dirty="0" smtClean="0">
                <a:latin typeface="Courier New" pitchFamily="49" charset="0"/>
                <a:cs typeface="Courier New" pitchFamily="49" charset="0"/>
              </a:rPr>
              <a:t> </a:t>
            </a:r>
            <a:r>
              <a:rPr lang="en-NZ" sz="3800" b="1" dirty="0">
                <a:latin typeface="Courier New" pitchFamily="49" charset="0"/>
                <a:cs typeface="Courier New" pitchFamily="49" charset="0"/>
              </a:rPr>
              <a:t>}</a:t>
            </a:r>
          </a:p>
          <a:p>
            <a:pPr marL="0" indent="0">
              <a:buNone/>
            </a:pPr>
            <a:r>
              <a:rPr lang="en-NZ" sz="3800" b="1" dirty="0" smtClean="0">
                <a:latin typeface="Courier New" pitchFamily="49" charset="0"/>
                <a:cs typeface="Courier New" pitchFamily="49" charset="0"/>
              </a:rPr>
              <a:t>}</a:t>
            </a:r>
            <a:endParaRPr lang="en-NZ" sz="3800" b="1" dirty="0"/>
          </a:p>
        </p:txBody>
      </p:sp>
      <p:sp>
        <p:nvSpPr>
          <p:cNvPr id="7" name="Content Placeholder 2"/>
          <p:cNvSpPr txBox="1">
            <a:spLocks/>
          </p:cNvSpPr>
          <p:nvPr/>
        </p:nvSpPr>
        <p:spPr bwMode="auto">
          <a:xfrm>
            <a:off x="165100" y="1147192"/>
            <a:ext cx="9612436" cy="4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NZ" dirty="0" smtClean="0"/>
              <a:t>By convention, if you’re testing Xxx your extension should be called </a:t>
            </a:r>
            <a:r>
              <a:rPr lang="en-NZ" dirty="0" err="1" smtClean="0"/>
              <a:t>testXxx</a:t>
            </a:r>
            <a:r>
              <a:rPr lang="en-NZ" dirty="0" smtClean="0"/>
              <a:t> (or </a:t>
            </a:r>
            <a:r>
              <a:rPr lang="en-NZ" dirty="0" err="1" smtClean="0"/>
              <a:t>XxxTest</a:t>
            </a:r>
            <a:r>
              <a:rPr lang="en-NZ" dirty="0" smtClean="0"/>
              <a:t>).</a:t>
            </a:r>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70114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a:xfrm>
            <a:off x="165100" y="1219200"/>
            <a:ext cx="9493250" cy="4082008"/>
          </a:xfrm>
        </p:spPr>
        <p:txBody>
          <a:bodyPr>
            <a:normAutofit fontScale="92500"/>
          </a:bodyPr>
          <a:lstStyle/>
          <a:p>
            <a:r>
              <a:rPr lang="en-NZ" dirty="0" smtClean="0"/>
              <a:t>Develop a “working understanding” of Myers’ theory of the economics of software testing.</a:t>
            </a:r>
          </a:p>
          <a:p>
            <a:pPr lvl="1"/>
            <a:r>
              <a:rPr lang="en-NZ" dirty="0" smtClean="0"/>
              <a:t>Can we simply ‘test everything,’  just to be sure?</a:t>
            </a:r>
          </a:p>
          <a:p>
            <a:endParaRPr lang="en-NZ" dirty="0" smtClean="0"/>
          </a:p>
          <a:p>
            <a:r>
              <a:rPr lang="en-NZ" dirty="0" smtClean="0"/>
              <a:t>Develop a test suite for some code without looking at it.  (Black-box testing.)</a:t>
            </a:r>
          </a:p>
          <a:p>
            <a:pPr lvl="1"/>
            <a:r>
              <a:rPr lang="en-NZ" dirty="0" smtClean="0"/>
              <a:t>What are your initial questions?  (Have you written some already?)</a:t>
            </a:r>
          </a:p>
          <a:p>
            <a:pPr lvl="1"/>
            <a:r>
              <a:rPr lang="en-NZ" dirty="0" smtClean="0"/>
              <a:t>Should I try to “write it myself” (to discover some likely bugs)?</a:t>
            </a:r>
          </a:p>
          <a:p>
            <a:pPr lvl="1"/>
            <a:r>
              <a:rPr lang="en-NZ" dirty="0" smtClean="0"/>
              <a:t>Should </a:t>
            </a:r>
            <a:r>
              <a:rPr lang="en-NZ" dirty="0"/>
              <a:t>I</a:t>
            </a:r>
            <a:r>
              <a:rPr lang="en-NZ" dirty="0" smtClean="0"/>
              <a:t> carefully test interfaces, exceptions, or error returns, or should I concentrate on confirming the correctness of functional “internal” behaviour? </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25022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a:t>Triangle-classification program</a:t>
            </a:r>
          </a:p>
        </p:txBody>
      </p:sp>
      <p:sp>
        <p:nvSpPr>
          <p:cNvPr id="3" name="Content Placeholder 2"/>
          <p:cNvSpPr>
            <a:spLocks noGrp="1"/>
          </p:cNvSpPr>
          <p:nvPr>
            <p:ph sz="quarter" idx="1"/>
          </p:nvPr>
        </p:nvSpPr>
        <p:spPr/>
        <p:txBody>
          <a:bodyPr>
            <a:normAutofit lnSpcReduction="10000"/>
          </a:bodyPr>
          <a:lstStyle/>
          <a:p>
            <a:r>
              <a:rPr lang="en-NZ" dirty="0" smtClean="0"/>
              <a:t>Last session, you were challenged to think about how to test a small program.</a:t>
            </a:r>
          </a:p>
          <a:p>
            <a:endParaRPr lang="en-NZ" dirty="0" smtClean="0"/>
          </a:p>
          <a:p>
            <a:r>
              <a:rPr lang="en-NZ" dirty="0" smtClean="0"/>
              <a:t>Program description:</a:t>
            </a:r>
          </a:p>
          <a:p>
            <a:pPr lvl="1"/>
            <a:r>
              <a:rPr lang="en-NZ" dirty="0" smtClean="0"/>
              <a:t>“</a:t>
            </a:r>
            <a:r>
              <a:rPr lang="en-NZ" dirty="0"/>
              <a:t>The program reads three integer values from an input dialog.</a:t>
            </a:r>
          </a:p>
          <a:p>
            <a:pPr lvl="1"/>
            <a:r>
              <a:rPr lang="en-NZ" dirty="0"/>
              <a:t>“The three values represent the lengths of sides of a triangle.</a:t>
            </a:r>
          </a:p>
          <a:p>
            <a:pPr lvl="1"/>
            <a:r>
              <a:rPr lang="en-NZ" dirty="0"/>
              <a:t>“The program displays a message that states whether the triangle is scalene, isosceles, or equilateral</a:t>
            </a:r>
            <a:r>
              <a:rPr lang="en-NZ" dirty="0" smtClean="0"/>
              <a:t>.”</a:t>
            </a:r>
          </a:p>
          <a:p>
            <a:pPr lvl="1"/>
            <a:endParaRPr lang="en-NZ" dirty="0" smtClean="0"/>
          </a:p>
          <a:p>
            <a:r>
              <a:rPr lang="en-NZ" dirty="0" smtClean="0"/>
              <a:t>Recall:</a:t>
            </a:r>
          </a:p>
          <a:p>
            <a:pPr lvl="1"/>
            <a:r>
              <a:rPr lang="en-NZ" dirty="0" smtClean="0"/>
              <a:t>A scalene triangle is one where no two sides are equal.</a:t>
            </a:r>
          </a:p>
          <a:p>
            <a:pPr lvl="1"/>
            <a:r>
              <a:rPr lang="en-NZ" dirty="0" smtClean="0"/>
              <a:t>An isosceles triangle has two equal sides.</a:t>
            </a:r>
          </a:p>
          <a:p>
            <a:pPr lvl="1"/>
            <a:r>
              <a:rPr lang="en-NZ" dirty="0" smtClean="0"/>
              <a:t>An equilateral triangle has three sides of equal length.</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745658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Triangle-classification program</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My thought process (yours will be different!):  this program has at least three outputs: “scalene”, “isosceles”, “equilateral”…</a:t>
            </a:r>
          </a:p>
          <a:p>
            <a:pPr lvl="1"/>
            <a:r>
              <a:rPr lang="en-NZ" dirty="0" smtClean="0"/>
              <a:t>I know that a set of test cases doesn’t have complete coverage if it doesn’t include at least one case for each program output.</a:t>
            </a:r>
          </a:p>
          <a:p>
            <a:pPr lvl="1"/>
            <a:r>
              <a:rPr lang="en-NZ" dirty="0"/>
              <a:t>I</a:t>
            </a:r>
            <a:r>
              <a:rPr lang="en-NZ" dirty="0" smtClean="0"/>
              <a:t> can easily write three test cases: a valid input for a scalene triangle, a valid input for an isosceles triangle, and a valid input for an equilateral triangle.</a:t>
            </a:r>
          </a:p>
          <a:p>
            <a:r>
              <a:rPr lang="en-NZ" dirty="0" smtClean="0"/>
              <a:t>Be careful!</a:t>
            </a:r>
          </a:p>
          <a:p>
            <a:pPr lvl="1"/>
            <a:r>
              <a:rPr lang="en-NZ" dirty="0" smtClean="0"/>
              <a:t>“Do you have a test case that represents a </a:t>
            </a:r>
            <a:r>
              <a:rPr lang="en-NZ" i="1" dirty="0" smtClean="0"/>
              <a:t>valid</a:t>
            </a:r>
            <a:r>
              <a:rPr lang="en-NZ" dirty="0" smtClean="0"/>
              <a:t> scalene triangle?  (Note that test cases such as 1,2,3 and 2,5,10 do not warrant a “yes” answer because there does not exist a triangle with these dimensions.)” </a:t>
            </a:r>
          </a:p>
          <a:p>
            <a:pPr lvl="1"/>
            <a:r>
              <a:rPr lang="en-NZ" dirty="0" smtClean="0"/>
              <a:t>(Hmmm, I wrote “1,2,3”.  I thought this was an interesting – because degenerate – case of a scalene triangle ;-)</a:t>
            </a:r>
          </a:p>
          <a:p>
            <a:pPr lvl="1"/>
            <a:r>
              <a:rPr lang="en-NZ" dirty="0" smtClean="0"/>
              <a:t>Process question: how can I be sure my test cases are correct?</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169809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 evaluation scheme</a:t>
            </a:r>
            <a:endParaRPr lang="en-NZ" dirty="0"/>
          </a:p>
        </p:txBody>
      </p:sp>
      <p:sp>
        <p:nvSpPr>
          <p:cNvPr id="3" name="Content Placeholder 2"/>
          <p:cNvSpPr>
            <a:spLocks noGrp="1"/>
          </p:cNvSpPr>
          <p:nvPr>
            <p:ph sz="quarter" idx="1"/>
          </p:nvPr>
        </p:nvSpPr>
        <p:spPr/>
        <p:txBody>
          <a:bodyPr wrap="square">
            <a:normAutofit/>
          </a:bodyPr>
          <a:lstStyle/>
          <a:p>
            <a:r>
              <a:rPr lang="en-NZ" dirty="0" smtClean="0"/>
              <a:t>1,2,3: do you have valid test cases for the three types of triangle?</a:t>
            </a:r>
          </a:p>
          <a:p>
            <a:pPr lvl="1"/>
            <a:r>
              <a:rPr lang="en-NZ" dirty="0" smtClean="0"/>
              <a:t>My result: no I didn’t in all cases, but I *thought* I did.   And my mistake revealed an ambiguity in the program specification!</a:t>
            </a:r>
          </a:p>
          <a:p>
            <a:r>
              <a:rPr lang="en-NZ" dirty="0" smtClean="0"/>
              <a:t>4: “Do you have at least three test cases that represent valid isosceles triangles such that you have tried all three permutations of three equal sides (such as, 3,3,4; 3,4,3; and 4,3,3)?”</a:t>
            </a:r>
          </a:p>
          <a:p>
            <a:pPr lvl="1"/>
            <a:r>
              <a:rPr lang="en-NZ" dirty="0" smtClean="0"/>
              <a:t>My result: no. </a:t>
            </a:r>
          </a:p>
          <a:p>
            <a:pPr lvl="1"/>
            <a:r>
              <a:rPr lang="en-NZ" dirty="0" smtClean="0"/>
              <a:t>Why does Myers think this is important?  Hmmm… now I get it!  (Do you?)</a:t>
            </a:r>
          </a:p>
          <a:p>
            <a:r>
              <a:rPr lang="en-NZ" dirty="0" smtClean="0"/>
              <a:t>5: “Do you have a test case in which one side has a zero value?”</a:t>
            </a:r>
          </a:p>
          <a:p>
            <a:pPr lvl="1"/>
            <a:r>
              <a:rPr lang="en-NZ" dirty="0" smtClean="0"/>
              <a:t>My result: no, I didn’t test for a degenerate (zero-area) isosceles triangle.  This is an important boundary case which I should have tested.  </a:t>
            </a:r>
            <a:r>
              <a:rPr lang="en-NZ" dirty="0" err="1" smtClean="0"/>
              <a:t>Ooops</a:t>
            </a:r>
            <a:r>
              <a:rPr lang="en-NZ" dirty="0" smtClean="0"/>
              <a:t>!</a:t>
            </a:r>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895678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 Evaluation of a Set of Test Cases</a:t>
            </a:r>
            <a:endParaRPr lang="en-NZ" dirty="0"/>
          </a:p>
        </p:txBody>
      </p:sp>
      <p:sp>
        <p:nvSpPr>
          <p:cNvPr id="3" name="Content Placeholder 2"/>
          <p:cNvSpPr>
            <a:spLocks noGrp="1"/>
          </p:cNvSpPr>
          <p:nvPr>
            <p:ph sz="quarter" idx="1"/>
          </p:nvPr>
        </p:nvSpPr>
        <p:spPr>
          <a:xfrm>
            <a:off x="165100" y="1219200"/>
            <a:ext cx="9493250" cy="5234136"/>
          </a:xfrm>
        </p:spPr>
        <p:txBody>
          <a:bodyPr>
            <a:normAutofit/>
          </a:bodyPr>
          <a:lstStyle/>
          <a:p>
            <a:r>
              <a:rPr lang="en-NZ" dirty="0" smtClean="0"/>
              <a:t>6. Do you have a test case in which one side has a negative value?</a:t>
            </a:r>
          </a:p>
          <a:p>
            <a:pPr lvl="1"/>
            <a:r>
              <a:rPr lang="en-NZ" dirty="0" smtClean="0"/>
              <a:t>Ouch, I really should have thought of that! I’ve been burned by that sort of latent bug before… !@#^&amp;* unsigned </a:t>
            </a:r>
            <a:r>
              <a:rPr lang="en-NZ" dirty="0" err="1" smtClean="0"/>
              <a:t>ints</a:t>
            </a:r>
            <a:r>
              <a:rPr lang="en-NZ" dirty="0" smtClean="0"/>
              <a:t> in C…</a:t>
            </a:r>
          </a:p>
          <a:p>
            <a:r>
              <a:rPr lang="en-NZ" dirty="0" smtClean="0"/>
              <a:t>7. Do you have a test case with three integers greater than zero such that the sum of two of the numbers is equal to the third?</a:t>
            </a:r>
          </a:p>
          <a:p>
            <a:pPr lvl="1"/>
            <a:r>
              <a:rPr lang="en-NZ" dirty="0" smtClean="0"/>
              <a:t>Well, no, but I’m finally remembering the “triangle inequality”:</a:t>
            </a:r>
          </a:p>
          <a:p>
            <a:pPr lvl="2"/>
            <a:r>
              <a:rPr lang="en-NZ" dirty="0" smtClean="0"/>
              <a:t>For any triangle, the sum of the length of any two sides is greater than or equal to the length of the third side.</a:t>
            </a:r>
          </a:p>
          <a:p>
            <a:pPr lvl="2"/>
            <a:r>
              <a:rPr lang="en-NZ" dirty="0" smtClean="0"/>
              <a:t>For triangles drawn on a Euclidean plane, the inequality is strict: “For any non-degenerate triangle, the sum </a:t>
            </a:r>
            <a:r>
              <a:rPr lang="en-NZ" dirty="0"/>
              <a:t>of the length of any two sides is greater than </a:t>
            </a:r>
            <a:r>
              <a:rPr lang="en-NZ" dirty="0" smtClean="0"/>
              <a:t>the </a:t>
            </a:r>
            <a:r>
              <a:rPr lang="en-NZ" dirty="0"/>
              <a:t>length of the third </a:t>
            </a:r>
            <a:r>
              <a:rPr lang="en-NZ" dirty="0" smtClean="0"/>
              <a:t>side.”</a:t>
            </a:r>
          </a:p>
          <a:p>
            <a:pPr lvl="1"/>
            <a:r>
              <a:rPr lang="en-NZ" dirty="0" smtClean="0"/>
              <a:t>I finally know enough about the problem to write a good test suite!</a:t>
            </a:r>
          </a:p>
          <a:p>
            <a:pPr lvl="2"/>
            <a:r>
              <a:rPr lang="en-NZ" dirty="0" smtClean="0"/>
              <a:t>If you don’t discover the “boundary cases” you probably won’t test them…</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717838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Continuing with Myers’ Evaluation</a:t>
            </a:r>
            <a:endParaRPr lang="en-NZ" dirty="0"/>
          </a:p>
        </p:txBody>
      </p:sp>
      <p:sp>
        <p:nvSpPr>
          <p:cNvPr id="3" name="Content Placeholder 2"/>
          <p:cNvSpPr>
            <a:spLocks noGrp="1"/>
          </p:cNvSpPr>
          <p:nvPr>
            <p:ph sz="quarter" idx="1"/>
          </p:nvPr>
        </p:nvSpPr>
        <p:spPr/>
        <p:txBody>
          <a:bodyPr>
            <a:normAutofit fontScale="92500"/>
          </a:bodyPr>
          <a:lstStyle/>
          <a:p>
            <a:r>
              <a:rPr lang="en-NZ" dirty="0" smtClean="0"/>
              <a:t>7. ... “(That is, if the program said that 1,2,3 represents a scalene triangle, it would contain a bug).”</a:t>
            </a:r>
          </a:p>
          <a:p>
            <a:pPr lvl="1"/>
            <a:r>
              <a:rPr lang="en-NZ" dirty="0" smtClean="0"/>
              <a:t>Oh… now you’re telling me!  I would have called it a “degenerate scalene triangle” – it’s still scalene, but has zero area.  But if you don’t want to call it a triangle, that’s fine by me: you write the spec, and I test it.  I’ll adjust my test cases now.</a:t>
            </a:r>
          </a:p>
          <a:p>
            <a:r>
              <a:rPr lang="en-NZ" dirty="0" smtClean="0"/>
              <a:t>8. Do you have at least three test cases in category 7 (i.e. a degenerate triangle with zero area) such that you have tried all three permutations where the length of one side is equal to the sum of the lengths of the other two sides (for example, 1,2,3; 1,3,2; and 3,1,2)?</a:t>
            </a:r>
          </a:p>
          <a:p>
            <a:pPr lvl="1"/>
            <a:r>
              <a:rPr lang="en-NZ" dirty="0" smtClean="0"/>
              <a:t>No… but I see what you’re getting at.  An input that is “strange” in one way (e.g. degenerate) may provoke strange behaviour in the program, so I should test such cases carefully (provoking all possible program outputs; different input permutations; …) </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2043269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Writing Test Cases is an Iterative Process!</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The initial set of test cases will, usually, trigger some questions about what the program is “designed to do” and what is “unintended”.</a:t>
            </a:r>
          </a:p>
          <a:p>
            <a:pPr lvl="1"/>
            <a:r>
              <a:rPr lang="en-NZ" dirty="0" smtClean="0"/>
              <a:t>Most program-</a:t>
            </a:r>
            <a:r>
              <a:rPr lang="en-NZ" dirty="0" err="1" smtClean="0"/>
              <a:t>specifiers</a:t>
            </a:r>
            <a:r>
              <a:rPr lang="en-NZ" dirty="0" smtClean="0"/>
              <a:t> don’t think about what is “unintended”.</a:t>
            </a:r>
          </a:p>
          <a:p>
            <a:pPr lvl="1"/>
            <a:r>
              <a:rPr lang="en-NZ" dirty="0" smtClean="0"/>
              <a:t>Most program-</a:t>
            </a:r>
            <a:r>
              <a:rPr lang="en-NZ" dirty="0" err="1" smtClean="0"/>
              <a:t>specifiers</a:t>
            </a:r>
            <a:r>
              <a:rPr lang="en-NZ" dirty="0" smtClean="0"/>
              <a:t> assume that “everybody” will know what they mean by a “simple” word such as “triangle” or “input”. </a:t>
            </a:r>
          </a:p>
          <a:p>
            <a:pPr lvl="1"/>
            <a:r>
              <a:rPr lang="en-NZ" dirty="0"/>
              <a:t>T</a:t>
            </a:r>
            <a:r>
              <a:rPr lang="en-NZ" dirty="0" smtClean="0"/>
              <a:t>est cases usually reveal ambiguities and gaps in the specification!</a:t>
            </a:r>
          </a:p>
          <a:p>
            <a:r>
              <a:rPr lang="en-NZ" dirty="0" smtClean="0"/>
              <a:t>But: you’ll never get a job done if you keep asking questions.</a:t>
            </a:r>
          </a:p>
          <a:p>
            <a:pPr lvl="1"/>
            <a:r>
              <a:rPr lang="en-NZ" dirty="0" smtClean="0"/>
              <a:t>Usually you have to “steam ahead”.  If you’re methodical, you’ll write down your unanswered questions, and prioritise them.  (Should a tester be methodical?)</a:t>
            </a:r>
          </a:p>
          <a:p>
            <a:pPr lvl="1"/>
            <a:r>
              <a:rPr lang="en-NZ" dirty="0" smtClean="0"/>
              <a:t>Which questions are important enough that they really </a:t>
            </a:r>
            <a:r>
              <a:rPr lang="en-NZ" i="1" dirty="0" smtClean="0"/>
              <a:t>must</a:t>
            </a:r>
            <a:r>
              <a:rPr lang="en-NZ" dirty="0" smtClean="0"/>
              <a:t> be answered </a:t>
            </a:r>
            <a:r>
              <a:rPr lang="en-NZ" i="1" dirty="0" smtClean="0"/>
              <a:t>before</a:t>
            </a:r>
            <a:r>
              <a:rPr lang="en-NZ" dirty="0" smtClean="0"/>
              <a:t> I deliver my first-draft test set?  (My experience: none!!!!) </a:t>
            </a:r>
            <a:endParaRPr lang="en-NZ" dirty="0"/>
          </a:p>
        </p:txBody>
      </p:sp>
      <p:sp>
        <p:nvSpPr>
          <p:cNvPr id="4" name="Date Placeholder 3"/>
          <p:cNvSpPr>
            <a:spLocks noGrp="1"/>
          </p:cNvSpPr>
          <p:nvPr>
            <p:ph type="dt" sz="half" idx="10"/>
          </p:nvPr>
        </p:nvSpPr>
        <p:spPr/>
        <p:txBody>
          <a:bodyPr/>
          <a:lstStyle/>
          <a:p>
            <a:pPr>
              <a:defRPr/>
            </a:pPr>
            <a:r>
              <a:rPr lang="en-US" smtClean="0"/>
              <a:t>2015 S1</a:t>
            </a:r>
            <a:endParaRPr lang="en-NZ"/>
          </a:p>
        </p:txBody>
      </p:sp>
    </p:spTree>
    <p:extLst>
      <p:ext uri="{BB962C8B-B14F-4D97-AF65-F5344CB8AC3E}">
        <p14:creationId xmlns:p14="http://schemas.microsoft.com/office/powerpoint/2010/main" val="36334098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CS105_10</Template>
  <TotalTime>3048</TotalTime>
  <Words>3521</Words>
  <Application>Microsoft Office PowerPoint</Application>
  <PresentationFormat>A4 Paper (210x297 mm)</PresentationFormat>
  <Paragraphs>286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CS105_10</vt:lpstr>
      <vt:lpstr>CompSci 230 Software Design and Construction </vt:lpstr>
      <vt:lpstr>Lecture plan</vt:lpstr>
      <vt:lpstr>Learning Goals for Today</vt:lpstr>
      <vt:lpstr>Triangle-classification program</vt:lpstr>
      <vt:lpstr>Triangle-classification program</vt:lpstr>
      <vt:lpstr>Myer’s evaluation scheme</vt:lpstr>
      <vt:lpstr>Myers’ Evaluation of a Set of Test Cases</vt:lpstr>
      <vt:lpstr>Continuing with Myers’ Evaluation</vt:lpstr>
      <vt:lpstr>Writing Test Cases is an Iterative Process!</vt:lpstr>
      <vt:lpstr>Myers Evaluation: it just keeps going…</vt:lpstr>
      <vt:lpstr>… and going… who would have guessed?</vt:lpstr>
      <vt:lpstr>… more evaluative questions from Myers!</vt:lpstr>
      <vt:lpstr>Myer’s Summative Metric</vt:lpstr>
      <vt:lpstr>Some Recent Software Systems</vt:lpstr>
      <vt:lpstr>Testing observations</vt:lpstr>
      <vt:lpstr>Economics of Software Testing</vt:lpstr>
      <vt:lpstr>More on the Economics of Testing</vt:lpstr>
      <vt:lpstr>Black-box Testing</vt:lpstr>
      <vt:lpstr>Evaluating a Black-Box Test Set</vt:lpstr>
      <vt:lpstr>Maximising “Yield on Investment”</vt:lpstr>
      <vt:lpstr>Is Myers Advocating “Grey-box testing”??</vt:lpstr>
      <vt:lpstr>Black box strategies</vt:lpstr>
      <vt:lpstr>Black box strategies</vt:lpstr>
      <vt:lpstr>Black box strategies</vt:lpstr>
      <vt:lpstr>Black box strategies</vt:lpstr>
      <vt:lpstr>Some scenarios</vt:lpstr>
      <vt:lpstr>A Very Brief Introduction to JUnit</vt:lpstr>
      <vt:lpstr>A Test Fixture in JUnit</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298</cp:revision>
  <dcterms:created xsi:type="dcterms:W3CDTF">2003-06-18T01:49:53Z</dcterms:created>
  <dcterms:modified xsi:type="dcterms:W3CDTF">2015-04-29T02:25:57Z</dcterms:modified>
</cp:coreProperties>
</file>