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49" r:id="rId1"/>
  </p:sldMasterIdLst>
  <p:notesMasterIdLst>
    <p:notesMasterId r:id="rId34"/>
  </p:notesMasterIdLst>
  <p:handoutMasterIdLst>
    <p:handoutMasterId r:id="rId35"/>
  </p:handoutMasterIdLst>
  <p:sldIdLst>
    <p:sldId id="321" r:id="rId2"/>
    <p:sldId id="286" r:id="rId3"/>
    <p:sldId id="303" r:id="rId4"/>
    <p:sldId id="320" r:id="rId5"/>
    <p:sldId id="322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31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287" r:id="rId28"/>
    <p:sldId id="288" r:id="rId29"/>
    <p:sldId id="290" r:id="rId30"/>
    <p:sldId id="289" r:id="rId31"/>
    <p:sldId id="291" r:id="rId32"/>
    <p:sldId id="292" r:id="rId33"/>
  </p:sldIdLst>
  <p:sldSz cx="9906000" cy="6858000" type="A4"/>
  <p:notesSz cx="7099300" cy="10234613"/>
  <p:embeddedFontLst>
    <p:embeddedFont>
      <p:font typeface="Forte" panose="03060902040502070203" pitchFamily="66" charset="0"/>
      <p:regular r:id="rId36"/>
    </p:embeddedFont>
    <p:embeddedFont>
      <p:font typeface="Bookman Old Style" panose="02050604050505020204" pitchFamily="18" charset="0"/>
      <p:regular r:id="rId37"/>
      <p:bold r:id="rId38"/>
      <p:italic r:id="rId39"/>
      <p:boldItalic r:id="rId40"/>
    </p:embeddedFont>
    <p:embeddedFont>
      <p:font typeface="Wingdings 3" panose="05040102010807070707" pitchFamily="18" charset="2"/>
      <p:regular r:id="rId41"/>
    </p:embeddedFont>
    <p:embeddedFont>
      <p:font typeface="新細明體" panose="02020500000000000000" pitchFamily="18" charset="-120"/>
      <p:regular r:id="rId42"/>
    </p:embeddedFont>
    <p:embeddedFont>
      <p:font typeface="Gill Sans MT" panose="020B0502020104020203" pitchFamily="34" charset="0"/>
      <p:regular r:id="rId43"/>
      <p:bold r:id="rId44"/>
      <p:italic r:id="rId45"/>
      <p:boldItalic r:id="rId46"/>
    </p:embeddedFont>
    <p:embeddedFont>
      <p:font typeface="Tahoma" panose="020B0604030504040204" pitchFamily="34" charset="0"/>
      <p:regular r:id="rId47"/>
      <p:bold r:id="rId48"/>
    </p:embeddedFont>
  </p:embeddedFontLst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4" autoAdjust="0"/>
    <p:restoredTop sz="93716" autoAdjust="0"/>
  </p:normalViewPr>
  <p:slideViewPr>
    <p:cSldViewPr>
      <p:cViewPr varScale="1">
        <p:scale>
          <a:sx n="77" d="100"/>
          <a:sy n="77" d="100"/>
        </p:scale>
        <p:origin x="-1068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4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font" Target="fonts/font7.fntdata"/><Relationship Id="rId47" Type="http://schemas.openxmlformats.org/officeDocument/2006/relationships/font" Target="fonts/font12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46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9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43" Type="http://schemas.openxmlformats.org/officeDocument/2006/relationships/font" Target="fonts/font8.fntdata"/><Relationship Id="rId48" Type="http://schemas.openxmlformats.org/officeDocument/2006/relationships/font" Target="fonts/font13.fntdata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3934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652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652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652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.org/portal/web/swebok/html/ch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.org/portal/web/swebok/html/ch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3717032"/>
            <a:ext cx="7429500" cy="990600"/>
          </a:xfrm>
        </p:spPr>
        <p:txBody>
          <a:bodyPr/>
          <a:lstStyle/>
          <a:p>
            <a:pPr algn="ctr"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280592" y="5052442"/>
            <a:ext cx="7429500" cy="680814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Software Quality 2015S1</a:t>
            </a:r>
          </a:p>
          <a:p>
            <a:pPr algn="ctr" eaLnBrk="1" hangingPunct="1">
              <a:defRPr/>
            </a:pPr>
            <a:r>
              <a:rPr lang="en-NZ" dirty="0" smtClean="0"/>
              <a:t>Key developer practices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45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Branching / Tagging</a:t>
            </a:r>
            <a:endParaRPr lang="en-NZ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95301" y="1341438"/>
            <a:ext cx="9023747" cy="518390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200" dirty="0" smtClean="0"/>
              <a:t>Creates a copy of a folder in your repository</a:t>
            </a:r>
          </a:p>
          <a:p>
            <a:pPr>
              <a:defRPr/>
            </a:pPr>
            <a:r>
              <a:rPr lang="en-US" sz="2200" dirty="0" smtClean="0">
                <a:solidFill>
                  <a:srgbClr val="0070C0"/>
                </a:solidFill>
              </a:rPr>
              <a:t>Branch</a:t>
            </a:r>
            <a:r>
              <a:rPr lang="en-US" sz="2200" dirty="0" smtClean="0"/>
              <a:t>: the copy will be used for further development</a:t>
            </a:r>
          </a:p>
          <a:p>
            <a:pPr>
              <a:defRPr/>
            </a:pPr>
            <a:r>
              <a:rPr lang="en-US" sz="2200" dirty="0" smtClean="0">
                <a:solidFill>
                  <a:srgbClr val="0070C0"/>
                </a:solidFill>
              </a:rPr>
              <a:t>Tag</a:t>
            </a:r>
            <a:r>
              <a:rPr lang="en-US" sz="2200" dirty="0" smtClean="0"/>
              <a:t>: the copy is archival and will remain unchanged</a:t>
            </a:r>
          </a:p>
          <a:p>
            <a:pPr>
              <a:defRPr/>
            </a:pPr>
            <a:endParaRPr lang="en-US" sz="2200" dirty="0" smtClean="0"/>
          </a:p>
          <a:p>
            <a:pPr>
              <a:buFontTx/>
              <a:buNone/>
              <a:defRPr/>
            </a:pPr>
            <a:r>
              <a:rPr lang="en-US" sz="2200" dirty="0" smtClean="0"/>
              <a:t>How to do it: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/>
              <a:t>Select folder to copy from</a:t>
            </a:r>
            <a:br>
              <a:rPr lang="en-US" sz="2200" dirty="0" smtClean="0"/>
            </a:br>
            <a:r>
              <a:rPr lang="en-US" sz="2200" dirty="0" smtClean="0"/>
              <a:t>(right-click on it, use menu)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/>
              <a:t>In the dialog: </a:t>
            </a:r>
            <a:br>
              <a:rPr lang="en-US" sz="2200" dirty="0" smtClean="0"/>
            </a:br>
            <a:r>
              <a:rPr lang="en-US" sz="2200" dirty="0" smtClean="0"/>
              <a:t>select new folder to copy to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/>
              <a:t>Select revision of that folder</a:t>
            </a:r>
            <a:br>
              <a:rPr lang="en-US" sz="2200" dirty="0" smtClean="0"/>
            </a:br>
            <a:r>
              <a:rPr lang="en-US" sz="2200" dirty="0" smtClean="0"/>
              <a:t>(usually HEAD)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/>
              <a:t>Enter log message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/>
              <a:t>Update parent folder of branch or tag </a:t>
            </a:r>
            <a:br>
              <a:rPr lang="en-US" sz="2200" dirty="0" smtClean="0"/>
            </a:br>
            <a:r>
              <a:rPr lang="en-US" sz="2200" dirty="0" smtClean="0"/>
              <a:t>to load it in the local working copy</a:t>
            </a:r>
            <a:endParaRPr lang="en-NZ" sz="22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1A4B33E3-E33C-4C92-8675-B7BBFEAEFB65}" type="slidenum">
              <a:rPr lang="en-US" altLang="en-US" sz="1400" b="0" smtClean="0">
                <a:latin typeface="Arial" charset="0"/>
              </a:rPr>
              <a:pPr/>
              <a:t>10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229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382" y="2492896"/>
            <a:ext cx="4268523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C:\Users\clut002\AppData\Local\Microsoft\Windows\Temporary Internet Files\Content.IE5\3MJX3RU5\MCBD05027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235" y="142875"/>
            <a:ext cx="165444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0" descr="C:\Users\clut002\AppData\Local\Microsoft\Windows\Temporary Internet Files\Content.IE5\Q0TH321R\MCj0437467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031" y="142875"/>
            <a:ext cx="1513417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935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B2F7815F-5A62-4458-9A7E-541DF6B6860F}" type="slidenum">
              <a:rPr lang="en-US" altLang="en-US" sz="1400" b="0" smtClean="0">
                <a:latin typeface="Arial" charset="0"/>
              </a:rPr>
              <a:pPr/>
              <a:t>11</a:t>
            </a:fld>
            <a:endParaRPr lang="en-US" altLang="en-US" sz="1400" b="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40632" y="2564904"/>
            <a:ext cx="7097580" cy="1152204"/>
          </a:xfrm>
        </p:spPr>
        <p:txBody>
          <a:bodyPr/>
          <a:lstStyle/>
          <a:p>
            <a:r>
              <a:rPr lang="en-US" altLang="en-US" dirty="0" smtClean="0"/>
              <a:t>Version Control</a:t>
            </a:r>
            <a:br>
              <a:rPr lang="en-US" altLang="en-US" dirty="0" smtClean="0"/>
            </a:br>
            <a:r>
              <a:rPr lang="en-US" altLang="en-US" dirty="0" smtClean="0"/>
              <a:t>Best Practices</a:t>
            </a:r>
          </a:p>
        </p:txBody>
      </p:sp>
      <p:pic>
        <p:nvPicPr>
          <p:cNvPr id="15364" name="Picture 5" descr="http://us.cdn4.123rf.com/168nwm/rclassenlayouts/rclassenlayouts1208/rclassenlayouts120800034/15313170-safety-signs-warning-triangle-sign-bgv-vector-pictogram-icon-burglary-danger-dive-h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4040188"/>
            <a:ext cx="2572808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45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mtClean="0"/>
              <a:t>1. One Change at a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NZ" sz="2000" dirty="0" smtClean="0"/>
              <a:t>Complete </a:t>
            </a:r>
            <a:r>
              <a:rPr lang="en-NZ" sz="2000" b="1" dirty="0" smtClean="0"/>
              <a:t>one change </a:t>
            </a:r>
            <a:r>
              <a:rPr lang="en-NZ" sz="2000" dirty="0" smtClean="0"/>
              <a:t>at a time and commit it</a:t>
            </a:r>
          </a:p>
          <a:p>
            <a:pPr marL="514350" indent="-457200">
              <a:defRPr/>
            </a:pPr>
            <a:r>
              <a:rPr lang="en-NZ" sz="2000" dirty="0" smtClean="0"/>
              <a:t>If you commit several changes together, </a:t>
            </a:r>
            <a:br>
              <a:rPr lang="en-NZ" sz="2000" dirty="0" smtClean="0"/>
            </a:br>
            <a:r>
              <a:rPr lang="en-NZ" sz="2000" dirty="0" smtClean="0"/>
              <a:t>you cannot undo/redo them individually</a:t>
            </a:r>
          </a:p>
          <a:p>
            <a:pPr marL="914400" lvl="1" indent="-457200">
              <a:defRPr/>
            </a:pPr>
            <a:r>
              <a:rPr lang="en-NZ" sz="2000" dirty="0" smtClean="0"/>
              <a:t>Sometimes individual changes are needed</a:t>
            </a:r>
          </a:p>
          <a:p>
            <a:pPr marL="914400" lvl="1" indent="-457200">
              <a:defRPr/>
            </a:pPr>
            <a:r>
              <a:rPr lang="en-NZ" sz="2000" dirty="0" smtClean="0"/>
              <a:t>Sometimes individual changes need to be excluded</a:t>
            </a:r>
          </a:p>
          <a:p>
            <a:pPr marL="57150" indent="0">
              <a:buFontTx/>
              <a:buNone/>
              <a:defRPr/>
            </a:pPr>
            <a:endParaRPr lang="en-NZ" sz="2000" dirty="0"/>
          </a:p>
          <a:p>
            <a:pPr marL="514350" indent="-457200">
              <a:defRPr/>
            </a:pPr>
            <a:r>
              <a:rPr lang="en-NZ" sz="2000" dirty="0" smtClean="0"/>
              <a:t>Continuous integration (see also XP practice)</a:t>
            </a:r>
          </a:p>
          <a:p>
            <a:pPr marL="914400" lvl="1" indent="-457200">
              <a:defRPr/>
            </a:pPr>
            <a:r>
              <a:rPr lang="en-NZ" sz="2000" dirty="0" smtClean="0"/>
              <a:t>If you make several changes, then conflicts are much more likely</a:t>
            </a:r>
          </a:p>
          <a:p>
            <a:pPr marL="914400" lvl="1" indent="-457200">
              <a:defRPr/>
            </a:pPr>
            <a:r>
              <a:rPr lang="en-NZ" sz="2000" dirty="0" smtClean="0"/>
              <a:t>Merging a simple change is </a:t>
            </a:r>
            <a:r>
              <a:rPr lang="en-NZ" sz="2000" i="1" dirty="0" smtClean="0"/>
              <a:t>much</a:t>
            </a:r>
            <a:r>
              <a:rPr lang="en-NZ" sz="2000" dirty="0" smtClean="0"/>
              <a:t> easier than merging a complicated one</a:t>
            </a:r>
            <a:endParaRPr lang="en-NZ" sz="2000" dirty="0"/>
          </a:p>
          <a:p>
            <a:pPr marL="914400" lvl="1" indent="-457200">
              <a:defRPr/>
            </a:pPr>
            <a:endParaRPr lang="en-NZ" sz="2000" dirty="0" smtClean="0"/>
          </a:p>
          <a:p>
            <a:pPr marL="514350" indent="-457200">
              <a:defRPr/>
            </a:pPr>
            <a:r>
              <a:rPr lang="en-NZ" sz="2000" dirty="0" smtClean="0"/>
              <a:t>If you don’t commit and your hard disk crashes…</a:t>
            </a:r>
            <a:endParaRPr lang="en-NZ" dirty="0" smtClean="0"/>
          </a:p>
          <a:p>
            <a:pPr marL="914400" lvl="1" indent="-457200">
              <a:defRPr/>
            </a:pPr>
            <a:r>
              <a:rPr lang="en-NZ" sz="2000" dirty="0" smtClean="0"/>
              <a:t>Your repository is your backup system</a:t>
            </a:r>
          </a:p>
          <a:p>
            <a:pPr marL="914400" lvl="1" indent="-457200">
              <a:defRPr/>
            </a:pPr>
            <a:r>
              <a:rPr lang="en-NZ" sz="2000" dirty="0" smtClean="0"/>
              <a:t>Even if the repo is destroyed, other developers will probably have their own local copy.  (The Git VCS takes this idea to an extreme: it has no central repo!)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F9252489-90F0-4037-BA84-215BF36C9DEA}" type="slidenum">
              <a:rPr lang="en-US" altLang="en-US" sz="1400" b="0" smtClean="0">
                <a:latin typeface="Arial" charset="0"/>
              </a:rPr>
              <a:pPr/>
              <a:t>12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6389" name="Picture 6" descr="Caution - Stairs! by boobaloo - Sign that aware of stair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466" y="1060451"/>
            <a:ext cx="2031075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14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mtClean="0"/>
              <a:t>2. Don’t Break the Build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NZ" sz="2500" dirty="0"/>
              <a:t>Only commit changes that </a:t>
            </a:r>
            <a:r>
              <a:rPr lang="en-NZ" sz="2500" dirty="0" smtClean="0"/>
              <a:t>preserve system integrity:</a:t>
            </a:r>
            <a:endParaRPr lang="en-NZ" sz="2500" dirty="0"/>
          </a:p>
          <a:p>
            <a:pPr lvl="1">
              <a:defRPr/>
            </a:pPr>
            <a:r>
              <a:rPr lang="en-NZ" sz="2200" dirty="0" smtClean="0"/>
              <a:t>Never commit a “breaking change” (which won’t compile,</a:t>
            </a:r>
            <a:br>
              <a:rPr lang="en-NZ" sz="2200" dirty="0" smtClean="0"/>
            </a:br>
            <a:r>
              <a:rPr lang="en-NZ" sz="2200" dirty="0" smtClean="0"/>
              <a:t>or which fails a test)</a:t>
            </a:r>
            <a:endParaRPr lang="en-NZ" sz="2200" dirty="0"/>
          </a:p>
          <a:p>
            <a:pPr lvl="1">
              <a:defRPr/>
            </a:pPr>
            <a:endParaRPr lang="en-NZ" sz="2200" dirty="0" smtClean="0"/>
          </a:p>
          <a:p>
            <a:pPr>
              <a:defRPr/>
            </a:pPr>
            <a:r>
              <a:rPr lang="en-NZ" sz="2500" dirty="0" smtClean="0"/>
              <a:t>Test-driven development (see also XP practice): </a:t>
            </a:r>
          </a:p>
          <a:p>
            <a:pPr lvl="1">
              <a:defRPr/>
            </a:pPr>
            <a:r>
              <a:rPr lang="en-NZ" sz="2200" dirty="0" smtClean="0"/>
              <a:t>Write tests for every change</a:t>
            </a:r>
          </a:p>
          <a:p>
            <a:pPr lvl="1">
              <a:defRPr/>
            </a:pPr>
            <a:r>
              <a:rPr lang="en-NZ" sz="2200" dirty="0" smtClean="0"/>
              <a:t>Run tests before committing (at least some of them)</a:t>
            </a:r>
          </a:p>
          <a:p>
            <a:pPr lvl="1">
              <a:defRPr/>
            </a:pPr>
            <a:endParaRPr lang="en-NZ" sz="2200" dirty="0"/>
          </a:p>
          <a:p>
            <a:pPr>
              <a:defRPr/>
            </a:pPr>
            <a:r>
              <a:rPr lang="en-NZ" sz="2500" dirty="0" smtClean="0"/>
              <a:t>Think of others:</a:t>
            </a:r>
          </a:p>
          <a:p>
            <a:pPr lvl="1">
              <a:defRPr/>
            </a:pPr>
            <a:r>
              <a:rPr lang="en-NZ" sz="2200" dirty="0" smtClean="0"/>
              <a:t>All other developers will download your changes</a:t>
            </a:r>
          </a:p>
          <a:p>
            <a:pPr lvl="1">
              <a:defRPr/>
            </a:pPr>
            <a:r>
              <a:rPr lang="en-NZ" sz="2200" dirty="0" smtClean="0"/>
              <a:t>Any problem that was introduced will suddenly be everyone’s problem</a:t>
            </a:r>
          </a:p>
          <a:p>
            <a:pPr lvl="1">
              <a:defRPr/>
            </a:pPr>
            <a:endParaRPr lang="en-US" sz="2200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872A4C15-2EE5-4393-8992-DCF267FCBD3A}" type="slidenum">
              <a:rPr lang="en-US" altLang="en-US" sz="1400" b="0" smtClean="0">
                <a:latin typeface="Arial" charset="0"/>
              </a:rPr>
              <a:pPr/>
              <a:t>13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7413" name="Picture 2" descr="Broken heart by nicubunu - A broken blue he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12" y="731838"/>
            <a:ext cx="2579688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08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mtClean="0"/>
              <a:t>3. Only the Source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200" dirty="0" smtClean="0"/>
              <a:t>Commit only </a:t>
            </a:r>
            <a:r>
              <a:rPr lang="en-US" altLang="en-US" sz="2200" b="1" dirty="0" smtClean="0"/>
              <a:t>source files</a:t>
            </a:r>
          </a:p>
          <a:p>
            <a:r>
              <a:rPr lang="en-US" altLang="en-US" sz="2200" dirty="0" smtClean="0"/>
              <a:t>I.e. files that are actually necessary for</a:t>
            </a:r>
            <a:br>
              <a:rPr lang="en-US" altLang="en-US" sz="2200" dirty="0" smtClean="0"/>
            </a:br>
            <a:r>
              <a:rPr lang="en-US" altLang="en-US" sz="2200" dirty="0" smtClean="0"/>
              <a:t>your software (including documentation)</a:t>
            </a:r>
          </a:p>
          <a:p>
            <a:r>
              <a:rPr lang="en-US" altLang="en-US" sz="2200" dirty="0" smtClean="0"/>
              <a:t>Not generated files (e.g. </a:t>
            </a: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.class, .exe</a:t>
            </a:r>
            <a:r>
              <a:rPr lang="en-US" altLang="en-US" sz="2200" dirty="0" smtClean="0"/>
              <a:t>)</a:t>
            </a:r>
          </a:p>
          <a:p>
            <a:r>
              <a:rPr lang="en-US" altLang="en-US" sz="2200" dirty="0" smtClean="0"/>
              <a:t>Not temporary files (e.g. irrelevant data or log files)</a:t>
            </a:r>
          </a:p>
          <a:p>
            <a:r>
              <a:rPr lang="en-US" altLang="en-US" sz="2200" dirty="0" smtClean="0"/>
              <a:t>Source files are often textual and generated files binary</a:t>
            </a:r>
          </a:p>
          <a:p>
            <a:pPr>
              <a:buFontTx/>
              <a:buNone/>
            </a:pPr>
            <a:endParaRPr lang="en-US" altLang="en-US" sz="2200" dirty="0" smtClean="0"/>
          </a:p>
          <a:p>
            <a:pPr>
              <a:buFontTx/>
              <a:buNone/>
            </a:pPr>
            <a:r>
              <a:rPr lang="en-US" altLang="en-US" sz="2200" dirty="0" smtClean="0"/>
              <a:t>Why?</a:t>
            </a:r>
          </a:p>
          <a:p>
            <a:r>
              <a:rPr lang="en-US" altLang="en-US" sz="2200" dirty="0" smtClean="0"/>
              <a:t>Unnecessary files waste space</a:t>
            </a:r>
            <a:br>
              <a:rPr lang="en-US" altLang="en-US" sz="2200" dirty="0" smtClean="0"/>
            </a:br>
            <a:r>
              <a:rPr lang="en-US" altLang="en-US" sz="2200" dirty="0" smtClean="0"/>
              <a:t>(other people need to download them </a:t>
            </a:r>
            <a:br>
              <a:rPr lang="en-US" altLang="en-US" sz="2200" dirty="0" smtClean="0"/>
            </a:br>
            <a:r>
              <a:rPr lang="en-US" altLang="en-US" sz="2200" dirty="0" smtClean="0"/>
              <a:t>when checking out / updating)</a:t>
            </a:r>
            <a:endParaRPr lang="en-NZ" altLang="en-US" sz="2200" dirty="0" smtClean="0"/>
          </a:p>
          <a:p>
            <a:r>
              <a:rPr lang="en-NZ" altLang="en-US" sz="2200" dirty="0" smtClean="0"/>
              <a:t>Most binary files are </a:t>
            </a:r>
            <a:r>
              <a:rPr lang="en-NZ" altLang="en-US" sz="2200" dirty="0" err="1" smtClean="0"/>
              <a:t>unmergeable</a:t>
            </a:r>
            <a:r>
              <a:rPr lang="en-NZ" altLang="en-US" sz="2200" dirty="0" smtClean="0"/>
              <a:t/>
            </a:r>
            <a:br>
              <a:rPr lang="en-NZ" altLang="en-US" sz="2200" dirty="0" smtClean="0"/>
            </a:br>
            <a:r>
              <a:rPr lang="en-NZ" altLang="en-US" sz="2200" dirty="0" smtClean="0"/>
              <a:t>(easily lead to conflicts that can’t be resolved manually)</a:t>
            </a:r>
          </a:p>
          <a:p>
            <a:endParaRPr lang="en-NZ" altLang="en-US" sz="22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C93B2EFF-BD69-4096-96ED-3D3F335C3EB2}" type="slidenum">
              <a:rPr lang="en-US" altLang="en-US" sz="1400" b="0" smtClean="0">
                <a:latin typeface="Arial" charset="0"/>
              </a:rPr>
              <a:pPr/>
              <a:t>14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8437" name="Picture 6" descr="RPG map symbols: Fountain by nicubunu - Part of the fantasy RPG map elements collection (houses and various buildings): a fount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89" y="508000"/>
            <a:ext cx="2579688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635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mtClean="0"/>
              <a:t>4. Use the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04913"/>
            <a:ext cx="8915400" cy="18081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NZ" sz="2000" dirty="0" smtClean="0"/>
              <a:t>Write a log entry for each change</a:t>
            </a:r>
          </a:p>
          <a:p>
            <a:pPr>
              <a:defRPr/>
            </a:pPr>
            <a:r>
              <a:rPr lang="en-NZ" sz="2000" dirty="0" smtClean="0">
                <a:solidFill>
                  <a:srgbClr val="0070C0"/>
                </a:solidFill>
              </a:rPr>
              <a:t>What</a:t>
            </a:r>
            <a:r>
              <a:rPr lang="en-NZ" sz="2000" dirty="0" smtClean="0"/>
              <a:t> has been changed and </a:t>
            </a:r>
            <a:r>
              <a:rPr lang="en-NZ" sz="2000" dirty="0" smtClean="0">
                <a:solidFill>
                  <a:srgbClr val="0070C0"/>
                </a:solidFill>
              </a:rPr>
              <a:t>why</a:t>
            </a:r>
          </a:p>
          <a:p>
            <a:pPr lvl="1">
              <a:defRPr/>
            </a:pPr>
            <a:r>
              <a:rPr lang="en-NZ" sz="2000" dirty="0" smtClean="0"/>
              <a:t>Twitter style: short is sweet!</a:t>
            </a:r>
          </a:p>
          <a:p>
            <a:pPr lvl="1">
              <a:defRPr/>
            </a:pPr>
            <a:r>
              <a:rPr lang="en-NZ" sz="2000" dirty="0" smtClean="0"/>
              <a:t>You are communicating with the other </a:t>
            </a:r>
            <a:r>
              <a:rPr lang="en-NZ" sz="2000" dirty="0" err="1" smtClean="0"/>
              <a:t>devs</a:t>
            </a:r>
            <a:endParaRPr lang="en-NZ" sz="2000" dirty="0" smtClean="0"/>
          </a:p>
          <a:p>
            <a:pPr>
              <a:defRPr/>
            </a:pPr>
            <a:r>
              <a:rPr lang="en-NZ" sz="2000" dirty="0" smtClean="0"/>
              <a:t>Logs make it easier for </a:t>
            </a:r>
            <a:r>
              <a:rPr lang="en-NZ" sz="2000" dirty="0" err="1" smtClean="0"/>
              <a:t>devs</a:t>
            </a:r>
            <a:r>
              <a:rPr lang="en-NZ" sz="2000" dirty="0" smtClean="0"/>
              <a:t> to </a:t>
            </a:r>
            <a:r>
              <a:rPr lang="en-NZ" sz="2000" dirty="0" smtClean="0">
                <a:solidFill>
                  <a:srgbClr val="0070C0"/>
                </a:solidFill>
              </a:rPr>
              <a:t>find changes</a:t>
            </a:r>
            <a:r>
              <a:rPr lang="en-NZ" sz="2000" dirty="0" smtClean="0"/>
              <a:t> (good and bad ones)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2F0FEA7B-49E2-40A9-A5F7-6F428E02768C}" type="slidenum">
              <a:rPr lang="en-US" altLang="en-US" sz="1400" b="0" smtClean="0">
                <a:latin typeface="Arial" charset="0"/>
              </a:rPr>
              <a:pPr/>
              <a:t>15</a:t>
            </a:fld>
            <a:endParaRPr lang="en-US" altLang="en-US" sz="1400" b="0" smtClean="0">
              <a:latin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0527" y="3225800"/>
          <a:ext cx="8975592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289"/>
                <a:gridCol w="834465"/>
                <a:gridCol w="1689284"/>
                <a:gridCol w="5281554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Revision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1am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CodeCowboy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Added the files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1pm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CodeCowboy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More code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2pm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CodeCowboy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Minor change</a:t>
                      </a:r>
                      <a:endParaRPr lang="en-US" sz="1800" dirty="0"/>
                    </a:p>
                  </a:txBody>
                  <a:tcPr marL="99062" marR="99062" marT="45700" marB="45700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5367" y="4805363"/>
          <a:ext cx="8980752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962"/>
                <a:gridCol w="834945"/>
                <a:gridCol w="1661443"/>
                <a:gridCol w="5313402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Revision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1am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CodeSheriff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800" dirty="0" smtClean="0"/>
                        <a:t>Added files from our old repo at http…</a:t>
                      </a:r>
                    </a:p>
                  </a:txBody>
                  <a:tcPr marL="99063" marR="99063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1pm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CodeSheriff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Added </a:t>
                      </a:r>
                      <a:r>
                        <a:rPr lang="en-US" sz="1800" dirty="0" err="1" smtClean="0"/>
                        <a:t>Order.sort</a:t>
                      </a:r>
                      <a:r>
                        <a:rPr lang="en-US" sz="1800" dirty="0" smtClean="0"/>
                        <a:t>() for sorting </a:t>
                      </a:r>
                      <a:r>
                        <a:rPr lang="en-US" sz="1800" dirty="0" err="1" smtClean="0"/>
                        <a:t>OrderItems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2pm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CodeSheriff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Bugfix</a:t>
                      </a:r>
                      <a:r>
                        <a:rPr lang="en-US" sz="1800" baseline="0" dirty="0" smtClean="0"/>
                        <a:t> for #67: initialized variable</a:t>
                      </a:r>
                      <a:endParaRPr lang="en-US" sz="1800" dirty="0"/>
                    </a:p>
                  </a:txBody>
                  <a:tcPr marL="99063" marR="99063" marT="45700" marB="45700"/>
                </a:tc>
              </a:tr>
            </a:tbl>
          </a:graphicData>
        </a:graphic>
      </p:graphicFrame>
      <p:grpSp>
        <p:nvGrpSpPr>
          <p:cNvPr id="19515" name="Group 11"/>
          <p:cNvGrpSpPr>
            <a:grpSpLocks/>
          </p:cNvGrpSpPr>
          <p:nvPr/>
        </p:nvGrpSpPr>
        <p:grpSpPr bwMode="auto">
          <a:xfrm>
            <a:off x="7400264" y="1106488"/>
            <a:ext cx="2455863" cy="1885950"/>
            <a:chOff x="6831042" y="1105908"/>
            <a:chExt cx="2267637" cy="1886675"/>
          </a:xfrm>
        </p:grpSpPr>
        <p:pic>
          <p:nvPicPr>
            <p:cNvPr id="19516" name="Picture 6" descr="Student Journal by gsagri04 - Student activity Journal 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1042" y="1105908"/>
              <a:ext cx="2267637" cy="188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17" name="TextBox 9"/>
            <p:cNvSpPr txBox="1">
              <a:spLocks noChangeArrowheads="1"/>
            </p:cNvSpPr>
            <p:nvPr/>
          </p:nvSpPr>
          <p:spPr bwMode="auto">
            <a:xfrm>
              <a:off x="6990700" y="1311565"/>
              <a:ext cx="907623" cy="3078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9pPr>
            </a:lstStyle>
            <a:p>
              <a:r>
                <a:rPr lang="en-US" altLang="en-US" sz="1400" b="0">
                  <a:latin typeface="Forte" pitchFamily="66" charset="0"/>
                </a:rPr>
                <a:t>Dear diary</a:t>
              </a:r>
            </a:p>
          </p:txBody>
        </p:sp>
        <p:pic>
          <p:nvPicPr>
            <p:cNvPr id="19518" name="Picture 10" descr="Fountain Pen by sheikh_tuhin - A fountain P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2092" y="1616362"/>
              <a:ext cx="1321938" cy="90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767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mtClean="0"/>
              <a:t>5. Communicate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altLang="en-US" smtClean="0"/>
              <a:t>Communicate with the other developers</a:t>
            </a:r>
          </a:p>
          <a:p>
            <a:r>
              <a:rPr lang="en-NZ" altLang="en-US" smtClean="0"/>
              <a:t>Before changing existing code</a:t>
            </a:r>
          </a:p>
          <a:p>
            <a:pPr lvl="1"/>
            <a:r>
              <a:rPr lang="en-NZ" altLang="en-US" smtClean="0"/>
              <a:t>See who else is working on it / has worked on it</a:t>
            </a:r>
          </a:p>
          <a:p>
            <a:pPr lvl="1"/>
            <a:r>
              <a:rPr lang="en-NZ" altLang="en-US" smtClean="0"/>
              <a:t>Ask that person about your change before committing (possibly show them a patch)</a:t>
            </a:r>
          </a:p>
          <a:p>
            <a:endParaRPr lang="en-NZ" altLang="en-US" smtClean="0"/>
          </a:p>
          <a:p>
            <a:r>
              <a:rPr lang="en-NZ" altLang="en-US" smtClean="0"/>
              <a:t>Before starting something new</a:t>
            </a:r>
          </a:p>
          <a:p>
            <a:pPr lvl="1"/>
            <a:r>
              <a:rPr lang="en-NZ" altLang="en-US" smtClean="0"/>
              <a:t>Discuss with co-developers and agree on a design</a:t>
            </a:r>
          </a:p>
          <a:p>
            <a:pPr lvl="1"/>
            <a:r>
              <a:rPr lang="en-NZ" altLang="en-US" smtClean="0"/>
              <a:t>Make design proposal, point out design alternatives</a:t>
            </a:r>
          </a:p>
          <a:p>
            <a:endParaRPr lang="en-NZ" altLang="en-US" smtClean="0"/>
          </a:p>
          <a:p>
            <a:r>
              <a:rPr lang="en-NZ" altLang="en-US" smtClean="0"/>
              <a:t>Always follow the project guidelines &amp; specifications</a:t>
            </a:r>
          </a:p>
          <a:p>
            <a:endParaRPr lang="en-NZ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4EA68535-6DCD-478D-BF4C-05754EE6A037}" type="slidenum">
              <a:rPr lang="en-US" altLang="en-US" sz="1400" b="0" smtClean="0">
                <a:latin typeface="Arial" charset="0"/>
              </a:rPr>
              <a:pPr/>
              <a:t>16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20485" name="Picture 6" descr="Megafono by roshellin - Megáfo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949326"/>
            <a:ext cx="206719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700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F49680FF-BCEB-41CD-B7A2-BBFC52111B0A}" type="slidenum">
              <a:rPr lang="en-US" altLang="en-US" sz="1400" b="0" smtClean="0">
                <a:latin typeface="Arial" charset="0"/>
              </a:rPr>
              <a:pPr/>
              <a:t>17</a:t>
            </a:fld>
            <a:endParaRPr lang="en-US" altLang="en-US" sz="1400" b="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z="3200" smtClean="0"/>
              <a:t>Version Control</a:t>
            </a:r>
            <a:br>
              <a:rPr lang="en-NZ" altLang="en-US" sz="3200" smtClean="0"/>
            </a:br>
            <a:r>
              <a:rPr lang="en-NZ" altLang="en-US" sz="3200" smtClean="0"/>
              <a:t>Best Practices</a:t>
            </a:r>
            <a:endParaRPr lang="en-US" altLang="en-US" sz="320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41439"/>
            <a:ext cx="8915400" cy="49498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NZ" altLang="en-US" sz="2000" smtClean="0"/>
              <a:t>Complete </a:t>
            </a:r>
            <a:r>
              <a:rPr lang="en-NZ" altLang="en-US" sz="2000" b="1" smtClean="0"/>
              <a:t>one change at a time </a:t>
            </a:r>
            <a:r>
              <a:rPr lang="en-NZ" altLang="en-US" sz="2000" smtClean="0"/>
              <a:t>and commit it</a:t>
            </a:r>
          </a:p>
          <a:p>
            <a:pPr marL="914400" lvl="1" indent="-457200"/>
            <a:r>
              <a:rPr lang="en-NZ" altLang="en-US" sz="2000" smtClean="0"/>
              <a:t>If you committing several changes together </a:t>
            </a:r>
            <a:br>
              <a:rPr lang="en-NZ" altLang="en-US" sz="2000" smtClean="0"/>
            </a:br>
            <a:r>
              <a:rPr lang="en-NZ" altLang="en-US" sz="2000" smtClean="0"/>
              <a:t>you cannot undo/redo them individually</a:t>
            </a:r>
          </a:p>
          <a:p>
            <a:pPr marL="914400" lvl="1" indent="-457200"/>
            <a:r>
              <a:rPr lang="en-NZ" altLang="en-US" sz="2000" smtClean="0"/>
              <a:t>If you don’t commit and your hard disk crashes…</a:t>
            </a:r>
          </a:p>
          <a:p>
            <a:pPr marL="457200" indent="-457200">
              <a:buFontTx/>
              <a:buAutoNum type="arabicPeriod"/>
            </a:pPr>
            <a:r>
              <a:rPr lang="en-NZ" altLang="en-US" sz="2000" b="1" smtClean="0"/>
              <a:t>Don’t break the build</a:t>
            </a:r>
          </a:p>
          <a:p>
            <a:pPr marL="914400" lvl="1" indent="-457200"/>
            <a:r>
              <a:rPr lang="en-NZ" altLang="en-US" sz="2000" smtClean="0"/>
              <a:t>Test your changes before committing</a:t>
            </a:r>
          </a:p>
          <a:p>
            <a:pPr marL="457200" indent="-457200">
              <a:buFontTx/>
              <a:buAutoNum type="arabicPeriod"/>
            </a:pPr>
            <a:r>
              <a:rPr lang="en-US" altLang="en-US" sz="2000" smtClean="0"/>
              <a:t>Commit </a:t>
            </a:r>
            <a:r>
              <a:rPr lang="en-US" altLang="en-US" sz="2000" b="1" smtClean="0"/>
              <a:t>only the source </a:t>
            </a:r>
            <a:r>
              <a:rPr lang="en-US" altLang="en-US" sz="2000" smtClean="0"/>
              <a:t>files</a:t>
            </a:r>
            <a:r>
              <a:rPr lang="en-US" altLang="en-US" sz="2000" b="1" smtClean="0"/>
              <a:t> </a:t>
            </a:r>
            <a:r>
              <a:rPr lang="en-US" altLang="en-US" sz="2000" smtClean="0"/>
              <a:t>(e.g. not </a:t>
            </a:r>
            <a:r>
              <a:rPr lang="en-US" altLang="en-US" sz="2000" b="1" smtClean="0">
                <a:latin typeface="Courier New" pitchFamily="49" charset="0"/>
                <a:cs typeface="Courier New" pitchFamily="49" charset="0"/>
              </a:rPr>
              <a:t>.class</a:t>
            </a:r>
            <a:r>
              <a:rPr lang="en-US" altLang="en-US" sz="2000" smtClean="0"/>
              <a:t> files)</a:t>
            </a:r>
            <a:endParaRPr lang="en-NZ" altLang="en-US" sz="2000" smtClean="0"/>
          </a:p>
          <a:p>
            <a:pPr marL="457200" indent="-457200">
              <a:buFontTx/>
              <a:buAutoNum type="arabicPeriod"/>
            </a:pPr>
            <a:r>
              <a:rPr lang="en-NZ" altLang="en-US" sz="2000" b="1" smtClean="0"/>
              <a:t>Use the log</a:t>
            </a:r>
            <a:r>
              <a:rPr lang="en-NZ" altLang="en-US" sz="2000" smtClean="0"/>
              <a:t> by writing a summary for each commit</a:t>
            </a:r>
          </a:p>
          <a:p>
            <a:pPr marL="914400" lvl="1" indent="-457200"/>
            <a:r>
              <a:rPr lang="en-NZ" altLang="en-US" sz="2000" smtClean="0"/>
              <a:t>What has been changed and why</a:t>
            </a:r>
          </a:p>
          <a:p>
            <a:pPr marL="457200" indent="-457200">
              <a:buFontTx/>
              <a:buAutoNum type="arabicPeriod"/>
            </a:pPr>
            <a:r>
              <a:rPr lang="en-NZ" altLang="en-US" sz="2000" b="1" smtClean="0"/>
              <a:t>Communicate</a:t>
            </a:r>
            <a:r>
              <a:rPr lang="en-NZ" altLang="en-US" sz="2000" smtClean="0"/>
              <a:t> with the other developers</a:t>
            </a:r>
          </a:p>
          <a:p>
            <a:pPr marL="914400" lvl="1" indent="-457200"/>
            <a:r>
              <a:rPr lang="en-NZ" altLang="en-US" sz="2000" smtClean="0"/>
              <a:t>See who else is working on a part before changing it</a:t>
            </a:r>
          </a:p>
          <a:p>
            <a:pPr marL="914400" lvl="1" indent="-457200"/>
            <a:r>
              <a:rPr lang="en-NZ" altLang="en-US" sz="2000" smtClean="0"/>
              <a:t>Discuss and agree on a design</a:t>
            </a:r>
          </a:p>
          <a:p>
            <a:pPr marL="914400" lvl="1" indent="-457200"/>
            <a:r>
              <a:rPr lang="en-NZ" altLang="en-US" sz="2000" smtClean="0"/>
              <a:t>Follow the project guidelines &amp; specifications</a:t>
            </a:r>
          </a:p>
          <a:p>
            <a:pPr marL="457200" indent="-457200"/>
            <a:endParaRPr lang="en-US" altLang="en-US" sz="2000" smtClean="0"/>
          </a:p>
          <a:p>
            <a:pPr marL="457200" indent="-457200">
              <a:buFontTx/>
              <a:buAutoNum type="arabicPeriod"/>
            </a:pPr>
            <a:endParaRPr lang="en-NZ" altLang="en-US" sz="2000" smtClean="0"/>
          </a:p>
        </p:txBody>
      </p:sp>
      <p:pic>
        <p:nvPicPr>
          <p:cNvPr id="21509" name="Picture 6" descr="Megafono by roshellin - Megáfo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436" y="5557838"/>
            <a:ext cx="136379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aution - Stairs! by boobaloo - Sign that aware of stairs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059" y="966789"/>
            <a:ext cx="1621764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2" descr="Broken heart by nicubunu - A broken blue he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062" y="1979613"/>
            <a:ext cx="1497938" cy="138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6" descr="RPG map symbols: Fountain by nicubunu - Part of the fantasy RPG map elements collection (houses and various buildings): a fountai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750" y="2805114"/>
            <a:ext cx="1857375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8325512" y="4357688"/>
            <a:ext cx="1580488" cy="1147762"/>
            <a:chOff x="6831042" y="1105908"/>
            <a:chExt cx="2267637" cy="1886675"/>
          </a:xfrm>
        </p:grpSpPr>
        <p:pic>
          <p:nvPicPr>
            <p:cNvPr id="21514" name="Picture 6" descr="Student Journal by gsagri04 - Student activity Journal 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1042" y="1105908"/>
              <a:ext cx="2267637" cy="188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5" name="TextBox 11"/>
            <p:cNvSpPr txBox="1">
              <a:spLocks noChangeArrowheads="1"/>
            </p:cNvSpPr>
            <p:nvPr/>
          </p:nvSpPr>
          <p:spPr bwMode="auto">
            <a:xfrm>
              <a:off x="6984294" y="1311565"/>
              <a:ext cx="920437" cy="354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Geneva" pitchFamily="34" charset="0"/>
                </a:defRPr>
              </a:lvl9pPr>
            </a:lstStyle>
            <a:p>
              <a:r>
                <a:rPr lang="en-US" altLang="en-US" sz="800" b="0">
                  <a:latin typeface="Forte" pitchFamily="66" charset="0"/>
                </a:rPr>
                <a:t>Dear diary</a:t>
              </a:r>
            </a:p>
          </p:txBody>
        </p:sp>
        <p:pic>
          <p:nvPicPr>
            <p:cNvPr id="21516" name="Picture 10" descr="Fountain Pen by sheikh_tuhin - A fountain 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2092" y="1616362"/>
              <a:ext cx="1321938" cy="90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35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Software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The following slides are based on Myers’ classic book, </a:t>
            </a:r>
            <a:r>
              <a:rPr lang="en-NZ" i="1" dirty="0" smtClean="0"/>
              <a:t>The Art of Software Testing.</a:t>
            </a:r>
          </a:p>
          <a:p>
            <a:r>
              <a:rPr lang="en-NZ" dirty="0" smtClean="0"/>
              <a:t>Many of these slides contain quotations from his book.  Some contain questions.  Only some of these questions are answered.</a:t>
            </a:r>
          </a:p>
          <a:p>
            <a:pPr lvl="1"/>
            <a:r>
              <a:rPr lang="en-NZ" dirty="0" smtClean="0"/>
              <a:t>Myers is a guru.  Let’s try to understand his insights.</a:t>
            </a:r>
          </a:p>
          <a:p>
            <a:pPr lvl="1"/>
            <a:r>
              <a:rPr lang="en-NZ" dirty="0" smtClean="0"/>
              <a:t>If you don’t agree with him, that’s great!  Let’s talk about it!  If you’re not questioning, you’re not learning.</a:t>
            </a:r>
          </a:p>
          <a:p>
            <a:pPr lvl="1"/>
            <a:r>
              <a:rPr lang="en-NZ" dirty="0" smtClean="0"/>
              <a:t>If you don’t understand something, formulate a relevant question and then try to answer your own question.  How?  By thinking, by reading more from Myers,</a:t>
            </a:r>
            <a:r>
              <a:rPr lang="en-NZ" dirty="0"/>
              <a:t> </a:t>
            </a:r>
            <a:r>
              <a:rPr lang="en-NZ" dirty="0" smtClean="0"/>
              <a:t>by reading from another source, by experimentation,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0951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Psychology of Software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“One of the primary causes of poor program testing is the fact that most programmers begin with a false definition of the term.</a:t>
            </a:r>
          </a:p>
          <a:p>
            <a:pPr lvl="1"/>
            <a:r>
              <a:rPr lang="en-NZ" dirty="0" smtClean="0"/>
              <a:t>“They might say:</a:t>
            </a:r>
          </a:p>
          <a:p>
            <a:pPr lvl="2"/>
            <a:r>
              <a:rPr lang="en-NZ" dirty="0" smtClean="0"/>
              <a:t>‘Testing is the process of demonstrating that errors are not present.’</a:t>
            </a:r>
          </a:p>
          <a:p>
            <a:pPr lvl="2"/>
            <a:r>
              <a:rPr lang="en-NZ" dirty="0" smtClean="0"/>
              <a:t>(Is this what you would say?  Why does Myers think this is false?)</a:t>
            </a:r>
            <a:endParaRPr lang="en-NZ" dirty="0"/>
          </a:p>
          <a:p>
            <a:pPr lvl="1"/>
            <a:r>
              <a:rPr lang="en-NZ" dirty="0" smtClean="0"/>
              <a:t>“Or</a:t>
            </a:r>
          </a:p>
          <a:p>
            <a:pPr lvl="2"/>
            <a:r>
              <a:rPr lang="en-NZ" dirty="0" smtClean="0"/>
              <a:t>‘The purpose of testing is to show that a program performs its intended functions correctly.’ </a:t>
            </a:r>
          </a:p>
          <a:p>
            <a:pPr lvl="1"/>
            <a:r>
              <a:rPr lang="en-NZ" dirty="0" smtClean="0"/>
              <a:t>“or</a:t>
            </a:r>
          </a:p>
          <a:p>
            <a:pPr lvl="2"/>
            <a:r>
              <a:rPr lang="en-NZ" dirty="0" smtClean="0"/>
              <a:t>‘Testing is the process of establishing confidence that a program does what it is supposed to do.’</a:t>
            </a:r>
          </a:p>
          <a:p>
            <a:r>
              <a:rPr lang="en-NZ" dirty="0" smtClean="0"/>
              <a:t>“These definitions are upside-down.”</a:t>
            </a:r>
          </a:p>
          <a:p>
            <a:pPr marL="274638" lvl="1" indent="0">
              <a:buNone/>
            </a:pPr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37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Lecture plan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010000"/>
          </a:xfrm>
        </p:spPr>
        <p:txBody>
          <a:bodyPr>
            <a:normAutofit fontScale="55000" lnSpcReduction="20000"/>
          </a:bodyPr>
          <a:lstStyle/>
          <a:p>
            <a:endParaRPr lang="en-NZ" dirty="0" smtClean="0"/>
          </a:p>
          <a:p>
            <a:pPr marL="0" indent="0">
              <a:buNone/>
            </a:pPr>
            <a:r>
              <a:rPr lang="en-NZ" sz="3500" dirty="0"/>
              <a:t>Week 1: 	</a:t>
            </a:r>
            <a:r>
              <a:rPr lang="en-NZ" sz="3500" dirty="0" smtClean="0"/>
              <a:t>	</a:t>
            </a:r>
            <a:r>
              <a:rPr lang="en-NZ" sz="3500" i="1" dirty="0" smtClean="0"/>
              <a:t>No </a:t>
            </a:r>
            <a:r>
              <a:rPr lang="en-NZ" sz="3500" i="1" dirty="0"/>
              <a:t>class - Anzac Day</a:t>
            </a:r>
          </a:p>
          <a:p>
            <a:pPr marL="0" indent="0">
              <a:buNone/>
            </a:pPr>
            <a:r>
              <a:rPr lang="en-NZ" sz="3500" dirty="0">
                <a:solidFill>
                  <a:srgbClr val="0070C0"/>
                </a:solidFill>
              </a:rPr>
              <a:t>		</a:t>
            </a:r>
            <a:r>
              <a:rPr lang="en-NZ" sz="3500" dirty="0"/>
              <a:t>What is software quality?</a:t>
            </a:r>
          </a:p>
          <a:p>
            <a:pPr marL="0" indent="0">
              <a:buNone/>
            </a:pPr>
            <a:r>
              <a:rPr lang="en-NZ" sz="3500" dirty="0"/>
              <a:t>		</a:t>
            </a:r>
            <a:r>
              <a:rPr lang="en-NZ" sz="3500" dirty="0">
                <a:solidFill>
                  <a:srgbClr val="0070C0"/>
                </a:solidFill>
              </a:rPr>
              <a:t>Some key developer practices (version control, testing).</a:t>
            </a:r>
          </a:p>
          <a:p>
            <a:pPr marL="0" indent="0">
              <a:buNone/>
            </a:pPr>
            <a:r>
              <a:rPr lang="en-NZ" sz="3500" dirty="0"/>
              <a:t>		</a:t>
            </a:r>
          </a:p>
          <a:p>
            <a:pPr marL="0" indent="0">
              <a:buNone/>
            </a:pPr>
            <a:r>
              <a:rPr lang="en-NZ" sz="3500" dirty="0"/>
              <a:t>Week 2:	</a:t>
            </a:r>
            <a:r>
              <a:rPr lang="en-NZ" sz="3500" dirty="0" smtClean="0"/>
              <a:t>	Black </a:t>
            </a:r>
            <a:r>
              <a:rPr lang="en-NZ" sz="3500" dirty="0"/>
              <a:t>box testing. </a:t>
            </a:r>
          </a:p>
          <a:p>
            <a:pPr marL="0" indent="0">
              <a:buNone/>
            </a:pPr>
            <a:r>
              <a:rPr lang="en-NZ" sz="3500" dirty="0"/>
              <a:t>		White-box testing. </a:t>
            </a:r>
          </a:p>
          <a:p>
            <a:pPr marL="0" indent="0">
              <a:buNone/>
            </a:pPr>
            <a:r>
              <a:rPr lang="en-NZ" sz="3500" dirty="0"/>
              <a:t>		Myers' testing principles.</a:t>
            </a:r>
          </a:p>
          <a:p>
            <a:pPr marL="0" indent="0">
              <a:buNone/>
            </a:pPr>
            <a:r>
              <a:rPr lang="en-NZ" sz="3500" dirty="0"/>
              <a:t>		</a:t>
            </a:r>
          </a:p>
          <a:p>
            <a:pPr marL="0" indent="0">
              <a:buNone/>
            </a:pPr>
            <a:r>
              <a:rPr lang="en-NZ" sz="3500" dirty="0"/>
              <a:t>Week 3:	</a:t>
            </a:r>
            <a:r>
              <a:rPr lang="en-NZ" sz="3500" dirty="0" smtClean="0"/>
              <a:t>	Traditional </a:t>
            </a:r>
            <a:r>
              <a:rPr lang="en-NZ" sz="3500" dirty="0"/>
              <a:t>approach to testing (Waterfall). </a:t>
            </a:r>
          </a:p>
          <a:p>
            <a:pPr marL="0" indent="0">
              <a:buNone/>
            </a:pPr>
            <a:r>
              <a:rPr lang="en-NZ" sz="3500" dirty="0"/>
              <a:t>		Agile approach to testing (XP).</a:t>
            </a:r>
          </a:p>
          <a:p>
            <a:pPr marL="0" indent="0">
              <a:buNone/>
            </a:pPr>
            <a:r>
              <a:rPr lang="en-NZ" sz="3500" dirty="0"/>
              <a:t>		Famous failures.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endParaRPr lang="en-N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368824" y="6005244"/>
            <a:ext cx="309634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lvl="1" indent="0">
              <a:buNone/>
            </a:pPr>
            <a:r>
              <a:rPr lang="en-NZ" altLang="en-US" sz="1600" i="1" dirty="0" smtClean="0">
                <a:solidFill>
                  <a:srgbClr val="0070C0"/>
                </a:solidFill>
              </a:rPr>
              <a:t>Myers Ch. 1, pp. 1-4 ; Ch</a:t>
            </a:r>
            <a:r>
              <a:rPr lang="en-NZ" altLang="en-US" sz="1600" i="1" dirty="0">
                <a:solidFill>
                  <a:srgbClr val="0070C0"/>
                </a:solidFill>
              </a:rPr>
              <a:t>. 2, pp. </a:t>
            </a:r>
            <a:r>
              <a:rPr lang="en-NZ" altLang="en-US" sz="1600" i="1" dirty="0" smtClean="0">
                <a:solidFill>
                  <a:srgbClr val="0070C0"/>
                </a:solidFill>
              </a:rPr>
              <a:t>5-8</a:t>
            </a:r>
            <a:endParaRPr lang="en-NZ" altLang="en-US" sz="1600" i="1" dirty="0">
              <a:solidFill>
                <a:srgbClr val="0070C0"/>
              </a:solidFill>
            </a:endParaRPr>
          </a:p>
          <a:p>
            <a:pPr marL="274638" lvl="1" indent="0">
              <a:buNone/>
            </a:pPr>
            <a:endParaRPr lang="en-NZ" altLang="en-US" sz="2400" i="1" dirty="0" smtClean="0">
              <a:solidFill>
                <a:srgbClr val="0070C0"/>
              </a:solidFill>
            </a:endParaRPr>
          </a:p>
          <a:p>
            <a:pPr lvl="1"/>
            <a:endParaRPr lang="en-NZ" altLang="en-US" sz="2400" dirty="0" smtClean="0"/>
          </a:p>
          <a:p>
            <a:pPr lvl="1"/>
            <a:endParaRPr lang="en-NZ" altLang="en-US" sz="2400" dirty="0" smtClean="0"/>
          </a:p>
          <a:p>
            <a:pPr lvl="1"/>
            <a:endParaRPr lang="en-NZ" dirty="0" smtClean="0"/>
          </a:p>
          <a:p>
            <a:pPr lvl="1"/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634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Adding Value through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“Adding value through testing means raising the quality or reliability of the program.</a:t>
            </a:r>
          </a:p>
          <a:p>
            <a:r>
              <a:rPr lang="en-NZ" dirty="0" smtClean="0"/>
              <a:t>“Raising the reliability of the program means finding and removing errors.</a:t>
            </a:r>
          </a:p>
          <a:p>
            <a:r>
              <a:rPr lang="en-NZ" dirty="0" smtClean="0"/>
              <a:t>“Therefore, don’t test a program to show that it works;</a:t>
            </a:r>
          </a:p>
          <a:p>
            <a:pPr lvl="1"/>
            <a:r>
              <a:rPr lang="en-NZ" dirty="0" smtClean="0"/>
              <a:t>“Rather, you should start with the assumption that the program contains errors…</a:t>
            </a:r>
          </a:p>
          <a:p>
            <a:pPr lvl="1"/>
            <a:r>
              <a:rPr lang="en-NZ" dirty="0" smtClean="0"/>
              <a:t>“and then test the program to find as many of the errors as possible.”</a:t>
            </a:r>
          </a:p>
          <a:p>
            <a:pPr lvl="1"/>
            <a:endParaRPr lang="en-NZ" dirty="0"/>
          </a:p>
          <a:p>
            <a:r>
              <a:rPr lang="en-NZ" dirty="0" smtClean="0"/>
              <a:t>“Thus a more appropriate definition is this: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“Testing is the process of executing a program with the intent of finding errors.”</a:t>
            </a:r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15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Two Definitions from Myers?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“Software testing is a process,</a:t>
            </a:r>
          </a:p>
          <a:p>
            <a:pPr lvl="1"/>
            <a:r>
              <a:rPr lang="en-NZ" dirty="0"/>
              <a:t>Or a series of processes,</a:t>
            </a:r>
          </a:p>
          <a:p>
            <a:r>
              <a:rPr lang="en-NZ" dirty="0"/>
              <a:t>“designed to make sure computer code</a:t>
            </a:r>
          </a:p>
          <a:p>
            <a:pPr lvl="1"/>
            <a:r>
              <a:rPr lang="en-NZ" dirty="0"/>
              <a:t>Does what it is designed to do and</a:t>
            </a:r>
          </a:p>
          <a:p>
            <a:pPr lvl="1"/>
            <a:r>
              <a:rPr lang="en-NZ" dirty="0"/>
              <a:t>That it does not do anything unintended</a:t>
            </a:r>
            <a:r>
              <a:rPr lang="en-NZ" dirty="0" smtClean="0"/>
              <a:t>.” (p. 1)</a:t>
            </a:r>
            <a:endParaRPr lang="en-NZ" dirty="0"/>
          </a:p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dirty="0">
                <a:solidFill>
                  <a:srgbClr val="FF0000"/>
                </a:solidFill>
              </a:rPr>
              <a:t>“Testing is the process of executing a program with the intent of finding errors</a:t>
            </a:r>
            <a:r>
              <a:rPr lang="en-NZ" dirty="0" smtClean="0">
                <a:solidFill>
                  <a:srgbClr val="FF0000"/>
                </a:solidFill>
              </a:rPr>
              <a:t>.” (p. 6)</a:t>
            </a:r>
            <a:endParaRPr lang="en-NZ" dirty="0">
              <a:solidFill>
                <a:srgbClr val="FF0000"/>
              </a:solidFill>
            </a:endParaRPr>
          </a:p>
          <a:p>
            <a:r>
              <a:rPr lang="en-NZ" dirty="0" smtClean="0"/>
              <a:t>Is Myers’ second definition a restatement of the first one?</a:t>
            </a:r>
          </a:p>
          <a:p>
            <a:pPr lvl="1"/>
            <a:endParaRPr lang="en-NZ" dirty="0" smtClean="0"/>
          </a:p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1143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does this definition matter?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Myers asserts that “establishing the proper goal has an important psychological effect.</a:t>
            </a:r>
          </a:p>
          <a:p>
            <a:pPr lvl="1"/>
            <a:r>
              <a:rPr lang="en-NZ" dirty="0" smtClean="0"/>
              <a:t>“If our goal is to demonstrate that a program has no errors, </a:t>
            </a:r>
          </a:p>
          <a:p>
            <a:pPr lvl="2"/>
            <a:r>
              <a:rPr lang="en-NZ" dirty="0" smtClean="0"/>
              <a:t>then we will subconsciously be steered toward this goal;</a:t>
            </a:r>
          </a:p>
          <a:p>
            <a:pPr lvl="2"/>
            <a:r>
              <a:rPr lang="en-NZ" dirty="0" smtClean="0"/>
              <a:t>That is, we tend to select test data that have a low probability of causing the program to fail.”</a:t>
            </a:r>
          </a:p>
          <a:p>
            <a:pPr lvl="1"/>
            <a:r>
              <a:rPr lang="en-NZ" dirty="0" smtClean="0"/>
              <a:t>[but] “… if our goal is to demonstrate that a program has errors, </a:t>
            </a:r>
          </a:p>
          <a:p>
            <a:pPr lvl="2"/>
            <a:r>
              <a:rPr lang="en-NZ" dirty="0" smtClean="0"/>
              <a:t>[then] our test data will have a higher probability of finding errors.”</a:t>
            </a:r>
          </a:p>
          <a:p>
            <a:r>
              <a:rPr lang="en-NZ" dirty="0" smtClean="0"/>
              <a:t>Do you agree with his logic?</a:t>
            </a:r>
          </a:p>
          <a:p>
            <a:pPr lvl="1"/>
            <a:r>
              <a:rPr lang="en-NZ" dirty="0" smtClean="0"/>
              <a:t>Do you think his assertion (about the “higher probability of finding errors”) could be tested, scientifically?</a:t>
            </a:r>
          </a:p>
          <a:p>
            <a:pPr lvl="2"/>
            <a:r>
              <a:rPr lang="en-NZ" dirty="0" smtClean="0"/>
              <a:t>He doesn’t offer any experimental evidence, so why should we believe him?</a:t>
            </a:r>
          </a:p>
          <a:p>
            <a:pPr lvl="1"/>
            <a:r>
              <a:rPr lang="en-NZ" dirty="0" smtClean="0"/>
              <a:t>The title of his book is “The Art of Software Testing”!</a:t>
            </a:r>
          </a:p>
          <a:p>
            <a:pPr lvl="2"/>
            <a:r>
              <a:rPr lang="en-NZ" dirty="0"/>
              <a:t>D</a:t>
            </a:r>
            <a:r>
              <a:rPr lang="en-NZ" dirty="0" smtClean="0"/>
              <a:t>o you think he’s defining an artistic style?</a:t>
            </a:r>
          </a:p>
          <a:p>
            <a:pPr lvl="2"/>
            <a:r>
              <a:rPr lang="en-NZ" dirty="0"/>
              <a:t>D</a:t>
            </a:r>
            <a:r>
              <a:rPr lang="en-NZ" dirty="0" smtClean="0"/>
              <a:t>oes he strongly imply that his style is the only acceptable way to test?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66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Do you believe Myers?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NZ" dirty="0" smtClean="0"/>
              <a:t>Myers supplies no experimental evidence for his claim that a tester using the “wrong” definitions will write test sets with a “lower probability” of causing program failure.</a:t>
            </a:r>
          </a:p>
          <a:p>
            <a:pPr lvl="1"/>
            <a:r>
              <a:rPr lang="en-NZ" dirty="0" smtClean="0"/>
              <a:t>This claim has not yet been validated by experiment (AFIK), but it is generally accepted by software engineers.</a:t>
            </a:r>
          </a:p>
          <a:p>
            <a:pPr lvl="1"/>
            <a:r>
              <a:rPr lang="en-NZ" dirty="0" smtClean="0"/>
              <a:t>“</a:t>
            </a:r>
            <a:r>
              <a:rPr lang="en-NZ" dirty="0"/>
              <a:t>Testing is an activity performed for evaluating product quality, and for improving it, </a:t>
            </a:r>
            <a:r>
              <a:rPr lang="en-NZ" dirty="0">
                <a:solidFill>
                  <a:srgbClr val="FF0000"/>
                </a:solidFill>
              </a:rPr>
              <a:t>by identifying defects and problems</a:t>
            </a:r>
            <a:r>
              <a:rPr lang="en-NZ" dirty="0"/>
              <a:t>.” [</a:t>
            </a:r>
            <a:r>
              <a:rPr lang="en-NZ" dirty="0">
                <a:hlinkClick r:id="rId2"/>
              </a:rPr>
              <a:t>SWEBOK </a:t>
            </a:r>
            <a:r>
              <a:rPr lang="en-NZ" dirty="0" smtClean="0">
                <a:hlinkClick r:id="rId2"/>
              </a:rPr>
              <a:t>2004</a:t>
            </a:r>
            <a:r>
              <a:rPr lang="en-NZ" dirty="0" smtClean="0"/>
              <a:t>]</a:t>
            </a:r>
          </a:p>
          <a:p>
            <a:r>
              <a:rPr lang="en-NZ" dirty="0" smtClean="0"/>
              <a:t>My belief: </a:t>
            </a:r>
            <a:r>
              <a:rPr lang="en-NZ" dirty="0"/>
              <a:t>p</a:t>
            </a:r>
            <a:r>
              <a:rPr lang="en-NZ" dirty="0" smtClean="0"/>
              <a:t>eople who use one of Myers’ “wrong” definitions for testing should be working in the sales department!</a:t>
            </a:r>
          </a:p>
          <a:p>
            <a:pPr lvl="1"/>
            <a:r>
              <a:rPr lang="en-NZ" dirty="0" smtClean="0"/>
              <a:t>“establishing </a:t>
            </a:r>
            <a:r>
              <a:rPr lang="en-NZ" dirty="0"/>
              <a:t>confidence that a program does what it is supposed to </a:t>
            </a:r>
            <a:r>
              <a:rPr lang="en-NZ" dirty="0" smtClean="0"/>
              <a:t>do” = convincing people that they should “trust a program”! </a:t>
            </a:r>
            <a:endParaRPr lang="en-NZ" dirty="0"/>
          </a:p>
          <a:p>
            <a:pPr lvl="1"/>
            <a:r>
              <a:rPr lang="en-NZ" dirty="0" smtClean="0"/>
              <a:t>If someone trusts a program, their trust </a:t>
            </a:r>
            <a:r>
              <a:rPr lang="en-NZ" b="1" dirty="0" smtClean="0"/>
              <a:t>might</a:t>
            </a:r>
            <a:r>
              <a:rPr lang="en-NZ" dirty="0" smtClean="0"/>
              <a:t> be misplaced.</a:t>
            </a:r>
          </a:p>
          <a:p>
            <a:pPr lvl="1"/>
            <a:r>
              <a:rPr lang="en-NZ" dirty="0" smtClean="0"/>
              <a:t>Testers can help someone determine whether a program is trustworthy.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23</a:t>
            </a:fld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8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Testing A Destructive Activity?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Do you think the job of a programmer is to create “good programs”, and the job of the tester is to destroy “bad programs”?</a:t>
            </a:r>
          </a:p>
          <a:p>
            <a:pPr lvl="1"/>
            <a:r>
              <a:rPr lang="en-NZ" dirty="0" smtClean="0"/>
              <a:t>Myers thinks “Most people are inclined toward making objects rather than ripping them apart.”</a:t>
            </a:r>
          </a:p>
          <a:p>
            <a:r>
              <a:rPr lang="en-NZ" dirty="0" smtClean="0"/>
              <a:t>I agree, in part: testing isn’t for everybody.  </a:t>
            </a:r>
          </a:p>
          <a:p>
            <a:pPr lvl="1"/>
            <a:r>
              <a:rPr lang="en-NZ" dirty="0" smtClean="0"/>
              <a:t>But most testers do not think that their task is to destroy stuff.  </a:t>
            </a:r>
          </a:p>
          <a:p>
            <a:pPr lvl="1"/>
            <a:r>
              <a:rPr lang="en-NZ" dirty="0" smtClean="0"/>
              <a:t>I’d say that good testers tend to be critical thinkers: they enjoy “looking for the bugs”, and get great satisfaction from finding them.</a:t>
            </a:r>
          </a:p>
          <a:p>
            <a:pPr lvl="2"/>
            <a:r>
              <a:rPr lang="en-NZ" dirty="0" smtClean="0"/>
              <a:t>Some people get satisfaction from fixing bugs, but this is not part of a tester’s job.</a:t>
            </a:r>
          </a:p>
          <a:p>
            <a:pPr lvl="2"/>
            <a:r>
              <a:rPr lang="en-NZ" dirty="0" smtClean="0"/>
              <a:t>Some developers resolve bugs (as part of the QA Team); some </a:t>
            </a:r>
            <a:r>
              <a:rPr lang="en-NZ" dirty="0" err="1" smtClean="0"/>
              <a:t>devs</a:t>
            </a:r>
            <a:r>
              <a:rPr lang="en-NZ" dirty="0" smtClean="0"/>
              <a:t> add features; some </a:t>
            </a:r>
            <a:r>
              <a:rPr lang="en-NZ" dirty="0" err="1" smtClean="0"/>
              <a:t>devs</a:t>
            </a:r>
            <a:r>
              <a:rPr lang="en-NZ" dirty="0" smtClean="0"/>
              <a:t> review code written by other </a:t>
            </a:r>
            <a:r>
              <a:rPr lang="en-NZ" dirty="0" err="1" smtClean="0"/>
              <a:t>devs</a:t>
            </a:r>
            <a:r>
              <a:rPr lang="en-NZ" dirty="0" smtClean="0"/>
              <a:t>; …</a:t>
            </a:r>
          </a:p>
          <a:p>
            <a:pPr lvl="1"/>
            <a:r>
              <a:rPr lang="en-NZ" dirty="0" smtClean="0"/>
              <a:t>In my experience, the best programmers will …</a:t>
            </a:r>
          </a:p>
          <a:p>
            <a:pPr lvl="2"/>
            <a:r>
              <a:rPr lang="en-NZ" dirty="0" smtClean="0"/>
              <a:t>cheerfully add new features to a codebase that is throwing a bazillion warning messages during compilation, and has a long list of non-critical bug reports.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6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a Successful Test?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“A test case that finds a new error can hardly be considered unsuccessful; rather, it has proven to be a valuable investment. </a:t>
            </a:r>
          </a:p>
          <a:p>
            <a:r>
              <a:rPr lang="en-NZ" dirty="0" smtClean="0"/>
              <a:t>“An </a:t>
            </a:r>
            <a:r>
              <a:rPr lang="en-NZ" dirty="0" smtClean="0">
                <a:solidFill>
                  <a:srgbClr val="FF0000"/>
                </a:solidFill>
              </a:rPr>
              <a:t>unsuccessful test case</a:t>
            </a:r>
            <a:r>
              <a:rPr lang="en-NZ" dirty="0" smtClean="0"/>
              <a:t> is one that causes a program to produce the correct result </a:t>
            </a:r>
            <a:r>
              <a:rPr lang="en-NZ" dirty="0" smtClean="0">
                <a:solidFill>
                  <a:srgbClr val="FF0000"/>
                </a:solidFill>
              </a:rPr>
              <a:t>without finding any errors</a:t>
            </a:r>
            <a:r>
              <a:rPr lang="en-NZ" dirty="0" smtClean="0"/>
              <a:t>.” [Myers]</a:t>
            </a:r>
          </a:p>
          <a:p>
            <a:pPr lvl="1"/>
            <a:r>
              <a:rPr lang="en-NZ" dirty="0" smtClean="0"/>
              <a:t>Warning: this usage of the word “unsuccessful” may confuse your manager!</a:t>
            </a:r>
          </a:p>
          <a:p>
            <a:r>
              <a:rPr lang="en-NZ" dirty="0" smtClean="0">
                <a:hlinkClick r:id="rId2"/>
              </a:rPr>
              <a:t>SWEBOK 2004</a:t>
            </a:r>
            <a:r>
              <a:rPr lang="en-NZ" dirty="0" smtClean="0"/>
              <a:t> </a:t>
            </a:r>
            <a:r>
              <a:rPr lang="en-NZ" dirty="0"/>
              <a:t>disagrees with </a:t>
            </a:r>
            <a:r>
              <a:rPr lang="en-NZ" dirty="0" smtClean="0"/>
              <a:t>Myers, by distinguishing two types of testing:</a:t>
            </a:r>
            <a:endParaRPr lang="en-NZ" dirty="0"/>
          </a:p>
          <a:p>
            <a:pPr lvl="1"/>
            <a:r>
              <a:rPr lang="en-NZ" dirty="0">
                <a:solidFill>
                  <a:srgbClr val="FF0000"/>
                </a:solidFill>
              </a:rPr>
              <a:t>“In testing for defect identification, a successful test is one which causes the system to fail. 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“This </a:t>
            </a:r>
            <a:r>
              <a:rPr lang="en-NZ" dirty="0">
                <a:solidFill>
                  <a:srgbClr val="FF0000"/>
                </a:solidFill>
              </a:rPr>
              <a:t>is quite different from </a:t>
            </a:r>
            <a:r>
              <a:rPr lang="en-NZ" dirty="0" smtClean="0">
                <a:solidFill>
                  <a:srgbClr val="FF0000"/>
                </a:solidFill>
              </a:rPr>
              <a:t>[acceptance] testing </a:t>
            </a:r>
            <a:r>
              <a:rPr lang="en-NZ" dirty="0">
                <a:solidFill>
                  <a:srgbClr val="FF0000"/>
                </a:solidFill>
              </a:rPr>
              <a:t>to demonstrate that the software meets its specifications or other desired properties, in which case testing is successful if no (significant) failures are </a:t>
            </a:r>
            <a:r>
              <a:rPr lang="en-NZ" dirty="0" smtClean="0">
                <a:solidFill>
                  <a:srgbClr val="FF0000"/>
                </a:solidFill>
              </a:rPr>
              <a:t>observed.”</a:t>
            </a:r>
          </a:p>
          <a:p>
            <a:r>
              <a:rPr lang="en-NZ" dirty="0" smtClean="0"/>
              <a:t>In any event, a </a:t>
            </a:r>
            <a:r>
              <a:rPr lang="en-NZ" dirty="0"/>
              <a:t>test case should only be run if it has a non-zero chance of revealing a </a:t>
            </a:r>
            <a:r>
              <a:rPr lang="en-NZ" dirty="0" smtClean="0"/>
              <a:t>defect.</a:t>
            </a:r>
            <a:endParaRPr lang="en-NZ" dirty="0"/>
          </a:p>
          <a:p>
            <a:pPr lvl="1"/>
            <a:r>
              <a:rPr lang="en-NZ" dirty="0"/>
              <a:t>Otherwise you are just wasting time with your </a:t>
            </a:r>
            <a:r>
              <a:rPr lang="en-NZ" dirty="0" smtClean="0"/>
              <a:t>test.</a:t>
            </a:r>
          </a:p>
          <a:p>
            <a:r>
              <a:rPr lang="en-NZ" dirty="0" smtClean="0"/>
              <a:t>By analogy:  A doctor who orders an unnecessary test has been “unsuccessful”.  </a:t>
            </a:r>
          </a:p>
          <a:p>
            <a:pPr lvl="1"/>
            <a:r>
              <a:rPr lang="en-NZ" dirty="0" smtClean="0"/>
              <a:t>The doctor’s unnecessary test has wasted some resources.   Furthermore,</a:t>
            </a:r>
          </a:p>
          <a:p>
            <a:pPr lvl="2"/>
            <a:r>
              <a:rPr lang="en-NZ" dirty="0" smtClean="0"/>
              <a:t>Any delay in an accurate diagnosis may endanger the patient by delaying their treatment.  </a:t>
            </a:r>
          </a:p>
          <a:p>
            <a:pPr lvl="2"/>
            <a:r>
              <a:rPr lang="en-NZ" dirty="0" smtClean="0"/>
              <a:t>If the test (erroneously) reveals an illness, then the misdiagnosis may seriously endanger the patient!</a:t>
            </a:r>
          </a:p>
          <a:p>
            <a:pPr lvl="1"/>
            <a:r>
              <a:rPr lang="en-NZ" dirty="0" smtClean="0"/>
              <a:t>Software is always a “patient with an illness” to a tester!  (All software has bugs, right?)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 doctor who calls for a rarely-used test is very “successful” if this test reveals a treatable disease!</a:t>
            </a:r>
          </a:p>
          <a:p>
            <a:r>
              <a:rPr lang="en-NZ" dirty="0" smtClean="0"/>
              <a:t>Should your test report say that software meets its specifications because it has passed 99.9% of your defect-detection tests?</a:t>
            </a:r>
          </a:p>
          <a:p>
            <a:pPr lvl="1"/>
            <a:r>
              <a:rPr lang="en-NZ" dirty="0" smtClean="0"/>
              <a:t>Or should your test report describe the bug that was revealed by one of your thousand test cases?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25</a:t>
            </a:fld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882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More on the Psychology of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Myers asserts that “… people perform poorly when they set out on a task that they know to be infeasible or impossible.”</a:t>
            </a:r>
          </a:p>
          <a:p>
            <a:pPr lvl="1"/>
            <a:r>
              <a:rPr lang="en-NZ" dirty="0" smtClean="0"/>
              <a:t>“Defining program testing as the process of uncovering errors in a program makes it a feasible task.”</a:t>
            </a:r>
          </a:p>
          <a:p>
            <a:pPr lvl="1"/>
            <a:r>
              <a:rPr lang="en-NZ" dirty="0" smtClean="0"/>
              <a:t>“… the process of demonstrating that errors are not present” is “impossible to achieve for virtually all programs”.  </a:t>
            </a:r>
          </a:p>
          <a:p>
            <a:pPr lvl="2"/>
            <a:r>
              <a:rPr lang="en-NZ" dirty="0" smtClean="0"/>
              <a:t>(Do you agree?)</a:t>
            </a:r>
          </a:p>
          <a:p>
            <a:r>
              <a:rPr lang="en-NZ" dirty="0" smtClean="0"/>
              <a:t>If we define testing as “the process of demonstrating that a program does what it is supposed to do”, then </a:t>
            </a:r>
          </a:p>
          <a:p>
            <a:pPr lvl="1"/>
            <a:r>
              <a:rPr lang="en-NZ" dirty="0" smtClean="0"/>
              <a:t>it can still have serious bugs (e.g. security faults) on inputs that cause it to do something it is not intended to do. </a:t>
            </a:r>
          </a:p>
          <a:p>
            <a:r>
              <a:rPr lang="en-NZ" dirty="0" smtClean="0"/>
              <a:t>Myers argues that a tester who is trying to “find errors” is more likely to develop test cases for unintended outputs than is </a:t>
            </a:r>
          </a:p>
          <a:p>
            <a:pPr lvl="1"/>
            <a:r>
              <a:rPr lang="en-NZ" dirty="0" smtClean="0"/>
              <a:t>a tester who is considering only “what the program is supposed to do”.</a:t>
            </a:r>
            <a:endParaRPr lang="en-NZ" dirty="0"/>
          </a:p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4336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Definition of Software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090120"/>
          </a:xfrm>
        </p:spPr>
        <p:txBody>
          <a:bodyPr/>
          <a:lstStyle/>
          <a:p>
            <a:r>
              <a:rPr lang="en-NZ" dirty="0" smtClean="0"/>
              <a:t>“Software testing is a process, or a series of processes, designed to make sure computer code does what it is designed to do and that it does not do anything unintended.” [Myers 2004, pp. 1-2]</a:t>
            </a:r>
          </a:p>
          <a:p>
            <a:r>
              <a:rPr lang="en-NZ" dirty="0" smtClean="0"/>
              <a:t>Let’s examine this carefully.  We can perform a grammatical analysis: find the subject and verb (usually these are clauses)…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Software </a:t>
            </a:r>
            <a:r>
              <a:rPr lang="en-NZ" dirty="0" smtClean="0">
                <a:solidFill>
                  <a:srgbClr val="FF0000"/>
                </a:solidFill>
              </a:rPr>
              <a:t>testing</a:t>
            </a:r>
            <a:r>
              <a:rPr lang="en-NZ" dirty="0" smtClean="0"/>
              <a:t> 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is</a:t>
            </a:r>
            <a:r>
              <a:rPr lang="en-NZ" dirty="0" smtClean="0"/>
              <a:t> a </a:t>
            </a:r>
            <a:r>
              <a:rPr lang="en-NZ" dirty="0"/>
              <a:t>process, or a series of processes, </a:t>
            </a:r>
            <a:r>
              <a:rPr lang="en-NZ" dirty="0" smtClean="0"/>
              <a:t>designed </a:t>
            </a:r>
            <a:r>
              <a:rPr lang="en-NZ" dirty="0"/>
              <a:t>to make sure computer code does what it is designed to do and that it does not do anything unintended.”</a:t>
            </a:r>
            <a:endParaRPr lang="en-NZ" dirty="0" smtClean="0"/>
          </a:p>
          <a:p>
            <a:r>
              <a:rPr lang="en-NZ" dirty="0" smtClean="0"/>
              <a:t>Hmmm… hardware testing isn’t being defined here, nor is any other type of testing.  We won’t explore this in COMPSCI 230; instead we’ll focus on the verb clause or “body” of the definition.</a:t>
            </a:r>
          </a:p>
          <a:p>
            <a:pPr marL="0" indent="0">
              <a:buNone/>
            </a:pPr>
            <a:endParaRPr lang="en-N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12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Definition of Software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“Software testing is a process,</a:t>
            </a:r>
          </a:p>
          <a:p>
            <a:pPr lvl="1"/>
            <a:r>
              <a:rPr lang="en-NZ" dirty="0" smtClean="0"/>
              <a:t>Or a series of processes,</a:t>
            </a:r>
          </a:p>
          <a:p>
            <a:r>
              <a:rPr lang="en-NZ" dirty="0" smtClean="0"/>
              <a:t>“designed to make sure computer code</a:t>
            </a:r>
          </a:p>
          <a:p>
            <a:pPr lvl="1"/>
            <a:r>
              <a:rPr lang="en-NZ" dirty="0" smtClean="0"/>
              <a:t>Does what it is designed to do and</a:t>
            </a:r>
          </a:p>
          <a:p>
            <a:pPr lvl="1"/>
            <a:r>
              <a:rPr lang="en-NZ" dirty="0" smtClean="0"/>
              <a:t>That it does not do anything unintended.”</a:t>
            </a:r>
          </a:p>
          <a:p>
            <a:pPr lvl="1"/>
            <a:endParaRPr lang="en-NZ" dirty="0"/>
          </a:p>
          <a:p>
            <a:r>
              <a:rPr lang="en-NZ" dirty="0" smtClean="0"/>
              <a:t>Hmmm…. </a:t>
            </a:r>
          </a:p>
          <a:p>
            <a:pPr lvl="1"/>
            <a:r>
              <a:rPr lang="en-NZ" dirty="0" smtClean="0"/>
              <a:t>Testing may be a “series of processes”, or just a single process.</a:t>
            </a:r>
          </a:p>
          <a:p>
            <a:pPr lvl="2"/>
            <a:r>
              <a:rPr lang="en-NZ" dirty="0" smtClean="0"/>
              <a:t>What sort of process or processes should be used, under what conditions?</a:t>
            </a:r>
          </a:p>
          <a:p>
            <a:pPr lvl="1"/>
            <a:r>
              <a:rPr lang="en-NZ" dirty="0"/>
              <a:t>Two types of test: “does what it is designed to do” and “does not do anything unintended</a:t>
            </a:r>
            <a:r>
              <a:rPr lang="en-NZ" dirty="0" smtClean="0"/>
              <a:t>”</a:t>
            </a:r>
          </a:p>
          <a:p>
            <a:pPr lvl="2"/>
            <a:r>
              <a:rPr lang="en-NZ" dirty="0" smtClean="0"/>
              <a:t>Are some testing processes better for the first (or second) type of test?</a:t>
            </a:r>
          </a:p>
          <a:p>
            <a:pPr lvl="2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28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84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Applying a definition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“Software testing is a </a:t>
            </a:r>
            <a:r>
              <a:rPr lang="en-NZ" dirty="0" smtClean="0"/>
              <a:t>process, or </a:t>
            </a:r>
            <a:r>
              <a:rPr lang="en-NZ" dirty="0"/>
              <a:t>a series of processes,</a:t>
            </a:r>
          </a:p>
          <a:p>
            <a:pPr lvl="1"/>
            <a:r>
              <a:rPr lang="en-NZ" dirty="0" smtClean="0"/>
              <a:t>designed </a:t>
            </a:r>
            <a:r>
              <a:rPr lang="en-NZ" dirty="0"/>
              <a:t>to make sure computer code</a:t>
            </a:r>
          </a:p>
          <a:p>
            <a:pPr lvl="2"/>
            <a:r>
              <a:rPr lang="en-NZ" dirty="0" smtClean="0"/>
              <a:t>does </a:t>
            </a:r>
            <a:r>
              <a:rPr lang="en-NZ" dirty="0"/>
              <a:t>what it is designed to do and</a:t>
            </a:r>
          </a:p>
          <a:p>
            <a:pPr lvl="2"/>
            <a:r>
              <a:rPr lang="en-NZ" dirty="0" smtClean="0"/>
              <a:t>that </a:t>
            </a:r>
            <a:r>
              <a:rPr lang="en-NZ" dirty="0"/>
              <a:t>it does not do anything unintended.”</a:t>
            </a:r>
          </a:p>
          <a:p>
            <a:r>
              <a:rPr lang="en-NZ" dirty="0" smtClean="0"/>
              <a:t>Let’s apply this definition to a simple example (in Myers’ book):</a:t>
            </a:r>
          </a:p>
          <a:p>
            <a:pPr lvl="1"/>
            <a:r>
              <a:rPr lang="en-NZ" dirty="0" smtClean="0"/>
              <a:t>“The program reads three integer values from an input dialog.</a:t>
            </a:r>
          </a:p>
          <a:p>
            <a:pPr lvl="1"/>
            <a:r>
              <a:rPr lang="en-NZ" dirty="0" smtClean="0"/>
              <a:t>“The three values represent the lengths of sides of a triangle.</a:t>
            </a:r>
          </a:p>
          <a:p>
            <a:pPr lvl="1"/>
            <a:r>
              <a:rPr lang="en-NZ" dirty="0" smtClean="0"/>
              <a:t>“The program displays a message that states whether the triangle is scalene, isosceles, or equilateral.”</a:t>
            </a:r>
          </a:p>
          <a:p>
            <a:r>
              <a:rPr lang="en-NZ" dirty="0" smtClean="0"/>
              <a:t>Question: is this enough information to start designing tests?</a:t>
            </a:r>
          </a:p>
          <a:p>
            <a:pPr lvl="1"/>
            <a:r>
              <a:rPr lang="en-NZ" dirty="0" smtClean="0"/>
              <a:t>Scientific approach: make a guess, then do an experiment to see if you guessed right!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29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37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9116" y="1219200"/>
            <a:ext cx="9324404" cy="5018112"/>
          </a:xfrm>
        </p:spPr>
        <p:txBody>
          <a:bodyPr>
            <a:normAutofit/>
          </a:bodyPr>
          <a:lstStyle/>
          <a:p>
            <a:r>
              <a:rPr lang="en-NZ" dirty="0" smtClean="0"/>
              <a:t>Develop a working understanding of</a:t>
            </a:r>
            <a:r>
              <a:rPr lang="en-NZ" dirty="0"/>
              <a:t> </a:t>
            </a:r>
            <a:endParaRPr lang="en-NZ" dirty="0" smtClean="0"/>
          </a:p>
          <a:p>
            <a:pPr lvl="1"/>
            <a:r>
              <a:rPr lang="en-NZ" dirty="0" smtClean="0"/>
              <a:t>version control </a:t>
            </a:r>
            <a:r>
              <a:rPr lang="en-NZ" dirty="0" smtClean="0">
                <a:solidFill>
                  <a:srgbClr val="0070C0"/>
                </a:solidFill>
              </a:rPr>
              <a:t>best practices </a:t>
            </a:r>
          </a:p>
          <a:p>
            <a:pPr lvl="1"/>
            <a:r>
              <a:rPr lang="en-NZ" dirty="0" smtClean="0"/>
              <a:t>testing (what it means to test, psychology of testing). </a:t>
            </a:r>
          </a:p>
          <a:p>
            <a:endParaRPr lang="en-NZ" dirty="0"/>
          </a:p>
          <a:p>
            <a:r>
              <a:rPr lang="en-NZ" dirty="0" smtClean="0"/>
              <a:t>Our goal:</a:t>
            </a:r>
          </a:p>
          <a:p>
            <a:pPr lvl="1"/>
            <a:r>
              <a:rPr lang="en-NZ" dirty="0" smtClean="0"/>
              <a:t>I </a:t>
            </a:r>
            <a:r>
              <a:rPr lang="en-NZ" dirty="0"/>
              <a:t>find it easy to test someone’s memory.  Tests of understanding are more difficult and error-prone.  Even so, that’s my primary goal: to guide (and then to evaluate) your understanding, not your ability to memorise!</a:t>
            </a:r>
          </a:p>
          <a:p>
            <a:pPr lvl="2"/>
            <a:r>
              <a:rPr lang="en-NZ" dirty="0" smtClean="0"/>
              <a:t>I’d say memorisation is not useful -- unless you can apply what you have memorised.</a:t>
            </a:r>
          </a:p>
          <a:p>
            <a:pPr lvl="2"/>
            <a:r>
              <a:rPr lang="en-NZ" dirty="0"/>
              <a:t>You won’t be able to apply any of this information, until you do the hard-yards of trying (and failing, and trying again ;-) to apply it</a:t>
            </a:r>
            <a:r>
              <a:rPr lang="en-NZ" dirty="0" smtClean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022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Active Reading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If something is difficult to understand, and seems to be written carefully… take the time to </a:t>
            </a:r>
          </a:p>
          <a:p>
            <a:pPr lvl="1"/>
            <a:r>
              <a:rPr lang="en-NZ" dirty="0"/>
              <a:t>Ask questions</a:t>
            </a:r>
          </a:p>
          <a:p>
            <a:pPr lvl="1"/>
            <a:r>
              <a:rPr lang="en-NZ" dirty="0" smtClean="0"/>
              <a:t>Analyse what you’re reading</a:t>
            </a:r>
          </a:p>
          <a:p>
            <a:pPr lvl="1"/>
            <a:r>
              <a:rPr lang="en-NZ" dirty="0" smtClean="0"/>
              <a:t>See if the subsequent text answers your questions</a:t>
            </a:r>
          </a:p>
          <a:p>
            <a:r>
              <a:rPr lang="en-NZ" dirty="0" smtClean="0"/>
              <a:t>If you become proficient in “active reading”, you’ll be able to handle stage-2 and stage-3 papers here.  If not, you’ll probably struggle…</a:t>
            </a:r>
          </a:p>
          <a:p>
            <a:pPr lvl="1"/>
            <a:r>
              <a:rPr lang="en-NZ" dirty="0" smtClean="0"/>
              <a:t>You might ask yourself: why am I taking COMPSCI 230?</a:t>
            </a:r>
          </a:p>
          <a:p>
            <a:pPr lvl="1"/>
            <a:r>
              <a:rPr lang="en-NZ" dirty="0" smtClean="0"/>
              <a:t>Analyse your behaviour: are you answering your own questions?  If not, you might be wasting your time!</a:t>
            </a:r>
          </a:p>
          <a:p>
            <a:pPr lvl="1"/>
            <a:r>
              <a:rPr lang="en-NZ" dirty="0" smtClean="0"/>
              <a:t>See if your subsequent behaviour has answered your questions.  If so, you might want to ask some new questions…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30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2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Test cases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Missing information: what sort of “testing process” are we using?</a:t>
            </a:r>
          </a:p>
          <a:p>
            <a:r>
              <a:rPr lang="en-NZ" dirty="0" smtClean="0"/>
              <a:t>A partial answer (just before the program description): </a:t>
            </a:r>
          </a:p>
          <a:p>
            <a:pPr lvl="1"/>
            <a:r>
              <a:rPr lang="en-NZ" dirty="0" smtClean="0"/>
              <a:t> “We want you to write a set of </a:t>
            </a:r>
            <a:r>
              <a:rPr lang="en-NZ" dirty="0" smtClean="0">
                <a:solidFill>
                  <a:srgbClr val="0070C0"/>
                </a:solidFill>
              </a:rPr>
              <a:t>test cases</a:t>
            </a:r>
            <a:r>
              <a:rPr lang="en-NZ" dirty="0" smtClean="0"/>
              <a:t> – </a:t>
            </a:r>
            <a:r>
              <a:rPr lang="en-NZ" dirty="0"/>
              <a:t>specific sets of data</a:t>
            </a:r>
            <a:r>
              <a:rPr lang="en-NZ" dirty="0" smtClean="0"/>
              <a:t> – to </a:t>
            </a:r>
            <a:r>
              <a:rPr lang="en-NZ" dirty="0" smtClean="0">
                <a:solidFill>
                  <a:srgbClr val="FF0000"/>
                </a:solidFill>
              </a:rPr>
              <a:t>properly</a:t>
            </a:r>
            <a:r>
              <a:rPr lang="en-NZ" dirty="0" smtClean="0"/>
              <a:t> test a relatively simple program.”</a:t>
            </a:r>
          </a:p>
          <a:p>
            <a:pPr lvl="1"/>
            <a:r>
              <a:rPr lang="en-NZ" dirty="0" smtClean="0"/>
              <a:t>“Create a set of </a:t>
            </a:r>
            <a:r>
              <a:rPr lang="en-NZ" dirty="0" smtClean="0">
                <a:solidFill>
                  <a:srgbClr val="0070C0"/>
                </a:solidFill>
              </a:rPr>
              <a:t>test data</a:t>
            </a:r>
            <a:r>
              <a:rPr lang="en-NZ" dirty="0" smtClean="0"/>
              <a:t> for the program – </a:t>
            </a:r>
            <a:r>
              <a:rPr lang="en-NZ" dirty="0" smtClean="0">
                <a:solidFill>
                  <a:srgbClr val="FF0000"/>
                </a:solidFill>
              </a:rPr>
              <a:t>data the program must handle </a:t>
            </a:r>
            <a:r>
              <a:rPr lang="en-NZ" dirty="0">
                <a:solidFill>
                  <a:srgbClr val="FF0000"/>
                </a:solidFill>
              </a:rPr>
              <a:t>correctly</a:t>
            </a:r>
            <a:r>
              <a:rPr lang="en-NZ" dirty="0" smtClean="0">
                <a:solidFill>
                  <a:srgbClr val="FF0000"/>
                </a:solidFill>
              </a:rPr>
              <a:t> to be considered a successful program</a:t>
            </a:r>
            <a:r>
              <a:rPr lang="en-NZ" dirty="0" smtClean="0"/>
              <a:t>.”</a:t>
            </a:r>
          </a:p>
          <a:p>
            <a:pPr lvl="1"/>
            <a:r>
              <a:rPr lang="en-NZ" dirty="0" smtClean="0"/>
              <a:t>“Here’s a description of the program.”</a:t>
            </a:r>
          </a:p>
          <a:p>
            <a:r>
              <a:rPr lang="en-NZ" dirty="0" smtClean="0"/>
              <a:t>Is this a complete description of a testing process?</a:t>
            </a:r>
          </a:p>
          <a:p>
            <a:pPr lvl="1"/>
            <a:r>
              <a:rPr lang="en-NZ" dirty="0" smtClean="0"/>
              <a:t>Hmmm… ?  I write test cases; I run the program on the cases; then I determine whether the program handled each case correctly.</a:t>
            </a:r>
          </a:p>
          <a:p>
            <a:pPr lvl="2"/>
            <a:r>
              <a:rPr lang="en-NZ" dirty="0" smtClean="0"/>
              <a:t>What if I’m not sure whether a case is </a:t>
            </a:r>
            <a:r>
              <a:rPr lang="en-NZ" dirty="0" smtClean="0">
                <a:solidFill>
                  <a:srgbClr val="FF0000"/>
                </a:solidFill>
              </a:rPr>
              <a:t>handled correctly</a:t>
            </a:r>
            <a:r>
              <a:rPr lang="en-NZ" dirty="0" smtClean="0"/>
              <a:t>?</a:t>
            </a:r>
          </a:p>
          <a:p>
            <a:pPr lvl="2"/>
            <a:r>
              <a:rPr lang="en-NZ" dirty="0" smtClean="0"/>
              <a:t>How can I tell if a set of test cases has </a:t>
            </a:r>
            <a:r>
              <a:rPr lang="en-NZ" dirty="0" smtClean="0">
                <a:solidFill>
                  <a:srgbClr val="FF0000"/>
                </a:solidFill>
              </a:rPr>
              <a:t>properly</a:t>
            </a:r>
            <a:r>
              <a:rPr lang="en-NZ" dirty="0" smtClean="0"/>
              <a:t> tested the program?  </a:t>
            </a:r>
          </a:p>
          <a:p>
            <a:pPr lvl="2"/>
            <a:r>
              <a:rPr lang="en-NZ" dirty="0" smtClean="0"/>
              <a:t>Keep reading… actively!  Ask questions, see if you can answer them…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31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845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Tonight: Write some test cases!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Program description:</a:t>
            </a:r>
          </a:p>
          <a:p>
            <a:pPr lvl="1"/>
            <a:r>
              <a:rPr lang="en-NZ" dirty="0" smtClean="0"/>
              <a:t>“</a:t>
            </a:r>
            <a:r>
              <a:rPr lang="en-NZ" dirty="0"/>
              <a:t>The program reads three integer values from an input dialog.</a:t>
            </a:r>
          </a:p>
          <a:p>
            <a:pPr lvl="1"/>
            <a:r>
              <a:rPr lang="en-NZ" dirty="0"/>
              <a:t>“The three values represent the lengths of sides of a triangle.</a:t>
            </a:r>
          </a:p>
          <a:p>
            <a:pPr lvl="1"/>
            <a:r>
              <a:rPr lang="en-NZ" dirty="0"/>
              <a:t>“The program displays a message that states whether the triangle is scalene, isosceles, or equilateral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Recall:</a:t>
            </a:r>
          </a:p>
          <a:p>
            <a:pPr lvl="1"/>
            <a:r>
              <a:rPr lang="en-NZ" dirty="0" smtClean="0"/>
              <a:t>A scalene triangle is one where no two sides are equal.</a:t>
            </a:r>
          </a:p>
          <a:p>
            <a:pPr lvl="1"/>
            <a:r>
              <a:rPr lang="en-NZ" dirty="0" smtClean="0"/>
              <a:t>An isosceles triangle has two equal sides.</a:t>
            </a:r>
          </a:p>
          <a:p>
            <a:pPr lvl="1"/>
            <a:r>
              <a:rPr lang="en-NZ" dirty="0" smtClean="0"/>
              <a:t>An equilateral triangle has three sides of equal length.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32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1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Recap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9116" y="1219200"/>
            <a:ext cx="8964364" cy="4442048"/>
          </a:xfrm>
        </p:spPr>
        <p:txBody>
          <a:bodyPr>
            <a:normAutofit/>
          </a:bodyPr>
          <a:lstStyle/>
          <a:p>
            <a:r>
              <a:rPr lang="en-NZ" dirty="0" smtClean="0"/>
              <a:t>We understood that software quality</a:t>
            </a:r>
          </a:p>
          <a:p>
            <a:pPr lvl="1"/>
            <a:r>
              <a:rPr lang="en-NZ" dirty="0" smtClean="0"/>
              <a:t>has a number of possible characteristics, described in a quality model</a:t>
            </a:r>
          </a:p>
          <a:p>
            <a:pPr lvl="1"/>
            <a:r>
              <a:rPr lang="en-NZ" dirty="0" smtClean="0"/>
              <a:t>means different thing to different users </a:t>
            </a:r>
          </a:p>
          <a:p>
            <a:pPr lvl="1"/>
            <a:r>
              <a:rPr lang="en-NZ" dirty="0"/>
              <a:t>f</a:t>
            </a:r>
            <a:r>
              <a:rPr lang="en-NZ" dirty="0" smtClean="0"/>
              <a:t>or software of any useful size, requires a sound set of practices to be in place</a:t>
            </a:r>
          </a:p>
          <a:p>
            <a:r>
              <a:rPr lang="en-NZ" dirty="0" smtClean="0"/>
              <a:t>The developer’s task is to:</a:t>
            </a:r>
          </a:p>
          <a:p>
            <a:pPr lvl="1"/>
            <a:r>
              <a:rPr lang="en-NZ" dirty="0"/>
              <a:t>u</a:t>
            </a:r>
            <a:r>
              <a:rPr lang="en-NZ" dirty="0" smtClean="0"/>
              <a:t>nderstand the requirements and which quality characteristics are important</a:t>
            </a:r>
          </a:p>
          <a:p>
            <a:pPr lvl="1"/>
            <a:r>
              <a:rPr lang="en-NZ" dirty="0"/>
              <a:t>e</a:t>
            </a:r>
            <a:r>
              <a:rPr lang="en-NZ" dirty="0" smtClean="0"/>
              <a:t>nsure any software (s)he delivers (to the user, testers, other developers) is of high quality</a:t>
            </a:r>
          </a:p>
          <a:p>
            <a:pPr lvl="1"/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9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Recap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9116" y="1219200"/>
            <a:ext cx="8964364" cy="5018112"/>
          </a:xfrm>
        </p:spPr>
        <p:txBody>
          <a:bodyPr>
            <a:normAutofit/>
          </a:bodyPr>
          <a:lstStyle/>
          <a:p>
            <a:r>
              <a:rPr lang="en-NZ" dirty="0" smtClean="0"/>
              <a:t>Two key developer practices that support quality outcomes are:</a:t>
            </a:r>
            <a:endParaRPr lang="en-NZ" dirty="0"/>
          </a:p>
          <a:p>
            <a:pPr lvl="1"/>
            <a:r>
              <a:rPr lang="en-NZ" dirty="0"/>
              <a:t>v</a:t>
            </a:r>
            <a:r>
              <a:rPr lang="en-NZ" dirty="0" smtClean="0"/>
              <a:t>ersion control</a:t>
            </a:r>
          </a:p>
          <a:p>
            <a:pPr lvl="1"/>
            <a:r>
              <a:rPr lang="en-NZ" dirty="0" smtClean="0"/>
              <a:t>testing</a:t>
            </a:r>
            <a:endParaRPr lang="en-NZ" dirty="0"/>
          </a:p>
          <a:p>
            <a:pPr lvl="1"/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4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299" y="1341438"/>
            <a:ext cx="9143149" cy="5011570"/>
          </a:xfrm>
        </p:spPr>
        <p:txBody>
          <a:bodyPr>
            <a:normAutofit/>
          </a:bodyPr>
          <a:lstStyle/>
          <a:p>
            <a:r>
              <a:rPr lang="en-NZ" altLang="en-US" dirty="0" smtClean="0"/>
              <a:t>Centralized open-source version-control system; started in 2000</a:t>
            </a:r>
          </a:p>
          <a:p>
            <a:pPr lvl="1"/>
            <a:r>
              <a:rPr lang="en-US" altLang="en-US" dirty="0" smtClean="0"/>
              <a:t>1986: Concurrent Versions System (CVS)</a:t>
            </a:r>
          </a:p>
          <a:p>
            <a:pPr lvl="1"/>
            <a:r>
              <a:rPr lang="en-US" altLang="en-US" dirty="0" smtClean="0"/>
              <a:t>1977: C-language SCCS released by Bell Labs, in PWB/Unix </a:t>
            </a:r>
          </a:p>
          <a:p>
            <a:pPr lvl="1"/>
            <a:r>
              <a:rPr lang="en-US" altLang="en-US" dirty="0" smtClean="0"/>
              <a:t>1972: SCCS developed at Bell Labs, in SNOBOL, by Marc </a:t>
            </a:r>
            <a:r>
              <a:rPr lang="en-US" altLang="en-US" dirty="0" err="1" smtClean="0"/>
              <a:t>Rochkind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A “three dimensional” </a:t>
            </a:r>
            <a:r>
              <a:rPr lang="en-US" altLang="en-US" dirty="0" err="1" smtClean="0"/>
              <a:t>filesystem</a:t>
            </a:r>
            <a:r>
              <a:rPr lang="en-US" altLang="en-US" dirty="0" smtClean="0"/>
              <a:t>: (Revision × Folder </a:t>
            </a:r>
            <a:r>
              <a:rPr lang="en-US" altLang="en-US" dirty="0"/>
              <a:t>×</a:t>
            </a:r>
            <a:r>
              <a:rPr lang="en-US" altLang="en-US" dirty="0" smtClean="0"/>
              <a:t> File)</a:t>
            </a:r>
            <a:endParaRPr lang="en-US" altLang="en-US" dirty="0"/>
          </a:p>
          <a:p>
            <a:r>
              <a:rPr lang="en-NZ" altLang="en-US" dirty="0" smtClean="0"/>
              <a:t>Each change creates a new </a:t>
            </a:r>
            <a:br>
              <a:rPr lang="en-NZ" altLang="en-US" dirty="0" smtClean="0"/>
            </a:br>
            <a:r>
              <a:rPr lang="en-NZ" altLang="en-US" dirty="0" smtClean="0"/>
              <a:t>revision of the whole </a:t>
            </a:r>
            <a:br>
              <a:rPr lang="en-NZ" altLang="en-US" dirty="0" smtClean="0"/>
            </a:br>
            <a:r>
              <a:rPr lang="en-NZ" altLang="en-US" dirty="0" smtClean="0"/>
              <a:t>file/folder structure</a:t>
            </a:r>
          </a:p>
          <a:p>
            <a:r>
              <a:rPr lang="en-NZ" altLang="en-US" dirty="0" smtClean="0"/>
              <a:t>Revision names are sequential </a:t>
            </a:r>
            <a:br>
              <a:rPr lang="en-NZ" altLang="en-US" dirty="0" smtClean="0"/>
            </a:br>
            <a:r>
              <a:rPr lang="en-NZ" altLang="en-US" dirty="0" smtClean="0"/>
              <a:t>natural numbers (0, 1, 2, …)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96623F59-A758-455F-A801-1F28B964631A}" type="slidenum">
              <a:rPr lang="en-US" altLang="en-US" sz="1400" b="0" smtClean="0">
                <a:latin typeface="Arial" charset="0"/>
              </a:rPr>
              <a:pPr/>
              <a:t>6</a:t>
            </a:fld>
            <a:endParaRPr lang="en-US" altLang="en-US" sz="1400" b="0" dirty="0" smtClean="0">
              <a:latin typeface="Arial" charset="0"/>
            </a:endParaRP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506" y="3654501"/>
            <a:ext cx="4443942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Subversion (SVN)</a:t>
            </a:r>
            <a:endParaRPr lang="en-US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00672" y="6201597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1400" dirty="0" smtClean="0"/>
              <a:t>Acknowledgement: The slides on SVN were developed for </a:t>
            </a:r>
            <a:r>
              <a:rPr lang="en-NZ" sz="1400" dirty="0" err="1" smtClean="0"/>
              <a:t>SoftEng</a:t>
            </a:r>
            <a:r>
              <a:rPr lang="en-NZ" sz="1400" dirty="0"/>
              <a:t> </a:t>
            </a:r>
            <a:r>
              <a:rPr lang="en-NZ" sz="1400" dirty="0" smtClean="0"/>
              <a:t>254, and were provided to me by Christof Lutteroth for use in </a:t>
            </a:r>
            <a:r>
              <a:rPr lang="en-NZ" sz="1400" dirty="0" err="1" smtClean="0"/>
              <a:t>CompSci</a:t>
            </a:r>
            <a:r>
              <a:rPr lang="en-NZ" sz="1400" dirty="0" smtClean="0"/>
              <a:t> 230.</a:t>
            </a:r>
            <a:endParaRPr lang="en-NZ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41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4F54FD84-BA43-49CE-AAFD-33172B7B69D6}" type="slidenum">
              <a:rPr lang="en-US" altLang="en-US" sz="1400" b="0" smtClean="0">
                <a:latin typeface="Arial" charset="0"/>
              </a:rPr>
              <a:pPr/>
              <a:t>7</a:t>
            </a:fld>
            <a:endParaRPr lang="en-US" altLang="en-US" sz="1400" b="0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Subversion Features</a:t>
            </a:r>
            <a:endParaRPr lang="en-US" alt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96988"/>
            <a:ext cx="8915400" cy="5240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altLang="en-US" dirty="0" smtClean="0"/>
              <a:t>Supports </a:t>
            </a:r>
            <a:r>
              <a:rPr lang="en-NZ" altLang="en-US" dirty="0" smtClean="0">
                <a:solidFill>
                  <a:srgbClr val="0070C0"/>
                </a:solidFill>
              </a:rPr>
              <a:t>merging</a:t>
            </a:r>
            <a:r>
              <a:rPr lang="en-NZ" altLang="en-US" dirty="0" smtClean="0"/>
              <a:t> (recommended) as well as </a:t>
            </a:r>
            <a:r>
              <a:rPr lang="en-NZ" altLang="en-US" dirty="0" smtClean="0">
                <a:solidFill>
                  <a:srgbClr val="0070C0"/>
                </a:solidFill>
              </a:rPr>
              <a:t>locking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/>
              <a:t>Changes are </a:t>
            </a:r>
            <a:r>
              <a:rPr lang="en-US" altLang="en-US" dirty="0" smtClean="0">
                <a:solidFill>
                  <a:srgbClr val="0070C0"/>
                </a:solidFill>
              </a:rPr>
              <a:t>transactions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Atomic: completely or not at all</a:t>
            </a:r>
            <a:br>
              <a:rPr lang="en-US" altLang="en-US" dirty="0" smtClean="0"/>
            </a:br>
            <a:r>
              <a:rPr lang="en-US" altLang="en-US" dirty="0" smtClean="0"/>
              <a:t>Change is either committed and becomes the latest revision, or is aborted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Interrupted commits do not corrupt the repository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Complete</a:t>
            </a:r>
            <a:r>
              <a:rPr lang="en-US" altLang="en-US" b="1" dirty="0" smtClean="0"/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file and folder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structure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is versioned, including renames and file metadata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Costs are </a:t>
            </a:r>
            <a:r>
              <a:rPr lang="en-US" altLang="en-US" dirty="0" smtClean="0">
                <a:solidFill>
                  <a:srgbClr val="0070C0"/>
                </a:solidFill>
              </a:rPr>
              <a:t>proportional to change size</a:t>
            </a:r>
            <a:r>
              <a:rPr lang="en-US" altLang="en-US" dirty="0" smtClean="0"/>
              <a:t>, not data size</a:t>
            </a:r>
            <a:endParaRPr lang="en-NZ" altLang="en-US" dirty="0" smtClean="0"/>
          </a:p>
          <a:p>
            <a:pPr>
              <a:lnSpc>
                <a:spcPct val="90000"/>
              </a:lnSpc>
            </a:pPr>
            <a:r>
              <a:rPr lang="en-NZ" altLang="en-US" dirty="0" smtClean="0"/>
              <a:t>Delta encoding and merge algorithms work also with </a:t>
            </a:r>
            <a:r>
              <a:rPr lang="en-NZ" altLang="en-US" dirty="0" smtClean="0">
                <a:solidFill>
                  <a:srgbClr val="0070C0"/>
                </a:solidFill>
              </a:rPr>
              <a:t>binary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Works with </a:t>
            </a:r>
            <a:r>
              <a:rPr lang="en-US" altLang="en-US" dirty="0" smtClean="0">
                <a:solidFill>
                  <a:srgbClr val="0070C0"/>
                </a:solidFill>
              </a:rPr>
              <a:t>HTTP server</a:t>
            </a:r>
            <a:r>
              <a:rPr lang="en-US" altLang="en-US" dirty="0" smtClean="0"/>
              <a:t>: WebDAV/</a:t>
            </a:r>
            <a:r>
              <a:rPr lang="en-US" altLang="en-US" dirty="0" err="1" smtClean="0"/>
              <a:t>DeltaV</a:t>
            </a:r>
            <a:r>
              <a:rPr lang="en-US" altLang="en-US" dirty="0" smtClean="0"/>
              <a:t> protocol makes it possible to read repository with just a web browser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978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Add, Delete, Rename, Revert</a:t>
            </a:r>
            <a:endParaRPr lang="en-NZ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Add</a:t>
            </a:r>
            <a:r>
              <a:rPr lang="en-US" altLang="en-US" dirty="0" smtClean="0"/>
              <a:t> file/folder to the repo</a:t>
            </a:r>
          </a:p>
          <a:p>
            <a:r>
              <a:rPr lang="en-US" altLang="en-US" dirty="0" smtClean="0"/>
              <a:t>All new files/folders need to be added</a:t>
            </a:r>
            <a:br>
              <a:rPr lang="en-US" altLang="en-US" dirty="0" smtClean="0"/>
            </a:br>
            <a:r>
              <a:rPr lang="en-US" altLang="en-US" dirty="0" smtClean="0"/>
              <a:t>explicitly to the repo</a:t>
            </a:r>
          </a:p>
          <a:p>
            <a:r>
              <a:rPr lang="en-US" altLang="en-US" dirty="0" smtClean="0"/>
              <a:t>Only add source files (e.g. not 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.class</a:t>
            </a:r>
            <a:r>
              <a:rPr lang="en-US" altLang="en-US" dirty="0" smtClean="0"/>
              <a:t> files)</a:t>
            </a:r>
          </a:p>
          <a:p>
            <a:pPr lvl="1"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For </a:t>
            </a:r>
            <a:r>
              <a:rPr lang="en-US" altLang="en-US" dirty="0" smtClean="0">
                <a:solidFill>
                  <a:srgbClr val="0070C0"/>
                </a:solidFill>
              </a:rPr>
              <a:t>deleting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0070C0"/>
                </a:solidFill>
              </a:rPr>
              <a:t>renaming</a:t>
            </a:r>
            <a:r>
              <a:rPr lang="en-US" altLang="en-US" dirty="0" smtClean="0"/>
              <a:t> files/folder in the repo use the SVN commands (don’t delete/rename directly)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Revert</a:t>
            </a:r>
            <a:r>
              <a:rPr lang="en-US" altLang="en-US" dirty="0" smtClean="0"/>
              <a:t> local changes in a file/folder if you want to go back to the last version you got from the repo</a:t>
            </a:r>
            <a:br>
              <a:rPr lang="en-US" altLang="en-US" dirty="0" smtClean="0"/>
            </a:br>
            <a:r>
              <a:rPr lang="en-US" altLang="en-US" dirty="0" smtClean="0"/>
              <a:t>(i.e. throw away local modifications)</a:t>
            </a:r>
            <a:endParaRPr lang="en-NZ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E8DAB0DF-A527-4597-8689-D58076B2B23F}" type="slidenum">
              <a:rPr lang="en-US" altLang="en-US" sz="1400" b="0" smtClean="0">
                <a:latin typeface="Arial" charset="0"/>
              </a:rPr>
              <a:pPr/>
              <a:t>8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937" y="1071564"/>
            <a:ext cx="1908969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496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Resolving Conflicts</a:t>
            </a:r>
            <a:endParaRPr lang="en-NZ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95300" y="1341439"/>
            <a:ext cx="2860261" cy="4873625"/>
          </a:xfrm>
        </p:spPr>
        <p:txBody>
          <a:bodyPr/>
          <a:lstStyle/>
          <a:p>
            <a:r>
              <a:rPr lang="en-US" altLang="en-US" sz="1800" dirty="0" smtClean="0"/>
              <a:t>After updating, </a:t>
            </a:r>
            <a:br>
              <a:rPr lang="en-US" altLang="en-US" sz="1800" dirty="0" smtClean="0"/>
            </a:br>
            <a:r>
              <a:rPr lang="en-US" altLang="en-US" sz="1800" dirty="0" smtClean="0"/>
              <a:t>SVN may tell you that someone else</a:t>
            </a:r>
            <a:br>
              <a:rPr lang="en-US" altLang="en-US" sz="1800" dirty="0" smtClean="0"/>
            </a:br>
            <a:r>
              <a:rPr lang="en-US" altLang="en-US" sz="1800" dirty="0" smtClean="0"/>
              <a:t>committed a change which </a:t>
            </a:r>
            <a:r>
              <a:rPr lang="en-US" altLang="en-US" sz="1800" dirty="0" smtClean="0">
                <a:solidFill>
                  <a:srgbClr val="0070C0"/>
                </a:solidFill>
              </a:rPr>
              <a:t>conflicts</a:t>
            </a:r>
            <a:r>
              <a:rPr lang="en-US" altLang="en-US" sz="1800" dirty="0" smtClean="0"/>
              <a:t> with your local changes</a:t>
            </a:r>
          </a:p>
          <a:p>
            <a:r>
              <a:rPr lang="en-US" altLang="en-US" sz="1800" dirty="0" smtClean="0"/>
              <a:t>Need to </a:t>
            </a:r>
            <a:r>
              <a:rPr lang="en-US" altLang="en-US" sz="1800" dirty="0" smtClean="0">
                <a:solidFill>
                  <a:srgbClr val="0070C0"/>
                </a:solidFill>
              </a:rPr>
              <a:t>decide </a:t>
            </a:r>
            <a:br>
              <a:rPr lang="en-US" altLang="en-US" sz="1800" dirty="0" smtClean="0">
                <a:solidFill>
                  <a:srgbClr val="0070C0"/>
                </a:solidFill>
              </a:rPr>
            </a:br>
            <a:r>
              <a:rPr lang="en-US" altLang="en-US" sz="1800" dirty="0" smtClean="0">
                <a:solidFill>
                  <a:srgbClr val="0070C0"/>
                </a:solidFill>
              </a:rPr>
              <a:t>how to merge </a:t>
            </a:r>
            <a:r>
              <a:rPr lang="en-US" altLang="en-US" sz="1800" dirty="0" smtClean="0"/>
              <a:t>the </a:t>
            </a:r>
            <a:br>
              <a:rPr lang="en-US" altLang="en-US" sz="1800" dirty="0" smtClean="0"/>
            </a:br>
            <a:r>
              <a:rPr lang="en-US" altLang="en-US" sz="1800" dirty="0" smtClean="0"/>
              <a:t>conflicting change</a:t>
            </a:r>
          </a:p>
          <a:p>
            <a:r>
              <a:rPr lang="en-US" altLang="en-US" sz="1800" dirty="0" smtClean="0"/>
              <a:t>Use </a:t>
            </a:r>
            <a:r>
              <a:rPr lang="en-US" altLang="en-US" sz="1800" dirty="0" smtClean="0">
                <a:solidFill>
                  <a:srgbClr val="0070C0"/>
                </a:solidFill>
              </a:rPr>
              <a:t>merge tool</a:t>
            </a:r>
            <a:r>
              <a:rPr lang="en-US" altLang="en-US" sz="1800" dirty="0" smtClean="0"/>
              <a:t>,</a:t>
            </a:r>
            <a:br>
              <a:rPr lang="en-US" altLang="en-US" sz="1800" dirty="0" smtClean="0"/>
            </a:br>
            <a:r>
              <a:rPr lang="en-US" altLang="en-US" sz="1800" dirty="0" err="1" smtClean="0"/>
              <a:t>e.g.TortoiseMerge</a:t>
            </a:r>
            <a:endParaRPr lang="en-US" altLang="en-US" sz="1800" dirty="0" smtClean="0"/>
          </a:p>
          <a:p>
            <a:r>
              <a:rPr lang="en-US" altLang="en-US" sz="1800" dirty="0" smtClean="0"/>
              <a:t>When a conflict is </a:t>
            </a:r>
            <a:br>
              <a:rPr lang="en-US" altLang="en-US" sz="1800" dirty="0" smtClean="0"/>
            </a:br>
            <a:r>
              <a:rPr lang="en-US" altLang="en-US" sz="1800" dirty="0" smtClean="0">
                <a:solidFill>
                  <a:srgbClr val="0070C0"/>
                </a:solidFill>
              </a:rPr>
              <a:t>resolved</a:t>
            </a:r>
            <a:r>
              <a:rPr lang="en-US" altLang="en-US" sz="1800" dirty="0" smtClean="0"/>
              <a:t>, you must </a:t>
            </a:r>
            <a:br>
              <a:rPr lang="en-US" altLang="en-US" sz="1800" dirty="0" smtClean="0"/>
            </a:br>
            <a:r>
              <a:rPr lang="en-US" altLang="en-US" sz="1800" dirty="0" smtClean="0"/>
              <a:t>tell SVN</a:t>
            </a:r>
            <a:endParaRPr lang="en-NZ" altLang="en-US" sz="18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enev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enev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enev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eneva" pitchFamily="34" charset="0"/>
              </a:defRPr>
            </a:lvl9pPr>
          </a:lstStyle>
          <a:p>
            <a:fld id="{7C77CA6B-C771-4D15-B5FC-7AE95556F470}" type="slidenum">
              <a:rPr lang="en-US" altLang="en-US" sz="1400" b="0" smtClean="0">
                <a:latin typeface="Arial" charset="0"/>
              </a:rPr>
              <a:pPr/>
              <a:t>9</a:t>
            </a:fld>
            <a:endParaRPr lang="en-US" altLang="en-US" sz="1400" b="0" smtClean="0">
              <a:latin typeface="Arial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586413"/>
            <a:ext cx="1454944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C:\Users\clut002\AppData\Local\Microsoft\Windows\Temporary Internet Files\Content.IE5\3MJX3RU5\MCBD06990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76" y="242888"/>
            <a:ext cx="1642401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61" y="1628800"/>
            <a:ext cx="6363229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2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2983</TotalTime>
  <Words>2974</Words>
  <Application>Microsoft Office PowerPoint</Application>
  <PresentationFormat>A4 Paper (210x297 mm)</PresentationFormat>
  <Paragraphs>428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Forte</vt:lpstr>
      <vt:lpstr>Bookman Old Style</vt:lpstr>
      <vt:lpstr>Wingdings 3</vt:lpstr>
      <vt:lpstr>Courier New</vt:lpstr>
      <vt:lpstr>新細明體</vt:lpstr>
      <vt:lpstr>Gill Sans MT</vt:lpstr>
      <vt:lpstr>Wingdings</vt:lpstr>
      <vt:lpstr>Tahoma</vt:lpstr>
      <vt:lpstr>Times New Roman</vt:lpstr>
      <vt:lpstr>CS105_10</vt:lpstr>
      <vt:lpstr>CompSci 230 Software Design and Construction </vt:lpstr>
      <vt:lpstr>Lecture plan</vt:lpstr>
      <vt:lpstr>Learning goals for today</vt:lpstr>
      <vt:lpstr>Recap</vt:lpstr>
      <vt:lpstr>Recap</vt:lpstr>
      <vt:lpstr>Subversion (SVN)</vt:lpstr>
      <vt:lpstr>Subversion Features</vt:lpstr>
      <vt:lpstr>Add, Delete, Rename, Revert</vt:lpstr>
      <vt:lpstr>Resolving Conflicts</vt:lpstr>
      <vt:lpstr>Branching / Tagging</vt:lpstr>
      <vt:lpstr>Version Control Best Practices</vt:lpstr>
      <vt:lpstr>1. One Change at a Time</vt:lpstr>
      <vt:lpstr>2. Don’t Break the Build</vt:lpstr>
      <vt:lpstr>3. Only the Source</vt:lpstr>
      <vt:lpstr>4. Use the Log</vt:lpstr>
      <vt:lpstr>5. Communicate</vt:lpstr>
      <vt:lpstr>Version Control Best Practices</vt:lpstr>
      <vt:lpstr>Software Testing</vt:lpstr>
      <vt:lpstr>Psychology of Software Testing</vt:lpstr>
      <vt:lpstr>Adding Value through Testing</vt:lpstr>
      <vt:lpstr>Two Definitions from Myers?</vt:lpstr>
      <vt:lpstr>Why does this definition matter?</vt:lpstr>
      <vt:lpstr>Do you believe Myers?</vt:lpstr>
      <vt:lpstr>Is Testing A Destructive Activity?</vt:lpstr>
      <vt:lpstr>What is a Successful Test?</vt:lpstr>
      <vt:lpstr>More on the Psychology of Testing</vt:lpstr>
      <vt:lpstr>A Definition of Software Testing</vt:lpstr>
      <vt:lpstr>A Definition of Software Testing</vt:lpstr>
      <vt:lpstr>Applying a definition</vt:lpstr>
      <vt:lpstr>Active Reading</vt:lpstr>
      <vt:lpstr>Test cases</vt:lpstr>
      <vt:lpstr>Tonight: Write some test cases!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Diana Kirk</cp:lastModifiedBy>
  <cp:revision>302</cp:revision>
  <cp:lastPrinted>2014-05-19T17:20:45Z</cp:lastPrinted>
  <dcterms:created xsi:type="dcterms:W3CDTF">2003-06-18T01:49:53Z</dcterms:created>
  <dcterms:modified xsi:type="dcterms:W3CDTF">2015-04-29T02:23:35Z</dcterms:modified>
</cp:coreProperties>
</file>