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xls" ContentType="application/vnd.ms-excel"/>
  <Default Extension="rels" ContentType="application/vnd.openxmlformats-package.relationships+xml"/>
  <Default Extension="xml" ContentType="application/xml"/>
  <Default Extension="fntdata" ContentType="application/x-fontdata"/>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749" r:id="rId1"/>
  </p:sldMasterIdLst>
  <p:notesMasterIdLst>
    <p:notesMasterId r:id="rId27"/>
  </p:notesMasterIdLst>
  <p:handoutMasterIdLst>
    <p:handoutMasterId r:id="rId28"/>
  </p:handoutMasterIdLst>
  <p:sldIdLst>
    <p:sldId id="340" r:id="rId2"/>
    <p:sldId id="284" r:id="rId3"/>
    <p:sldId id="286" r:id="rId4"/>
    <p:sldId id="305" r:id="rId5"/>
    <p:sldId id="285" r:id="rId6"/>
    <p:sldId id="303" r:id="rId7"/>
    <p:sldId id="320" r:id="rId8"/>
    <p:sldId id="332" r:id="rId9"/>
    <p:sldId id="333" r:id="rId10"/>
    <p:sldId id="334" r:id="rId11"/>
    <p:sldId id="335" r:id="rId12"/>
    <p:sldId id="336" r:id="rId13"/>
    <p:sldId id="337" r:id="rId14"/>
    <p:sldId id="321" r:id="rId15"/>
    <p:sldId id="322" r:id="rId16"/>
    <p:sldId id="323" r:id="rId17"/>
    <p:sldId id="324" r:id="rId18"/>
    <p:sldId id="325" r:id="rId19"/>
    <p:sldId id="326" r:id="rId20"/>
    <p:sldId id="327" r:id="rId21"/>
    <p:sldId id="338" r:id="rId22"/>
    <p:sldId id="328" r:id="rId23"/>
    <p:sldId id="330" r:id="rId24"/>
    <p:sldId id="329" r:id="rId25"/>
    <p:sldId id="339" r:id="rId26"/>
  </p:sldIdLst>
  <p:sldSz cx="9906000" cy="6858000" type="A4"/>
  <p:notesSz cx="6797675" cy="9926638"/>
  <p:embeddedFontLst>
    <p:embeddedFont>
      <p:font typeface="Verdana" panose="020B0604030504040204" pitchFamily="34" charset="0"/>
      <p:regular r:id="rId29"/>
      <p:bold r:id="rId30"/>
      <p:italic r:id="rId31"/>
      <p:boldItalic r:id="rId32"/>
    </p:embeddedFont>
    <p:embeddedFont>
      <p:font typeface="Bookman Old Style" panose="02050604050505020204" pitchFamily="18" charset="0"/>
      <p:regular r:id="rId33"/>
      <p:bold r:id="rId34"/>
      <p:italic r:id="rId35"/>
      <p:boldItalic r:id="rId36"/>
    </p:embeddedFont>
    <p:embeddedFont>
      <p:font typeface="Wingdings 3" panose="05040102010807070707" pitchFamily="18" charset="2"/>
      <p:regular r:id="rId37"/>
    </p:embeddedFont>
    <p:embeddedFont>
      <p:font typeface="新細明體" panose="02020500000000000000" pitchFamily="18" charset="-120"/>
      <p:regular r:id="rId38"/>
    </p:embeddedFont>
    <p:embeddedFont>
      <p:font typeface="Tahoma" panose="020B0604030504040204" pitchFamily="34" charset="0"/>
      <p:regular r:id="rId39"/>
      <p:bold r:id="rId40"/>
    </p:embeddedFont>
    <p:embeddedFont>
      <p:font typeface="Gill Sans MT" panose="020B0502020104020203" pitchFamily="34" charset="0"/>
      <p:regular r:id="rId41"/>
      <p:bold r:id="rId42"/>
      <p:italic r:id="rId43"/>
      <p:boldItalic r:id="rId44"/>
    </p:embeddedFont>
  </p:embeddedFontLst>
  <p:defaultTextStyle>
    <a:defPPr>
      <a:defRPr lang="en-NZ"/>
    </a:defPPr>
    <a:lvl1pPr algn="ctr" rtl="0" fontAlgn="base">
      <a:spcBef>
        <a:spcPct val="0"/>
      </a:spcBef>
      <a:spcAft>
        <a:spcPct val="0"/>
      </a:spcAft>
      <a:defRPr sz="2400" kern="1200">
        <a:solidFill>
          <a:schemeClr val="tx1"/>
        </a:solidFill>
        <a:latin typeface="Tahoma" pitchFamily="34" charset="0"/>
        <a:ea typeface="+mn-ea"/>
        <a:cs typeface="+mn-cs"/>
      </a:defRPr>
    </a:lvl1pPr>
    <a:lvl2pPr marL="457200" algn="ctr" rtl="0" fontAlgn="base">
      <a:spcBef>
        <a:spcPct val="0"/>
      </a:spcBef>
      <a:spcAft>
        <a:spcPct val="0"/>
      </a:spcAft>
      <a:defRPr sz="2400" kern="1200">
        <a:solidFill>
          <a:schemeClr val="tx1"/>
        </a:solidFill>
        <a:latin typeface="Tahoma" pitchFamily="34" charset="0"/>
        <a:ea typeface="+mn-ea"/>
        <a:cs typeface="+mn-cs"/>
      </a:defRPr>
    </a:lvl2pPr>
    <a:lvl3pPr marL="914400" algn="ctr" rtl="0" fontAlgn="base">
      <a:spcBef>
        <a:spcPct val="0"/>
      </a:spcBef>
      <a:spcAft>
        <a:spcPct val="0"/>
      </a:spcAft>
      <a:defRPr sz="2400" kern="1200">
        <a:solidFill>
          <a:schemeClr val="tx1"/>
        </a:solidFill>
        <a:latin typeface="Tahoma" pitchFamily="34" charset="0"/>
        <a:ea typeface="+mn-ea"/>
        <a:cs typeface="+mn-cs"/>
      </a:defRPr>
    </a:lvl3pPr>
    <a:lvl4pPr marL="1371600" algn="ctr" rtl="0" fontAlgn="base">
      <a:spcBef>
        <a:spcPct val="0"/>
      </a:spcBef>
      <a:spcAft>
        <a:spcPct val="0"/>
      </a:spcAft>
      <a:defRPr sz="2400" kern="1200">
        <a:solidFill>
          <a:schemeClr val="tx1"/>
        </a:solidFill>
        <a:latin typeface="Tahoma" pitchFamily="34" charset="0"/>
        <a:ea typeface="+mn-ea"/>
        <a:cs typeface="+mn-cs"/>
      </a:defRPr>
    </a:lvl4pPr>
    <a:lvl5pPr marL="1828800" algn="ctr"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04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3716" autoAdjust="0"/>
  </p:normalViewPr>
  <p:slideViewPr>
    <p:cSldViewPr>
      <p:cViewPr varScale="1">
        <p:scale>
          <a:sx n="66" d="100"/>
          <a:sy n="66" d="100"/>
        </p:scale>
        <p:origin x="-102" y="-222"/>
      </p:cViewPr>
      <p:guideLst>
        <p:guide orient="horz" pos="2160"/>
        <p:guide pos="3120"/>
      </p:guideLst>
    </p:cSldViewPr>
  </p:slideViewPr>
  <p:outlineViewPr>
    <p:cViewPr>
      <p:scale>
        <a:sx n="33" d="100"/>
        <a:sy n="33" d="100"/>
      </p:scale>
      <p:origin x="0" y="-24042"/>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11.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6.fntdata"/><Relationship Id="rId42" Type="http://schemas.openxmlformats.org/officeDocument/2006/relationships/font" Target="fonts/font14.fntdata"/><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5.fntdata"/><Relationship Id="rId38" Type="http://schemas.openxmlformats.org/officeDocument/2006/relationships/font" Target="fonts/font10.fntdata"/><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41" Type="http://schemas.openxmlformats.org/officeDocument/2006/relationships/font" Target="fonts/font1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37" Type="http://schemas.openxmlformats.org/officeDocument/2006/relationships/font" Target="fonts/font9.fntdata"/><Relationship Id="rId40" Type="http://schemas.openxmlformats.org/officeDocument/2006/relationships/font" Target="fonts/font12.fntdata"/><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36"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4" Type="http://schemas.openxmlformats.org/officeDocument/2006/relationships/font" Target="fonts/font1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2.fntdata"/><Relationship Id="rId35" Type="http://schemas.openxmlformats.org/officeDocument/2006/relationships/font" Target="fonts/font7.fntdata"/><Relationship Id="rId43" Type="http://schemas.openxmlformats.org/officeDocument/2006/relationships/font" Target="fonts/font15.fntdata"/><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5862" cy="494254"/>
          </a:xfrm>
          <a:prstGeom prst="rect">
            <a:avLst/>
          </a:prstGeom>
          <a:noFill/>
          <a:ln w="9525">
            <a:noFill/>
            <a:miter lim="800000"/>
            <a:headEnd/>
            <a:tailEnd/>
          </a:ln>
          <a:effectLst/>
        </p:spPr>
        <p:txBody>
          <a:bodyPr vert="horz" wrap="square" lIns="92255" tIns="46126" rIns="92255" bIns="46126" numCol="1" anchor="t" anchorCtr="0" compatLnSpc="1">
            <a:prstTxWarp prst="textNoShape">
              <a:avLst/>
            </a:prstTxWarp>
          </a:bodyPr>
          <a:lstStyle>
            <a:lvl1pPr algn="l" defTabSz="922035">
              <a:spcBef>
                <a:spcPct val="20000"/>
              </a:spcBef>
              <a:buFontTx/>
              <a:buChar char="•"/>
              <a:defRPr sz="1300" b="1">
                <a:latin typeface="Times New Roman" pitchFamily="18" charset="0"/>
              </a:defRPr>
            </a:lvl1pPr>
          </a:lstStyle>
          <a:p>
            <a:pPr>
              <a:defRPr/>
            </a:pPr>
            <a:endParaRPr lang="en-US"/>
          </a:p>
        </p:txBody>
      </p:sp>
      <p:sp>
        <p:nvSpPr>
          <p:cNvPr id="37891" name="Rectangle 3"/>
          <p:cNvSpPr>
            <a:spLocks noGrp="1" noChangeArrowheads="1"/>
          </p:cNvSpPr>
          <p:nvPr>
            <p:ph type="dt" sz="quarter" idx="1"/>
          </p:nvPr>
        </p:nvSpPr>
        <p:spPr bwMode="auto">
          <a:xfrm>
            <a:off x="3851814" y="0"/>
            <a:ext cx="2945862" cy="494254"/>
          </a:xfrm>
          <a:prstGeom prst="rect">
            <a:avLst/>
          </a:prstGeom>
          <a:noFill/>
          <a:ln w="9525">
            <a:noFill/>
            <a:miter lim="800000"/>
            <a:headEnd/>
            <a:tailEnd/>
          </a:ln>
          <a:effectLst/>
        </p:spPr>
        <p:txBody>
          <a:bodyPr vert="horz" wrap="square" lIns="92255" tIns="46126" rIns="92255" bIns="46126" numCol="1" anchor="t" anchorCtr="0" compatLnSpc="1">
            <a:prstTxWarp prst="textNoShape">
              <a:avLst/>
            </a:prstTxWarp>
          </a:bodyPr>
          <a:lstStyle>
            <a:lvl1pPr algn="r" defTabSz="922035">
              <a:spcBef>
                <a:spcPct val="20000"/>
              </a:spcBef>
              <a:buFontTx/>
              <a:buChar char="•"/>
              <a:defRPr sz="1300" b="1">
                <a:latin typeface="Times New Roman" pitchFamily="18" charset="0"/>
              </a:defRPr>
            </a:lvl1pPr>
          </a:lstStyle>
          <a:p>
            <a:pPr>
              <a:defRPr/>
            </a:pPr>
            <a:endParaRPr lang="en-US"/>
          </a:p>
        </p:txBody>
      </p:sp>
      <p:sp>
        <p:nvSpPr>
          <p:cNvPr id="37892" name="Rectangle 4"/>
          <p:cNvSpPr>
            <a:spLocks noGrp="1" noChangeArrowheads="1"/>
          </p:cNvSpPr>
          <p:nvPr>
            <p:ph type="ftr" sz="quarter" idx="2"/>
          </p:nvPr>
        </p:nvSpPr>
        <p:spPr bwMode="auto">
          <a:xfrm>
            <a:off x="0" y="9432384"/>
            <a:ext cx="2945862" cy="494254"/>
          </a:xfrm>
          <a:prstGeom prst="rect">
            <a:avLst/>
          </a:prstGeom>
          <a:noFill/>
          <a:ln w="9525">
            <a:noFill/>
            <a:miter lim="800000"/>
            <a:headEnd/>
            <a:tailEnd/>
          </a:ln>
          <a:effectLst/>
        </p:spPr>
        <p:txBody>
          <a:bodyPr vert="horz" wrap="square" lIns="92255" tIns="46126" rIns="92255" bIns="46126" numCol="1" anchor="b" anchorCtr="0" compatLnSpc="1">
            <a:prstTxWarp prst="textNoShape">
              <a:avLst/>
            </a:prstTxWarp>
          </a:bodyPr>
          <a:lstStyle>
            <a:lvl1pPr algn="l" defTabSz="922035">
              <a:spcBef>
                <a:spcPct val="20000"/>
              </a:spcBef>
              <a:buFontTx/>
              <a:buChar char="•"/>
              <a:defRPr sz="1300" b="1">
                <a:latin typeface="Times New Roman" pitchFamily="18" charset="0"/>
              </a:defRPr>
            </a:lvl1pPr>
          </a:lstStyle>
          <a:p>
            <a:pPr>
              <a:defRPr/>
            </a:pPr>
            <a:endParaRPr lang="en-US"/>
          </a:p>
        </p:txBody>
      </p:sp>
      <p:sp>
        <p:nvSpPr>
          <p:cNvPr id="37893" name="Rectangle 5"/>
          <p:cNvSpPr>
            <a:spLocks noGrp="1" noChangeArrowheads="1"/>
          </p:cNvSpPr>
          <p:nvPr>
            <p:ph type="sldNum" sz="quarter" idx="3"/>
          </p:nvPr>
        </p:nvSpPr>
        <p:spPr bwMode="auto">
          <a:xfrm>
            <a:off x="3851814" y="9432384"/>
            <a:ext cx="2945862" cy="494254"/>
          </a:xfrm>
          <a:prstGeom prst="rect">
            <a:avLst/>
          </a:prstGeom>
          <a:noFill/>
          <a:ln w="9525">
            <a:noFill/>
            <a:miter lim="800000"/>
            <a:headEnd/>
            <a:tailEnd/>
          </a:ln>
          <a:effectLst/>
        </p:spPr>
        <p:txBody>
          <a:bodyPr vert="horz" wrap="square" lIns="92255" tIns="46126" rIns="92255" bIns="46126" numCol="1" anchor="b" anchorCtr="0" compatLnSpc="1">
            <a:prstTxWarp prst="textNoShape">
              <a:avLst/>
            </a:prstTxWarp>
          </a:bodyPr>
          <a:lstStyle>
            <a:lvl1pPr algn="r" defTabSz="922035">
              <a:spcBef>
                <a:spcPct val="20000"/>
              </a:spcBef>
              <a:buFontTx/>
              <a:buChar char="•"/>
              <a:defRPr sz="1300" b="1">
                <a:latin typeface="Times New Roman" pitchFamily="18" charset="0"/>
              </a:defRPr>
            </a:lvl1pPr>
          </a:lstStyle>
          <a:p>
            <a:pPr>
              <a:defRPr/>
            </a:pPr>
            <a:fld id="{E997CF94-FBB4-4FCB-B3FE-D0F8A5631DA4}" type="slidenum">
              <a:rPr lang="en-NZ"/>
              <a:pPr>
                <a:defRPr/>
              </a:pPr>
              <a:t>‹#›</a:t>
            </a:fld>
            <a:endParaRPr lang="en-NZ"/>
          </a:p>
        </p:txBody>
      </p:sp>
    </p:spTree>
    <p:extLst>
      <p:ext uri="{BB962C8B-B14F-4D97-AF65-F5344CB8AC3E}">
        <p14:creationId xmlns:p14="http://schemas.microsoft.com/office/powerpoint/2010/main" val="13591047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5862" cy="494254"/>
          </a:xfrm>
          <a:prstGeom prst="rect">
            <a:avLst/>
          </a:prstGeom>
          <a:noFill/>
          <a:ln w="9525">
            <a:noFill/>
            <a:miter lim="800000"/>
            <a:headEnd/>
            <a:tailEnd/>
          </a:ln>
          <a:effectLst/>
        </p:spPr>
        <p:txBody>
          <a:bodyPr vert="horz" wrap="square" lIns="92255" tIns="46126" rIns="92255" bIns="46126" numCol="1" anchor="t" anchorCtr="0" compatLnSpc="1">
            <a:prstTxWarp prst="textNoShape">
              <a:avLst/>
            </a:prstTxWarp>
          </a:bodyPr>
          <a:lstStyle>
            <a:lvl1pPr algn="l" defTabSz="922035">
              <a:defRPr sz="13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3851814" y="0"/>
            <a:ext cx="2945862" cy="494254"/>
          </a:xfrm>
          <a:prstGeom prst="rect">
            <a:avLst/>
          </a:prstGeom>
          <a:noFill/>
          <a:ln w="9525">
            <a:noFill/>
            <a:miter lim="800000"/>
            <a:headEnd/>
            <a:tailEnd/>
          </a:ln>
          <a:effectLst/>
        </p:spPr>
        <p:txBody>
          <a:bodyPr vert="horz" wrap="square" lIns="92255" tIns="46126" rIns="92255" bIns="46126" numCol="1" anchor="t" anchorCtr="0" compatLnSpc="1">
            <a:prstTxWarp prst="textNoShape">
              <a:avLst/>
            </a:prstTxWarp>
          </a:bodyPr>
          <a:lstStyle>
            <a:lvl1pPr algn="r" defTabSz="922035">
              <a:defRPr sz="1300">
                <a:latin typeface="Times New Roman" pitchFamily="18"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708025" y="744538"/>
            <a:ext cx="5381625" cy="37258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5952" y="4716193"/>
            <a:ext cx="4985772" cy="4465216"/>
          </a:xfrm>
          <a:prstGeom prst="rect">
            <a:avLst/>
          </a:prstGeom>
          <a:noFill/>
          <a:ln w="9525">
            <a:noFill/>
            <a:miter lim="800000"/>
            <a:headEnd/>
            <a:tailEnd/>
          </a:ln>
          <a:effectLst/>
        </p:spPr>
        <p:txBody>
          <a:bodyPr vert="horz" wrap="square" lIns="92255" tIns="46126" rIns="92255" bIns="46126" numCol="1" anchor="t" anchorCtr="0" compatLnSpc="1">
            <a:prstTxWarp prst="textNoShape">
              <a:avLst/>
            </a:prstTxWarp>
          </a:bodyPr>
          <a:lstStyle/>
          <a:p>
            <a:pPr lvl="0"/>
            <a:r>
              <a:rPr lang="en-NZ" noProof="0" smtClean="0"/>
              <a:t>Click to edit Master text styles</a:t>
            </a:r>
          </a:p>
          <a:p>
            <a:pPr lvl="1"/>
            <a:r>
              <a:rPr lang="en-NZ" noProof="0" smtClean="0"/>
              <a:t>Second level</a:t>
            </a:r>
          </a:p>
          <a:p>
            <a:pPr lvl="2"/>
            <a:r>
              <a:rPr lang="en-NZ" noProof="0" smtClean="0"/>
              <a:t>Third level</a:t>
            </a:r>
          </a:p>
          <a:p>
            <a:pPr lvl="3"/>
            <a:r>
              <a:rPr lang="en-NZ" noProof="0" smtClean="0"/>
              <a:t>Fourth level</a:t>
            </a:r>
          </a:p>
          <a:p>
            <a:pPr lvl="4"/>
            <a:r>
              <a:rPr lang="en-NZ" noProof="0" smtClean="0"/>
              <a:t>Fifth level</a:t>
            </a:r>
          </a:p>
        </p:txBody>
      </p:sp>
      <p:sp>
        <p:nvSpPr>
          <p:cNvPr id="4102" name="Rectangle 6"/>
          <p:cNvSpPr>
            <a:spLocks noGrp="1" noChangeArrowheads="1"/>
          </p:cNvSpPr>
          <p:nvPr>
            <p:ph type="ftr" sz="quarter" idx="4"/>
          </p:nvPr>
        </p:nvSpPr>
        <p:spPr bwMode="auto">
          <a:xfrm>
            <a:off x="0" y="9432384"/>
            <a:ext cx="2945862" cy="494254"/>
          </a:xfrm>
          <a:prstGeom prst="rect">
            <a:avLst/>
          </a:prstGeom>
          <a:noFill/>
          <a:ln w="9525">
            <a:noFill/>
            <a:miter lim="800000"/>
            <a:headEnd/>
            <a:tailEnd/>
          </a:ln>
          <a:effectLst/>
        </p:spPr>
        <p:txBody>
          <a:bodyPr vert="horz" wrap="square" lIns="92255" tIns="46126" rIns="92255" bIns="46126" numCol="1" anchor="b" anchorCtr="0" compatLnSpc="1">
            <a:prstTxWarp prst="textNoShape">
              <a:avLst/>
            </a:prstTxWarp>
          </a:bodyPr>
          <a:lstStyle>
            <a:lvl1pPr algn="l" defTabSz="922035">
              <a:defRPr sz="13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3851814" y="9432384"/>
            <a:ext cx="2945862" cy="494254"/>
          </a:xfrm>
          <a:prstGeom prst="rect">
            <a:avLst/>
          </a:prstGeom>
          <a:noFill/>
          <a:ln w="9525">
            <a:noFill/>
            <a:miter lim="800000"/>
            <a:headEnd/>
            <a:tailEnd/>
          </a:ln>
          <a:effectLst/>
        </p:spPr>
        <p:txBody>
          <a:bodyPr vert="horz" wrap="square" lIns="92255" tIns="46126" rIns="92255" bIns="46126" numCol="1" anchor="b" anchorCtr="0" compatLnSpc="1">
            <a:prstTxWarp prst="textNoShape">
              <a:avLst/>
            </a:prstTxWarp>
          </a:bodyPr>
          <a:lstStyle>
            <a:lvl1pPr algn="r" defTabSz="922035">
              <a:defRPr sz="1300">
                <a:latin typeface="Times New Roman" pitchFamily="18" charset="0"/>
              </a:defRPr>
            </a:lvl1pPr>
          </a:lstStyle>
          <a:p>
            <a:pPr>
              <a:defRPr/>
            </a:pPr>
            <a:fld id="{39FE3D10-B3BC-44EA-833D-6E599EC73630}" type="slidenum">
              <a:rPr lang="en-NZ"/>
              <a:pPr>
                <a:defRPr/>
              </a:pPr>
              <a:t>‹#›</a:t>
            </a:fld>
            <a:endParaRPr lang="en-NZ"/>
          </a:p>
        </p:txBody>
      </p:sp>
    </p:spTree>
    <p:extLst>
      <p:ext uri="{BB962C8B-B14F-4D97-AF65-F5344CB8AC3E}">
        <p14:creationId xmlns:p14="http://schemas.microsoft.com/office/powerpoint/2010/main" val="34711073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a:t>
            </a:fld>
            <a:endParaRPr lang="en-NZ"/>
          </a:p>
        </p:txBody>
      </p:sp>
    </p:spTree>
    <p:extLst>
      <p:ext uri="{BB962C8B-B14F-4D97-AF65-F5344CB8AC3E}">
        <p14:creationId xmlns:p14="http://schemas.microsoft.com/office/powerpoint/2010/main" val="32204808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12</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13</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14</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15</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16</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17</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18</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19</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20</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21</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a:t>
            </a:fld>
            <a:endParaRPr lang="en-NZ"/>
          </a:p>
        </p:txBody>
      </p:sp>
    </p:spTree>
    <p:extLst>
      <p:ext uri="{BB962C8B-B14F-4D97-AF65-F5344CB8AC3E}">
        <p14:creationId xmlns:p14="http://schemas.microsoft.com/office/powerpoint/2010/main" val="19061188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22</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23</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24</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25</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3</a:t>
            </a:fld>
            <a:endParaRPr lang="en-NZ"/>
          </a:p>
        </p:txBody>
      </p:sp>
    </p:spTree>
    <p:extLst>
      <p:ext uri="{BB962C8B-B14F-4D97-AF65-F5344CB8AC3E}">
        <p14:creationId xmlns:p14="http://schemas.microsoft.com/office/powerpoint/2010/main" val="3223934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6</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7</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8</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9</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10</a:t>
            </a:fld>
            <a:endParaRPr lang="en-NZ"/>
          </a:p>
        </p:txBody>
      </p:sp>
    </p:spTree>
    <p:extLst>
      <p:ext uri="{BB962C8B-B14F-4D97-AF65-F5344CB8AC3E}">
        <p14:creationId xmlns:p14="http://schemas.microsoft.com/office/powerpoint/2010/main" val="606523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11</a:t>
            </a:fld>
            <a:endParaRPr lang="en-NZ"/>
          </a:p>
        </p:txBody>
      </p:sp>
    </p:spTree>
    <p:extLst>
      <p:ext uri="{BB962C8B-B14F-4D97-AF65-F5344CB8AC3E}">
        <p14:creationId xmlns:p14="http://schemas.microsoft.com/office/powerpoint/2010/main" val="6065234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79488" y="3648075"/>
            <a:ext cx="79248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5" name="Rectangle 4"/>
          <p:cNvSpPr/>
          <p:nvPr/>
        </p:nvSpPr>
        <p:spPr>
          <a:xfrm>
            <a:off x="990600" y="5048250"/>
            <a:ext cx="79248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6" name="Rectangle 5"/>
          <p:cNvSpPr/>
          <p:nvPr/>
        </p:nvSpPr>
        <p:spPr>
          <a:xfrm>
            <a:off x="979488" y="3648075"/>
            <a:ext cx="24765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7" name="Rectangle 6"/>
          <p:cNvSpPr/>
          <p:nvPr/>
        </p:nvSpPr>
        <p:spPr>
          <a:xfrm>
            <a:off x="990600" y="5048250"/>
            <a:ext cx="24765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2250" y="2286000"/>
            <a:ext cx="1090613"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1320800" y="3886200"/>
            <a:ext cx="74295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320800" y="5124450"/>
            <a:ext cx="74295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1" name="Date Placeholder 27"/>
          <p:cNvSpPr>
            <a:spLocks noGrp="1"/>
          </p:cNvSpPr>
          <p:nvPr>
            <p:ph type="dt" sz="half" idx="10"/>
          </p:nvPr>
        </p:nvSpPr>
        <p:spPr>
          <a:xfrm>
            <a:off x="6934200" y="6354763"/>
            <a:ext cx="2476500" cy="366712"/>
          </a:xfrm>
        </p:spPr>
        <p:txBody>
          <a:bodyPr/>
          <a:lstStyle>
            <a:lvl1pPr>
              <a:defRPr/>
            </a:lvl1pPr>
          </a:lstStyle>
          <a:p>
            <a:pPr>
              <a:defRPr/>
            </a:pPr>
            <a:r>
              <a:rPr lang="en-US" smtClean="0"/>
              <a:t>2015 S1</a:t>
            </a:r>
            <a:endParaRPr lang="en-NZ"/>
          </a:p>
        </p:txBody>
      </p:sp>
      <p:sp>
        <p:nvSpPr>
          <p:cNvPr id="12" name="Footer Placeholder 16"/>
          <p:cNvSpPr>
            <a:spLocks noGrp="1"/>
          </p:cNvSpPr>
          <p:nvPr>
            <p:ph type="ftr" sz="quarter" idx="11"/>
          </p:nvPr>
        </p:nvSpPr>
        <p:spPr>
          <a:xfrm>
            <a:off x="3140075" y="6354763"/>
            <a:ext cx="3763963" cy="366712"/>
          </a:xfrm>
        </p:spPr>
        <p:txBody>
          <a:bodyPr/>
          <a:lstStyle>
            <a:lvl1pPr>
              <a:defRPr/>
            </a:lvl1pPr>
          </a:lstStyle>
          <a:p>
            <a:pPr>
              <a:defRPr/>
            </a:pPr>
            <a:r>
              <a:rPr lang="en-NZ" smtClean="0"/>
              <a:t>Software Quality</a:t>
            </a:r>
            <a:endParaRPr lang="en-NZ"/>
          </a:p>
        </p:txBody>
      </p:sp>
      <p:sp>
        <p:nvSpPr>
          <p:cNvPr id="13" name="Slide Number Placeholder 28"/>
          <p:cNvSpPr>
            <a:spLocks noGrp="1"/>
          </p:cNvSpPr>
          <p:nvPr>
            <p:ph type="sldNum" sz="quarter" idx="12"/>
          </p:nvPr>
        </p:nvSpPr>
        <p:spPr>
          <a:xfrm>
            <a:off x="1317625" y="6354763"/>
            <a:ext cx="1320800" cy="366712"/>
          </a:xfrm>
        </p:spPr>
        <p:txBody>
          <a:bodyPr/>
          <a:lstStyle>
            <a:lvl1pPr>
              <a:defRPr/>
            </a:lvl1pPr>
          </a:lstStyle>
          <a:p>
            <a:pPr>
              <a:defRPr/>
            </a:pPr>
            <a:fld id="{2077F3A0-45B1-4CE6-9E43-01CACF799402}" type="slidenum">
              <a:rPr lang="en-NZ"/>
              <a:pPr>
                <a:defRPr/>
              </a:pPr>
              <a:t>‹#›</a:t>
            </a:fld>
            <a:endParaRPr lang="en-NZ"/>
          </a:p>
        </p:txBody>
      </p:sp>
    </p:spTree>
    <p:extLst>
      <p:ext uri="{BB962C8B-B14F-4D97-AF65-F5344CB8AC3E}">
        <p14:creationId xmlns:p14="http://schemas.microsoft.com/office/powerpoint/2010/main" val="2048134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22"/>
          <p:cNvSpPr>
            <a:spLocks noGrp="1"/>
          </p:cNvSpPr>
          <p:nvPr>
            <p:ph type="sldNum" sz="quarter" idx="12"/>
          </p:nvPr>
        </p:nvSpPr>
        <p:spPr/>
        <p:txBody>
          <a:bodyPr/>
          <a:lstStyle>
            <a:lvl1pPr>
              <a:defRPr/>
            </a:lvl1pPr>
          </a:lstStyle>
          <a:p>
            <a:pPr>
              <a:defRPr/>
            </a:pPr>
            <a:fld id="{C6EB5BEF-1B84-481E-AE12-FDBD3F514DFB}" type="slidenum">
              <a:rPr lang="en-NZ"/>
              <a:pPr>
                <a:defRPr/>
              </a:pPr>
              <a:t>‹#›</a:t>
            </a:fld>
            <a:endParaRPr lang="en-NZ"/>
          </a:p>
        </p:txBody>
      </p:sp>
    </p:spTree>
    <p:extLst>
      <p:ext uri="{BB962C8B-B14F-4D97-AF65-F5344CB8AC3E}">
        <p14:creationId xmlns:p14="http://schemas.microsoft.com/office/powerpoint/2010/main" val="3885545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5" name="Isosceles Triangle 4"/>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6" name="Straight Connector 5"/>
          <p:cNvSpPr>
            <a:spLocks noChangeShapeType="1"/>
          </p:cNvSpPr>
          <p:nvPr/>
        </p:nvSpPr>
        <p:spPr bwMode="auto">
          <a:xfrm rot="5400000">
            <a:off x="41767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 name="Vertical Title 1"/>
          <p:cNvSpPr>
            <a:spLocks noGrp="1"/>
          </p:cNvSpPr>
          <p:nvPr>
            <p:ph type="title" orient="vert"/>
          </p:nvPr>
        </p:nvSpPr>
        <p:spPr>
          <a:xfrm>
            <a:off x="7181850" y="274639"/>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2015 S1</a:t>
            </a:r>
            <a:endParaRPr lang="en-NZ"/>
          </a:p>
        </p:txBody>
      </p:sp>
      <p:sp>
        <p:nvSpPr>
          <p:cNvPr id="8" name="Footer Placeholder 4"/>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9" name="Slide Number Placeholder 5"/>
          <p:cNvSpPr>
            <a:spLocks noGrp="1"/>
          </p:cNvSpPr>
          <p:nvPr>
            <p:ph type="sldNum" sz="quarter" idx="12"/>
          </p:nvPr>
        </p:nvSpPr>
        <p:spPr/>
        <p:txBody>
          <a:bodyPr/>
          <a:lstStyle>
            <a:lvl1pPr>
              <a:defRPr/>
            </a:lvl1pPr>
          </a:lstStyle>
          <a:p>
            <a:pPr>
              <a:defRPr/>
            </a:pPr>
            <a:fld id="{1CD56BA3-2E91-4AD2-B0B7-256FD0BED643}" type="slidenum">
              <a:rPr lang="en-NZ"/>
              <a:pPr>
                <a:defRPr/>
              </a:pPr>
              <a:t>‹#›</a:t>
            </a:fld>
            <a:endParaRPr lang="en-NZ"/>
          </a:p>
        </p:txBody>
      </p:sp>
    </p:spTree>
    <p:extLst>
      <p:ext uri="{BB962C8B-B14F-4D97-AF65-F5344CB8AC3E}">
        <p14:creationId xmlns:p14="http://schemas.microsoft.com/office/powerpoint/2010/main" val="350131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28659" y="0"/>
            <a:ext cx="8153561"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94337" y="1196975"/>
            <a:ext cx="4597003"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6440" y="1196975"/>
            <a:ext cx="4598723"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4"/>
          <p:cNvSpPr>
            <a:spLocks noGrp="1" noChangeArrowheads="1"/>
          </p:cNvSpPr>
          <p:nvPr>
            <p:ph type="dt" sz="half" idx="10"/>
          </p:nvPr>
        </p:nvSpPr>
        <p:spPr/>
        <p:txBody>
          <a:bodyPr/>
          <a:lstStyle>
            <a:lvl1pPr>
              <a:defRPr/>
            </a:lvl1pPr>
          </a:lstStyle>
          <a:p>
            <a:pPr>
              <a:defRPr/>
            </a:pPr>
            <a:r>
              <a:rPr lang="en-US" smtClean="0"/>
              <a:t>2015 S1</a:t>
            </a:r>
            <a:endParaRPr lang="en-NZ"/>
          </a:p>
        </p:txBody>
      </p:sp>
      <p:sp>
        <p:nvSpPr>
          <p:cNvPr id="7" name="Rectangle 65"/>
          <p:cNvSpPr>
            <a:spLocks noGrp="1" noChangeArrowheads="1"/>
          </p:cNvSpPr>
          <p:nvPr>
            <p:ph type="ftr" sz="quarter" idx="11"/>
          </p:nvPr>
        </p:nvSpPr>
        <p:spPr/>
        <p:txBody>
          <a:bodyPr/>
          <a:lstStyle>
            <a:lvl1pPr>
              <a:defRPr/>
            </a:lvl1pPr>
          </a:lstStyle>
          <a:p>
            <a:pPr>
              <a:defRPr/>
            </a:pPr>
            <a:r>
              <a:rPr lang="en-NZ" smtClean="0"/>
              <a:t>Software Quality</a:t>
            </a:r>
            <a:endParaRPr lang="en-NZ"/>
          </a:p>
        </p:txBody>
      </p:sp>
      <p:sp>
        <p:nvSpPr>
          <p:cNvPr id="8" name="Rectangle 66"/>
          <p:cNvSpPr>
            <a:spLocks noGrp="1" noChangeArrowheads="1"/>
          </p:cNvSpPr>
          <p:nvPr>
            <p:ph type="sldNum" sz="quarter" idx="12"/>
          </p:nvPr>
        </p:nvSpPr>
        <p:spPr/>
        <p:txBody>
          <a:bodyPr/>
          <a:lstStyle>
            <a:lvl1pPr>
              <a:defRPr/>
            </a:lvl1pPr>
          </a:lstStyle>
          <a:p>
            <a:pPr>
              <a:defRPr/>
            </a:pPr>
            <a:fld id="{72D9C1AB-4E3C-4FE8-8791-6DB4C37F1D52}" type="slidenum">
              <a:rPr lang="en-NZ"/>
              <a:pPr>
                <a:defRPr/>
              </a:pPr>
              <a:t>‹#›</a:t>
            </a:fld>
            <a:endParaRPr lang="en-NZ"/>
          </a:p>
        </p:txBody>
      </p:sp>
    </p:spTree>
    <p:extLst>
      <p:ext uri="{BB962C8B-B14F-4D97-AF65-F5344CB8AC3E}">
        <p14:creationId xmlns:p14="http://schemas.microsoft.com/office/powerpoint/2010/main" val="1109651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08050" y="152400"/>
            <a:ext cx="8730399" cy="990600"/>
          </a:xfrm>
        </p:spPr>
        <p:txBody>
          <a:bodyPr/>
          <a:lstStyle/>
          <a:p>
            <a:r>
              <a:rPr lang="en-US" smtClean="0"/>
              <a:t>Click to edit Master title style</a:t>
            </a:r>
            <a:endParaRPr lang="en-US" dirty="0"/>
          </a:p>
        </p:txBody>
      </p:sp>
      <p:sp>
        <p:nvSpPr>
          <p:cNvPr id="8" name="Content Placeholder 7"/>
          <p:cNvSpPr>
            <a:spLocks noGrp="1"/>
          </p:cNvSpPr>
          <p:nvPr>
            <p:ph sz="quarter" idx="1"/>
          </p:nvPr>
        </p:nvSpPr>
        <p:spPr>
          <a:xfrm>
            <a:off x="165100" y="1219200"/>
            <a:ext cx="9493250" cy="5105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t>2015 S1</a:t>
            </a:r>
            <a:endParaRPr lang="en-NZ"/>
          </a:p>
        </p:txBody>
      </p:sp>
      <p:sp>
        <p:nvSpPr>
          <p:cNvPr id="6" name="Footer Placeholder 4"/>
          <p:cNvSpPr>
            <a:spLocks noGrp="1"/>
          </p:cNvSpPr>
          <p:nvPr>
            <p:ph type="ftr" sz="quarter" idx="11"/>
          </p:nvPr>
        </p:nvSpPr>
        <p:spPr/>
        <p:txBody>
          <a:bodyPr/>
          <a:lstStyle>
            <a:lvl1pPr algn="ctr">
              <a:defRPr dirty="0" smtClean="0"/>
            </a:lvl1pPr>
          </a:lstStyle>
          <a:p>
            <a:pPr>
              <a:defRPr/>
            </a:pPr>
            <a:r>
              <a:rPr lang="en-NZ" smtClean="0"/>
              <a:t>Software Quality</a:t>
            </a:r>
            <a:endParaRPr lang="en-NZ"/>
          </a:p>
        </p:txBody>
      </p:sp>
      <p:sp>
        <p:nvSpPr>
          <p:cNvPr id="7" name="Slide Number Placeholder 5"/>
          <p:cNvSpPr>
            <a:spLocks noGrp="1"/>
          </p:cNvSpPr>
          <p:nvPr>
            <p:ph type="sldNum" sz="quarter" idx="12"/>
          </p:nvPr>
        </p:nvSpPr>
        <p:spPr/>
        <p:txBody>
          <a:bodyPr/>
          <a:lstStyle>
            <a:lvl1pPr>
              <a:defRPr/>
            </a:lvl1pPr>
          </a:lstStyle>
          <a:p>
            <a:pPr>
              <a:defRPr/>
            </a:pPr>
            <a:fld id="{8663669D-2BA9-4702-B0D8-BA76FEAF13EF}" type="slidenum">
              <a:rPr lang="en-NZ"/>
              <a:pPr>
                <a:defRPr/>
              </a:pPr>
              <a:t>‹#›</a:t>
            </a:fld>
            <a:endParaRPr lang="en-NZ"/>
          </a:p>
        </p:txBody>
      </p:sp>
    </p:spTree>
    <p:extLst>
      <p:ext uri="{BB962C8B-B14F-4D97-AF65-F5344CB8AC3E}">
        <p14:creationId xmlns:p14="http://schemas.microsoft.com/office/powerpoint/2010/main" val="1692476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90600" y="2819400"/>
            <a:ext cx="79248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5" name="Rectangle 4"/>
          <p:cNvSpPr/>
          <p:nvPr/>
        </p:nvSpPr>
        <p:spPr>
          <a:xfrm>
            <a:off x="990600" y="2819400"/>
            <a:ext cx="24765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1320800" y="2971800"/>
            <a:ext cx="74295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403350" y="4267200"/>
            <a:ext cx="734695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934200" y="6354763"/>
            <a:ext cx="2476500" cy="366712"/>
          </a:xfrm>
        </p:spPr>
        <p:txBody>
          <a:bodyPr/>
          <a:lstStyle>
            <a:lvl1pPr>
              <a:defRPr/>
            </a:lvl1pPr>
          </a:lstStyle>
          <a:p>
            <a:pPr>
              <a:defRPr/>
            </a:pPr>
            <a:r>
              <a:rPr lang="en-US" smtClean="0"/>
              <a:t>2015 S1</a:t>
            </a:r>
            <a:endParaRPr lang="en-NZ"/>
          </a:p>
        </p:txBody>
      </p:sp>
      <p:sp>
        <p:nvSpPr>
          <p:cNvPr id="7" name="Footer Placeholder 4"/>
          <p:cNvSpPr>
            <a:spLocks noGrp="1"/>
          </p:cNvSpPr>
          <p:nvPr>
            <p:ph type="ftr" sz="quarter" idx="11"/>
          </p:nvPr>
        </p:nvSpPr>
        <p:spPr>
          <a:xfrm>
            <a:off x="3140075" y="6354763"/>
            <a:ext cx="3763963" cy="366712"/>
          </a:xfrm>
        </p:spPr>
        <p:txBody>
          <a:bodyPr/>
          <a:lstStyle>
            <a:lvl1pPr>
              <a:defRPr/>
            </a:lvl1pPr>
          </a:lstStyle>
          <a:p>
            <a:pPr>
              <a:defRPr/>
            </a:pPr>
            <a:r>
              <a:rPr lang="en-NZ" smtClean="0"/>
              <a:t>Software Quality</a:t>
            </a:r>
            <a:endParaRPr lang="en-NZ"/>
          </a:p>
        </p:txBody>
      </p:sp>
      <p:sp>
        <p:nvSpPr>
          <p:cNvPr id="8" name="Slide Number Placeholder 5"/>
          <p:cNvSpPr>
            <a:spLocks noGrp="1"/>
          </p:cNvSpPr>
          <p:nvPr>
            <p:ph type="sldNum" sz="quarter" idx="12"/>
          </p:nvPr>
        </p:nvSpPr>
        <p:spPr>
          <a:xfrm>
            <a:off x="1158875" y="6354763"/>
            <a:ext cx="1647825" cy="366712"/>
          </a:xfrm>
        </p:spPr>
        <p:txBody>
          <a:bodyPr/>
          <a:lstStyle>
            <a:lvl1pPr>
              <a:defRPr/>
            </a:lvl1pPr>
          </a:lstStyle>
          <a:p>
            <a:pPr>
              <a:defRPr/>
            </a:pPr>
            <a:fld id="{5B45A070-D851-43EE-811E-49B3EAE06C78}" type="slidenum">
              <a:rPr lang="en-NZ"/>
              <a:pPr>
                <a:defRPr/>
              </a:pPr>
              <a:t>‹#›</a:t>
            </a:fld>
            <a:endParaRPr lang="en-NZ"/>
          </a:p>
        </p:txBody>
      </p:sp>
    </p:spTree>
    <p:extLst>
      <p:ext uri="{BB962C8B-B14F-4D97-AF65-F5344CB8AC3E}">
        <p14:creationId xmlns:p14="http://schemas.microsoft.com/office/powerpoint/2010/main" val="12913638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28659" y="228600"/>
            <a:ext cx="8482041" cy="914400"/>
          </a:xfrm>
        </p:spPr>
        <p:txBody>
          <a:bodyPr/>
          <a:lstStyle/>
          <a:p>
            <a:r>
              <a:rPr lang="en-US" smtClean="0"/>
              <a:t>Click to edit Master title style</a:t>
            </a:r>
            <a:endParaRPr lang="en-US" dirty="0"/>
          </a:p>
        </p:txBody>
      </p:sp>
      <p:sp>
        <p:nvSpPr>
          <p:cNvPr id="9" name="Content Placeholder 8"/>
          <p:cNvSpPr>
            <a:spLocks noGrp="1"/>
          </p:cNvSpPr>
          <p:nvPr>
            <p:ph sz="quarter" idx="1"/>
          </p:nvPr>
        </p:nvSpPr>
        <p:spPr>
          <a:xfrm>
            <a:off x="495300" y="1219200"/>
            <a:ext cx="4378452"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5018215" y="1216152"/>
            <a:ext cx="4378452"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7"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8" name="Slide Number Placeholder 6"/>
          <p:cNvSpPr>
            <a:spLocks noGrp="1"/>
          </p:cNvSpPr>
          <p:nvPr>
            <p:ph type="sldNum" sz="quarter" idx="12"/>
          </p:nvPr>
        </p:nvSpPr>
        <p:spPr/>
        <p:txBody>
          <a:bodyPr/>
          <a:lstStyle>
            <a:lvl1pPr>
              <a:defRPr/>
            </a:lvl1pPr>
          </a:lstStyle>
          <a:p>
            <a:pPr>
              <a:defRPr/>
            </a:pPr>
            <a:fld id="{74A3A9E7-24EE-4341-93F5-FA1DEB4FFFBB}" type="slidenum">
              <a:rPr lang="en-NZ"/>
              <a:pPr>
                <a:defRPr/>
              </a:pPr>
              <a:t>‹#›</a:t>
            </a:fld>
            <a:endParaRPr lang="en-NZ"/>
          </a:p>
        </p:txBody>
      </p:sp>
    </p:spTree>
    <p:extLst>
      <p:ext uri="{BB962C8B-B14F-4D97-AF65-F5344CB8AC3E}">
        <p14:creationId xmlns:p14="http://schemas.microsoft.com/office/powerpoint/2010/main" val="258259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9154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285875"/>
            <a:ext cx="4376870"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5035550" y="1295400"/>
            <a:ext cx="4378590"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95300" y="2133600"/>
            <a:ext cx="437515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5035550" y="2133600"/>
            <a:ext cx="437515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r>
              <a:rPr lang="en-US" smtClean="0"/>
              <a:t>2015 S1</a:t>
            </a:r>
            <a:endParaRPr lang="en-NZ"/>
          </a:p>
        </p:txBody>
      </p:sp>
      <p:sp>
        <p:nvSpPr>
          <p:cNvPr id="8"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9" name="Slide Number Placeholder 22"/>
          <p:cNvSpPr>
            <a:spLocks noGrp="1"/>
          </p:cNvSpPr>
          <p:nvPr>
            <p:ph type="sldNum" sz="quarter" idx="12"/>
          </p:nvPr>
        </p:nvSpPr>
        <p:spPr/>
        <p:txBody>
          <a:bodyPr/>
          <a:lstStyle>
            <a:lvl1pPr>
              <a:defRPr/>
            </a:lvl1pPr>
          </a:lstStyle>
          <a:p>
            <a:pPr>
              <a:defRPr/>
            </a:pPr>
            <a:fld id="{A1853D25-781E-4CE8-9818-5DC48560A19F}" type="slidenum">
              <a:rPr lang="en-NZ"/>
              <a:pPr>
                <a:defRPr/>
              </a:pPr>
              <a:t>‹#›</a:t>
            </a:fld>
            <a:endParaRPr lang="en-NZ"/>
          </a:p>
        </p:txBody>
      </p:sp>
    </p:spTree>
    <p:extLst>
      <p:ext uri="{BB962C8B-B14F-4D97-AF65-F5344CB8AC3E}">
        <p14:creationId xmlns:p14="http://schemas.microsoft.com/office/powerpoint/2010/main" val="289895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495300" y="228600"/>
            <a:ext cx="89154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3"/>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4"/>
          <p:cNvSpPr>
            <a:spLocks noGrp="1"/>
          </p:cNvSpPr>
          <p:nvPr>
            <p:ph type="sldNum" sz="quarter" idx="12"/>
          </p:nvPr>
        </p:nvSpPr>
        <p:spPr/>
        <p:txBody>
          <a:bodyPr/>
          <a:lstStyle>
            <a:lvl1pPr>
              <a:defRPr/>
            </a:lvl1pPr>
          </a:lstStyle>
          <a:p>
            <a:pPr>
              <a:defRPr/>
            </a:pPr>
            <a:fld id="{6F89AE63-5CA7-42CE-9C58-4384E18B3489}" type="slidenum">
              <a:rPr lang="en-NZ"/>
              <a:pPr>
                <a:defRPr/>
              </a:pPr>
              <a:t>‹#›</a:t>
            </a:fld>
            <a:endParaRPr lang="en-NZ"/>
          </a:p>
        </p:txBody>
      </p:sp>
    </p:spTree>
    <p:extLst>
      <p:ext uri="{BB962C8B-B14F-4D97-AF65-F5344CB8AC3E}">
        <p14:creationId xmlns:p14="http://schemas.microsoft.com/office/powerpoint/2010/main" val="2363130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3" name="Isosceles Triangle 2"/>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4" name="Date Placeholder 1"/>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3"/>
          <p:cNvSpPr>
            <a:spLocks noGrp="1"/>
          </p:cNvSpPr>
          <p:nvPr>
            <p:ph type="sldNum" sz="quarter" idx="12"/>
          </p:nvPr>
        </p:nvSpPr>
        <p:spPr/>
        <p:txBody>
          <a:bodyPr/>
          <a:lstStyle>
            <a:lvl1pPr>
              <a:defRPr/>
            </a:lvl1pPr>
          </a:lstStyle>
          <a:p>
            <a:pPr>
              <a:defRPr/>
            </a:pPr>
            <a:fld id="{D87C371F-8548-4AB0-A9F7-DC49299EE5D0}" type="slidenum">
              <a:rPr lang="en-NZ"/>
              <a:pPr>
                <a:defRPr/>
              </a:pPr>
              <a:t>‹#›</a:t>
            </a:fld>
            <a:endParaRPr lang="en-NZ"/>
          </a:p>
        </p:txBody>
      </p:sp>
    </p:spTree>
    <p:extLst>
      <p:ext uri="{BB962C8B-B14F-4D97-AF65-F5344CB8AC3E}">
        <p14:creationId xmlns:p14="http://schemas.microsoft.com/office/powerpoint/2010/main" val="98060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Straight Connector 5"/>
          <p:cNvSpPr>
            <a:spLocks noChangeShapeType="1"/>
          </p:cNvSpPr>
          <p:nvPr/>
        </p:nvSpPr>
        <p:spPr bwMode="auto">
          <a:xfrm rot="5400000">
            <a:off x="367506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7" name="Isosceles Triangle 6"/>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6851650" y="304800"/>
            <a:ext cx="272415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851650" y="1219201"/>
            <a:ext cx="272415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30200" y="304800"/>
            <a:ext cx="619125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9"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10" name="Slide Number Placeholder 6"/>
          <p:cNvSpPr>
            <a:spLocks noGrp="1"/>
          </p:cNvSpPr>
          <p:nvPr>
            <p:ph type="sldNum" sz="quarter" idx="12"/>
          </p:nvPr>
        </p:nvSpPr>
        <p:spPr/>
        <p:txBody>
          <a:bodyPr/>
          <a:lstStyle>
            <a:lvl1pPr>
              <a:defRPr/>
            </a:lvl1pPr>
          </a:lstStyle>
          <a:p>
            <a:pPr>
              <a:defRPr/>
            </a:pPr>
            <a:fld id="{37980DFE-0548-400E-A8FA-F01D8695FF25}" type="slidenum">
              <a:rPr lang="en-NZ"/>
              <a:pPr>
                <a:defRPr/>
              </a:pPr>
              <a:t>‹#›</a:t>
            </a:fld>
            <a:endParaRPr lang="en-NZ"/>
          </a:p>
        </p:txBody>
      </p:sp>
    </p:spTree>
    <p:extLst>
      <p:ext uri="{BB962C8B-B14F-4D97-AF65-F5344CB8AC3E}">
        <p14:creationId xmlns:p14="http://schemas.microsoft.com/office/powerpoint/2010/main" val="239517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Isosceles Triangle 5"/>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7" name="Rectangle 6"/>
          <p:cNvSpPr/>
          <p:nvPr/>
        </p:nvSpPr>
        <p:spPr>
          <a:xfrm>
            <a:off x="495300" y="500063"/>
            <a:ext cx="198438"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495300" y="500856"/>
            <a:ext cx="89154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95300" y="1905000"/>
            <a:ext cx="89154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95300" y="1219200"/>
            <a:ext cx="89154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9"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10" name="Slide Number Placeholder 6"/>
          <p:cNvSpPr>
            <a:spLocks noGrp="1"/>
          </p:cNvSpPr>
          <p:nvPr>
            <p:ph type="sldNum" sz="quarter" idx="12"/>
          </p:nvPr>
        </p:nvSpPr>
        <p:spPr/>
        <p:txBody>
          <a:bodyPr/>
          <a:lstStyle>
            <a:lvl1pPr>
              <a:defRPr/>
            </a:lvl1pPr>
          </a:lstStyle>
          <a:p>
            <a:pPr>
              <a:defRPr/>
            </a:pPr>
            <a:fld id="{91FC7C70-7420-4656-AE43-871CADEE97CD}" type="slidenum">
              <a:rPr lang="en-NZ"/>
              <a:pPr>
                <a:defRPr/>
              </a:pPr>
              <a:t>‹#›</a:t>
            </a:fld>
            <a:endParaRPr lang="en-NZ"/>
          </a:p>
        </p:txBody>
      </p:sp>
    </p:spTree>
    <p:extLst>
      <p:ext uri="{BB962C8B-B14F-4D97-AF65-F5344CB8AC3E}">
        <p14:creationId xmlns:p14="http://schemas.microsoft.com/office/powerpoint/2010/main" val="133649771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928688" y="152400"/>
            <a:ext cx="848201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95300" y="1219200"/>
            <a:ext cx="89154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7215188" y="6356350"/>
            <a:ext cx="2479675" cy="365125"/>
          </a:xfrm>
          <a:prstGeom prst="rect">
            <a:avLst/>
          </a:prstGeom>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r>
              <a:rPr lang="en-US" smtClean="0"/>
              <a:t>2015 S1</a:t>
            </a:r>
            <a:endParaRPr lang="en-NZ"/>
          </a:p>
        </p:txBody>
      </p:sp>
      <p:sp>
        <p:nvSpPr>
          <p:cNvPr id="3" name="Footer Placeholder 2"/>
          <p:cNvSpPr>
            <a:spLocks noGrp="1"/>
          </p:cNvSpPr>
          <p:nvPr>
            <p:ph type="ftr" sz="quarter" idx="3"/>
          </p:nvPr>
        </p:nvSpPr>
        <p:spPr>
          <a:xfrm>
            <a:off x="3140075" y="6356350"/>
            <a:ext cx="3797300" cy="365125"/>
          </a:xfrm>
          <a:prstGeom prst="rect">
            <a:avLst/>
          </a:prstGeom>
        </p:spPr>
        <p:txBody>
          <a:bodyPr vert="horz"/>
          <a:lstStyle>
            <a:lvl1pPr algn="ctr" eaLnBrk="1" latinLnBrk="0" hangingPunct="1">
              <a:defRPr kumimoji="0" sz="1400">
                <a:solidFill>
                  <a:schemeClr val="tx2"/>
                </a:solidFill>
              </a:defRPr>
            </a:lvl1pPr>
          </a:lstStyle>
          <a:p>
            <a:pPr>
              <a:defRPr/>
            </a:pPr>
            <a:r>
              <a:rPr lang="en-NZ" smtClean="0"/>
              <a:t>Software Quality</a:t>
            </a:r>
            <a:endParaRPr lang="en-NZ"/>
          </a:p>
        </p:txBody>
      </p:sp>
      <p:sp>
        <p:nvSpPr>
          <p:cNvPr id="23" name="Slide Number Placeholder 22"/>
          <p:cNvSpPr>
            <a:spLocks noGrp="1"/>
          </p:cNvSpPr>
          <p:nvPr>
            <p:ph type="sldNum" sz="quarter" idx="4"/>
          </p:nvPr>
        </p:nvSpPr>
        <p:spPr>
          <a:xfrm>
            <a:off x="195263" y="6356350"/>
            <a:ext cx="2146300" cy="365125"/>
          </a:xfrm>
          <a:prstGeom prst="rect">
            <a:avLst/>
          </a:prstGeom>
        </p:spPr>
        <p:txBody>
          <a:bodyPr vert="horz" wrap="square" lIns="91440" tIns="45720" rIns="91440" bIns="45720" numCol="1" anchor="t" anchorCtr="0" compatLnSpc="1">
            <a:prstTxWarp prst="textNoShape">
              <a:avLst/>
            </a:prstTxWarp>
          </a:bodyPr>
          <a:lstStyle>
            <a:lvl1pPr algn="l">
              <a:defRPr sz="1400">
                <a:solidFill>
                  <a:schemeClr val="tx2"/>
                </a:solidFill>
              </a:defRPr>
            </a:lvl1pPr>
          </a:lstStyle>
          <a:p>
            <a:pPr>
              <a:defRPr/>
            </a:pPr>
            <a:fld id="{C9BBFAA5-2A47-44CD-9BA7-C025E5419EE3}" type="slidenum">
              <a:rPr lang="en-NZ"/>
              <a:pPr>
                <a:defRPr/>
              </a:pPr>
              <a:t>‹#›</a:t>
            </a:fld>
            <a:endParaRPr lang="en-NZ"/>
          </a:p>
        </p:txBody>
      </p:sp>
      <p:sp>
        <p:nvSpPr>
          <p:cNvPr id="28" name="Straight Connector 27"/>
          <p:cNvSpPr>
            <a:spLocks noChangeShapeType="1"/>
          </p:cNvSpPr>
          <p:nvPr/>
        </p:nvSpPr>
        <p:spPr bwMode="auto">
          <a:xfrm>
            <a:off x="165100" y="6353175"/>
            <a:ext cx="93599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9" name="Straight Connector 28"/>
          <p:cNvSpPr>
            <a:spLocks noChangeShapeType="1"/>
          </p:cNvSpPr>
          <p:nvPr/>
        </p:nvSpPr>
        <p:spPr bwMode="auto">
          <a:xfrm>
            <a:off x="165100" y="1143000"/>
            <a:ext cx="93599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pic>
        <p:nvPicPr>
          <p:cNvPr id="1033"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48" r:id="rId5"/>
    <p:sldLayoutId id="2147483954" r:id="rId6"/>
    <p:sldLayoutId id="2147483955" r:id="rId7"/>
    <p:sldLayoutId id="2147483956" r:id="rId8"/>
    <p:sldLayoutId id="2147483957" r:id="rId9"/>
    <p:sldLayoutId id="2147483949" r:id="rId10"/>
    <p:sldLayoutId id="2147483958" r:id="rId11"/>
    <p:sldLayoutId id="2147483959" r:id="rId12"/>
  </p:sldLayoutIdLst>
  <p:hf hdr="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0.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sixsigma.com/library/content/c021230a.asp"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europe.isixsigma.com/library/content/c051214b.asp"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vogella.com/articles/JUnit/article.html" TargetMode="External"/><Relationship Id="rId2" Type="http://schemas.openxmlformats.org/officeDocument/2006/relationships/hyperlink" Target="http://site.ebrary.com.ezproxy.auckland.ac.nz/lib/auckland/docDetail.action?docID=10500924&amp;p00=myers%20testing" TargetMode="External"/><Relationship Id="rId1" Type="http://schemas.openxmlformats.org/officeDocument/2006/relationships/slideLayout" Target="../slideLayouts/slideLayout2.xml"/><Relationship Id="rId4" Type="http://schemas.openxmlformats.org/officeDocument/2006/relationships/hyperlink" Target="http://www.drjava.org/docs/user/ch07.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1320800" y="3717032"/>
            <a:ext cx="7429500" cy="990600"/>
          </a:xfrm>
        </p:spPr>
        <p:txBody>
          <a:bodyPr/>
          <a:lstStyle/>
          <a:p>
            <a:pPr algn="ctr" eaLnBrk="1" hangingPunct="1"/>
            <a:r>
              <a:rPr lang="en-NZ" altLang="zh-TW" dirty="0" err="1" smtClean="0">
                <a:ea typeface="新細明體" pitchFamily="18" charset="-120"/>
              </a:rPr>
              <a:t>CompSci</a:t>
            </a:r>
            <a:r>
              <a:rPr lang="en-NZ" altLang="zh-TW" dirty="0" smtClean="0">
                <a:ea typeface="新細明體" pitchFamily="18" charset="-120"/>
              </a:rPr>
              <a:t> 230</a:t>
            </a:r>
            <a:br>
              <a:rPr lang="en-NZ" altLang="zh-TW" dirty="0" smtClean="0">
                <a:ea typeface="新細明體" pitchFamily="18" charset="-120"/>
              </a:rPr>
            </a:br>
            <a:r>
              <a:rPr lang="en-US" altLang="en-US" dirty="0" smtClean="0"/>
              <a:t>Software Design and Construction</a:t>
            </a:r>
            <a:br>
              <a:rPr lang="en-US" altLang="en-US" dirty="0" smtClean="0"/>
            </a:br>
            <a:endParaRPr lang="en-US" dirty="0" smtClean="0">
              <a:ea typeface="新細明體" pitchFamily="18" charset="-120"/>
            </a:endParaRPr>
          </a:p>
        </p:txBody>
      </p:sp>
      <p:sp>
        <p:nvSpPr>
          <p:cNvPr id="3075" name="Rectangle 3" descr="Rectangle: Click to edit Master text styles&#10;Second level&#10;Third level&#10;Fourth level&#10;Fifth level"/>
          <p:cNvSpPr>
            <a:spLocks noGrp="1" noChangeArrowheads="1"/>
          </p:cNvSpPr>
          <p:nvPr>
            <p:ph type="subTitle" idx="1"/>
          </p:nvPr>
        </p:nvSpPr>
        <p:spPr>
          <a:xfrm>
            <a:off x="1280592" y="5052442"/>
            <a:ext cx="7429500" cy="680814"/>
          </a:xfrm>
        </p:spPr>
        <p:txBody>
          <a:bodyPr>
            <a:normAutofit fontScale="92500" lnSpcReduction="20000"/>
          </a:bodyPr>
          <a:lstStyle/>
          <a:p>
            <a:pPr algn="ctr" eaLnBrk="1" hangingPunct="1">
              <a:defRPr/>
            </a:pPr>
            <a:r>
              <a:rPr lang="en-NZ" altLang="zh-TW" dirty="0" smtClean="0">
                <a:ea typeface="新細明體" pitchFamily="18" charset="-120"/>
              </a:rPr>
              <a:t>Software Quality 2015S1</a:t>
            </a:r>
          </a:p>
          <a:p>
            <a:pPr algn="ctr" eaLnBrk="1" hangingPunct="1">
              <a:defRPr/>
            </a:pPr>
            <a:r>
              <a:rPr lang="en-NZ" dirty="0" smtClean="0"/>
              <a:t>What is software quality?</a:t>
            </a:r>
            <a:endParaRPr lang="en-US" dirty="0" smtClean="0"/>
          </a:p>
        </p:txBody>
      </p:sp>
    </p:spTree>
    <p:extLst>
      <p:ext uri="{BB962C8B-B14F-4D97-AF65-F5344CB8AC3E}">
        <p14:creationId xmlns:p14="http://schemas.microsoft.com/office/powerpoint/2010/main" val="16306844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What is software quality?</a:t>
            </a:r>
            <a:endParaRPr lang="en-NZ" dirty="0"/>
          </a:p>
        </p:txBody>
      </p:sp>
      <p:sp>
        <p:nvSpPr>
          <p:cNvPr id="3" name="Content Placeholder 2"/>
          <p:cNvSpPr>
            <a:spLocks noGrp="1"/>
          </p:cNvSpPr>
          <p:nvPr>
            <p:ph sz="quarter" idx="1"/>
          </p:nvPr>
        </p:nvSpPr>
        <p:spPr>
          <a:xfrm>
            <a:off x="309116" y="1219200"/>
            <a:ext cx="9324404" cy="4010000"/>
          </a:xfrm>
        </p:spPr>
        <p:txBody>
          <a:bodyPr>
            <a:normAutofit/>
          </a:bodyPr>
          <a:lstStyle/>
          <a:p>
            <a:endParaRPr lang="en-NZ" dirty="0" smtClean="0"/>
          </a:p>
          <a:p>
            <a:r>
              <a:rPr lang="en-NZ" dirty="0" smtClean="0"/>
              <a:t>So the answer to ‘what is software quality?’ is ‘it depends’</a:t>
            </a:r>
          </a:p>
          <a:p>
            <a:r>
              <a:rPr lang="en-NZ" dirty="0" smtClean="0"/>
              <a:t>Some products to consider</a:t>
            </a:r>
          </a:p>
          <a:p>
            <a:pPr lvl="1"/>
            <a:r>
              <a:rPr lang="en-NZ" dirty="0" smtClean="0"/>
              <a:t>Control software for a patient monitoring system</a:t>
            </a:r>
          </a:p>
          <a:p>
            <a:pPr lvl="2"/>
            <a:r>
              <a:rPr lang="en-NZ" dirty="0" smtClean="0"/>
              <a:t>reliability? accuracy? </a:t>
            </a:r>
          </a:p>
          <a:p>
            <a:pPr lvl="1"/>
            <a:r>
              <a:rPr lang="en-NZ" dirty="0" smtClean="0"/>
              <a:t>Game to support children learning maths</a:t>
            </a:r>
          </a:p>
          <a:p>
            <a:pPr lvl="2"/>
            <a:r>
              <a:rPr lang="en-NZ" dirty="0" smtClean="0"/>
              <a:t>usability? </a:t>
            </a:r>
            <a:r>
              <a:rPr lang="en-NZ" dirty="0"/>
              <a:t>c</a:t>
            </a:r>
            <a:r>
              <a:rPr lang="en-NZ" dirty="0" smtClean="0"/>
              <a:t>hild-age appropriate? </a:t>
            </a:r>
          </a:p>
          <a:p>
            <a:pPr lvl="1"/>
            <a:r>
              <a:rPr lang="en-NZ" dirty="0" smtClean="0"/>
              <a:t>Mobile app</a:t>
            </a:r>
          </a:p>
          <a:p>
            <a:pPr lvl="2"/>
            <a:r>
              <a:rPr lang="en-NZ" dirty="0" smtClean="0"/>
              <a:t>resource usage? usability? developer can easily modify to upgrade frequently?</a:t>
            </a:r>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10</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7417213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Quality models</a:t>
            </a:r>
            <a:endParaRPr lang="en-NZ" dirty="0"/>
          </a:p>
        </p:txBody>
      </p:sp>
      <p:sp>
        <p:nvSpPr>
          <p:cNvPr id="3" name="Content Placeholder 2"/>
          <p:cNvSpPr>
            <a:spLocks noGrp="1"/>
          </p:cNvSpPr>
          <p:nvPr>
            <p:ph sz="quarter" idx="1"/>
          </p:nvPr>
        </p:nvSpPr>
        <p:spPr>
          <a:xfrm>
            <a:off x="309116" y="1219200"/>
            <a:ext cx="9324404" cy="2209800"/>
          </a:xfrm>
        </p:spPr>
        <p:txBody>
          <a:bodyPr>
            <a:normAutofit fontScale="85000" lnSpcReduction="10000"/>
          </a:bodyPr>
          <a:lstStyle/>
          <a:p>
            <a:endParaRPr lang="en-NZ" dirty="0" smtClean="0"/>
          </a:p>
          <a:p>
            <a:r>
              <a:rPr lang="en-NZ" dirty="0" smtClean="0"/>
              <a:t>A number of quality models have been developed that describe the </a:t>
            </a:r>
            <a:r>
              <a:rPr lang="en-NZ" i="1" dirty="0" smtClean="0">
                <a:solidFill>
                  <a:srgbClr val="0070C0"/>
                </a:solidFill>
              </a:rPr>
              <a:t>quality characteristics</a:t>
            </a:r>
            <a:r>
              <a:rPr lang="en-NZ" dirty="0" smtClean="0"/>
              <a:t> to be considered when developing a quality product.</a:t>
            </a:r>
          </a:p>
          <a:p>
            <a:endParaRPr lang="en-NZ" dirty="0"/>
          </a:p>
          <a:p>
            <a:r>
              <a:rPr lang="en-NZ" dirty="0" smtClean="0"/>
              <a:t>As a developer, you should understand which of these apply to the product you are developing.</a:t>
            </a:r>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11</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006848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Quality models</a:t>
            </a:r>
            <a:endParaRPr lang="en-NZ" dirty="0"/>
          </a:p>
        </p:txBody>
      </p:sp>
      <p:sp>
        <p:nvSpPr>
          <p:cNvPr id="3" name="Content Placeholder 2"/>
          <p:cNvSpPr>
            <a:spLocks noGrp="1"/>
          </p:cNvSpPr>
          <p:nvPr>
            <p:ph sz="quarter" idx="1"/>
          </p:nvPr>
        </p:nvSpPr>
        <p:spPr>
          <a:xfrm>
            <a:off x="309116" y="1219200"/>
            <a:ext cx="9324404" cy="625624"/>
          </a:xfrm>
        </p:spPr>
        <p:txBody>
          <a:bodyPr>
            <a:normAutofit fontScale="70000" lnSpcReduction="20000"/>
          </a:bodyPr>
          <a:lstStyle/>
          <a:p>
            <a:endParaRPr lang="en-NZ" dirty="0" smtClean="0"/>
          </a:p>
          <a:p>
            <a:r>
              <a:rPr lang="en-NZ" dirty="0" smtClean="0"/>
              <a:t>ISO/IEC 25010 – System and software quality models</a:t>
            </a:r>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12</a:t>
            </a:fld>
            <a:endParaRPr lang="en-NZ"/>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0592" y="1988840"/>
            <a:ext cx="7467242" cy="4280538"/>
          </a:xfrm>
          <a:prstGeom prst="rect">
            <a:avLst/>
          </a:prstGeom>
        </p:spPr>
      </p:pic>
      <p:sp>
        <p:nvSpPr>
          <p:cNvPr id="5" name="Date Placeholder 4"/>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129142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Questions</a:t>
            </a:r>
            <a:endParaRPr lang="en-NZ" dirty="0"/>
          </a:p>
        </p:txBody>
      </p:sp>
      <p:sp>
        <p:nvSpPr>
          <p:cNvPr id="3" name="Content Placeholder 2"/>
          <p:cNvSpPr>
            <a:spLocks noGrp="1"/>
          </p:cNvSpPr>
          <p:nvPr>
            <p:ph sz="quarter" idx="1"/>
          </p:nvPr>
        </p:nvSpPr>
        <p:spPr>
          <a:xfrm>
            <a:off x="309116" y="1219200"/>
            <a:ext cx="9324404" cy="2497832"/>
          </a:xfrm>
        </p:spPr>
        <p:txBody>
          <a:bodyPr>
            <a:normAutofit/>
          </a:bodyPr>
          <a:lstStyle/>
          <a:p>
            <a:endParaRPr lang="en-NZ" dirty="0" smtClean="0"/>
          </a:p>
          <a:p>
            <a:r>
              <a:rPr lang="en-NZ" dirty="0" smtClean="0"/>
              <a:t>What do we mean by ‘software quality’?</a:t>
            </a:r>
          </a:p>
          <a:p>
            <a:endParaRPr lang="en-NZ" dirty="0" smtClean="0"/>
          </a:p>
          <a:p>
            <a:r>
              <a:rPr lang="en-NZ" b="1" dirty="0" smtClean="0">
                <a:solidFill>
                  <a:srgbClr val="0070C0"/>
                </a:solidFill>
              </a:rPr>
              <a:t>How can we achieve ‘software quality’?</a:t>
            </a:r>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13</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6703896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Historical perspective</a:t>
            </a:r>
            <a:endParaRPr lang="en-NZ" dirty="0"/>
          </a:p>
        </p:txBody>
      </p:sp>
      <p:sp>
        <p:nvSpPr>
          <p:cNvPr id="3" name="Content Placeholder 2"/>
          <p:cNvSpPr>
            <a:spLocks noGrp="1"/>
          </p:cNvSpPr>
          <p:nvPr>
            <p:ph sz="quarter" idx="1"/>
          </p:nvPr>
        </p:nvSpPr>
        <p:spPr>
          <a:xfrm>
            <a:off x="309116" y="1219200"/>
            <a:ext cx="9324404" cy="2497832"/>
          </a:xfrm>
        </p:spPr>
        <p:txBody>
          <a:bodyPr>
            <a:normAutofit fontScale="92500" lnSpcReduction="20000"/>
          </a:bodyPr>
          <a:lstStyle/>
          <a:p>
            <a:endParaRPr lang="en-NZ" dirty="0" smtClean="0"/>
          </a:p>
          <a:p>
            <a:r>
              <a:rPr lang="en-NZ" dirty="0" smtClean="0"/>
              <a:t>First look at where many of the software quality ideas come from.</a:t>
            </a:r>
          </a:p>
          <a:p>
            <a:r>
              <a:rPr lang="en-NZ" dirty="0" smtClean="0"/>
              <a:t>Origins are in manufacturing.</a:t>
            </a:r>
          </a:p>
          <a:p>
            <a:pPr lvl="1"/>
            <a:endParaRPr lang="en-NZ" dirty="0"/>
          </a:p>
          <a:p>
            <a:r>
              <a:rPr lang="en-NZ" dirty="0" smtClean="0"/>
              <a:t>Brief historical look at manufacturing: </a:t>
            </a:r>
          </a:p>
          <a:p>
            <a:pPr lvl="1"/>
            <a:r>
              <a:rPr lang="en-NZ" dirty="0" smtClean="0"/>
              <a:t>US</a:t>
            </a:r>
          </a:p>
          <a:p>
            <a:pPr lvl="1"/>
            <a:r>
              <a:rPr lang="en-NZ" altLang="en-US" sz="2400" dirty="0" smtClean="0"/>
              <a:t>Japan</a:t>
            </a:r>
            <a:endParaRPr lang="en-NZ" altLang="en-US" sz="2400" dirty="0"/>
          </a:p>
          <a:p>
            <a:pPr lvl="1"/>
            <a:endParaRPr lang="en-NZ" altLang="en-US" sz="2400" dirty="0" smtClean="0"/>
          </a:p>
          <a:p>
            <a:pPr lvl="1"/>
            <a:endParaRPr lang="en-NZ" altLang="en-US" sz="2400" dirty="0" smtClean="0"/>
          </a:p>
          <a:p>
            <a:pPr lvl="1"/>
            <a:endParaRPr lang="en-NZ" altLang="en-US" sz="2400" dirty="0"/>
          </a:p>
          <a:p>
            <a:pPr lvl="1"/>
            <a:endParaRPr lang="en-NZ" dirty="0" smtClean="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14</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632839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Historical perspective US</a:t>
            </a:r>
            <a:endParaRPr lang="en-NZ" dirty="0"/>
          </a:p>
        </p:txBody>
      </p:sp>
      <p:sp>
        <p:nvSpPr>
          <p:cNvPr id="3" name="Content Placeholder 2"/>
          <p:cNvSpPr>
            <a:spLocks noGrp="1"/>
          </p:cNvSpPr>
          <p:nvPr>
            <p:ph sz="quarter" idx="1"/>
          </p:nvPr>
        </p:nvSpPr>
        <p:spPr>
          <a:xfrm>
            <a:off x="309116" y="1219200"/>
            <a:ext cx="8568928" cy="4802088"/>
          </a:xfrm>
        </p:spPr>
        <p:txBody>
          <a:bodyPr>
            <a:normAutofit fontScale="92500"/>
          </a:bodyPr>
          <a:lstStyle/>
          <a:p>
            <a:pPr lvl="1"/>
            <a:endParaRPr lang="en-NZ" dirty="0"/>
          </a:p>
          <a:p>
            <a:r>
              <a:rPr lang="en-NZ" dirty="0" smtClean="0"/>
              <a:t>Brief historical look at manufacturing: (US)</a:t>
            </a:r>
          </a:p>
          <a:p>
            <a:pPr lvl="1"/>
            <a:r>
              <a:rPr lang="en-NZ" altLang="en-US" sz="2400" dirty="0" smtClean="0"/>
              <a:t>13</a:t>
            </a:r>
            <a:r>
              <a:rPr lang="en-NZ" altLang="en-US" sz="2400" baseline="30000" dirty="0" smtClean="0"/>
              <a:t>th</a:t>
            </a:r>
            <a:r>
              <a:rPr lang="en-NZ" altLang="en-US" sz="2400" dirty="0" smtClean="0"/>
              <a:t> century: </a:t>
            </a:r>
            <a:r>
              <a:rPr lang="en-NZ" altLang="en-US" sz="2400" dirty="0"/>
              <a:t>craftsman </a:t>
            </a:r>
            <a:r>
              <a:rPr lang="en-NZ" altLang="en-US" sz="2400" dirty="0" smtClean="0"/>
              <a:t>guilds</a:t>
            </a:r>
          </a:p>
          <a:p>
            <a:pPr lvl="1"/>
            <a:r>
              <a:rPr lang="en-NZ" altLang="en-US" sz="2400" dirty="0"/>
              <a:t>mid-18</a:t>
            </a:r>
            <a:r>
              <a:rPr lang="en-NZ" altLang="en-US" sz="2400" baseline="30000" dirty="0"/>
              <a:t>th</a:t>
            </a:r>
            <a:r>
              <a:rPr lang="en-NZ" altLang="en-US" sz="2400" dirty="0"/>
              <a:t> century: factory system emphasising product inspection </a:t>
            </a:r>
            <a:r>
              <a:rPr lang="en-NZ" altLang="en-US" sz="2400" dirty="0" smtClean="0"/>
              <a:t>(conformance to specification)</a:t>
            </a:r>
            <a:endParaRPr lang="en-NZ" altLang="en-US" sz="2400" dirty="0"/>
          </a:p>
          <a:p>
            <a:pPr lvl="1"/>
            <a:r>
              <a:rPr lang="en-NZ" altLang="en-US" sz="2400" dirty="0"/>
              <a:t>World War 11: quality </a:t>
            </a:r>
            <a:r>
              <a:rPr lang="en-NZ" altLang="en-US" sz="2400" dirty="0" smtClean="0"/>
              <a:t>becomes critical </a:t>
            </a:r>
            <a:r>
              <a:rPr lang="en-NZ" altLang="en-US" sz="2400" dirty="0"/>
              <a:t>(bullets) - </a:t>
            </a:r>
            <a:r>
              <a:rPr lang="en-NZ" altLang="en-US" sz="2400" dirty="0" err="1"/>
              <a:t>Shewart’s</a:t>
            </a:r>
            <a:r>
              <a:rPr lang="en-NZ" altLang="en-US" sz="2400" dirty="0"/>
              <a:t> statistical process control techniques </a:t>
            </a:r>
            <a:r>
              <a:rPr lang="en-NZ" altLang="en-US" sz="2400" dirty="0" smtClean="0"/>
              <a:t>applied</a:t>
            </a:r>
          </a:p>
          <a:p>
            <a:pPr lvl="1"/>
            <a:r>
              <a:rPr lang="en-NZ" altLang="en-US" sz="2400" dirty="0"/>
              <a:t>1950s: post-war economic growth - abandon quality </a:t>
            </a:r>
            <a:r>
              <a:rPr lang="en-NZ" altLang="en-US" sz="2400" dirty="0" err="1"/>
              <a:t>learnings</a:t>
            </a:r>
            <a:r>
              <a:rPr lang="en-NZ" altLang="en-US" sz="2400" dirty="0"/>
              <a:t> (assumption: quality == $$)</a:t>
            </a:r>
          </a:p>
          <a:p>
            <a:pPr lvl="1"/>
            <a:r>
              <a:rPr lang="en-NZ" altLang="en-US" sz="2400" dirty="0"/>
              <a:t>1970s: US industrial sectors broadsided by competition from Japan</a:t>
            </a:r>
          </a:p>
          <a:p>
            <a:pPr lvl="1"/>
            <a:r>
              <a:rPr lang="en-NZ" altLang="en-US" sz="2400" dirty="0"/>
              <a:t>Late 1900s: Quality systems based on Japanese practices - </a:t>
            </a:r>
            <a:r>
              <a:rPr lang="en-NZ" altLang="en-US" sz="2400" i="1" dirty="0"/>
              <a:t>TQM, CMM, Six-Sigma, Zero Defects, Lean manufacturing</a:t>
            </a:r>
            <a:endParaRPr lang="en-NZ" altLang="en-US" sz="2400" dirty="0"/>
          </a:p>
          <a:p>
            <a:pPr lvl="1"/>
            <a:endParaRPr lang="en-NZ" altLang="en-US" sz="2400" dirty="0" smtClean="0"/>
          </a:p>
          <a:p>
            <a:pPr lvl="1"/>
            <a:endParaRPr lang="en-NZ" altLang="en-US" sz="2400" dirty="0" smtClean="0"/>
          </a:p>
          <a:p>
            <a:pPr lvl="1"/>
            <a:endParaRPr lang="en-NZ" altLang="en-US" sz="2400" dirty="0"/>
          </a:p>
          <a:p>
            <a:pPr lvl="1"/>
            <a:endParaRPr lang="en-NZ" dirty="0" smtClean="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15</a:t>
            </a:fld>
            <a:endParaRPr lang="en-NZ"/>
          </a:p>
        </p:txBody>
      </p:sp>
      <p:pic>
        <p:nvPicPr>
          <p:cNvPr id="7" name="Picture 4" descr="MCBD07076_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1152" y="1890217"/>
            <a:ext cx="909637" cy="67468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MCj0320104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02442" y="2564904"/>
            <a:ext cx="719138" cy="66516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MCj0429177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77798" y="3891227"/>
            <a:ext cx="649288" cy="60325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1488754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Historical perspective Japan</a:t>
            </a:r>
            <a:endParaRPr lang="en-NZ" dirty="0"/>
          </a:p>
        </p:txBody>
      </p:sp>
      <p:sp>
        <p:nvSpPr>
          <p:cNvPr id="3" name="Content Placeholder 2"/>
          <p:cNvSpPr>
            <a:spLocks noGrp="1"/>
          </p:cNvSpPr>
          <p:nvPr>
            <p:ph sz="quarter" idx="1"/>
          </p:nvPr>
        </p:nvSpPr>
        <p:spPr>
          <a:xfrm>
            <a:off x="309116" y="1219200"/>
            <a:ext cx="7812236" cy="4802088"/>
          </a:xfrm>
        </p:spPr>
        <p:txBody>
          <a:bodyPr>
            <a:normAutofit/>
          </a:bodyPr>
          <a:lstStyle/>
          <a:p>
            <a:pPr lvl="1"/>
            <a:endParaRPr lang="en-NZ" dirty="0"/>
          </a:p>
          <a:p>
            <a:r>
              <a:rPr lang="en-NZ" dirty="0" smtClean="0"/>
              <a:t>Brief historical look at manufacturing: (Japan)</a:t>
            </a:r>
          </a:p>
          <a:p>
            <a:pPr lvl="1"/>
            <a:r>
              <a:rPr lang="en-NZ" altLang="en-US" dirty="0"/>
              <a:t>1920-1930s: under-developed industrial technology </a:t>
            </a:r>
            <a:r>
              <a:rPr lang="en-NZ" altLang="en-US" dirty="0" smtClean="0"/>
              <a:t>    (</a:t>
            </a:r>
            <a:r>
              <a:rPr lang="en-NZ" altLang="en-US" dirty="0"/>
              <a:t>scrap high, reliability </a:t>
            </a:r>
            <a:r>
              <a:rPr lang="en-NZ" altLang="en-US" dirty="0" smtClean="0"/>
              <a:t>low)</a:t>
            </a:r>
          </a:p>
          <a:p>
            <a:pPr lvl="1"/>
            <a:r>
              <a:rPr lang="en-NZ" altLang="en-US" dirty="0"/>
              <a:t>late </a:t>
            </a:r>
            <a:r>
              <a:rPr lang="en-NZ" altLang="en-US" dirty="0" smtClean="0"/>
              <a:t>1940s:</a:t>
            </a:r>
          </a:p>
          <a:p>
            <a:pPr lvl="2"/>
            <a:r>
              <a:rPr lang="en-NZ" altLang="en-US" sz="2100" dirty="0"/>
              <a:t>war with US destroys Japanese production </a:t>
            </a:r>
            <a:r>
              <a:rPr lang="en-NZ" altLang="en-US" sz="2100" dirty="0" smtClean="0"/>
              <a:t>capacity</a:t>
            </a:r>
          </a:p>
          <a:p>
            <a:pPr lvl="2"/>
            <a:r>
              <a:rPr lang="en-NZ" altLang="en-US" sz="2100" dirty="0" err="1"/>
              <a:t>Sarasohn</a:t>
            </a:r>
            <a:r>
              <a:rPr lang="en-NZ" altLang="en-US" sz="2100" dirty="0"/>
              <a:t> (US) posted to Japan to support Japanese communications </a:t>
            </a:r>
            <a:r>
              <a:rPr lang="en-NZ" altLang="en-US" sz="2100" dirty="0" smtClean="0"/>
              <a:t>industry</a:t>
            </a:r>
          </a:p>
          <a:p>
            <a:pPr lvl="2"/>
            <a:r>
              <a:rPr lang="en-NZ" altLang="en-US" sz="2100" dirty="0"/>
              <a:t>Deming and </a:t>
            </a:r>
            <a:r>
              <a:rPr lang="en-NZ" altLang="en-US" sz="2100" dirty="0" err="1"/>
              <a:t>Juran</a:t>
            </a:r>
            <a:r>
              <a:rPr lang="en-NZ" altLang="en-US" sz="2100" dirty="0"/>
              <a:t> brought from US to train Japanese managers</a:t>
            </a:r>
          </a:p>
          <a:p>
            <a:pPr lvl="1"/>
            <a:r>
              <a:rPr lang="en-NZ" altLang="en-US" dirty="0"/>
              <a:t>1950 - ??? Japanese embrace and expand quality ideas and make quality production profitable</a:t>
            </a:r>
          </a:p>
          <a:p>
            <a:pPr lvl="2"/>
            <a:endParaRPr lang="en-NZ" altLang="en-US" sz="2100" dirty="0"/>
          </a:p>
          <a:p>
            <a:pPr lvl="2"/>
            <a:endParaRPr lang="en-NZ" altLang="en-US" sz="2100" dirty="0"/>
          </a:p>
          <a:p>
            <a:pPr lvl="1"/>
            <a:endParaRPr lang="en-NZ" dirty="0" smtClean="0"/>
          </a:p>
          <a:p>
            <a:pPr lvl="1"/>
            <a:endParaRPr lang="en-NZ" altLang="en-US" sz="2400" dirty="0" smtClean="0"/>
          </a:p>
          <a:p>
            <a:pPr lvl="1"/>
            <a:endParaRPr lang="en-NZ" altLang="en-US" sz="2400" dirty="0"/>
          </a:p>
          <a:p>
            <a:pPr lvl="1"/>
            <a:endParaRPr lang="en-NZ" dirty="0" smtClean="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16</a:t>
            </a:fld>
            <a:endParaRPr lang="en-NZ"/>
          </a:p>
        </p:txBody>
      </p:sp>
      <p:pic>
        <p:nvPicPr>
          <p:cNvPr id="10" name="Picture 4" descr="MCj0215192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35988" y="2348880"/>
            <a:ext cx="7239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MCj0429171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12088" y="4870450"/>
            <a:ext cx="863600" cy="79375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9093931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Historical perspective</a:t>
            </a:r>
            <a:endParaRPr lang="en-NZ" dirty="0"/>
          </a:p>
        </p:txBody>
      </p:sp>
      <p:sp>
        <p:nvSpPr>
          <p:cNvPr id="3" name="Content Placeholder 2"/>
          <p:cNvSpPr>
            <a:spLocks noGrp="1"/>
          </p:cNvSpPr>
          <p:nvPr>
            <p:ph sz="quarter" idx="1"/>
          </p:nvPr>
        </p:nvSpPr>
        <p:spPr>
          <a:xfrm>
            <a:off x="309116" y="1219200"/>
            <a:ext cx="8676332" cy="5162128"/>
          </a:xfrm>
        </p:spPr>
        <p:txBody>
          <a:bodyPr>
            <a:normAutofit/>
          </a:bodyPr>
          <a:lstStyle/>
          <a:p>
            <a:pPr lvl="1"/>
            <a:endParaRPr lang="en-NZ" dirty="0"/>
          </a:p>
          <a:p>
            <a:r>
              <a:rPr lang="en-NZ" dirty="0"/>
              <a:t>Brief historical look at manufacturing: </a:t>
            </a:r>
            <a:endParaRPr lang="en-NZ" dirty="0" smtClean="0"/>
          </a:p>
          <a:p>
            <a:pPr lvl="1"/>
            <a:r>
              <a:rPr lang="en-NZ" dirty="0" smtClean="0"/>
              <a:t>adapted from </a:t>
            </a:r>
            <a:r>
              <a:rPr lang="en-NZ" dirty="0" err="1" smtClean="0"/>
              <a:t>Juran</a:t>
            </a:r>
            <a:r>
              <a:rPr lang="en-NZ" dirty="0" smtClean="0"/>
              <a:t> 1981</a:t>
            </a:r>
          </a:p>
          <a:p>
            <a:pPr lvl="1"/>
            <a:endParaRPr lang="en-NZ" altLang="en-US" dirty="0" smtClean="0"/>
          </a:p>
          <a:p>
            <a:pPr lvl="1"/>
            <a:endParaRPr lang="en-NZ" altLang="en-US" dirty="0"/>
          </a:p>
          <a:p>
            <a:pPr lvl="1"/>
            <a:endParaRPr lang="en-NZ" altLang="en-US" dirty="0" smtClean="0"/>
          </a:p>
          <a:p>
            <a:pPr lvl="1"/>
            <a:endParaRPr lang="en-NZ" altLang="en-US" dirty="0" smtClean="0"/>
          </a:p>
          <a:p>
            <a:pPr lvl="1"/>
            <a:endParaRPr lang="en-NZ" altLang="en-US" dirty="0"/>
          </a:p>
          <a:p>
            <a:pPr lvl="1"/>
            <a:endParaRPr lang="en-NZ" altLang="en-US" dirty="0" smtClean="0"/>
          </a:p>
          <a:p>
            <a:pPr lvl="1"/>
            <a:endParaRPr lang="en-NZ" altLang="en-US" dirty="0"/>
          </a:p>
          <a:p>
            <a:pPr lvl="1"/>
            <a:endParaRPr lang="en-NZ" altLang="en-US" dirty="0" smtClean="0"/>
          </a:p>
          <a:p>
            <a:pPr lvl="1"/>
            <a:endParaRPr lang="en-NZ" altLang="en-US" dirty="0"/>
          </a:p>
          <a:p>
            <a:pPr lvl="1"/>
            <a:endParaRPr lang="en-NZ" altLang="en-US" dirty="0"/>
          </a:p>
          <a:p>
            <a:pPr lvl="1"/>
            <a:endParaRPr lang="en-NZ" altLang="en-US" dirty="0" smtClean="0"/>
          </a:p>
          <a:p>
            <a:pPr lvl="1"/>
            <a:endParaRPr lang="en-NZ" altLang="en-US" dirty="0"/>
          </a:p>
          <a:p>
            <a:pPr lvl="1"/>
            <a:endParaRPr lang="en-NZ" altLang="en-US" dirty="0" smtClean="0"/>
          </a:p>
          <a:p>
            <a:pPr lvl="1"/>
            <a:endParaRPr lang="en-NZ" altLang="en-US" dirty="0"/>
          </a:p>
          <a:p>
            <a:pPr lvl="2"/>
            <a:endParaRPr lang="en-NZ" altLang="en-US" sz="2100" dirty="0" smtClean="0"/>
          </a:p>
          <a:p>
            <a:pPr lvl="1"/>
            <a:endParaRPr lang="en-NZ" dirty="0" smtClean="0"/>
          </a:p>
          <a:p>
            <a:pPr lvl="1"/>
            <a:endParaRPr lang="en-NZ" altLang="en-US" sz="2400" dirty="0" smtClean="0"/>
          </a:p>
          <a:p>
            <a:pPr lvl="1"/>
            <a:endParaRPr lang="en-NZ" altLang="en-US" sz="2400" dirty="0"/>
          </a:p>
          <a:p>
            <a:pPr lvl="1"/>
            <a:endParaRPr lang="en-NZ" dirty="0" smtClean="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17</a:t>
            </a:fld>
            <a:endParaRPr lang="en-NZ"/>
          </a:p>
        </p:txBody>
      </p:sp>
      <p:graphicFrame>
        <p:nvGraphicFramePr>
          <p:cNvPr id="5" name="Object 4"/>
          <p:cNvGraphicFramePr>
            <a:graphicFrameLocks noChangeAspect="1"/>
          </p:cNvGraphicFramePr>
          <p:nvPr>
            <p:extLst>
              <p:ext uri="{D42A27DB-BD31-4B8C-83A1-F6EECF244321}">
                <p14:modId xmlns:p14="http://schemas.microsoft.com/office/powerpoint/2010/main" val="4232442238"/>
              </p:ext>
            </p:extLst>
          </p:nvPr>
        </p:nvGraphicFramePr>
        <p:xfrm>
          <a:off x="2648744" y="2636912"/>
          <a:ext cx="4565650" cy="3575050"/>
        </p:xfrm>
        <a:graphic>
          <a:graphicData uri="http://schemas.openxmlformats.org/presentationml/2006/ole">
            <mc:AlternateContent xmlns:mc="http://schemas.openxmlformats.org/markup-compatibility/2006">
              <mc:Choice xmlns:v="urn:schemas-microsoft-com:vml" Requires="v">
                <p:oleObj spid="_x0000_s1053" name="Chart" r:id="rId5" imgW="3143290" imgH="2533734" progId="Excel.Chart.8">
                  <p:embed/>
                </p:oleObj>
              </mc:Choice>
              <mc:Fallback>
                <p:oleObj name="Chart" r:id="rId5" imgW="3143290" imgH="2533734" progId="Excel.Chart.8">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48744" y="2636912"/>
                        <a:ext cx="4565650" cy="357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40393176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Quality themes</a:t>
            </a:r>
            <a:endParaRPr lang="en-NZ" dirty="0"/>
          </a:p>
        </p:txBody>
      </p:sp>
      <p:sp>
        <p:nvSpPr>
          <p:cNvPr id="3" name="Content Placeholder 2"/>
          <p:cNvSpPr>
            <a:spLocks noGrp="1"/>
          </p:cNvSpPr>
          <p:nvPr>
            <p:ph sz="quarter" idx="1"/>
          </p:nvPr>
        </p:nvSpPr>
        <p:spPr>
          <a:xfrm>
            <a:off x="309116" y="1219200"/>
            <a:ext cx="9324404" cy="2713856"/>
          </a:xfrm>
        </p:spPr>
        <p:txBody>
          <a:bodyPr>
            <a:normAutofit/>
          </a:bodyPr>
          <a:lstStyle/>
          <a:p>
            <a:endParaRPr lang="en-NZ" dirty="0" smtClean="0"/>
          </a:p>
          <a:p>
            <a:r>
              <a:rPr lang="en-NZ" dirty="0" smtClean="0"/>
              <a:t>What were some of the quality ideas that produced such success?</a:t>
            </a:r>
          </a:p>
          <a:p>
            <a:r>
              <a:rPr lang="en-NZ" dirty="0" smtClean="0"/>
              <a:t>There were many – I will present those most relevant for our investigation into </a:t>
            </a:r>
            <a:r>
              <a:rPr lang="en-NZ" i="1" dirty="0" smtClean="0">
                <a:solidFill>
                  <a:srgbClr val="0070C0"/>
                </a:solidFill>
              </a:rPr>
              <a:t>software</a:t>
            </a:r>
            <a:r>
              <a:rPr lang="en-NZ" dirty="0" smtClean="0"/>
              <a:t> quality.</a:t>
            </a:r>
          </a:p>
          <a:p>
            <a:pPr lvl="1"/>
            <a:endParaRPr lang="en-NZ" dirty="0"/>
          </a:p>
          <a:p>
            <a:pPr lvl="1"/>
            <a:endParaRPr lang="en-NZ" altLang="en-US" sz="2400" dirty="0" smtClean="0"/>
          </a:p>
          <a:p>
            <a:pPr lvl="1"/>
            <a:endParaRPr lang="en-NZ" altLang="en-US" sz="2400" dirty="0" smtClean="0"/>
          </a:p>
          <a:p>
            <a:pPr lvl="1"/>
            <a:endParaRPr lang="en-NZ" altLang="en-US" sz="2400" dirty="0"/>
          </a:p>
          <a:p>
            <a:pPr lvl="1"/>
            <a:endParaRPr lang="en-NZ" dirty="0" smtClean="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18</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8695152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Quality themes</a:t>
            </a:r>
            <a:endParaRPr lang="en-NZ" dirty="0"/>
          </a:p>
        </p:txBody>
      </p:sp>
      <p:sp>
        <p:nvSpPr>
          <p:cNvPr id="3" name="Content Placeholder 2"/>
          <p:cNvSpPr>
            <a:spLocks noGrp="1"/>
          </p:cNvSpPr>
          <p:nvPr>
            <p:ph sz="quarter" idx="1"/>
          </p:nvPr>
        </p:nvSpPr>
        <p:spPr>
          <a:xfrm>
            <a:off x="309116" y="1219200"/>
            <a:ext cx="8388300" cy="5018112"/>
          </a:xfrm>
        </p:spPr>
        <p:txBody>
          <a:bodyPr>
            <a:normAutofit/>
          </a:bodyPr>
          <a:lstStyle/>
          <a:p>
            <a:endParaRPr lang="en-NZ" sz="1000" dirty="0" smtClean="0"/>
          </a:p>
          <a:p>
            <a:r>
              <a:rPr lang="en-NZ" dirty="0" smtClean="0"/>
              <a:t>Deming: </a:t>
            </a:r>
          </a:p>
          <a:p>
            <a:pPr lvl="1"/>
            <a:r>
              <a:rPr lang="en-NZ" dirty="0" smtClean="0"/>
              <a:t>Quality is conformance to specification </a:t>
            </a:r>
          </a:p>
          <a:p>
            <a:pPr lvl="2"/>
            <a:r>
              <a:rPr lang="en-NZ" i="1" dirty="0" smtClean="0">
                <a:solidFill>
                  <a:srgbClr val="0070C0"/>
                </a:solidFill>
              </a:rPr>
              <a:t>Get the specs right and build according to them. Basis of the ‘waterfall’ approach to software development.</a:t>
            </a:r>
          </a:p>
          <a:p>
            <a:pPr lvl="1"/>
            <a:r>
              <a:rPr lang="en-NZ" dirty="0" smtClean="0"/>
              <a:t>You </a:t>
            </a:r>
            <a:r>
              <a:rPr lang="en-NZ" dirty="0"/>
              <a:t>cannot inspect quality into a product – it must be built in from the </a:t>
            </a:r>
            <a:r>
              <a:rPr lang="en-NZ" dirty="0" smtClean="0"/>
              <a:t>start</a:t>
            </a:r>
          </a:p>
          <a:p>
            <a:pPr lvl="2"/>
            <a:r>
              <a:rPr lang="en-NZ" i="1" dirty="0" smtClean="0">
                <a:solidFill>
                  <a:srgbClr val="0070C0"/>
                </a:solidFill>
              </a:rPr>
              <a:t>Inspecting (testing) finds what is wrong with the product, which then has to be reworked. Too late. For developer, it’s your job to make sure what is passed on to testing team or another developer is of high quality.</a:t>
            </a:r>
            <a:endParaRPr lang="en-NZ" i="1" dirty="0">
              <a:solidFill>
                <a:srgbClr val="0070C0"/>
              </a:solidFill>
            </a:endParaRPr>
          </a:p>
          <a:p>
            <a:pPr lvl="1"/>
            <a:r>
              <a:rPr lang="en-NZ" dirty="0" smtClean="0"/>
              <a:t>Most </a:t>
            </a:r>
            <a:r>
              <a:rPr lang="en-NZ" dirty="0"/>
              <a:t>problems are a result of the system (process) – don’t blame the workers, it’s a management </a:t>
            </a:r>
            <a:r>
              <a:rPr lang="en-NZ" dirty="0" smtClean="0"/>
              <a:t>problem</a:t>
            </a:r>
          </a:p>
          <a:p>
            <a:pPr lvl="2"/>
            <a:r>
              <a:rPr lang="en-NZ" i="1" dirty="0" smtClean="0">
                <a:solidFill>
                  <a:srgbClr val="0070C0"/>
                </a:solidFill>
              </a:rPr>
              <a:t>Consider: team of 5 developers, 4 experienced and 1 new.  The new one is in charge of keeping the specification wiki up to date. Hmmm…</a:t>
            </a:r>
          </a:p>
          <a:p>
            <a:pPr lvl="1"/>
            <a:endParaRPr lang="en-NZ" dirty="0"/>
          </a:p>
          <a:p>
            <a:pPr lvl="1"/>
            <a:endParaRPr lang="en-NZ" dirty="0"/>
          </a:p>
          <a:p>
            <a:pPr lvl="1"/>
            <a:endParaRPr lang="en-NZ" altLang="en-US" sz="2400" dirty="0" smtClean="0"/>
          </a:p>
          <a:p>
            <a:pPr lvl="1"/>
            <a:endParaRPr lang="en-NZ" altLang="en-US" sz="2400" dirty="0" smtClean="0"/>
          </a:p>
          <a:p>
            <a:pPr lvl="1"/>
            <a:endParaRPr lang="en-NZ" altLang="en-US" sz="2400" dirty="0"/>
          </a:p>
          <a:p>
            <a:pPr lvl="1"/>
            <a:endParaRPr lang="en-NZ" dirty="0" smtClean="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19</a:t>
            </a:fld>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330083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908050" y="152400"/>
            <a:ext cx="8729663" cy="990600"/>
          </a:xfrm>
        </p:spPr>
        <p:txBody>
          <a:bodyPr/>
          <a:lstStyle/>
          <a:p>
            <a:pPr algn="r" eaLnBrk="1" hangingPunct="1"/>
            <a:r>
              <a:rPr lang="en-US" dirty="0" smtClean="0"/>
              <a:t>Introduction to your lecturer</a:t>
            </a:r>
          </a:p>
        </p:txBody>
      </p:sp>
      <p:sp>
        <p:nvSpPr>
          <p:cNvPr id="1331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fld id="{0D5FD88C-5EA4-47C5-A3E3-5EBC60E2C2A9}" type="slidenum">
              <a:rPr lang="en-NZ" sz="1400" smtClean="0">
                <a:solidFill>
                  <a:schemeClr val="tx2"/>
                </a:solidFill>
              </a:rPr>
              <a:pPr eaLnBrk="1" hangingPunct="1"/>
              <a:t>2</a:t>
            </a:fld>
            <a:endParaRPr lang="en-NZ" sz="1400" dirty="0" smtClean="0">
              <a:solidFill>
                <a:schemeClr val="tx2"/>
              </a:solidFill>
            </a:endParaRPr>
          </a:p>
        </p:txBody>
      </p:sp>
      <p:sp>
        <p:nvSpPr>
          <p:cNvPr id="13318" name="Content Placeholder 2"/>
          <p:cNvSpPr>
            <a:spLocks noGrp="1"/>
          </p:cNvSpPr>
          <p:nvPr>
            <p:ph sz="quarter" idx="1"/>
          </p:nvPr>
        </p:nvSpPr>
        <p:spPr/>
        <p:txBody>
          <a:bodyPr/>
          <a:lstStyle/>
          <a:p>
            <a:pPr eaLnBrk="1" hangingPunct="1"/>
            <a:r>
              <a:rPr lang="en-US" dirty="0" smtClean="0"/>
              <a:t>Diana Kirk</a:t>
            </a:r>
          </a:p>
          <a:p>
            <a:pPr eaLnBrk="1" hangingPunct="1"/>
            <a:endParaRPr lang="en-US" dirty="0"/>
          </a:p>
          <a:p>
            <a:pPr lvl="1" eaLnBrk="1" hangingPunct="1"/>
            <a:r>
              <a:rPr lang="en-US" dirty="0" smtClean="0"/>
              <a:t>1987-1994:  C programmer - Minder Systems and ECONZ</a:t>
            </a:r>
          </a:p>
          <a:p>
            <a:pPr lvl="1" eaLnBrk="1" hangingPunct="1"/>
            <a:r>
              <a:rPr lang="en-US" dirty="0" smtClean="0"/>
              <a:t>1994-1998:  Shareholder-Director - Foley International</a:t>
            </a:r>
          </a:p>
          <a:p>
            <a:pPr lvl="1" eaLnBrk="1" hangingPunct="1"/>
            <a:r>
              <a:rPr lang="en-US" dirty="0" smtClean="0"/>
              <a:t>1998-2003:  Software Quality Manager – Dialogic, later Intel NZ</a:t>
            </a:r>
          </a:p>
          <a:p>
            <a:pPr lvl="1" eaLnBrk="1" hangingPunct="1"/>
            <a:r>
              <a:rPr lang="en-US" dirty="0" smtClean="0"/>
              <a:t>2003-2006:  PhD Computer Science, The University of Auckland </a:t>
            </a:r>
          </a:p>
          <a:p>
            <a:pPr lvl="1" eaLnBrk="1" hangingPunct="1"/>
            <a:r>
              <a:rPr lang="en-US" dirty="0" smtClean="0"/>
              <a:t>2006-2008:  Post-doc – Research Fellow at Griffith University</a:t>
            </a:r>
          </a:p>
          <a:p>
            <a:pPr lvl="1" eaLnBrk="1" hangingPunct="1"/>
            <a:r>
              <a:rPr lang="en-US" dirty="0" smtClean="0"/>
              <a:t>2008-2010:  Consultant (software process and practice)</a:t>
            </a:r>
          </a:p>
          <a:p>
            <a:pPr lvl="1" eaLnBrk="1" hangingPunct="1"/>
            <a:r>
              <a:rPr lang="en-US" dirty="0" smtClean="0"/>
              <a:t>2008-    :  Contract research and teaching positions </a:t>
            </a:r>
            <a:r>
              <a:rPr lang="en-US" sz="1800" dirty="0" smtClean="0"/>
              <a:t>(</a:t>
            </a:r>
            <a:r>
              <a:rPr lang="en-US" sz="1800" dirty="0" err="1" smtClean="0"/>
              <a:t>UoA</a:t>
            </a:r>
            <a:r>
              <a:rPr lang="en-US" sz="1800" dirty="0" smtClean="0"/>
              <a:t>, AUT, </a:t>
            </a:r>
            <a:r>
              <a:rPr lang="en-US" sz="1800" dirty="0" err="1" smtClean="0"/>
              <a:t>Unitec</a:t>
            </a:r>
            <a:r>
              <a:rPr lang="en-US" sz="1800" dirty="0" smtClean="0"/>
              <a:t>, Massey)</a:t>
            </a:r>
          </a:p>
        </p:txBody>
      </p:sp>
      <p:sp>
        <p:nvSpPr>
          <p:cNvPr id="2" name="Date Placeholder 1"/>
          <p:cNvSpPr>
            <a:spLocks noGrp="1"/>
          </p:cNvSpPr>
          <p:nvPr>
            <p:ph type="dt" sz="half" idx="10"/>
          </p:nvPr>
        </p:nvSpPr>
        <p:spPr/>
        <p:txBody>
          <a:bodyPr/>
          <a:lstStyle/>
          <a:p>
            <a:pPr>
              <a:defRPr/>
            </a:pPr>
            <a:r>
              <a:rPr lang="en-US" smtClean="0"/>
              <a:t>2015 S1</a:t>
            </a:r>
            <a:endParaRPr lang="en-NZ" dirty="0"/>
          </a:p>
        </p:txBody>
      </p:sp>
      <p:sp>
        <p:nvSpPr>
          <p:cNvPr id="3" name="Footer Placeholder 2"/>
          <p:cNvSpPr>
            <a:spLocks noGrp="1"/>
          </p:cNvSpPr>
          <p:nvPr>
            <p:ph type="ftr" sz="quarter" idx="11"/>
          </p:nvPr>
        </p:nvSpPr>
        <p:spPr/>
        <p:txBody>
          <a:bodyPr/>
          <a:lstStyle/>
          <a:p>
            <a:pPr>
              <a:defRPr/>
            </a:pPr>
            <a:r>
              <a:rPr lang="en-NZ" smtClean="0"/>
              <a:t>Software Quality</a:t>
            </a:r>
            <a:endParaRPr lang="en-NZ"/>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Quality themes</a:t>
            </a:r>
            <a:endParaRPr lang="en-NZ" dirty="0"/>
          </a:p>
        </p:txBody>
      </p:sp>
      <p:sp>
        <p:nvSpPr>
          <p:cNvPr id="3" name="Content Placeholder 2"/>
          <p:cNvSpPr>
            <a:spLocks noGrp="1"/>
          </p:cNvSpPr>
          <p:nvPr>
            <p:ph sz="quarter" idx="1"/>
          </p:nvPr>
        </p:nvSpPr>
        <p:spPr>
          <a:xfrm>
            <a:off x="309116" y="1219200"/>
            <a:ext cx="9324404" cy="4226024"/>
          </a:xfrm>
        </p:spPr>
        <p:txBody>
          <a:bodyPr>
            <a:normAutofit/>
          </a:bodyPr>
          <a:lstStyle/>
          <a:p>
            <a:endParaRPr lang="en-NZ" dirty="0" smtClean="0"/>
          </a:p>
          <a:p>
            <a:r>
              <a:rPr lang="en-NZ" dirty="0" err="1"/>
              <a:t>Juran</a:t>
            </a:r>
            <a:r>
              <a:rPr lang="en-NZ" dirty="0"/>
              <a:t>: </a:t>
            </a:r>
          </a:p>
          <a:p>
            <a:pPr lvl="1"/>
            <a:r>
              <a:rPr lang="en-NZ" dirty="0"/>
              <a:t>Quality is fitness for use (issues of ‘grade</a:t>
            </a:r>
            <a:r>
              <a:rPr lang="en-NZ" dirty="0" smtClean="0"/>
              <a:t>’)</a:t>
            </a:r>
          </a:p>
          <a:p>
            <a:pPr lvl="2"/>
            <a:r>
              <a:rPr lang="en-NZ" i="1" dirty="0" smtClean="0">
                <a:solidFill>
                  <a:srgbClr val="0070C0"/>
                </a:solidFill>
              </a:rPr>
              <a:t>Seen in agile approaches to software development i.e. work closely with the client to make sure you deliver what (s)he really wants.</a:t>
            </a:r>
          </a:p>
          <a:p>
            <a:pPr lvl="2"/>
            <a:r>
              <a:rPr lang="en-NZ" i="1" dirty="0" smtClean="0">
                <a:solidFill>
                  <a:srgbClr val="0070C0"/>
                </a:solidFill>
              </a:rPr>
              <a:t>Developer must understand required quality characteristics.</a:t>
            </a:r>
            <a:endParaRPr lang="en-NZ" i="1" dirty="0">
              <a:solidFill>
                <a:srgbClr val="0070C0"/>
              </a:solidFill>
            </a:endParaRPr>
          </a:p>
          <a:p>
            <a:pPr lvl="1"/>
            <a:r>
              <a:rPr lang="en-NZ" dirty="0"/>
              <a:t>Workers must be empowered by support of top management</a:t>
            </a:r>
          </a:p>
          <a:p>
            <a:pPr lvl="2"/>
            <a:r>
              <a:rPr lang="en-NZ" altLang="en-US" sz="2100" i="1" dirty="0" smtClean="0">
                <a:solidFill>
                  <a:srgbClr val="0070C0"/>
                </a:solidFill>
              </a:rPr>
              <a:t>Basis of TQM initiatives. </a:t>
            </a:r>
          </a:p>
          <a:p>
            <a:pPr lvl="2"/>
            <a:r>
              <a:rPr lang="en-NZ" altLang="en-US" sz="2100" i="1" dirty="0" smtClean="0">
                <a:solidFill>
                  <a:srgbClr val="0070C0"/>
                </a:solidFill>
              </a:rPr>
              <a:t>HUGE problem in many (most?) software development initiatives.</a:t>
            </a:r>
          </a:p>
          <a:p>
            <a:pPr lvl="1"/>
            <a:endParaRPr lang="en-NZ" altLang="en-US" sz="2400" dirty="0" smtClean="0"/>
          </a:p>
          <a:p>
            <a:pPr lvl="1"/>
            <a:endParaRPr lang="en-NZ" altLang="en-US" sz="2400" dirty="0"/>
          </a:p>
          <a:p>
            <a:pPr lvl="1"/>
            <a:endParaRPr lang="en-NZ" dirty="0" smtClean="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20</a:t>
            </a:fld>
            <a:endParaRPr lang="en-NZ"/>
          </a:p>
        </p:txBody>
      </p:sp>
      <p:sp>
        <p:nvSpPr>
          <p:cNvPr id="7" name="Content Placeholder 2"/>
          <p:cNvSpPr txBox="1">
            <a:spLocks/>
          </p:cNvSpPr>
          <p:nvPr/>
        </p:nvSpPr>
        <p:spPr bwMode="auto">
          <a:xfrm>
            <a:off x="2792760" y="6021288"/>
            <a:ext cx="4968552"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buNone/>
            </a:pPr>
            <a:r>
              <a:rPr lang="en-NZ" altLang="en-US" sz="1500" i="1" dirty="0" smtClean="0"/>
              <a:t>http</a:t>
            </a:r>
            <a:r>
              <a:rPr lang="en-NZ" altLang="en-US" sz="1500" i="1" dirty="0"/>
              <a:t>://</a:t>
            </a:r>
            <a:r>
              <a:rPr lang="en-NZ" altLang="en-US" sz="1500" i="1" dirty="0" smtClean="0"/>
              <a:t>www.toyota.co.jp/ev/vision/production_system</a:t>
            </a:r>
            <a:endParaRPr lang="en-NZ" altLang="en-US" sz="2400" dirty="0" smtClean="0"/>
          </a:p>
          <a:p>
            <a:pPr lvl="1"/>
            <a:endParaRPr lang="en-NZ" altLang="en-US" sz="2400" dirty="0" smtClean="0"/>
          </a:p>
          <a:p>
            <a:pPr lvl="1"/>
            <a:endParaRPr lang="en-NZ" altLang="en-US" sz="2400" dirty="0" smtClean="0"/>
          </a:p>
          <a:p>
            <a:pPr lvl="1"/>
            <a:endParaRPr lang="en-NZ" dirty="0" smtClean="0"/>
          </a:p>
          <a:p>
            <a:pPr lvl="1"/>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6260358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Quality themes</a:t>
            </a:r>
            <a:endParaRPr lang="en-NZ" dirty="0"/>
          </a:p>
        </p:txBody>
      </p:sp>
      <p:sp>
        <p:nvSpPr>
          <p:cNvPr id="3" name="Content Placeholder 2"/>
          <p:cNvSpPr>
            <a:spLocks noGrp="1"/>
          </p:cNvSpPr>
          <p:nvPr>
            <p:ph sz="quarter" idx="1"/>
          </p:nvPr>
        </p:nvSpPr>
        <p:spPr>
          <a:xfrm>
            <a:off x="309116" y="1219200"/>
            <a:ext cx="9324404" cy="4226024"/>
          </a:xfrm>
        </p:spPr>
        <p:txBody>
          <a:bodyPr>
            <a:normAutofit/>
          </a:bodyPr>
          <a:lstStyle/>
          <a:p>
            <a:endParaRPr lang="en-NZ" dirty="0" smtClean="0"/>
          </a:p>
          <a:p>
            <a:r>
              <a:rPr lang="en-NZ" dirty="0" smtClean="0"/>
              <a:t>Pareto: </a:t>
            </a:r>
            <a:endParaRPr lang="en-NZ" dirty="0"/>
          </a:p>
          <a:p>
            <a:pPr lvl="1"/>
            <a:r>
              <a:rPr lang="en-NZ" dirty="0" smtClean="0"/>
              <a:t>Only a few factors are responsible for most of the problems </a:t>
            </a:r>
          </a:p>
          <a:p>
            <a:pPr lvl="1"/>
            <a:r>
              <a:rPr lang="en-NZ" i="1" dirty="0" smtClean="0">
                <a:solidFill>
                  <a:srgbClr val="0070C0"/>
                </a:solidFill>
              </a:rPr>
              <a:t>If you want to improve your software process, identify the small number of areas that will make the biggest difference.</a:t>
            </a:r>
          </a:p>
          <a:p>
            <a:pPr lvl="1"/>
            <a:endParaRPr lang="en-NZ" i="1" dirty="0">
              <a:solidFill>
                <a:srgbClr val="0070C0"/>
              </a:solidFill>
            </a:endParaRPr>
          </a:p>
          <a:p>
            <a:r>
              <a:rPr lang="en-NZ" dirty="0" smtClean="0"/>
              <a:t>Toyota: </a:t>
            </a:r>
            <a:endParaRPr lang="en-NZ" dirty="0"/>
          </a:p>
          <a:p>
            <a:pPr lvl="1"/>
            <a:r>
              <a:rPr lang="en-NZ" dirty="0" smtClean="0"/>
              <a:t>Eliminate waste (inventory, processing steps)</a:t>
            </a:r>
          </a:p>
          <a:p>
            <a:pPr lvl="1"/>
            <a:r>
              <a:rPr lang="en-NZ" i="1" dirty="0" smtClean="0">
                <a:solidFill>
                  <a:srgbClr val="0070C0"/>
                </a:solidFill>
              </a:rPr>
              <a:t>Basis of the lean approach to software development. </a:t>
            </a:r>
            <a:endParaRPr lang="en-NZ" i="1" dirty="0">
              <a:solidFill>
                <a:srgbClr val="0070C0"/>
              </a:solidFill>
            </a:endParaRPr>
          </a:p>
          <a:p>
            <a:pPr lvl="1"/>
            <a:endParaRPr lang="en-NZ" dirty="0"/>
          </a:p>
          <a:p>
            <a:pPr lvl="1"/>
            <a:endParaRPr lang="en-NZ" altLang="en-US" sz="2400" dirty="0" smtClean="0"/>
          </a:p>
          <a:p>
            <a:pPr lvl="1"/>
            <a:endParaRPr lang="en-NZ" altLang="en-US" sz="2400" dirty="0" smtClean="0"/>
          </a:p>
          <a:p>
            <a:pPr lvl="1"/>
            <a:endParaRPr lang="en-NZ" altLang="en-US" sz="2400" dirty="0" smtClean="0"/>
          </a:p>
          <a:p>
            <a:pPr lvl="1"/>
            <a:endParaRPr lang="en-NZ" altLang="en-US" sz="2400" dirty="0"/>
          </a:p>
          <a:p>
            <a:pPr lvl="1"/>
            <a:endParaRPr lang="en-NZ" dirty="0" smtClean="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21</a:t>
            </a:fld>
            <a:endParaRPr lang="en-NZ"/>
          </a:p>
        </p:txBody>
      </p:sp>
      <p:sp>
        <p:nvSpPr>
          <p:cNvPr id="7" name="Content Placeholder 2"/>
          <p:cNvSpPr txBox="1">
            <a:spLocks/>
          </p:cNvSpPr>
          <p:nvPr/>
        </p:nvSpPr>
        <p:spPr bwMode="auto">
          <a:xfrm>
            <a:off x="2792760" y="6021288"/>
            <a:ext cx="4968552"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buNone/>
            </a:pPr>
            <a:r>
              <a:rPr lang="en-NZ" altLang="en-US" sz="1500" i="1" dirty="0" smtClean="0">
                <a:solidFill>
                  <a:srgbClr val="0070C0"/>
                </a:solidFill>
              </a:rPr>
              <a:t>http</a:t>
            </a:r>
            <a:r>
              <a:rPr lang="en-NZ" altLang="en-US" sz="1500" i="1" dirty="0">
                <a:solidFill>
                  <a:srgbClr val="0070C0"/>
                </a:solidFill>
              </a:rPr>
              <a:t>://</a:t>
            </a:r>
            <a:r>
              <a:rPr lang="en-NZ" altLang="en-US" sz="1500" i="1" dirty="0" smtClean="0">
                <a:solidFill>
                  <a:srgbClr val="0070C0"/>
                </a:solidFill>
              </a:rPr>
              <a:t>www.toyota.co.jp/ev/vision/production_system</a:t>
            </a:r>
            <a:endParaRPr lang="en-NZ" altLang="en-US" sz="2400" dirty="0" smtClean="0">
              <a:solidFill>
                <a:srgbClr val="0070C0"/>
              </a:solidFill>
            </a:endParaRPr>
          </a:p>
          <a:p>
            <a:pPr lvl="1"/>
            <a:endParaRPr lang="en-NZ" altLang="en-US" sz="2400" dirty="0" smtClean="0"/>
          </a:p>
          <a:p>
            <a:pPr lvl="1"/>
            <a:endParaRPr lang="en-NZ" altLang="en-US" sz="2400" dirty="0" smtClean="0"/>
          </a:p>
          <a:p>
            <a:pPr lvl="1"/>
            <a:endParaRPr lang="en-NZ" dirty="0" smtClean="0"/>
          </a:p>
          <a:p>
            <a:pPr lvl="1"/>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0936411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Quality themes</a:t>
            </a:r>
            <a:endParaRPr lang="en-NZ" dirty="0"/>
          </a:p>
        </p:txBody>
      </p:sp>
      <p:sp>
        <p:nvSpPr>
          <p:cNvPr id="3" name="Content Placeholder 2"/>
          <p:cNvSpPr>
            <a:spLocks noGrp="1"/>
          </p:cNvSpPr>
          <p:nvPr>
            <p:ph sz="quarter" idx="1"/>
          </p:nvPr>
        </p:nvSpPr>
        <p:spPr>
          <a:xfrm>
            <a:off x="309116" y="1219200"/>
            <a:ext cx="9324404" cy="4370040"/>
          </a:xfrm>
        </p:spPr>
        <p:txBody>
          <a:bodyPr>
            <a:normAutofit lnSpcReduction="10000"/>
          </a:bodyPr>
          <a:lstStyle/>
          <a:p>
            <a:endParaRPr lang="en-NZ" dirty="0" smtClean="0"/>
          </a:p>
          <a:p>
            <a:r>
              <a:rPr lang="en-NZ" dirty="0" smtClean="0"/>
              <a:t>Western initiatives resulting from Japanese successes, all applied to software:</a:t>
            </a:r>
          </a:p>
          <a:p>
            <a:pPr lvl="1"/>
            <a:r>
              <a:rPr lang="en-NZ" dirty="0" smtClean="0"/>
              <a:t>TQM (Total Quality Management): </a:t>
            </a:r>
            <a:endParaRPr lang="en-NZ" dirty="0"/>
          </a:p>
          <a:p>
            <a:pPr lvl="2"/>
            <a:r>
              <a:rPr lang="en-NZ" altLang="en-US" dirty="0"/>
              <a:t>Management approach involving customer focus and system-wide continuous improvement based on measurement </a:t>
            </a:r>
            <a:endParaRPr lang="en-NZ" altLang="en-US" dirty="0" smtClean="0"/>
          </a:p>
          <a:p>
            <a:pPr lvl="1"/>
            <a:r>
              <a:rPr lang="en-NZ" dirty="0" smtClean="0"/>
              <a:t>Six Sigma: </a:t>
            </a:r>
            <a:endParaRPr lang="en-NZ" dirty="0"/>
          </a:p>
          <a:p>
            <a:pPr lvl="2"/>
            <a:r>
              <a:rPr lang="en-NZ" altLang="en-US" dirty="0"/>
              <a:t>Management strategy aimed at reducing process variability i.e. removing ‘common causes</a:t>
            </a:r>
            <a:r>
              <a:rPr lang="en-NZ" altLang="en-US" dirty="0" smtClean="0"/>
              <a:t>’</a:t>
            </a:r>
          </a:p>
          <a:p>
            <a:pPr lvl="1"/>
            <a:r>
              <a:rPr lang="en-NZ" altLang="en-US" sz="2400" dirty="0" smtClean="0"/>
              <a:t>Lean</a:t>
            </a:r>
            <a:r>
              <a:rPr lang="en-NZ" dirty="0" smtClean="0"/>
              <a:t>: </a:t>
            </a:r>
            <a:endParaRPr lang="en-NZ" dirty="0"/>
          </a:p>
          <a:p>
            <a:pPr lvl="2"/>
            <a:r>
              <a:rPr lang="en-NZ" dirty="0" smtClean="0"/>
              <a:t>Reduce waste</a:t>
            </a:r>
            <a:endParaRPr lang="en-NZ" dirty="0"/>
          </a:p>
          <a:p>
            <a:pPr lvl="1"/>
            <a:r>
              <a:rPr lang="en-NZ" altLang="en-US" sz="2400" dirty="0" smtClean="0"/>
              <a:t>ISO 9000 series (Quality systems)</a:t>
            </a:r>
            <a:r>
              <a:rPr lang="en-NZ" dirty="0" smtClean="0"/>
              <a:t>: </a:t>
            </a:r>
            <a:endParaRPr lang="en-NZ" dirty="0"/>
          </a:p>
          <a:p>
            <a:pPr lvl="1"/>
            <a:endParaRPr lang="en-NZ" altLang="en-US" sz="1500" i="1" dirty="0" smtClean="0"/>
          </a:p>
          <a:p>
            <a:pPr lvl="1"/>
            <a:endParaRPr lang="en-NZ" altLang="en-US" sz="2400" dirty="0" smtClean="0"/>
          </a:p>
          <a:p>
            <a:pPr lvl="1"/>
            <a:endParaRPr lang="en-NZ" altLang="en-US" sz="2400" dirty="0"/>
          </a:p>
          <a:p>
            <a:pPr lvl="1"/>
            <a:endParaRPr lang="en-NZ" dirty="0" smtClean="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22</a:t>
            </a:fld>
            <a:endParaRPr lang="en-NZ"/>
          </a:p>
        </p:txBody>
      </p:sp>
      <p:sp>
        <p:nvSpPr>
          <p:cNvPr id="7" name="Content Placeholder 2"/>
          <p:cNvSpPr txBox="1">
            <a:spLocks/>
          </p:cNvSpPr>
          <p:nvPr/>
        </p:nvSpPr>
        <p:spPr bwMode="auto">
          <a:xfrm>
            <a:off x="2792760" y="5805264"/>
            <a:ext cx="4968552" cy="69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a:lnSpc>
                <a:spcPct val="80000"/>
              </a:lnSpc>
              <a:buFontTx/>
              <a:buNone/>
            </a:pPr>
            <a:r>
              <a:rPr lang="en-NZ" altLang="en-US" sz="1600" i="1" dirty="0">
                <a:solidFill>
                  <a:srgbClr val="0070C0"/>
                </a:solidFill>
                <a:hlinkClick r:id="rId3"/>
              </a:rPr>
              <a:t>http://www.isixsigma.com/library/content/c021230a.asp</a:t>
            </a:r>
            <a:endParaRPr lang="en-NZ" altLang="en-US" sz="1600" i="1" dirty="0">
              <a:solidFill>
                <a:srgbClr val="0070C0"/>
              </a:solidFill>
            </a:endParaRPr>
          </a:p>
          <a:p>
            <a:pPr>
              <a:lnSpc>
                <a:spcPct val="80000"/>
              </a:lnSpc>
              <a:buFontTx/>
              <a:buNone/>
            </a:pPr>
            <a:r>
              <a:rPr lang="en-NZ" altLang="en-US" sz="1600" i="1" dirty="0">
                <a:solidFill>
                  <a:srgbClr val="0070C0"/>
                </a:solidFill>
                <a:hlinkClick r:id="rId4"/>
              </a:rPr>
              <a:t>http://europe.isixsigma.com/library/content/c051214b.asp</a:t>
            </a:r>
            <a:endParaRPr lang="en-NZ" altLang="en-US" sz="1600" i="1" dirty="0">
              <a:solidFill>
                <a:srgbClr val="0070C0"/>
              </a:solidFill>
            </a:endParaRPr>
          </a:p>
          <a:p>
            <a:pPr lvl="1"/>
            <a:endParaRPr lang="en-NZ" altLang="en-US" sz="2400" dirty="0" smtClean="0"/>
          </a:p>
          <a:p>
            <a:pPr lvl="1"/>
            <a:endParaRPr lang="en-NZ" altLang="en-US" sz="2400" dirty="0" smtClean="0"/>
          </a:p>
          <a:p>
            <a:pPr lvl="1"/>
            <a:endParaRPr lang="en-NZ" altLang="en-US" sz="2400" dirty="0" smtClean="0"/>
          </a:p>
          <a:p>
            <a:pPr lvl="1"/>
            <a:endParaRPr lang="en-NZ" dirty="0" smtClean="0"/>
          </a:p>
          <a:p>
            <a:pPr lvl="1"/>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6015341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Quality themes and SE</a:t>
            </a:r>
            <a:endParaRPr lang="en-NZ" dirty="0"/>
          </a:p>
        </p:txBody>
      </p:sp>
      <p:sp>
        <p:nvSpPr>
          <p:cNvPr id="3" name="Content Placeholder 2"/>
          <p:cNvSpPr>
            <a:spLocks noGrp="1"/>
          </p:cNvSpPr>
          <p:nvPr>
            <p:ph sz="quarter" idx="1"/>
          </p:nvPr>
        </p:nvSpPr>
        <p:spPr>
          <a:xfrm>
            <a:off x="309116" y="1219200"/>
            <a:ext cx="8748340" cy="4730080"/>
          </a:xfrm>
        </p:spPr>
        <p:txBody>
          <a:bodyPr>
            <a:normAutofit fontScale="92500" lnSpcReduction="10000"/>
          </a:bodyPr>
          <a:lstStyle/>
          <a:p>
            <a:endParaRPr lang="en-NZ" dirty="0" smtClean="0"/>
          </a:p>
          <a:p>
            <a:r>
              <a:rPr lang="en-NZ" dirty="0" smtClean="0"/>
              <a:t>Waterfall</a:t>
            </a:r>
          </a:p>
          <a:p>
            <a:pPr lvl="1">
              <a:lnSpc>
                <a:spcPct val="80000"/>
              </a:lnSpc>
            </a:pPr>
            <a:r>
              <a:rPr lang="en-NZ" altLang="en-US" sz="2400" dirty="0"/>
              <a:t>quality is conformance to specification</a:t>
            </a:r>
          </a:p>
          <a:p>
            <a:pPr lvl="1">
              <a:lnSpc>
                <a:spcPct val="80000"/>
              </a:lnSpc>
            </a:pPr>
            <a:r>
              <a:rPr lang="en-NZ" altLang="en-US" sz="2400" dirty="0"/>
              <a:t>inspections and reviews to avoid defect injection (can’t test quality in</a:t>
            </a:r>
            <a:r>
              <a:rPr lang="en-NZ" altLang="en-US" sz="2400" dirty="0" smtClean="0"/>
              <a:t>)</a:t>
            </a:r>
          </a:p>
          <a:p>
            <a:pPr lvl="1">
              <a:lnSpc>
                <a:spcPct val="80000"/>
              </a:lnSpc>
            </a:pPr>
            <a:r>
              <a:rPr lang="en-NZ" altLang="en-US" sz="2400" dirty="0" smtClean="0"/>
              <a:t>phase ‘gates’ (test outputs from each stage before passing to next)</a:t>
            </a:r>
            <a:endParaRPr lang="en-NZ" altLang="en-US" sz="2400" dirty="0"/>
          </a:p>
          <a:p>
            <a:pPr marL="593725" lvl="2" indent="0">
              <a:buNone/>
            </a:pPr>
            <a:endParaRPr lang="en-NZ" altLang="en-US" dirty="0"/>
          </a:p>
          <a:p>
            <a:r>
              <a:rPr lang="en-NZ" dirty="0" smtClean="0"/>
              <a:t>XP</a:t>
            </a:r>
            <a:endParaRPr lang="en-NZ" dirty="0"/>
          </a:p>
          <a:p>
            <a:pPr lvl="1">
              <a:lnSpc>
                <a:spcPct val="80000"/>
              </a:lnSpc>
            </a:pPr>
            <a:r>
              <a:rPr lang="en-NZ" altLang="en-US" sz="2400" dirty="0" smtClean="0"/>
              <a:t>shared vision</a:t>
            </a:r>
          </a:p>
          <a:p>
            <a:pPr lvl="1">
              <a:lnSpc>
                <a:spcPct val="80000"/>
              </a:lnSpc>
            </a:pPr>
            <a:r>
              <a:rPr lang="en-NZ" altLang="en-US" sz="2400" dirty="0"/>
              <a:t>iterations for customer feedback (quality is ‘fitness-for-use</a:t>
            </a:r>
            <a:r>
              <a:rPr lang="en-NZ" altLang="en-US" sz="2400" dirty="0" smtClean="0"/>
              <a:t>’)</a:t>
            </a:r>
          </a:p>
          <a:p>
            <a:pPr lvl="1">
              <a:lnSpc>
                <a:spcPct val="80000"/>
              </a:lnSpc>
            </a:pPr>
            <a:r>
              <a:rPr lang="en-NZ" altLang="en-US" sz="2400" dirty="0"/>
              <a:t>pair programming and test-first to avoid defect </a:t>
            </a:r>
            <a:r>
              <a:rPr lang="en-NZ" altLang="en-US" sz="2400" dirty="0" smtClean="0"/>
              <a:t>injection</a:t>
            </a:r>
          </a:p>
          <a:p>
            <a:pPr lvl="1">
              <a:lnSpc>
                <a:spcPct val="80000"/>
              </a:lnSpc>
            </a:pPr>
            <a:r>
              <a:rPr lang="en-NZ" altLang="en-US" sz="2400" dirty="0"/>
              <a:t>empower employees</a:t>
            </a:r>
          </a:p>
          <a:p>
            <a:pPr lvl="1">
              <a:lnSpc>
                <a:spcPct val="80000"/>
              </a:lnSpc>
            </a:pPr>
            <a:endParaRPr lang="en-NZ" altLang="en-US" sz="2400" dirty="0" smtClean="0"/>
          </a:p>
          <a:p>
            <a:r>
              <a:rPr lang="en-NZ" dirty="0" smtClean="0"/>
              <a:t>Lean software development</a:t>
            </a:r>
            <a:endParaRPr lang="en-NZ" dirty="0"/>
          </a:p>
          <a:p>
            <a:pPr lvl="1">
              <a:lnSpc>
                <a:spcPct val="80000"/>
              </a:lnSpc>
            </a:pPr>
            <a:r>
              <a:rPr lang="en-NZ" altLang="en-US" sz="2400" dirty="0" smtClean="0"/>
              <a:t>reduce waste</a:t>
            </a:r>
            <a:endParaRPr lang="en-NZ" altLang="en-US" sz="2400" dirty="0"/>
          </a:p>
          <a:p>
            <a:pPr lvl="1">
              <a:lnSpc>
                <a:spcPct val="80000"/>
              </a:lnSpc>
            </a:pPr>
            <a:endParaRPr lang="en-NZ" altLang="en-US" sz="2400" dirty="0"/>
          </a:p>
          <a:p>
            <a:pPr lvl="1">
              <a:lnSpc>
                <a:spcPct val="80000"/>
              </a:lnSpc>
            </a:pPr>
            <a:endParaRPr lang="en-NZ" altLang="en-US" sz="2400" dirty="0"/>
          </a:p>
          <a:p>
            <a:pPr lvl="1"/>
            <a:endParaRPr lang="en-NZ" altLang="en-US" sz="2400" dirty="0"/>
          </a:p>
          <a:p>
            <a:pPr lvl="1"/>
            <a:endParaRPr lang="en-NZ" dirty="0" smtClean="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23</a:t>
            </a:fld>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9726621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Quality themes and SE</a:t>
            </a:r>
            <a:endParaRPr lang="en-NZ" dirty="0"/>
          </a:p>
        </p:txBody>
      </p:sp>
      <p:sp>
        <p:nvSpPr>
          <p:cNvPr id="3" name="Content Placeholder 2"/>
          <p:cNvSpPr>
            <a:spLocks noGrp="1"/>
          </p:cNvSpPr>
          <p:nvPr>
            <p:ph sz="quarter" idx="1"/>
          </p:nvPr>
        </p:nvSpPr>
        <p:spPr>
          <a:xfrm>
            <a:off x="309116" y="1556792"/>
            <a:ext cx="9324404" cy="3312368"/>
          </a:xfrm>
        </p:spPr>
        <p:txBody>
          <a:bodyPr>
            <a:normAutofit fontScale="92500" lnSpcReduction="20000"/>
          </a:bodyPr>
          <a:lstStyle/>
          <a:p>
            <a:r>
              <a:rPr lang="en-NZ" dirty="0" smtClean="0"/>
              <a:t>Underlying belief is : </a:t>
            </a:r>
            <a:r>
              <a:rPr lang="en-NZ" dirty="0" smtClean="0">
                <a:solidFill>
                  <a:srgbClr val="0070C0"/>
                </a:solidFill>
              </a:rPr>
              <a:t>Good process -&gt; quality product </a:t>
            </a:r>
          </a:p>
          <a:p>
            <a:pPr lvl="1"/>
            <a:endParaRPr lang="en-NZ" dirty="0"/>
          </a:p>
          <a:p>
            <a:pPr lvl="1"/>
            <a:r>
              <a:rPr lang="en-NZ" altLang="en-US" dirty="0" smtClean="0"/>
              <a:t>This idea is behind all the (heated) discussions about software process. For example, should an organisation implement a waterfall approach? XP? Perhaps Lean Software Development is the way to go?</a:t>
            </a:r>
          </a:p>
          <a:p>
            <a:pPr lvl="1"/>
            <a:endParaRPr lang="en-NZ" altLang="en-US" dirty="0" smtClean="0"/>
          </a:p>
          <a:p>
            <a:pPr lvl="1"/>
            <a:r>
              <a:rPr lang="en-NZ" altLang="en-US" dirty="0" smtClean="0"/>
              <a:t>Each of these approaches implements some of the ideas from above.</a:t>
            </a:r>
          </a:p>
          <a:p>
            <a:pPr lvl="1"/>
            <a:endParaRPr lang="en-NZ" altLang="en-US" dirty="0" smtClean="0"/>
          </a:p>
          <a:p>
            <a:pPr lvl="1"/>
            <a:r>
              <a:rPr lang="en-NZ" altLang="en-US" dirty="0" smtClean="0"/>
              <a:t>Current thinking is that practices must be adapted to the particular circumstances of the project.</a:t>
            </a:r>
          </a:p>
          <a:p>
            <a:pPr lvl="1"/>
            <a:endParaRPr lang="en-NZ" altLang="en-US" dirty="0"/>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24</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6213703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Quality themes and SE</a:t>
            </a:r>
            <a:endParaRPr lang="en-NZ" dirty="0"/>
          </a:p>
        </p:txBody>
      </p:sp>
      <p:sp>
        <p:nvSpPr>
          <p:cNvPr id="3" name="Content Placeholder 2"/>
          <p:cNvSpPr>
            <a:spLocks noGrp="1"/>
          </p:cNvSpPr>
          <p:nvPr>
            <p:ph sz="quarter" idx="1"/>
          </p:nvPr>
        </p:nvSpPr>
        <p:spPr>
          <a:xfrm>
            <a:off x="309116" y="1556792"/>
            <a:ext cx="8820348" cy="3312368"/>
          </a:xfrm>
        </p:spPr>
        <p:txBody>
          <a:bodyPr>
            <a:normAutofit fontScale="92500" lnSpcReduction="20000"/>
          </a:bodyPr>
          <a:lstStyle/>
          <a:p>
            <a:r>
              <a:rPr lang="en-NZ" dirty="0" smtClean="0"/>
              <a:t>Good process -&gt; quality product </a:t>
            </a:r>
          </a:p>
          <a:p>
            <a:pPr lvl="1"/>
            <a:endParaRPr lang="en-NZ" sz="1500" dirty="0"/>
          </a:p>
          <a:p>
            <a:pPr lvl="1"/>
            <a:r>
              <a:rPr lang="en-NZ" altLang="en-US" dirty="0" smtClean="0"/>
              <a:t>In this course, our focus is software development.  There are some basic practices advocated by all methodologies that are relevant within development and crucial for a quality outcome. These  should be understood and implemented by the developer.</a:t>
            </a:r>
          </a:p>
          <a:p>
            <a:pPr lvl="1"/>
            <a:endParaRPr lang="en-NZ" altLang="en-US" dirty="0" smtClean="0"/>
          </a:p>
          <a:p>
            <a:pPr lvl="2"/>
            <a:r>
              <a:rPr lang="en-NZ" altLang="en-US" dirty="0"/>
              <a:t>Managing changes to the codebase (version control)</a:t>
            </a:r>
          </a:p>
          <a:p>
            <a:pPr lvl="2"/>
            <a:r>
              <a:rPr lang="en-NZ" altLang="en-US" dirty="0" smtClean="0"/>
              <a:t>Ensuring you deliver high quality code (unit testing)</a:t>
            </a:r>
          </a:p>
          <a:p>
            <a:pPr lvl="1"/>
            <a:endParaRPr lang="en-NZ" altLang="en-US" dirty="0" smtClean="0"/>
          </a:p>
          <a:p>
            <a:pPr lvl="1"/>
            <a:r>
              <a:rPr lang="en-NZ" altLang="en-US" dirty="0" smtClean="0"/>
              <a:t>We will talk about these over the next few sessions.</a:t>
            </a:r>
          </a:p>
          <a:p>
            <a:pPr lvl="1"/>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25</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106255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Lecture plan</a:t>
            </a:r>
            <a:endParaRPr lang="en-NZ" dirty="0"/>
          </a:p>
        </p:txBody>
      </p:sp>
      <p:sp>
        <p:nvSpPr>
          <p:cNvPr id="3" name="Content Placeholder 2"/>
          <p:cNvSpPr>
            <a:spLocks noGrp="1"/>
          </p:cNvSpPr>
          <p:nvPr>
            <p:ph sz="quarter" idx="1"/>
          </p:nvPr>
        </p:nvSpPr>
        <p:spPr>
          <a:xfrm>
            <a:off x="165100" y="1219200"/>
            <a:ext cx="9493250" cy="4874096"/>
          </a:xfrm>
        </p:spPr>
        <p:txBody>
          <a:bodyPr>
            <a:normAutofit fontScale="85000" lnSpcReduction="20000"/>
          </a:bodyPr>
          <a:lstStyle/>
          <a:p>
            <a:endParaRPr lang="en-NZ" dirty="0" smtClean="0"/>
          </a:p>
          <a:p>
            <a:pPr marL="0" indent="0">
              <a:buNone/>
            </a:pPr>
            <a:r>
              <a:rPr lang="en-NZ" dirty="0" smtClean="0"/>
              <a:t>Week 1: 	</a:t>
            </a:r>
            <a:r>
              <a:rPr lang="en-NZ" i="1" dirty="0" smtClean="0"/>
              <a:t>No class - Anzac Day</a:t>
            </a:r>
          </a:p>
          <a:p>
            <a:pPr marL="0" indent="0">
              <a:buNone/>
            </a:pPr>
            <a:r>
              <a:rPr lang="en-NZ" dirty="0">
                <a:solidFill>
                  <a:srgbClr val="0070C0"/>
                </a:solidFill>
              </a:rPr>
              <a:t>	</a:t>
            </a:r>
            <a:r>
              <a:rPr lang="en-NZ" dirty="0" smtClean="0">
                <a:solidFill>
                  <a:srgbClr val="0070C0"/>
                </a:solidFill>
              </a:rPr>
              <a:t>	</a:t>
            </a:r>
            <a:r>
              <a:rPr lang="en-NZ" dirty="0" smtClean="0">
                <a:solidFill>
                  <a:srgbClr val="0070C0"/>
                </a:solidFill>
              </a:rPr>
              <a:t>What </a:t>
            </a:r>
            <a:r>
              <a:rPr lang="en-NZ" dirty="0" smtClean="0">
                <a:solidFill>
                  <a:srgbClr val="0070C0"/>
                </a:solidFill>
              </a:rPr>
              <a:t>is software quality?</a:t>
            </a:r>
          </a:p>
          <a:p>
            <a:pPr marL="0" indent="0">
              <a:buNone/>
            </a:pPr>
            <a:r>
              <a:rPr lang="en-NZ" dirty="0"/>
              <a:t>	</a:t>
            </a:r>
            <a:r>
              <a:rPr lang="en-NZ" dirty="0" smtClean="0"/>
              <a:t>	Some key developer practices (version control, testing).</a:t>
            </a:r>
          </a:p>
          <a:p>
            <a:pPr marL="0" indent="0">
              <a:buNone/>
            </a:pPr>
            <a:r>
              <a:rPr lang="en-NZ" dirty="0"/>
              <a:t>	</a:t>
            </a:r>
            <a:r>
              <a:rPr lang="en-NZ" dirty="0" smtClean="0"/>
              <a:t>	</a:t>
            </a:r>
          </a:p>
          <a:p>
            <a:pPr marL="0" indent="0">
              <a:buNone/>
            </a:pPr>
            <a:r>
              <a:rPr lang="en-NZ" dirty="0" smtClean="0"/>
              <a:t>Week </a:t>
            </a:r>
            <a:r>
              <a:rPr lang="en-NZ" dirty="0" smtClean="0"/>
              <a:t>2:</a:t>
            </a:r>
            <a:r>
              <a:rPr lang="en-NZ" dirty="0"/>
              <a:t>	</a:t>
            </a:r>
            <a:r>
              <a:rPr lang="en-NZ" dirty="0" smtClean="0"/>
              <a:t>Black </a:t>
            </a:r>
            <a:r>
              <a:rPr lang="en-NZ" dirty="0"/>
              <a:t>box testing. </a:t>
            </a:r>
            <a:endParaRPr lang="en-NZ" dirty="0" smtClean="0"/>
          </a:p>
          <a:p>
            <a:pPr marL="0" indent="0">
              <a:buNone/>
            </a:pPr>
            <a:r>
              <a:rPr lang="en-NZ" dirty="0"/>
              <a:t>	</a:t>
            </a:r>
            <a:r>
              <a:rPr lang="en-NZ" dirty="0" smtClean="0"/>
              <a:t>	</a:t>
            </a:r>
            <a:r>
              <a:rPr lang="en-NZ" dirty="0" smtClean="0"/>
              <a:t>White-box </a:t>
            </a:r>
            <a:r>
              <a:rPr lang="en-NZ" dirty="0" smtClean="0"/>
              <a:t>testing. </a:t>
            </a:r>
          </a:p>
          <a:p>
            <a:pPr marL="0" indent="0">
              <a:buNone/>
            </a:pPr>
            <a:r>
              <a:rPr lang="en-NZ" dirty="0"/>
              <a:t>		Myers' </a:t>
            </a:r>
            <a:r>
              <a:rPr lang="en-NZ" dirty="0" smtClean="0"/>
              <a:t>testing principles.</a:t>
            </a:r>
          </a:p>
          <a:p>
            <a:pPr marL="0" indent="0">
              <a:buNone/>
            </a:pPr>
            <a:r>
              <a:rPr lang="en-NZ" dirty="0"/>
              <a:t>		</a:t>
            </a:r>
          </a:p>
          <a:p>
            <a:pPr marL="0" indent="0">
              <a:buNone/>
            </a:pPr>
            <a:r>
              <a:rPr lang="en-NZ" dirty="0" smtClean="0"/>
              <a:t>Week </a:t>
            </a:r>
            <a:r>
              <a:rPr lang="en-NZ" dirty="0"/>
              <a:t>3:	</a:t>
            </a:r>
            <a:r>
              <a:rPr lang="en-NZ" dirty="0" smtClean="0"/>
              <a:t>Traditional </a:t>
            </a:r>
            <a:r>
              <a:rPr lang="en-NZ" dirty="0"/>
              <a:t>approach to testing (Waterfall). </a:t>
            </a:r>
            <a:endParaRPr lang="en-NZ" dirty="0" smtClean="0"/>
          </a:p>
          <a:p>
            <a:pPr marL="0" indent="0">
              <a:buNone/>
            </a:pPr>
            <a:r>
              <a:rPr lang="en-NZ" dirty="0"/>
              <a:t>	</a:t>
            </a:r>
            <a:r>
              <a:rPr lang="en-NZ" dirty="0" smtClean="0"/>
              <a:t>	Agile </a:t>
            </a:r>
            <a:r>
              <a:rPr lang="en-NZ" dirty="0"/>
              <a:t>approach to testing (XP).</a:t>
            </a:r>
          </a:p>
          <a:p>
            <a:pPr marL="0" indent="0">
              <a:buNone/>
            </a:pPr>
            <a:r>
              <a:rPr lang="en-NZ" dirty="0" smtClean="0"/>
              <a:t>		Famous failures.</a:t>
            </a:r>
          </a:p>
          <a:p>
            <a:pPr marL="0" indent="0">
              <a:buNone/>
            </a:pPr>
            <a:r>
              <a:rPr lang="en-NZ" dirty="0"/>
              <a:t>	</a:t>
            </a:r>
            <a:r>
              <a:rPr lang="en-NZ" dirty="0" smtClean="0"/>
              <a:t>	</a:t>
            </a:r>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3</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7763499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Readings</a:t>
            </a:r>
            <a:endParaRPr lang="en-NZ" dirty="0"/>
          </a:p>
        </p:txBody>
      </p:sp>
      <p:sp>
        <p:nvSpPr>
          <p:cNvPr id="3" name="Content Placeholder 2"/>
          <p:cNvSpPr>
            <a:spLocks noGrp="1"/>
          </p:cNvSpPr>
          <p:nvPr>
            <p:ph sz="quarter" idx="1"/>
          </p:nvPr>
        </p:nvSpPr>
        <p:spPr>
          <a:xfrm>
            <a:off x="128464" y="1700808"/>
            <a:ext cx="9493250" cy="4392488"/>
          </a:xfrm>
        </p:spPr>
        <p:txBody>
          <a:bodyPr>
            <a:normAutofit fontScale="85000" lnSpcReduction="20000"/>
          </a:bodyPr>
          <a:lstStyle/>
          <a:p>
            <a:r>
              <a:rPr lang="en-NZ" b="1" dirty="0" smtClean="0"/>
              <a:t>Myers</a:t>
            </a:r>
            <a:r>
              <a:rPr lang="en-NZ" dirty="0" smtClean="0"/>
              <a:t>, </a:t>
            </a:r>
            <a:r>
              <a:rPr lang="en-NZ" dirty="0" err="1" smtClean="0"/>
              <a:t>Glenford</a:t>
            </a:r>
            <a:r>
              <a:rPr lang="en-NZ" dirty="0" smtClean="0"/>
              <a:t>.</a:t>
            </a:r>
            <a:r>
              <a:rPr lang="en-NZ" dirty="0"/>
              <a:t> </a:t>
            </a:r>
            <a:r>
              <a:rPr lang="en-NZ" i="1" dirty="0">
                <a:hlinkClick r:id="rId2"/>
              </a:rPr>
              <a:t>The Art of Software Testing</a:t>
            </a:r>
            <a:r>
              <a:rPr lang="en-NZ" dirty="0"/>
              <a:t>, </a:t>
            </a:r>
            <a:r>
              <a:rPr lang="en-NZ" sz="1800" dirty="0" smtClean="0"/>
              <a:t>3rd </a:t>
            </a:r>
            <a:r>
              <a:rPr lang="en-NZ" sz="1800" dirty="0"/>
              <a:t>edition, </a:t>
            </a:r>
            <a:r>
              <a:rPr lang="en-NZ" sz="1800" dirty="0" smtClean="0"/>
              <a:t>Wiley, 2012.</a:t>
            </a:r>
          </a:p>
          <a:p>
            <a:pPr lvl="1"/>
            <a:r>
              <a:rPr lang="en-NZ" dirty="0" smtClean="0"/>
              <a:t>This is an e-book, on an unlimited-user viewing licence in our library.  This means that 3 people can access at any one time. </a:t>
            </a:r>
          </a:p>
          <a:p>
            <a:pPr lvl="1"/>
            <a:r>
              <a:rPr lang="en-NZ" dirty="0" smtClean="0"/>
              <a:t>The number of pages you can download at any one time is limited.  </a:t>
            </a:r>
          </a:p>
          <a:p>
            <a:pPr lvl="1"/>
            <a:r>
              <a:rPr lang="en-NZ" dirty="0" smtClean="0"/>
              <a:t>You </a:t>
            </a:r>
            <a:r>
              <a:rPr lang="en-NZ" i="1" dirty="0" smtClean="0"/>
              <a:t>may</a:t>
            </a:r>
            <a:r>
              <a:rPr lang="en-NZ" dirty="0" smtClean="0"/>
              <a:t> have to be on-campus to read this online.</a:t>
            </a:r>
          </a:p>
          <a:p>
            <a:pPr lvl="1"/>
            <a:endParaRPr lang="en-NZ" dirty="0"/>
          </a:p>
          <a:p>
            <a:pPr marL="273050" lvl="1">
              <a:spcBef>
                <a:spcPts val="600"/>
              </a:spcBef>
              <a:buClr>
                <a:schemeClr val="accent1"/>
              </a:buClr>
            </a:pPr>
            <a:r>
              <a:rPr lang="en-NZ" sz="2600" b="1" dirty="0" smtClean="0">
                <a:ea typeface="Verdana" panose="020B0604030504040204" pitchFamily="34" charset="0"/>
                <a:cs typeface="Verdana" panose="020B0604030504040204" pitchFamily="34" charset="0"/>
              </a:rPr>
              <a:t>Vogel, Lars. </a:t>
            </a:r>
            <a:r>
              <a:rPr lang="en-NZ" sz="2600" dirty="0" err="1" smtClean="0">
                <a:hlinkClick r:id="rId3"/>
              </a:rPr>
              <a:t>JUnit</a:t>
            </a:r>
            <a:r>
              <a:rPr lang="en-NZ" sz="2600" dirty="0" smtClean="0">
                <a:hlinkClick r:id="rId3"/>
              </a:rPr>
              <a:t> </a:t>
            </a:r>
            <a:r>
              <a:rPr lang="en-NZ" sz="2600" dirty="0">
                <a:hlinkClick r:id="rId3"/>
              </a:rPr>
              <a:t>– Tutorial</a:t>
            </a:r>
            <a:r>
              <a:rPr lang="en-NZ" sz="2600" dirty="0"/>
              <a:t>, </a:t>
            </a:r>
            <a:r>
              <a:rPr lang="en-NZ" sz="1800" dirty="0"/>
              <a:t>version </a:t>
            </a:r>
            <a:r>
              <a:rPr lang="en-NZ" sz="1800" dirty="0" smtClean="0"/>
              <a:t>2.5, </a:t>
            </a:r>
            <a:r>
              <a:rPr lang="en-NZ" sz="1800" dirty="0"/>
              <a:t>sections </a:t>
            </a:r>
            <a:r>
              <a:rPr lang="en-NZ" sz="1800" dirty="0" smtClean="0"/>
              <a:t>1, 3, 4 and 5.</a:t>
            </a:r>
            <a:r>
              <a:rPr lang="en-NZ" sz="2600" dirty="0" smtClean="0"/>
              <a:t>   </a:t>
            </a:r>
          </a:p>
          <a:p>
            <a:pPr marL="547687" lvl="2">
              <a:spcBef>
                <a:spcPts val="600"/>
              </a:spcBef>
              <a:buClr>
                <a:schemeClr val="accent1"/>
              </a:buClr>
            </a:pPr>
            <a:r>
              <a:rPr lang="en-NZ" dirty="0" smtClean="0"/>
              <a:t>Please do this before Friday.</a:t>
            </a:r>
          </a:p>
          <a:p>
            <a:pPr marL="547687" lvl="2">
              <a:spcBef>
                <a:spcPts val="600"/>
              </a:spcBef>
              <a:buClr>
                <a:schemeClr val="accent1"/>
              </a:buClr>
            </a:pPr>
            <a:endParaRPr lang="en-NZ" dirty="0" smtClean="0"/>
          </a:p>
          <a:p>
            <a:r>
              <a:rPr lang="en-NZ" dirty="0" smtClean="0">
                <a:ea typeface="Verdana" panose="020B0604030504040204" pitchFamily="34" charset="0"/>
                <a:cs typeface="Verdana" panose="020B0604030504040204" pitchFamily="34" charset="0"/>
              </a:rPr>
              <a:t>Supplementary reading :</a:t>
            </a:r>
          </a:p>
          <a:p>
            <a:pPr lvl="1"/>
            <a:r>
              <a:rPr lang="en-NZ" dirty="0" smtClean="0"/>
              <a:t>If you’re using Eclipse, you should complete Vogel’s tutorial (Sections 3.4 through 6) before </a:t>
            </a:r>
            <a:r>
              <a:rPr lang="en-NZ" dirty="0"/>
              <a:t>attempting Assignment </a:t>
            </a:r>
            <a:r>
              <a:rPr lang="en-NZ" dirty="0" smtClean="0"/>
              <a:t>3. </a:t>
            </a:r>
            <a:endParaRPr lang="en-NZ" dirty="0"/>
          </a:p>
          <a:p>
            <a:pPr lvl="1"/>
            <a:r>
              <a:rPr lang="en-NZ" dirty="0" smtClean="0"/>
              <a:t>If you’re </a:t>
            </a:r>
            <a:r>
              <a:rPr lang="en-NZ" dirty="0"/>
              <a:t>using </a:t>
            </a:r>
            <a:r>
              <a:rPr lang="en-NZ" dirty="0" err="1"/>
              <a:t>DrJava</a:t>
            </a:r>
            <a:r>
              <a:rPr lang="en-NZ" dirty="0"/>
              <a:t>, read Chapter </a:t>
            </a:r>
            <a:r>
              <a:rPr lang="en-NZ" dirty="0" smtClean="0"/>
              <a:t>8 (</a:t>
            </a:r>
            <a:r>
              <a:rPr lang="en-NZ" dirty="0" smtClean="0">
                <a:hlinkClick r:id="rId4"/>
              </a:rPr>
              <a:t>Testing </a:t>
            </a:r>
            <a:r>
              <a:rPr lang="en-NZ" dirty="0">
                <a:hlinkClick r:id="rId4"/>
              </a:rPr>
              <a:t>Using </a:t>
            </a:r>
            <a:r>
              <a:rPr lang="en-NZ" dirty="0" err="1" smtClean="0">
                <a:hlinkClick r:id="rId4"/>
              </a:rPr>
              <a:t>Junit</a:t>
            </a:r>
            <a:r>
              <a:rPr lang="en-NZ" dirty="0" smtClean="0"/>
              <a:t>) in </a:t>
            </a:r>
            <a:r>
              <a:rPr lang="en-NZ" dirty="0"/>
              <a:t>the </a:t>
            </a:r>
            <a:r>
              <a:rPr lang="en-NZ" dirty="0" err="1"/>
              <a:t>DrJava</a:t>
            </a:r>
            <a:r>
              <a:rPr lang="en-NZ" dirty="0"/>
              <a:t> User Documentation. </a:t>
            </a:r>
            <a:endParaRPr lang="en-NZ" dirty="0" smtClean="0"/>
          </a:p>
          <a:p>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4</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6" name="Footer Placeholder 5"/>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476943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208584" y="152400"/>
            <a:ext cx="8429129" cy="990600"/>
          </a:xfrm>
        </p:spPr>
        <p:txBody>
          <a:bodyPr/>
          <a:lstStyle/>
          <a:p>
            <a:pPr algn="r"/>
            <a:r>
              <a:rPr lang="en-NZ" dirty="0" smtClean="0"/>
              <a:t>Learning goals</a:t>
            </a:r>
          </a:p>
        </p:txBody>
      </p:sp>
      <p:sp>
        <p:nvSpPr>
          <p:cNvPr id="16387" name="Content Placeholder 2"/>
          <p:cNvSpPr>
            <a:spLocks noGrp="1"/>
          </p:cNvSpPr>
          <p:nvPr>
            <p:ph sz="quarter" idx="1"/>
          </p:nvPr>
        </p:nvSpPr>
        <p:spPr>
          <a:xfrm>
            <a:off x="165100" y="1484784"/>
            <a:ext cx="9493250" cy="4839816"/>
          </a:xfrm>
        </p:spPr>
        <p:txBody>
          <a:bodyPr>
            <a:normAutofit fontScale="85000" lnSpcReduction="20000"/>
          </a:bodyPr>
          <a:lstStyle/>
          <a:p>
            <a:r>
              <a:rPr lang="en-NZ" dirty="0" smtClean="0"/>
              <a:t>Demonstrate </a:t>
            </a:r>
            <a:r>
              <a:rPr lang="en-NZ" dirty="0"/>
              <a:t>a</a:t>
            </a:r>
            <a:r>
              <a:rPr lang="en-NZ" dirty="0" smtClean="0"/>
              <a:t> theoretical understanding of software quality</a:t>
            </a:r>
          </a:p>
          <a:p>
            <a:pPr lvl="1"/>
            <a:r>
              <a:rPr lang="en-NZ" dirty="0" smtClean="0"/>
              <a:t>Quality models and characteristics</a:t>
            </a:r>
          </a:p>
          <a:p>
            <a:pPr lvl="1"/>
            <a:r>
              <a:rPr lang="en-NZ" dirty="0" smtClean="0"/>
              <a:t>Quality themes, origins and application to software processes</a:t>
            </a:r>
          </a:p>
          <a:p>
            <a:endParaRPr lang="en-NZ" dirty="0" smtClean="0"/>
          </a:p>
          <a:p>
            <a:r>
              <a:rPr lang="en-NZ" dirty="0" smtClean="0"/>
              <a:t>Demonstrate an understanding of testing </a:t>
            </a:r>
          </a:p>
          <a:p>
            <a:pPr lvl="1"/>
            <a:r>
              <a:rPr lang="en-NZ" dirty="0" smtClean="0"/>
              <a:t>theoretical (black box, white box, unit test, component test, system test, acceptance test, …)</a:t>
            </a:r>
          </a:p>
          <a:p>
            <a:pPr lvl="1"/>
            <a:r>
              <a:rPr lang="en-NZ" dirty="0" smtClean="0"/>
              <a:t>practical (competently perform some testing tasks using </a:t>
            </a:r>
            <a:r>
              <a:rPr lang="en-NZ" dirty="0" err="1" smtClean="0"/>
              <a:t>JUnit</a:t>
            </a:r>
            <a:r>
              <a:rPr lang="en-NZ" dirty="0" smtClean="0"/>
              <a:t>)</a:t>
            </a:r>
          </a:p>
          <a:p>
            <a:pPr lvl="1"/>
            <a:endParaRPr lang="en-NZ" dirty="0" smtClean="0"/>
          </a:p>
          <a:p>
            <a:r>
              <a:rPr lang="en-NZ" dirty="0" smtClean="0"/>
              <a:t>Demonstrate a basic understanding of how traditional and agile methodologies   approach software testing</a:t>
            </a:r>
          </a:p>
          <a:p>
            <a:endParaRPr lang="en-NZ" dirty="0" smtClean="0"/>
          </a:p>
          <a:p>
            <a:r>
              <a:rPr lang="en-NZ" dirty="0" smtClean="0"/>
              <a:t>Develop an understanding of version control</a:t>
            </a:r>
          </a:p>
          <a:p>
            <a:pPr lvl="1"/>
            <a:r>
              <a:rPr lang="en-NZ" dirty="0" smtClean="0"/>
              <a:t>theoretical (best practices)</a:t>
            </a:r>
          </a:p>
          <a:p>
            <a:pPr lvl="1"/>
            <a:r>
              <a:rPr lang="en-NZ" dirty="0" smtClean="0"/>
              <a:t>practical (tutorial and assignment)</a:t>
            </a:r>
          </a:p>
        </p:txBody>
      </p:sp>
      <p:sp>
        <p:nvSpPr>
          <p:cNvPr id="1639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algn="ctr" eaLnBrk="0" fontAlgn="base" hangingPunct="0">
              <a:spcBef>
                <a:spcPct val="0"/>
              </a:spcBef>
              <a:spcAft>
                <a:spcPct val="0"/>
              </a:spcAft>
              <a:defRPr sz="2400">
                <a:solidFill>
                  <a:schemeClr val="tx1"/>
                </a:solidFill>
                <a:latin typeface="Tahoma" pitchFamily="34" charset="0"/>
              </a:defRPr>
            </a:lvl6pPr>
            <a:lvl7pPr marL="2971800" indent="-228600" algn="ctr" eaLnBrk="0" fontAlgn="base" hangingPunct="0">
              <a:spcBef>
                <a:spcPct val="0"/>
              </a:spcBef>
              <a:spcAft>
                <a:spcPct val="0"/>
              </a:spcAft>
              <a:defRPr sz="2400">
                <a:solidFill>
                  <a:schemeClr val="tx1"/>
                </a:solidFill>
                <a:latin typeface="Tahoma" pitchFamily="34" charset="0"/>
              </a:defRPr>
            </a:lvl7pPr>
            <a:lvl8pPr marL="3429000" indent="-228600" algn="ctr" eaLnBrk="0" fontAlgn="base" hangingPunct="0">
              <a:spcBef>
                <a:spcPct val="0"/>
              </a:spcBef>
              <a:spcAft>
                <a:spcPct val="0"/>
              </a:spcAft>
              <a:defRPr sz="2400">
                <a:solidFill>
                  <a:schemeClr val="tx1"/>
                </a:solidFill>
                <a:latin typeface="Tahoma" pitchFamily="34" charset="0"/>
              </a:defRPr>
            </a:lvl8pPr>
            <a:lvl9pPr marL="3886200" indent="-228600" algn="ctr" eaLnBrk="0" fontAlgn="base" hangingPunct="0">
              <a:spcBef>
                <a:spcPct val="0"/>
              </a:spcBef>
              <a:spcAft>
                <a:spcPct val="0"/>
              </a:spcAft>
              <a:defRPr sz="2400">
                <a:solidFill>
                  <a:schemeClr val="tx1"/>
                </a:solidFill>
                <a:latin typeface="Tahoma" pitchFamily="34" charset="0"/>
              </a:defRPr>
            </a:lvl9pPr>
          </a:lstStyle>
          <a:p>
            <a:pPr eaLnBrk="1" hangingPunct="1"/>
            <a:fld id="{50CDCF77-710A-4D94-9C85-5C6390482533}" type="slidenum">
              <a:rPr lang="en-NZ" sz="1400" smtClean="0">
                <a:solidFill>
                  <a:schemeClr val="tx2"/>
                </a:solidFill>
              </a:rPr>
              <a:pPr eaLnBrk="1" hangingPunct="1"/>
              <a:t>5</a:t>
            </a:fld>
            <a:endParaRPr lang="en-NZ" sz="1400" smtClean="0">
              <a:solidFill>
                <a:schemeClr val="tx2"/>
              </a:solidFill>
            </a:endParaRPr>
          </a:p>
        </p:txBody>
      </p:sp>
      <p:sp>
        <p:nvSpPr>
          <p:cNvPr id="2" name="Date Placeholder 1"/>
          <p:cNvSpPr>
            <a:spLocks noGrp="1"/>
          </p:cNvSpPr>
          <p:nvPr>
            <p:ph type="dt" sz="half" idx="10"/>
          </p:nvPr>
        </p:nvSpPr>
        <p:spPr/>
        <p:txBody>
          <a:bodyPr/>
          <a:lstStyle/>
          <a:p>
            <a:pPr>
              <a:defRPr/>
            </a:pPr>
            <a:r>
              <a:rPr lang="en-US" smtClean="0"/>
              <a:t>2015 S1</a:t>
            </a:r>
            <a:endParaRPr lang="en-NZ"/>
          </a:p>
        </p:txBody>
      </p:sp>
      <p:sp>
        <p:nvSpPr>
          <p:cNvPr id="3" name="Footer Placeholder 2"/>
          <p:cNvSpPr>
            <a:spLocks noGrp="1"/>
          </p:cNvSpPr>
          <p:nvPr>
            <p:ph type="ftr" sz="quarter" idx="11"/>
          </p:nvPr>
        </p:nvSpPr>
        <p:spPr/>
        <p:txBody>
          <a:bodyPr/>
          <a:lstStyle/>
          <a:p>
            <a:pPr>
              <a:defRPr/>
            </a:pPr>
            <a:r>
              <a:rPr lang="en-NZ" smtClean="0"/>
              <a:t>Software Quality</a:t>
            </a:r>
            <a:endParaRPr lang="en-N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Learning goals for today</a:t>
            </a:r>
            <a:endParaRPr lang="en-NZ" dirty="0"/>
          </a:p>
        </p:txBody>
      </p:sp>
      <p:sp>
        <p:nvSpPr>
          <p:cNvPr id="3" name="Content Placeholder 2"/>
          <p:cNvSpPr>
            <a:spLocks noGrp="1"/>
          </p:cNvSpPr>
          <p:nvPr>
            <p:ph sz="quarter" idx="1"/>
          </p:nvPr>
        </p:nvSpPr>
        <p:spPr>
          <a:xfrm>
            <a:off x="309116" y="1772816"/>
            <a:ext cx="9324404" cy="2160240"/>
          </a:xfrm>
        </p:spPr>
        <p:txBody>
          <a:bodyPr>
            <a:normAutofit/>
          </a:bodyPr>
          <a:lstStyle/>
          <a:p>
            <a:r>
              <a:rPr lang="en-NZ" dirty="0" smtClean="0"/>
              <a:t>Understand what we mean by software quality.</a:t>
            </a:r>
          </a:p>
          <a:p>
            <a:r>
              <a:rPr lang="en-NZ" dirty="0" smtClean="0"/>
              <a:t>Relevance of</a:t>
            </a:r>
          </a:p>
          <a:p>
            <a:pPr lvl="1"/>
            <a:r>
              <a:rPr lang="en-NZ" dirty="0" smtClean="0"/>
              <a:t>quality models</a:t>
            </a:r>
          </a:p>
          <a:p>
            <a:pPr lvl="1"/>
            <a:r>
              <a:rPr lang="en-NZ" dirty="0" smtClean="0"/>
              <a:t>process</a:t>
            </a:r>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6</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250229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Questions</a:t>
            </a:r>
            <a:endParaRPr lang="en-NZ" dirty="0"/>
          </a:p>
        </p:txBody>
      </p:sp>
      <p:sp>
        <p:nvSpPr>
          <p:cNvPr id="3" name="Content Placeholder 2"/>
          <p:cNvSpPr>
            <a:spLocks noGrp="1"/>
          </p:cNvSpPr>
          <p:nvPr>
            <p:ph sz="quarter" idx="1"/>
          </p:nvPr>
        </p:nvSpPr>
        <p:spPr>
          <a:xfrm>
            <a:off x="309116" y="1219200"/>
            <a:ext cx="9324404" cy="2497832"/>
          </a:xfrm>
        </p:spPr>
        <p:txBody>
          <a:bodyPr>
            <a:normAutofit/>
          </a:bodyPr>
          <a:lstStyle/>
          <a:p>
            <a:endParaRPr lang="en-NZ" dirty="0" smtClean="0"/>
          </a:p>
          <a:p>
            <a:r>
              <a:rPr lang="en-NZ" b="1" dirty="0" smtClean="0">
                <a:solidFill>
                  <a:srgbClr val="0070C0"/>
                </a:solidFill>
              </a:rPr>
              <a:t>What do we mean by ‘software quality’?</a:t>
            </a:r>
          </a:p>
          <a:p>
            <a:endParaRPr lang="en-NZ" dirty="0" smtClean="0"/>
          </a:p>
          <a:p>
            <a:r>
              <a:rPr lang="en-NZ" dirty="0" smtClean="0"/>
              <a:t>How can we achieve ‘software quality’?</a:t>
            </a:r>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7</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649940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What is software quality?</a:t>
            </a:r>
            <a:endParaRPr lang="en-NZ" dirty="0"/>
          </a:p>
        </p:txBody>
      </p:sp>
      <p:sp>
        <p:nvSpPr>
          <p:cNvPr id="3" name="Content Placeholder 2"/>
          <p:cNvSpPr>
            <a:spLocks noGrp="1"/>
          </p:cNvSpPr>
          <p:nvPr>
            <p:ph sz="quarter" idx="1"/>
          </p:nvPr>
        </p:nvSpPr>
        <p:spPr>
          <a:xfrm>
            <a:off x="309116" y="1219200"/>
            <a:ext cx="9324404" cy="3577952"/>
          </a:xfrm>
        </p:spPr>
        <p:txBody>
          <a:bodyPr>
            <a:normAutofit/>
          </a:bodyPr>
          <a:lstStyle/>
          <a:p>
            <a:endParaRPr lang="en-NZ" dirty="0" smtClean="0"/>
          </a:p>
          <a:p>
            <a:r>
              <a:rPr lang="en-NZ" dirty="0" smtClean="0"/>
              <a:t>Some ideas:</a:t>
            </a:r>
          </a:p>
          <a:p>
            <a:pPr lvl="1"/>
            <a:r>
              <a:rPr lang="en-NZ" dirty="0" smtClean="0"/>
              <a:t>Does it do what the specification states?</a:t>
            </a:r>
          </a:p>
          <a:p>
            <a:pPr lvl="2"/>
            <a:r>
              <a:rPr lang="en-NZ" dirty="0" smtClean="0"/>
              <a:t>The idea of ‘conformance to specification’ was introduced in the field of manufacturing (widgets </a:t>
            </a:r>
            <a:r>
              <a:rPr lang="en-NZ" dirty="0"/>
              <a:t>must be 4mm +- .1mm</a:t>
            </a:r>
            <a:r>
              <a:rPr lang="en-NZ" dirty="0" smtClean="0"/>
              <a:t>)</a:t>
            </a:r>
          </a:p>
          <a:p>
            <a:pPr lvl="2"/>
            <a:r>
              <a:rPr lang="en-NZ" dirty="0" smtClean="0"/>
              <a:t>Directly measurable (establish by inspecting or testing) BUT</a:t>
            </a:r>
          </a:p>
          <a:p>
            <a:pPr lvl="2"/>
            <a:r>
              <a:rPr lang="en-NZ" dirty="0" smtClean="0"/>
              <a:t>User may expect this as a minimum and view a quality product as one that offers more</a:t>
            </a:r>
          </a:p>
          <a:p>
            <a:pPr lvl="3"/>
            <a:r>
              <a:rPr lang="en-NZ" dirty="0" smtClean="0"/>
              <a:t>e.g.  word processor may have all expected functions but may be difficult to use </a:t>
            </a:r>
            <a:endParaRPr lang="en-NZ" dirty="0"/>
          </a:p>
          <a:p>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8</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2786153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What is software quality?</a:t>
            </a:r>
            <a:endParaRPr lang="en-NZ" dirty="0"/>
          </a:p>
        </p:txBody>
      </p:sp>
      <p:sp>
        <p:nvSpPr>
          <p:cNvPr id="3" name="Content Placeholder 2"/>
          <p:cNvSpPr>
            <a:spLocks noGrp="1"/>
          </p:cNvSpPr>
          <p:nvPr>
            <p:ph sz="quarter" idx="1"/>
          </p:nvPr>
        </p:nvSpPr>
        <p:spPr>
          <a:xfrm>
            <a:off x="309116" y="1219200"/>
            <a:ext cx="9324404" cy="3577952"/>
          </a:xfrm>
        </p:spPr>
        <p:txBody>
          <a:bodyPr>
            <a:normAutofit/>
          </a:bodyPr>
          <a:lstStyle/>
          <a:p>
            <a:endParaRPr lang="en-NZ" dirty="0" smtClean="0"/>
          </a:p>
          <a:p>
            <a:r>
              <a:rPr lang="en-NZ" dirty="0" smtClean="0"/>
              <a:t>Some ideas:</a:t>
            </a:r>
          </a:p>
          <a:p>
            <a:pPr lvl="1"/>
            <a:r>
              <a:rPr lang="en-NZ" dirty="0" smtClean="0"/>
              <a:t>Fitness for use</a:t>
            </a:r>
          </a:p>
          <a:p>
            <a:pPr lvl="2"/>
            <a:r>
              <a:rPr lang="en-NZ" u="sng" dirty="0" smtClean="0"/>
              <a:t>How well </a:t>
            </a:r>
            <a:r>
              <a:rPr lang="en-NZ" dirty="0" smtClean="0"/>
              <a:t>does the product perform its intended functions?</a:t>
            </a:r>
          </a:p>
          <a:p>
            <a:pPr lvl="2"/>
            <a:r>
              <a:rPr lang="en-NZ" dirty="0" smtClean="0"/>
              <a:t>Varies according to user group (concept of ‘grade’)</a:t>
            </a:r>
          </a:p>
          <a:p>
            <a:pPr lvl="3"/>
            <a:r>
              <a:rPr lang="en-NZ" dirty="0" smtClean="0"/>
              <a:t>In a car, I want fuel-efficiency and safety </a:t>
            </a:r>
          </a:p>
          <a:p>
            <a:pPr lvl="3"/>
            <a:r>
              <a:rPr lang="en-NZ" dirty="0" smtClean="0"/>
              <a:t>You may prefer a car that looks good and has powerful acceleration</a:t>
            </a:r>
          </a:p>
          <a:p>
            <a:pPr lvl="2"/>
            <a:endParaRPr lang="en-NZ" dirty="0" smtClean="0"/>
          </a:p>
          <a:p>
            <a:pPr lvl="2"/>
            <a:r>
              <a:rPr lang="en-NZ" dirty="0" smtClean="0"/>
              <a:t>For software, a user may care about, for example, security, usability, reliability, etc.</a:t>
            </a:r>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9</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5" name="Footer Placeholder 4"/>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42390590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S105_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CS105_10</Template>
  <TotalTime>3104</TotalTime>
  <Words>1449</Words>
  <Application>Microsoft Office PowerPoint</Application>
  <PresentationFormat>A4 Paper (210x297 mm)</PresentationFormat>
  <Paragraphs>364</Paragraphs>
  <Slides>25</Slides>
  <Notes>23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6" baseType="lpstr">
      <vt:lpstr>Arial</vt:lpstr>
      <vt:lpstr>Verdana</vt:lpstr>
      <vt:lpstr>Bookman Old Style</vt:lpstr>
      <vt:lpstr>Wingdings 3</vt:lpstr>
      <vt:lpstr>新細明體</vt:lpstr>
      <vt:lpstr>Tahoma</vt:lpstr>
      <vt:lpstr>Wingdings</vt:lpstr>
      <vt:lpstr>Gill Sans MT</vt:lpstr>
      <vt:lpstr>Times New Roman</vt:lpstr>
      <vt:lpstr>CS105_10</vt:lpstr>
      <vt:lpstr>Chart</vt:lpstr>
      <vt:lpstr>CompSci 230 Software Design and Construction </vt:lpstr>
      <vt:lpstr>Introduction to your lecturer</vt:lpstr>
      <vt:lpstr>Lecture plan</vt:lpstr>
      <vt:lpstr>Readings</vt:lpstr>
      <vt:lpstr>Learning goals</vt:lpstr>
      <vt:lpstr>Learning goals for today</vt:lpstr>
      <vt:lpstr>Questions</vt:lpstr>
      <vt:lpstr>What is software quality?</vt:lpstr>
      <vt:lpstr>What is software quality?</vt:lpstr>
      <vt:lpstr>What is software quality?</vt:lpstr>
      <vt:lpstr>Quality models</vt:lpstr>
      <vt:lpstr>Quality models</vt:lpstr>
      <vt:lpstr>Questions</vt:lpstr>
      <vt:lpstr>Historical perspective</vt:lpstr>
      <vt:lpstr>Historical perspective US</vt:lpstr>
      <vt:lpstr>Historical perspective Japan</vt:lpstr>
      <vt:lpstr>Historical perspective</vt:lpstr>
      <vt:lpstr>Quality themes</vt:lpstr>
      <vt:lpstr>Quality themes</vt:lpstr>
      <vt:lpstr>Quality themes</vt:lpstr>
      <vt:lpstr>Quality themes</vt:lpstr>
      <vt:lpstr>Quality themes</vt:lpstr>
      <vt:lpstr>Quality themes and SE</vt:lpstr>
      <vt:lpstr>Quality themes and SE</vt:lpstr>
      <vt:lpstr>Quality themes and SE</vt:lpstr>
    </vt:vector>
  </TitlesOfParts>
  <Company>The University of Auckland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Chang</dc:creator>
  <cp:lastModifiedBy>Diana Kirk</cp:lastModifiedBy>
  <cp:revision>310</cp:revision>
  <cp:lastPrinted>2014-09-05T01:57:26Z</cp:lastPrinted>
  <dcterms:created xsi:type="dcterms:W3CDTF">2003-06-18T01:49:53Z</dcterms:created>
  <dcterms:modified xsi:type="dcterms:W3CDTF">2015-04-29T02:26:45Z</dcterms:modified>
</cp:coreProperties>
</file>