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3"/>
  </p:notesMasterIdLst>
  <p:handoutMasterIdLst>
    <p:handoutMasterId r:id="rId14"/>
  </p:handoutMasterIdLst>
  <p:sldIdLst>
    <p:sldId id="349" r:id="rId2"/>
    <p:sldId id="364" r:id="rId3"/>
    <p:sldId id="367" r:id="rId4"/>
    <p:sldId id="375" r:id="rId5"/>
    <p:sldId id="379" r:id="rId6"/>
    <p:sldId id="366" r:id="rId7"/>
    <p:sldId id="383" r:id="rId8"/>
    <p:sldId id="380" r:id="rId9"/>
    <p:sldId id="381" r:id="rId10"/>
    <p:sldId id="382" r:id="rId11"/>
    <p:sldId id="365" r:id="rId12"/>
  </p:sldIdLst>
  <p:sldSz cx="9906000" cy="6858000" type="A4"/>
  <p:notesSz cx="7099300" cy="10234613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A8FE"/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384" autoAdjust="0"/>
  </p:normalViewPr>
  <p:slideViewPr>
    <p:cSldViewPr>
      <p:cViewPr varScale="1">
        <p:scale>
          <a:sx n="74" d="100"/>
          <a:sy n="74" d="100"/>
        </p:scale>
        <p:origin x="594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E167212A-14EC-40D4-88E4-618B1918B453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69016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6575" cy="50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6288" y="768350"/>
            <a:ext cx="554672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1760"/>
            <a:ext cx="5207000" cy="460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5106"/>
            <a:ext cx="3076575" cy="509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21" tIns="47809" rIns="95621" bIns="47809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fld id="{D89CE8FB-603F-47E9-8523-E6A2764F3B89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130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A55C4-0597-4451-85E8-0BBE7FA57170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299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B50DB01F-54BB-4C95-99EA-E46547BEE03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A15E-8400-42F0-BA18-FBF7EE6B80DB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5D2B1-14CC-4BFC-BAAA-DD04B8EE6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265A78E7-7AD6-4CE3-9CFE-8518B88CB2B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90606-573D-4CD4-BDDF-C4997264EBF0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6CE49-37E2-434A-8845-8D31492FD5B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3016-E8A0-4208-9704-6A88CCFBA9A8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0FA-A61E-4972-9E27-B6E0197E83D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EE19C-612B-4A77-9032-13D89960CF81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NZ" dirty="0" smtClean="0"/>
              <a:t>Handout 02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EF2ECB-0BCA-4E6F-90CF-E56091D8C7EA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eb.archive.org/web/20020809043740/http:/java.sun.com/products/jfc/tsc/articles/architecture/index.html" TargetMode="External"/><Relationship Id="rId2" Type="http://schemas.openxmlformats.org/officeDocument/2006/relationships/hyperlink" Target="http://www.oracle.com/technetwork/java/architecture-142923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del%E2%80%93view%E2%80%93controller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85184"/>
            <a:ext cx="7592640" cy="648072"/>
          </a:xfrm>
        </p:spPr>
        <p:txBody>
          <a:bodyPr>
            <a:noAutofit/>
          </a:bodyPr>
          <a:lstStyle/>
          <a:p>
            <a:pPr eaLnBrk="1" hangingPunct="1"/>
            <a:r>
              <a:rPr lang="en-NZ" dirty="0" smtClean="0"/>
              <a:t>Swing and MVC		S1 2015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320800" y="3886200"/>
            <a:ext cx="7429500" cy="990600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 fontAlgn="auto">
              <a:spcAft>
                <a:spcPts val="0"/>
              </a:spcAft>
              <a:defRPr/>
            </a:pPr>
            <a:r>
              <a:rPr lang="en-NZ" altLang="zh-TW" sz="3200" dirty="0" err="1">
                <a:latin typeface="+mj-lt"/>
                <a:ea typeface="新細明體" pitchFamily="18" charset="-120"/>
                <a:cs typeface="+mj-cs"/>
              </a:rPr>
              <a:t>CompSci</a:t>
            </a: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 230</a:t>
            </a:r>
            <a:br>
              <a:rPr lang="en-NZ" altLang="zh-TW" sz="3200" dirty="0">
                <a:latin typeface="+mj-lt"/>
                <a:ea typeface="新細明體" pitchFamily="18" charset="-120"/>
                <a:cs typeface="+mj-cs"/>
              </a:rPr>
            </a:br>
            <a:r>
              <a:rPr lang="en-NZ" altLang="zh-TW" sz="3200" dirty="0">
                <a:latin typeface="+mj-lt"/>
                <a:ea typeface="新細明體" pitchFamily="18" charset="-120"/>
                <a:cs typeface="+mj-cs"/>
              </a:rPr>
              <a:t>Software </a:t>
            </a:r>
            <a:r>
              <a:rPr lang="en-NZ" altLang="zh-TW" sz="3200" dirty="0" smtClean="0">
                <a:latin typeface="+mj-lt"/>
                <a:ea typeface="新細明體" pitchFamily="18" charset="-120"/>
                <a:cs typeface="+mj-cs"/>
              </a:rPr>
              <a:t>Construction</a:t>
            </a:r>
            <a:endParaRPr kumimoji="0" lang="en-US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GUI-state models, Application-data models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“</a:t>
            </a:r>
            <a:r>
              <a:rPr lang="en-NZ" i="1" dirty="0" smtClean="0"/>
              <a:t>GUI state models</a:t>
            </a:r>
            <a:r>
              <a:rPr lang="en-NZ" dirty="0" smtClean="0"/>
              <a:t> are interfaces that define the visual status of a GUI control, such as </a:t>
            </a:r>
          </a:p>
          <a:p>
            <a:pPr lvl="1"/>
            <a:r>
              <a:rPr lang="en-NZ" dirty="0"/>
              <a:t>w</a:t>
            </a:r>
            <a:r>
              <a:rPr lang="en-NZ" dirty="0" smtClean="0"/>
              <a:t>hether a button is pressed or armed, or</a:t>
            </a:r>
          </a:p>
          <a:p>
            <a:pPr lvl="1"/>
            <a:r>
              <a:rPr lang="en-NZ" dirty="0" smtClean="0"/>
              <a:t>which items are selected in a list. </a:t>
            </a:r>
          </a:p>
          <a:p>
            <a:r>
              <a:rPr lang="en-NZ" dirty="0" smtClean="0"/>
              <a:t>“An </a:t>
            </a:r>
            <a:r>
              <a:rPr lang="en-NZ" i="1" dirty="0" smtClean="0"/>
              <a:t>application-data model</a:t>
            </a:r>
            <a:r>
              <a:rPr lang="en-NZ" dirty="0" smtClean="0"/>
              <a:t> is an interface that represents some quantifiable data that has meaning primarily in the context of the application, such as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 value of a cell in a table or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 items displayed in a list.</a:t>
            </a:r>
          </a:p>
          <a:p>
            <a:r>
              <a:rPr lang="en-NZ" dirty="0" smtClean="0"/>
              <a:t>“Of course, with some components, the model categorization falls somewhere between GUI state models and application-data models … This is the case with</a:t>
            </a:r>
          </a:p>
          <a:p>
            <a:pPr lvl="1"/>
            <a:r>
              <a:rPr lang="en-NZ" dirty="0"/>
              <a:t>t</a:t>
            </a:r>
            <a:r>
              <a:rPr lang="en-NZ" dirty="0" smtClean="0"/>
              <a:t>he </a:t>
            </a:r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BoundedRangeModel</a:t>
            </a:r>
            <a:r>
              <a:rPr lang="en-NZ" dirty="0" smtClean="0"/>
              <a:t> or</a:t>
            </a:r>
          </a:p>
          <a:p>
            <a:pPr lvl="1"/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JProgressBar</a:t>
            </a:r>
            <a:r>
              <a:rPr lang="en-NZ" dirty="0" smtClean="0"/>
              <a:t>. ”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3425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</a:t>
            </a:r>
            <a:r>
              <a:rPr lang="en-NZ" smtClean="0"/>
              <a:t>: Review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11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You will learn an architectural design pattern: the MVC</a:t>
            </a:r>
          </a:p>
          <a:p>
            <a:pPr lvl="1"/>
            <a:r>
              <a:rPr lang="en-NZ" dirty="0"/>
              <a:t>You will start to understand why high-level design is important</a:t>
            </a:r>
          </a:p>
          <a:p>
            <a:r>
              <a:rPr lang="en-NZ" dirty="0"/>
              <a:t>You will learn how Swing implements MVC</a:t>
            </a:r>
          </a:p>
          <a:p>
            <a:pPr lvl="1"/>
            <a:r>
              <a:rPr lang="en-NZ" dirty="0"/>
              <a:t>You will start to understand why architecture is an art, not a science.</a:t>
            </a:r>
          </a:p>
        </p:txBody>
      </p:sp>
    </p:spTree>
    <p:extLst>
      <p:ext uri="{BB962C8B-B14F-4D97-AF65-F5344CB8AC3E}">
        <p14:creationId xmlns:p14="http://schemas.microsoft.com/office/powerpoint/2010/main" val="12280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Goals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You </a:t>
            </a:r>
            <a:r>
              <a:rPr lang="en-NZ" dirty="0" smtClean="0"/>
              <a:t>will learn an architectural design pattern: the MVC</a:t>
            </a:r>
          </a:p>
          <a:p>
            <a:pPr lvl="1"/>
            <a:r>
              <a:rPr lang="en-NZ" dirty="0" smtClean="0"/>
              <a:t>You will start to understand why high-level design is important</a:t>
            </a:r>
            <a:endParaRPr lang="en-NZ" dirty="0" smtClean="0"/>
          </a:p>
          <a:p>
            <a:r>
              <a:rPr lang="en-NZ" dirty="0" smtClean="0"/>
              <a:t>You will learn how Swing implements MVC</a:t>
            </a:r>
          </a:p>
          <a:p>
            <a:pPr lvl="1"/>
            <a:r>
              <a:rPr lang="en-NZ" dirty="0" smtClean="0"/>
              <a:t>You will start to understand why architecture is an art, not a science.</a:t>
            </a:r>
          </a:p>
        </p:txBody>
      </p:sp>
    </p:spTree>
    <p:extLst>
      <p:ext uri="{BB962C8B-B14F-4D97-AF65-F5344CB8AC3E}">
        <p14:creationId xmlns:p14="http://schemas.microsoft.com/office/powerpoint/2010/main" val="27248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Swing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378152"/>
          </a:xfrm>
        </p:spPr>
        <p:txBody>
          <a:bodyPr>
            <a:normAutofit fontScale="70000" lnSpcReduction="20000"/>
          </a:bodyPr>
          <a:lstStyle/>
          <a:p>
            <a:r>
              <a:rPr lang="en-NZ" sz="2900" dirty="0" smtClean="0"/>
              <a:t>“The </a:t>
            </a:r>
            <a:r>
              <a:rPr lang="en-NZ" sz="2900" dirty="0"/>
              <a:t>overall goal for the Swing project </a:t>
            </a:r>
            <a:r>
              <a:rPr lang="en-NZ" sz="2900" dirty="0" smtClean="0"/>
              <a:t>was:</a:t>
            </a:r>
          </a:p>
          <a:p>
            <a:pPr lvl="1"/>
            <a:r>
              <a:rPr lang="en-NZ" sz="2600" i="1" dirty="0" smtClean="0"/>
              <a:t>To </a:t>
            </a:r>
            <a:r>
              <a:rPr lang="en-NZ" sz="2600" i="1" dirty="0"/>
              <a:t>build a set of extensible GUI components to enable developers </a:t>
            </a:r>
            <a:r>
              <a:rPr lang="en-NZ" sz="2600" i="1" dirty="0" smtClean="0"/>
              <a:t>to more </a:t>
            </a:r>
            <a:r>
              <a:rPr lang="en-NZ" sz="2600" i="1" dirty="0"/>
              <a:t>rapidly develop powerful Java front ends for </a:t>
            </a:r>
            <a:r>
              <a:rPr lang="en-NZ" sz="2600" i="1" dirty="0" smtClean="0"/>
              <a:t>commercial applications</a:t>
            </a:r>
            <a:r>
              <a:rPr lang="en-NZ" sz="2600" i="1" dirty="0"/>
              <a:t>.</a:t>
            </a:r>
          </a:p>
          <a:p>
            <a:r>
              <a:rPr lang="en-NZ" sz="2900" dirty="0" smtClean="0"/>
              <a:t>“To </a:t>
            </a:r>
            <a:r>
              <a:rPr lang="en-NZ" sz="2900" dirty="0"/>
              <a:t>this end, the Swing team established a set of design goals </a:t>
            </a:r>
            <a:r>
              <a:rPr lang="en-NZ" sz="2900" dirty="0" smtClean="0"/>
              <a:t>early in </a:t>
            </a:r>
            <a:r>
              <a:rPr lang="en-NZ" sz="2900" dirty="0"/>
              <a:t>the project that drove the resulting architecture. </a:t>
            </a:r>
            <a:r>
              <a:rPr lang="en-NZ" sz="2900" dirty="0" smtClean="0"/>
              <a:t> These guidelines mandated </a:t>
            </a:r>
            <a:r>
              <a:rPr lang="en-NZ" sz="2900" dirty="0"/>
              <a:t>that Swing would:</a:t>
            </a:r>
          </a:p>
          <a:p>
            <a:pPr marL="514350" indent="-514350">
              <a:buFont typeface="+mj-lt"/>
              <a:buAutoNum type="arabicPeriod"/>
            </a:pPr>
            <a:r>
              <a:rPr lang="en-NZ" b="1" i="1" dirty="0" smtClean="0"/>
              <a:t>Be implemented entirely in Java </a:t>
            </a:r>
            <a:r>
              <a:rPr lang="en-NZ" dirty="0" smtClean="0"/>
              <a:t>to promote cross-platform consistency and easier maintenance.</a:t>
            </a:r>
          </a:p>
          <a:p>
            <a:pPr marL="514350" indent="-514350">
              <a:buFont typeface="+mj-lt"/>
              <a:buAutoNum type="arabicPeriod"/>
            </a:pPr>
            <a:r>
              <a:rPr lang="en-NZ" b="1" i="1" dirty="0" smtClean="0"/>
              <a:t>Provide </a:t>
            </a:r>
            <a:r>
              <a:rPr lang="en-NZ" b="1" i="1" dirty="0"/>
              <a:t>a single API capable of supporting multiple </a:t>
            </a:r>
            <a:r>
              <a:rPr lang="en-NZ" b="1" i="1" dirty="0" smtClean="0">
                <a:solidFill>
                  <a:srgbClr val="FF0000"/>
                </a:solidFill>
              </a:rPr>
              <a:t>look-and-feels</a:t>
            </a:r>
            <a:r>
              <a:rPr lang="en-NZ" b="1" i="1" dirty="0" smtClean="0"/>
              <a:t> </a:t>
            </a:r>
            <a:r>
              <a:rPr lang="en-NZ" dirty="0" smtClean="0"/>
              <a:t>so </a:t>
            </a:r>
            <a:r>
              <a:rPr lang="en-NZ" dirty="0"/>
              <a:t>that developers and end-users would not be </a:t>
            </a:r>
            <a:r>
              <a:rPr lang="en-NZ" dirty="0" smtClean="0"/>
              <a:t>locked into </a:t>
            </a:r>
            <a:r>
              <a:rPr lang="en-NZ" dirty="0"/>
              <a:t>a single look-and-feel.</a:t>
            </a:r>
          </a:p>
          <a:p>
            <a:pPr marL="514350" indent="-514350">
              <a:buFont typeface="+mj-lt"/>
              <a:buAutoNum type="arabicPeriod"/>
            </a:pPr>
            <a:r>
              <a:rPr lang="en-NZ" b="1" i="1" dirty="0" smtClean="0"/>
              <a:t>Enable </a:t>
            </a:r>
            <a:r>
              <a:rPr lang="en-NZ" b="1" i="1" dirty="0"/>
              <a:t>the power of </a:t>
            </a:r>
            <a:r>
              <a:rPr lang="en-NZ" b="1" i="1" dirty="0">
                <a:solidFill>
                  <a:srgbClr val="FF0000"/>
                </a:solidFill>
              </a:rPr>
              <a:t>model-driven programming </a:t>
            </a:r>
            <a:r>
              <a:rPr lang="en-NZ" dirty="0" smtClean="0"/>
              <a:t>without requiring </a:t>
            </a:r>
            <a:r>
              <a:rPr lang="en-NZ" dirty="0"/>
              <a:t>it in the highest-level API.</a:t>
            </a:r>
          </a:p>
          <a:p>
            <a:pPr marL="514350" indent="-514350">
              <a:buFont typeface="+mj-lt"/>
              <a:buAutoNum type="arabicPeriod"/>
            </a:pPr>
            <a:r>
              <a:rPr lang="en-NZ" b="1" i="1" dirty="0" smtClean="0"/>
              <a:t>Adhere </a:t>
            </a:r>
            <a:r>
              <a:rPr lang="en-NZ" b="1" i="1" dirty="0"/>
              <a:t>to </a:t>
            </a:r>
            <a:r>
              <a:rPr lang="en-NZ" b="1" i="1" dirty="0" err="1"/>
              <a:t>JavaBeans</a:t>
            </a:r>
            <a:r>
              <a:rPr lang="en-NZ" b="1" i="1" baseline="30000" dirty="0" err="1"/>
              <a:t>TM</a:t>
            </a:r>
            <a:r>
              <a:rPr lang="en-NZ" b="1" i="1" dirty="0"/>
              <a:t> design principles </a:t>
            </a:r>
            <a:r>
              <a:rPr lang="en-NZ" dirty="0"/>
              <a:t>to ensure that components behave </a:t>
            </a:r>
            <a:r>
              <a:rPr lang="en-NZ" dirty="0" smtClean="0"/>
              <a:t>well in </a:t>
            </a:r>
            <a:r>
              <a:rPr lang="en-NZ" dirty="0"/>
              <a:t>IDEs and builder tools.</a:t>
            </a:r>
          </a:p>
          <a:p>
            <a:pPr marL="514350" indent="-514350">
              <a:buFont typeface="+mj-lt"/>
              <a:buAutoNum type="arabicPeriod"/>
            </a:pPr>
            <a:r>
              <a:rPr lang="en-NZ" b="1" i="1" dirty="0" smtClean="0"/>
              <a:t>Provide </a:t>
            </a:r>
            <a:r>
              <a:rPr lang="en-NZ" b="1" i="1" dirty="0"/>
              <a:t>compatibility with AWT APIs </a:t>
            </a:r>
            <a:r>
              <a:rPr lang="en-NZ" dirty="0"/>
              <a:t>where there is overlapping</a:t>
            </a:r>
            <a:r>
              <a:rPr lang="en-NZ" i="1" dirty="0"/>
              <a:t>, </a:t>
            </a:r>
            <a:r>
              <a:rPr lang="en-NZ" dirty="0"/>
              <a:t>to leverage </a:t>
            </a:r>
            <a:r>
              <a:rPr lang="en-NZ" dirty="0" smtClean="0"/>
              <a:t>the AWT </a:t>
            </a:r>
            <a:r>
              <a:rPr lang="en-NZ" dirty="0"/>
              <a:t>knowledge base and ease porting</a:t>
            </a:r>
            <a:r>
              <a:rPr lang="en-NZ" dirty="0" smtClean="0"/>
              <a:t>.”</a:t>
            </a:r>
          </a:p>
          <a:p>
            <a:pPr marL="514350" indent="-514350">
              <a:buFont typeface="+mj-lt"/>
              <a:buAutoNum type="arabicPeriod"/>
            </a:pPr>
            <a:endParaRPr lang="en-NZ" dirty="0" smtClean="0"/>
          </a:p>
          <a:p>
            <a:pPr marL="0" indent="0">
              <a:buNone/>
            </a:pPr>
            <a:r>
              <a:rPr lang="en-NZ" sz="2000" dirty="0" smtClean="0"/>
              <a:t>[Amy Fowler,  “A Swing Architecture Overview”,  Sun Microsystems, 2002.  A corrupted version is available at </a:t>
            </a:r>
            <a:r>
              <a:rPr lang="en-NZ" sz="2000" u="sng" dirty="0">
                <a:hlinkClick r:id="rId2"/>
              </a:rPr>
              <a:t>http://</a:t>
            </a:r>
            <a:r>
              <a:rPr lang="en-NZ" sz="2000" u="sng" dirty="0" smtClean="0">
                <a:hlinkClick r:id="rId2"/>
              </a:rPr>
              <a:t>www.oracle.com/technetwork/java/architecture-142923.html</a:t>
            </a:r>
            <a:r>
              <a:rPr lang="en-NZ" sz="2000" dirty="0" smtClean="0"/>
              <a:t>, April 2015.  Archival version: </a:t>
            </a:r>
            <a:r>
              <a:rPr lang="en-NZ" sz="2000" dirty="0" smtClean="0">
                <a:hlinkClick r:id="rId3"/>
              </a:rPr>
              <a:t>http://web.archive.org/web/20020809043740/http://java.sun.com/products/jfc/tsc/articles/architecture/index.html</a:t>
            </a:r>
            <a:r>
              <a:rPr lang="en-NZ" sz="2000" dirty="0" smtClean="0"/>
              <a:t>. </a:t>
            </a:r>
            <a:r>
              <a:rPr lang="en-NZ" sz="2000" u="sng" dirty="0" smtClean="0"/>
              <a:t>]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0053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 smtClean="0"/>
              <a:t>    Pluggable look and feel</a:t>
            </a:r>
            <a:endParaRPr lang="en-US" altLang="en-US" dirty="0" smtClean="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chemeClr val="bg2"/>
                </a:solidFill>
              </a:rPr>
              <a:t>COMPSCI 230 Software Design &amp; Construction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DBD43E-4407-41E3-951A-2A8C961FEBEC}" type="slidenum">
              <a:rPr lang="en-US" altLang="en-US" sz="1400">
                <a:solidFill>
                  <a:schemeClr val="bg2"/>
                </a:solidFill>
              </a:rPr>
              <a:pPr/>
              <a:t>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524376" y="1714500"/>
            <a:ext cx="4608513" cy="2317750"/>
            <a:chOff x="4143372" y="1714488"/>
            <a:chExt cx="4608513" cy="2318206"/>
          </a:xfrm>
        </p:grpSpPr>
        <p:sp>
          <p:nvSpPr>
            <p:cNvPr id="21523" name="Text Box 7"/>
            <p:cNvSpPr txBox="1">
              <a:spLocks noChangeArrowheads="1"/>
            </p:cNvSpPr>
            <p:nvPr/>
          </p:nvSpPr>
          <p:spPr bwMode="auto">
            <a:xfrm>
              <a:off x="4935535" y="1785925"/>
              <a:ext cx="3816350" cy="22467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NZ" altLang="en-US" sz="2000" dirty="0">
                  <a:latin typeface="Comic Sans MS" panose="030F0702030302020204" pitchFamily="66" charset="0"/>
                </a:rPr>
                <a:t>With a Swing application, it is possible to change the look-and-feel </a:t>
              </a:r>
              <a:r>
                <a:rPr lang="en-NZ" altLang="en-US" sz="2000" dirty="0">
                  <a:solidFill>
                    <a:srgbClr val="022DFC"/>
                  </a:solidFill>
                  <a:latin typeface="Comic Sans MS" panose="030F0702030302020204" pitchFamily="66" charset="0"/>
                </a:rPr>
                <a:t>at run-time</a:t>
              </a:r>
              <a:r>
                <a:rPr lang="en-NZ" altLang="en-US" sz="2000" dirty="0">
                  <a:latin typeface="Comic Sans MS" panose="030F0702030302020204" pitchFamily="66" charset="0"/>
                </a:rPr>
                <a:t>.</a:t>
              </a:r>
            </a:p>
            <a:p>
              <a:endParaRPr lang="en-NZ" altLang="en-US" sz="2000" dirty="0">
                <a:latin typeface="Comic Sans MS" panose="030F0702030302020204" pitchFamily="66" charset="0"/>
              </a:endParaRPr>
            </a:p>
            <a:p>
              <a:r>
                <a:rPr lang="en-NZ" altLang="en-US" sz="2000" dirty="0">
                  <a:latin typeface="Comic Sans MS" panose="030F0702030302020204" pitchFamily="66" charset="0"/>
                </a:rPr>
                <a:t>What technique do you think has been used in implementing this feature?</a:t>
              </a:r>
            </a:p>
          </p:txBody>
        </p:sp>
        <p:pic>
          <p:nvPicPr>
            <p:cNvPr id="21524" name="Picture 5" descr="MCj0431512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3372" y="1714488"/>
              <a:ext cx="866775" cy="866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951289" y="4143375"/>
            <a:ext cx="5375275" cy="2027238"/>
            <a:chOff x="3570281" y="4143380"/>
            <a:chExt cx="5375297" cy="2026807"/>
          </a:xfrm>
        </p:grpSpPr>
        <p:sp>
          <p:nvSpPr>
            <p:cNvPr id="21514" name="Rectangle 5"/>
            <p:cNvSpPr>
              <a:spLocks noChangeArrowheads="1"/>
            </p:cNvSpPr>
            <p:nvPr/>
          </p:nvSpPr>
          <p:spPr bwMode="auto">
            <a:xfrm>
              <a:off x="3570281" y="4143380"/>
              <a:ext cx="2716231" cy="8651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21515" name="Rectangle 6"/>
            <p:cNvSpPr>
              <a:spLocks noChangeArrowheads="1"/>
            </p:cNvSpPr>
            <p:nvPr/>
          </p:nvSpPr>
          <p:spPr bwMode="auto">
            <a:xfrm>
              <a:off x="3570281" y="4432305"/>
              <a:ext cx="2716231" cy="287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21516" name="Text Box 4"/>
            <p:cNvSpPr txBox="1">
              <a:spLocks noChangeArrowheads="1"/>
            </p:cNvSpPr>
            <p:nvPr/>
          </p:nvSpPr>
          <p:spPr bwMode="auto">
            <a:xfrm>
              <a:off x="3643306" y="4143380"/>
              <a:ext cx="268535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NZ" altLang="en-US" sz="1200" dirty="0" err="1">
                  <a:latin typeface="Comic Sans MS" panose="030F0702030302020204" pitchFamily="66" charset="0"/>
                </a:rPr>
                <a:t>JButton</a:t>
              </a:r>
              <a:endParaRPr lang="en-NZ" altLang="en-US" sz="1200" dirty="0">
                <a:latin typeface="Comic Sans MS" panose="030F0702030302020204" pitchFamily="66" charset="0"/>
              </a:endParaRPr>
            </a:p>
            <a:p>
              <a:endParaRPr lang="en-NZ" altLang="en-US" sz="1200" dirty="0">
                <a:latin typeface="Comic Sans MS" panose="030F0702030302020204" pitchFamily="66" charset="0"/>
              </a:endParaRPr>
            </a:p>
            <a:p>
              <a:endParaRPr lang="en-NZ" altLang="en-US" sz="1200" dirty="0">
                <a:latin typeface="Comic Sans MS" panose="030F0702030302020204" pitchFamily="66" charset="0"/>
              </a:endParaRPr>
            </a:p>
            <a:p>
              <a:r>
                <a:rPr lang="en-NZ" altLang="en-US" sz="1200" dirty="0" err="1">
                  <a:latin typeface="Comic Sans MS" panose="030F0702030302020204" pitchFamily="66" charset="0"/>
                </a:rPr>
                <a:t>setUI</a:t>
              </a:r>
              <a:r>
                <a:rPr lang="en-NZ" altLang="en-US" sz="1200" dirty="0">
                  <a:latin typeface="Comic Sans MS" panose="030F0702030302020204" pitchFamily="66" charset="0"/>
                </a:rPr>
                <a:t>( delegate : </a:t>
              </a:r>
              <a:r>
                <a:rPr lang="en-NZ" altLang="en-US" sz="1200" dirty="0" err="1">
                  <a:latin typeface="Comic Sans MS" panose="030F0702030302020204" pitchFamily="66" charset="0"/>
                </a:rPr>
                <a:t>ButtonUI</a:t>
              </a:r>
              <a:r>
                <a:rPr lang="en-NZ" altLang="en-US" sz="1200" dirty="0">
                  <a:latin typeface="Comic Sans MS" panose="030F0702030302020204" pitchFamily="66" charset="0"/>
                </a:rPr>
                <a:t> ) : void</a:t>
              </a:r>
            </a:p>
            <a:p>
              <a:endParaRPr lang="en-NZ" altLang="en-US" sz="1200" dirty="0">
                <a:latin typeface="Comic Sans MS" panose="030F0702030302020204" pitchFamily="66" charset="0"/>
              </a:endParaRPr>
            </a:p>
          </p:txBody>
        </p:sp>
        <p:sp>
          <p:nvSpPr>
            <p:cNvPr id="21517" name="Rectangle 5"/>
            <p:cNvSpPr>
              <a:spLocks noChangeArrowheads="1"/>
            </p:cNvSpPr>
            <p:nvPr/>
          </p:nvSpPr>
          <p:spPr bwMode="auto">
            <a:xfrm>
              <a:off x="6858016" y="4143380"/>
              <a:ext cx="2087562" cy="8651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21518" name="Text Box 4"/>
            <p:cNvSpPr txBox="1">
              <a:spLocks noChangeArrowheads="1"/>
            </p:cNvSpPr>
            <p:nvPr/>
          </p:nvSpPr>
          <p:spPr bwMode="auto">
            <a:xfrm>
              <a:off x="6858016" y="4143380"/>
              <a:ext cx="201850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NZ" altLang="en-US" sz="1200">
                  <a:latin typeface="Comic Sans MS" panose="030F0702030302020204" pitchFamily="66" charset="0"/>
                </a:rPr>
                <a:t>&lt;&lt; interface &gt;&gt;</a:t>
              </a:r>
            </a:p>
            <a:p>
              <a:r>
                <a:rPr lang="en-NZ" altLang="en-US" sz="1200">
                  <a:latin typeface="Comic Sans MS" panose="030F0702030302020204" pitchFamily="66" charset="0"/>
                </a:rPr>
                <a:t>ButtonUI</a:t>
              </a:r>
            </a:p>
            <a:p>
              <a:endParaRPr lang="en-NZ" altLang="en-US" sz="1200">
                <a:latin typeface="Comic Sans MS" panose="030F0702030302020204" pitchFamily="66" charset="0"/>
              </a:endParaRPr>
            </a:p>
            <a:p>
              <a:r>
                <a:rPr lang="en-NZ" altLang="en-US" sz="1200">
                  <a:latin typeface="Comic Sans MS" panose="030F0702030302020204" pitchFamily="66" charset="0"/>
                </a:rPr>
                <a:t>paint( g : Graphics ) : void</a:t>
              </a:r>
            </a:p>
            <a:p>
              <a:endParaRPr lang="en-NZ" altLang="en-US" sz="1200">
                <a:latin typeface="Comic Sans MS" panose="030F0702030302020204" pitchFamily="66" charset="0"/>
              </a:endParaRPr>
            </a:p>
          </p:txBody>
        </p:sp>
        <p:sp>
          <p:nvSpPr>
            <p:cNvPr id="21519" name="AutoShape 11"/>
            <p:cNvSpPr>
              <a:spLocks noChangeArrowheads="1"/>
            </p:cNvSpPr>
            <p:nvPr/>
          </p:nvSpPr>
          <p:spPr bwMode="auto">
            <a:xfrm>
              <a:off x="6286512" y="4500570"/>
              <a:ext cx="360362" cy="215900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GB" altLang="en-US"/>
            </a:p>
          </p:txBody>
        </p:sp>
        <p:cxnSp>
          <p:nvCxnSpPr>
            <p:cNvPr id="21520" name="Straight Connector 31"/>
            <p:cNvCxnSpPr>
              <a:cxnSpLocks noChangeShapeType="1"/>
            </p:cNvCxnSpPr>
            <p:nvPr/>
          </p:nvCxnSpPr>
          <p:spPr bwMode="auto">
            <a:xfrm>
              <a:off x="6858016" y="4630757"/>
              <a:ext cx="2071702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1" name="Straight Connector 33"/>
            <p:cNvCxnSpPr>
              <a:cxnSpLocks noChangeShapeType="1"/>
            </p:cNvCxnSpPr>
            <p:nvPr/>
          </p:nvCxnSpPr>
          <p:spPr bwMode="auto">
            <a:xfrm>
              <a:off x="6643702" y="4607726"/>
              <a:ext cx="214314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22" name="Text Box 32"/>
            <p:cNvSpPr txBox="1">
              <a:spLocks noChangeArrowheads="1"/>
            </p:cNvSpPr>
            <p:nvPr/>
          </p:nvSpPr>
          <p:spPr bwMode="auto">
            <a:xfrm>
              <a:off x="6858016" y="5000636"/>
              <a:ext cx="2071702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NZ" altLang="en-US" sz="1400">
                  <a:solidFill>
                    <a:srgbClr val="FF3300"/>
                  </a:solidFill>
                  <a:latin typeface="Comic Sans MS" panose="030F0702030302020204" pitchFamily="66" charset="0"/>
                </a:rPr>
                <a:t>Implemented by one class for each different look-and-feel, e.g. Windows, Metal, Motif.</a:t>
              </a:r>
              <a:endParaRPr lang="en-GB" altLang="en-US" sz="1400">
                <a:solidFill>
                  <a:srgbClr val="FF3300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75" y="1195302"/>
            <a:ext cx="2428875" cy="1619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07" y="2951485"/>
            <a:ext cx="2428875" cy="1619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06" y="4737100"/>
            <a:ext cx="2428875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733" y="4221088"/>
            <a:ext cx="1881984" cy="19734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Swing’s Model-based Architecture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“Swing architecture is rooted in the </a:t>
            </a:r>
            <a:r>
              <a:rPr lang="en-NZ" i="1" dirty="0" smtClean="0"/>
              <a:t>model-view-controller</a:t>
            </a:r>
            <a:r>
              <a:rPr lang="en-NZ" dirty="0" smtClean="0"/>
              <a:t> (</a:t>
            </a:r>
            <a:r>
              <a:rPr lang="en-NZ" i="1" dirty="0" smtClean="0"/>
              <a:t>MVC</a:t>
            </a:r>
            <a:r>
              <a:rPr lang="en-NZ" dirty="0" smtClean="0"/>
              <a:t>) design that dates back to </a:t>
            </a:r>
            <a:r>
              <a:rPr lang="en-NZ" dirty="0" err="1" smtClean="0"/>
              <a:t>SmallTalk</a:t>
            </a:r>
            <a:r>
              <a:rPr lang="en-NZ" dirty="0" smtClean="0"/>
              <a:t>. </a:t>
            </a:r>
          </a:p>
          <a:p>
            <a:r>
              <a:rPr lang="en-NZ" dirty="0" smtClean="0"/>
              <a:t>“MVC architecture calls for a visual application to be broken up into three separate parts:</a:t>
            </a:r>
          </a:p>
          <a:p>
            <a:pPr lvl="1"/>
            <a:r>
              <a:rPr lang="en-NZ" dirty="0" smtClean="0"/>
              <a:t>A </a:t>
            </a:r>
            <a:r>
              <a:rPr lang="en-NZ" i="1" dirty="0" smtClean="0"/>
              <a:t>model</a:t>
            </a:r>
            <a:r>
              <a:rPr lang="en-NZ" dirty="0" smtClean="0"/>
              <a:t> that represents the data for the application</a:t>
            </a:r>
          </a:p>
          <a:p>
            <a:pPr lvl="1"/>
            <a:r>
              <a:rPr lang="en-NZ" dirty="0" smtClean="0"/>
              <a:t>The </a:t>
            </a:r>
            <a:r>
              <a:rPr lang="en-NZ" i="1" dirty="0" smtClean="0"/>
              <a:t>view</a:t>
            </a:r>
            <a:r>
              <a:rPr lang="en-NZ" dirty="0" smtClean="0"/>
              <a:t> that is the visual representation of that data</a:t>
            </a:r>
          </a:p>
          <a:p>
            <a:pPr lvl="1"/>
            <a:r>
              <a:rPr lang="en-NZ" dirty="0" smtClean="0"/>
              <a:t>A </a:t>
            </a:r>
            <a:r>
              <a:rPr lang="en-NZ" i="1" dirty="0" smtClean="0"/>
              <a:t>controller</a:t>
            </a:r>
            <a:r>
              <a:rPr lang="en-NZ" dirty="0" smtClean="0"/>
              <a:t> that takes user input on the view and translates that to </a:t>
            </a:r>
            <a:r>
              <a:rPr lang="en-NZ" dirty="0"/>
              <a:t>changes in the model</a:t>
            </a:r>
            <a:r>
              <a:rPr lang="en-NZ" dirty="0" smtClean="0"/>
              <a:t>.”</a:t>
            </a:r>
          </a:p>
          <a:p>
            <a:pPr marL="0" indent="0">
              <a:buNone/>
            </a:pPr>
            <a:r>
              <a:rPr lang="en-NZ" sz="2000" dirty="0">
                <a:solidFill>
                  <a:schemeClr val="tx2"/>
                </a:solidFill>
              </a:rPr>
              <a:t>[Amy Fowler,  ibid.]</a:t>
            </a:r>
          </a:p>
        </p:txBody>
      </p:sp>
    </p:spTree>
    <p:extLst>
      <p:ext uri="{BB962C8B-B14F-4D97-AF65-F5344CB8AC3E}">
        <p14:creationId xmlns:p14="http://schemas.microsoft.com/office/powerpoint/2010/main" val="8255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MVC: According to Wikipedia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6588100" cy="4730080"/>
          </a:xfrm>
        </p:spPr>
        <p:txBody>
          <a:bodyPr>
            <a:normAutofit fontScale="85000" lnSpcReduction="20000"/>
          </a:bodyPr>
          <a:lstStyle/>
          <a:p>
            <a:r>
              <a:rPr lang="en-NZ" dirty="0"/>
              <a:t>A </a:t>
            </a:r>
            <a:r>
              <a:rPr lang="en-NZ" b="1" dirty="0"/>
              <a:t>controller</a:t>
            </a:r>
            <a:r>
              <a:rPr lang="en-NZ" dirty="0"/>
              <a:t> can send commands to the model to update the model's state (e.g., editing a document). </a:t>
            </a:r>
            <a:endParaRPr lang="en-NZ" dirty="0" smtClean="0"/>
          </a:p>
          <a:p>
            <a:pPr lvl="1"/>
            <a:r>
              <a:rPr lang="en-NZ" dirty="0" smtClean="0"/>
              <a:t>It </a:t>
            </a:r>
            <a:r>
              <a:rPr lang="en-NZ" dirty="0"/>
              <a:t>can also send commands to its associated view to change the view's presentation of the model (e.g., by scrolling through a document).</a:t>
            </a:r>
          </a:p>
          <a:p>
            <a:r>
              <a:rPr lang="en-NZ" dirty="0"/>
              <a:t>A </a:t>
            </a:r>
            <a:r>
              <a:rPr lang="en-NZ" b="1" dirty="0"/>
              <a:t>model</a:t>
            </a:r>
            <a:r>
              <a:rPr lang="en-NZ" dirty="0"/>
              <a:t> notifies its associated views and controllers when there has been a change in its state. </a:t>
            </a:r>
            <a:endParaRPr lang="en-NZ" dirty="0" smtClean="0"/>
          </a:p>
          <a:p>
            <a:pPr lvl="1"/>
            <a:r>
              <a:rPr lang="en-NZ" dirty="0" smtClean="0"/>
              <a:t>This </a:t>
            </a:r>
            <a:r>
              <a:rPr lang="en-NZ" dirty="0"/>
              <a:t>notification allows the views to produce updated output, and the controllers to change the available set of commands. </a:t>
            </a:r>
            <a:endParaRPr lang="en-NZ" dirty="0" smtClean="0"/>
          </a:p>
          <a:p>
            <a:pPr lvl="1"/>
            <a:r>
              <a:rPr lang="en-NZ" dirty="0" smtClean="0"/>
              <a:t>In </a:t>
            </a:r>
            <a:r>
              <a:rPr lang="en-NZ" dirty="0"/>
              <a:t>some cases an MVC implementation may instead be 'passive' and other components must poll the model for updates rather than being notified.</a:t>
            </a:r>
          </a:p>
          <a:p>
            <a:r>
              <a:rPr lang="en-NZ" dirty="0" smtClean="0"/>
              <a:t>A </a:t>
            </a:r>
            <a:r>
              <a:rPr lang="en-NZ" b="1" dirty="0" smtClean="0"/>
              <a:t>view</a:t>
            </a:r>
            <a:r>
              <a:rPr lang="en-NZ" dirty="0" smtClean="0"/>
              <a:t> requests information from the model that it uses to generate an output representation to the user.</a:t>
            </a:r>
          </a:p>
        </p:txBody>
      </p:sp>
      <p:pic>
        <p:nvPicPr>
          <p:cNvPr id="1026" name="Picture 2" descr="http://upload.wikimedia.org/wikipedia/commons/thumb/a/a0/MVC-Process.svg/200px-MVC-Proces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900" y="1210678"/>
            <a:ext cx="2857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65100" y="5773136"/>
            <a:ext cx="8409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NZ" sz="1800" dirty="0">
                <a:hlinkClick r:id="rId3"/>
              </a:rPr>
              <a:t>[http://en.wikipedia.org/wiki/Model%E2%80%93view%E2%80%93controller</a:t>
            </a:r>
            <a:r>
              <a:rPr lang="en-NZ" sz="1800" dirty="0">
                <a:solidFill>
                  <a:schemeClr val="accent2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54332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Spaghetti Code vs Modular Design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6948140" cy="5105400"/>
          </a:xfrm>
        </p:spPr>
        <p:txBody>
          <a:bodyPr>
            <a:normAutofit/>
          </a:bodyPr>
          <a:lstStyle/>
          <a:p>
            <a:r>
              <a:rPr lang="en-NZ" dirty="0" smtClean="0"/>
              <a:t>Spaghetti </a:t>
            </a:r>
            <a:r>
              <a:rPr lang="en-NZ" dirty="0"/>
              <a:t>Code</a:t>
            </a:r>
          </a:p>
          <a:p>
            <a:pPr lvl="1"/>
            <a:r>
              <a:rPr lang="en-NZ" dirty="0" smtClean="0"/>
              <a:t>Haphazard </a:t>
            </a:r>
            <a:r>
              <a:rPr lang="en-NZ" dirty="0"/>
              <a:t>connections, probably grown over time</a:t>
            </a:r>
          </a:p>
          <a:p>
            <a:pPr lvl="1"/>
            <a:r>
              <a:rPr lang="en-NZ" dirty="0" smtClean="0"/>
              <a:t>No </a:t>
            </a:r>
            <a:r>
              <a:rPr lang="en-NZ" dirty="0"/>
              <a:t>visible cohesive groups</a:t>
            </a:r>
          </a:p>
          <a:p>
            <a:pPr lvl="1"/>
            <a:r>
              <a:rPr lang="en-NZ" dirty="0" smtClean="0"/>
              <a:t>High </a:t>
            </a:r>
            <a:r>
              <a:rPr lang="en-NZ" dirty="0"/>
              <a:t>coupling: high interaction between </a:t>
            </a:r>
            <a:r>
              <a:rPr lang="en-NZ" dirty="0" smtClean="0"/>
              <a:t>random parts</a:t>
            </a:r>
            <a:endParaRPr lang="en-NZ" dirty="0"/>
          </a:p>
          <a:p>
            <a:pPr lvl="1"/>
            <a:r>
              <a:rPr lang="en-NZ" dirty="0" smtClean="0"/>
              <a:t>Understand it: </a:t>
            </a:r>
            <a:r>
              <a:rPr lang="en-NZ" dirty="0"/>
              <a:t>all or nothing</a:t>
            </a:r>
          </a:p>
          <a:p>
            <a:r>
              <a:rPr lang="en-NZ" dirty="0" smtClean="0"/>
              <a:t>Modular </a:t>
            </a:r>
            <a:r>
              <a:rPr lang="en-NZ" dirty="0"/>
              <a:t>System</a:t>
            </a:r>
          </a:p>
          <a:p>
            <a:pPr lvl="1"/>
            <a:r>
              <a:rPr lang="en-NZ" dirty="0" smtClean="0"/>
              <a:t>High cohesion within modules</a:t>
            </a:r>
          </a:p>
          <a:p>
            <a:pPr lvl="1"/>
            <a:r>
              <a:rPr lang="en-NZ" dirty="0" smtClean="0"/>
              <a:t>Low coupling between modules</a:t>
            </a:r>
          </a:p>
          <a:p>
            <a:pPr lvl="1"/>
            <a:r>
              <a:rPr lang="en-NZ" dirty="0" smtClean="0"/>
              <a:t>Modules can be understood separately</a:t>
            </a:r>
          </a:p>
          <a:p>
            <a:pPr lvl="1"/>
            <a:r>
              <a:rPr lang="en-NZ" dirty="0" smtClean="0"/>
              <a:t>Interaction between modules is easily-understood and thoroughly </a:t>
            </a:r>
            <a:r>
              <a:rPr lang="en-NZ" dirty="0" smtClean="0"/>
              <a:t>specified</a:t>
            </a:r>
            <a:endParaRPr lang="en-NZ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240" y="1306866"/>
            <a:ext cx="2464000" cy="1723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240" y="4236355"/>
            <a:ext cx="2674286" cy="206171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13240" y="3194161"/>
            <a:ext cx="2611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NZ" sz="2000" dirty="0"/>
              <a:t>Both examples have 10 modules and 13 connections!</a:t>
            </a:r>
          </a:p>
        </p:txBody>
      </p:sp>
    </p:spTree>
    <p:extLst>
      <p:ext uri="{BB962C8B-B14F-4D97-AF65-F5344CB8AC3E}">
        <p14:creationId xmlns:p14="http://schemas.microsoft.com/office/powerpoint/2010/main" val="274604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455" y="4572145"/>
            <a:ext cx="3771588" cy="17524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2800" dirty="0" smtClean="0"/>
              <a:t>Architectural Design History of Swing</a:t>
            </a:r>
            <a:br>
              <a:rPr lang="en-NZ" sz="2800" dirty="0" smtClean="0"/>
            </a:br>
            <a:r>
              <a:rPr lang="en-NZ" sz="2800" dirty="0" smtClean="0"/>
              <a:t>[Fowler, </a:t>
            </a:r>
            <a:r>
              <a:rPr lang="en-NZ" sz="2800" i="1" dirty="0" smtClean="0"/>
              <a:t>ibid.</a:t>
            </a:r>
            <a:r>
              <a:rPr lang="en-NZ" sz="2800" dirty="0" smtClean="0"/>
              <a:t>]</a:t>
            </a:r>
            <a:endParaRPr lang="en-NZ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“The first Swing prototype followed a traditional MVC separation in which each component </a:t>
            </a:r>
          </a:p>
          <a:p>
            <a:pPr lvl="1"/>
            <a:r>
              <a:rPr lang="en-NZ" dirty="0" smtClean="0"/>
              <a:t>had a separate model object and</a:t>
            </a:r>
          </a:p>
          <a:p>
            <a:pPr lvl="1"/>
            <a:r>
              <a:rPr lang="en-NZ" dirty="0"/>
              <a:t>d</a:t>
            </a:r>
            <a:r>
              <a:rPr lang="en-NZ" dirty="0" smtClean="0"/>
              <a:t>elegated its look-and-feel implementation to separate view and controller objects.</a:t>
            </a:r>
          </a:p>
          <a:p>
            <a:r>
              <a:rPr lang="en-NZ" dirty="0" smtClean="0"/>
              <a:t>“I quickly discovered that this split didn’t work well in practical terms</a:t>
            </a:r>
          </a:p>
          <a:p>
            <a:pPr lvl="1"/>
            <a:r>
              <a:rPr lang="en-NZ" dirty="0"/>
              <a:t>b</a:t>
            </a:r>
            <a:r>
              <a:rPr lang="en-NZ" dirty="0" smtClean="0"/>
              <a:t>ecause the view and controller objects required a tight coupling</a:t>
            </a:r>
          </a:p>
          <a:p>
            <a:pPr lvl="1"/>
            <a:r>
              <a:rPr lang="en-NZ" dirty="0" smtClean="0"/>
              <a:t>(for example, it was very difficult to write a generic controller that didn’t know specifics about the view).</a:t>
            </a:r>
          </a:p>
          <a:p>
            <a:r>
              <a:rPr lang="en-NZ" dirty="0" smtClean="0"/>
              <a:t>“So I collapsed these two entities into a single UI (user-interface) object, as shown in this diagram:”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 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1498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>Separable Model Architecture [Fowler, </a:t>
            </a:r>
            <a:r>
              <a:rPr lang="en-NZ" i="1" dirty="0" smtClean="0"/>
              <a:t>ibid.</a:t>
            </a:r>
            <a:r>
              <a:rPr lang="en-NZ" dirty="0" smtClean="0"/>
              <a:t>]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230: Swing MVC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78E7-7AD6-4CE3-9CFE-8518B88CB2BD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“In the world of Swing, this new quasi-MVC design is sometimes referred to as a</a:t>
            </a:r>
            <a:r>
              <a:rPr lang="en-NZ" i="1" dirty="0" smtClean="0"/>
              <a:t> separable model architecture</a:t>
            </a:r>
            <a:r>
              <a:rPr lang="en-NZ" dirty="0" smtClean="0"/>
              <a:t>.</a:t>
            </a:r>
          </a:p>
          <a:p>
            <a:r>
              <a:rPr lang="en-NZ" dirty="0" smtClean="0"/>
              <a:t>“Swing’s separable model design treats the model part of a component as a separate element, just as the MVC design does.</a:t>
            </a:r>
          </a:p>
          <a:p>
            <a:pPr lvl="1"/>
            <a:r>
              <a:rPr lang="en-NZ" dirty="0" smtClean="0"/>
              <a:t>But Swing collapses the view and controller parts of each component into a single UI (user-interface) object.</a:t>
            </a:r>
          </a:p>
          <a:p>
            <a:r>
              <a:rPr lang="en-NZ" dirty="0" smtClean="0"/>
              <a:t>“… as an application developer, you should think of a component’s view/controller responsibilities as being handled by the generic component class (such as </a:t>
            </a:r>
            <a:r>
              <a:rPr lang="en-NZ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Jbutton</a:t>
            </a:r>
            <a:r>
              <a:rPr lang="en-NZ" dirty="0" smtClean="0"/>
              <a:t>, </a:t>
            </a:r>
            <a:r>
              <a:rPr lang="en-NZ" dirty="0" err="1">
                <a:latin typeface="Consolas" panose="020B0609020204030204" pitchFamily="49" charset="0"/>
                <a:cs typeface="Consolas" panose="020B0609020204030204" pitchFamily="49" charset="0"/>
              </a:rPr>
              <a:t>JTree</a:t>
            </a:r>
            <a:r>
              <a:rPr lang="en-NZ" dirty="0" smtClean="0"/>
              <a:t>, and so on). </a:t>
            </a:r>
          </a:p>
          <a:p>
            <a:pPr lvl="1"/>
            <a:r>
              <a:rPr lang="en-NZ" dirty="0" smtClean="0"/>
              <a:t>The component class then delegates the look-and-feel specific aspects of those responsibilities to the UI object that is provided by the currently installed look-and-feel.” </a:t>
            </a:r>
            <a:r>
              <a:rPr lang="en-NZ" dirty="0"/>
              <a:t>[Amy Fowler,  ibid.]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7266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>
        <a:noFill/>
      </a:spPr>
      <a:bodyPr rtlCol="0" anchor="ctr">
        <a:normAutofit fontScale="85000" lnSpcReduction="10000"/>
      </a:bodyPr>
      <a:lstStyle>
        <a:defPPr algn="l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4501</TotalTime>
  <Words>927</Words>
  <Application>Microsoft Office PowerPoint</Application>
  <PresentationFormat>A4 Paper (210x297 mm)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新細明體</vt:lpstr>
      <vt:lpstr>Arial</vt:lpstr>
      <vt:lpstr>Bookman Old Style</vt:lpstr>
      <vt:lpstr>Comic Sans MS</vt:lpstr>
      <vt:lpstr>Consolas</vt:lpstr>
      <vt:lpstr>Gill Sans MT</vt:lpstr>
      <vt:lpstr>Tahoma</vt:lpstr>
      <vt:lpstr>Times New Roman</vt:lpstr>
      <vt:lpstr>Wingdings</vt:lpstr>
      <vt:lpstr>Wingdings 3</vt:lpstr>
      <vt:lpstr>CS105_10</vt:lpstr>
      <vt:lpstr>PowerPoint Presentation</vt:lpstr>
      <vt:lpstr>Learning Goals</vt:lpstr>
      <vt:lpstr>Swing</vt:lpstr>
      <vt:lpstr>    Pluggable look and feel</vt:lpstr>
      <vt:lpstr>Swing’s Model-based Architecture</vt:lpstr>
      <vt:lpstr>MVC: According to Wikipedia</vt:lpstr>
      <vt:lpstr>Spaghetti Code vs Modular Design</vt:lpstr>
      <vt:lpstr>Architectural Design History of Swing [Fowler, ibid.]</vt:lpstr>
      <vt:lpstr>Separable Model Architecture [Fowler, ibid.]</vt:lpstr>
      <vt:lpstr>GUI-state models, Application-data models</vt:lpstr>
      <vt:lpstr>Learning Goals: Review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521</cp:revision>
  <cp:lastPrinted>2013-03-10T08:13:21Z</cp:lastPrinted>
  <dcterms:created xsi:type="dcterms:W3CDTF">2003-06-18T01:49:53Z</dcterms:created>
  <dcterms:modified xsi:type="dcterms:W3CDTF">2015-04-23T00:13:34Z</dcterms:modified>
</cp:coreProperties>
</file>