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15"/>
  </p:notesMasterIdLst>
  <p:handoutMasterIdLst>
    <p:handoutMasterId r:id="rId16"/>
  </p:handoutMasterIdLst>
  <p:sldIdLst>
    <p:sldId id="349" r:id="rId2"/>
    <p:sldId id="364" r:id="rId3"/>
    <p:sldId id="366" r:id="rId4"/>
    <p:sldId id="384" r:id="rId5"/>
    <p:sldId id="367" r:id="rId6"/>
    <p:sldId id="368" r:id="rId7"/>
    <p:sldId id="369" r:id="rId8"/>
    <p:sldId id="387" r:id="rId9"/>
    <p:sldId id="371" r:id="rId10"/>
    <p:sldId id="370" r:id="rId11"/>
    <p:sldId id="372" r:id="rId12"/>
    <p:sldId id="386" r:id="rId13"/>
    <p:sldId id="365" r:id="rId14"/>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A8FE"/>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8" autoAdjust="0"/>
    <p:restoredTop sz="71829" autoAdjust="0"/>
  </p:normalViewPr>
  <p:slideViewPr>
    <p:cSldViewPr>
      <p:cViewPr varScale="1">
        <p:scale>
          <a:sx n="71" d="100"/>
          <a:sy n="71" d="100"/>
        </p:scale>
        <p:origin x="84"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endParaRPr lang="en-US" dirty="0"/>
          </a:p>
        </p:txBody>
      </p:sp>
      <p:sp>
        <p:nvSpPr>
          <p:cNvPr id="37891" name="Rectangle 3"/>
          <p:cNvSpPr>
            <a:spLocks noGrp="1" noChangeArrowheads="1"/>
          </p:cNvSpPr>
          <p:nvPr>
            <p:ph type="dt" sz="quarter" idx="1"/>
          </p:nvPr>
        </p:nvSpPr>
        <p:spPr bwMode="auto">
          <a:xfrm>
            <a:off x="4022726"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endParaRPr lang="en-US" dirty="0"/>
          </a:p>
        </p:txBody>
      </p:sp>
      <p:sp>
        <p:nvSpPr>
          <p:cNvPr id="37892" name="Rectangle 4"/>
          <p:cNvSpPr>
            <a:spLocks noGrp="1" noChangeArrowheads="1"/>
          </p:cNvSpPr>
          <p:nvPr>
            <p:ph type="ftr" sz="quarter" idx="2"/>
          </p:nvPr>
        </p:nvSpPr>
        <p:spPr bwMode="auto">
          <a:xfrm>
            <a:off x="0"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endParaRPr lang="en-US" dirty="0"/>
          </a:p>
        </p:txBody>
      </p:sp>
      <p:sp>
        <p:nvSpPr>
          <p:cNvPr id="37893" name="Rectangle 5"/>
          <p:cNvSpPr>
            <a:spLocks noGrp="1" noChangeArrowheads="1"/>
          </p:cNvSpPr>
          <p:nvPr>
            <p:ph type="sldNum" sz="quarter" idx="3"/>
          </p:nvPr>
        </p:nvSpPr>
        <p:spPr bwMode="auto">
          <a:xfrm>
            <a:off x="4022726"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fld id="{E167212A-14EC-40D4-88E4-618B1918B453}" type="slidenum">
              <a:rPr lang="en-NZ"/>
              <a:pPr/>
              <a:t>‹#›</a:t>
            </a:fld>
            <a:endParaRPr lang="en-NZ" dirty="0"/>
          </a:p>
        </p:txBody>
      </p:sp>
    </p:spTree>
    <p:extLst>
      <p:ext uri="{BB962C8B-B14F-4D97-AF65-F5344CB8AC3E}">
        <p14:creationId xmlns:p14="http://schemas.microsoft.com/office/powerpoint/2010/main" val="2769016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endParaRPr lang="en-US" dirty="0"/>
          </a:p>
        </p:txBody>
      </p:sp>
      <p:sp>
        <p:nvSpPr>
          <p:cNvPr id="4099" name="Rectangle 3"/>
          <p:cNvSpPr>
            <a:spLocks noGrp="1" noChangeArrowheads="1"/>
          </p:cNvSpPr>
          <p:nvPr>
            <p:ph type="dt" idx="1"/>
          </p:nvPr>
        </p:nvSpPr>
        <p:spPr bwMode="auto">
          <a:xfrm>
            <a:off x="4022726" y="0"/>
            <a:ext cx="3076575" cy="509509"/>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endParaRPr lang="en-US" dirty="0"/>
          </a:p>
        </p:txBody>
      </p:sp>
      <p:sp>
        <p:nvSpPr>
          <p:cNvPr id="2253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6150" y="4861760"/>
            <a:ext cx="5207000" cy="4604623"/>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endParaRPr lang="en-US" dirty="0"/>
          </a:p>
        </p:txBody>
      </p:sp>
      <p:sp>
        <p:nvSpPr>
          <p:cNvPr id="4103" name="Rectangle 7"/>
          <p:cNvSpPr>
            <a:spLocks noGrp="1" noChangeArrowheads="1"/>
          </p:cNvSpPr>
          <p:nvPr>
            <p:ph type="sldNum" sz="quarter" idx="5"/>
          </p:nvPr>
        </p:nvSpPr>
        <p:spPr bwMode="auto">
          <a:xfrm>
            <a:off x="4022726" y="9725106"/>
            <a:ext cx="3076575" cy="50950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fld id="{D89CE8FB-603F-47E9-8523-E6A2764F3B89}" type="slidenum">
              <a:rPr lang="en-NZ"/>
              <a:pPr/>
              <a:t>‹#›</a:t>
            </a:fld>
            <a:endParaRPr lang="en-NZ" dirty="0"/>
          </a:p>
        </p:txBody>
      </p:sp>
    </p:spTree>
    <p:extLst>
      <p:ext uri="{BB962C8B-B14F-4D97-AF65-F5344CB8AC3E}">
        <p14:creationId xmlns:p14="http://schemas.microsoft.com/office/powerpoint/2010/main" val="13130500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CCA55C4-0597-4451-85E8-0BBE7FA57170}" type="slidenum">
              <a:rPr lang="en-NZ"/>
              <a:pPr/>
              <a:t>1</a:t>
            </a:fld>
            <a:endParaRPr lang="en-NZ" dirty="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099299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NZ" altLang="en-US" dirty="0" smtClean="0"/>
              <a:t>Class Applet defines a set of so-called lifecycle methods that are expected to be implemented by </a:t>
            </a:r>
            <a:r>
              <a:rPr lang="en-NZ" altLang="en-US" dirty="0" err="1" smtClean="0"/>
              <a:t>sucbclasses</a:t>
            </a:r>
            <a:r>
              <a:rPr lang="en-NZ" altLang="en-US" dirty="0" smtClean="0"/>
              <a:t>.</a:t>
            </a:r>
          </a:p>
          <a:p>
            <a:r>
              <a:rPr lang="en-NZ" altLang="en-US" dirty="0" err="1" smtClean="0"/>
              <a:t>init</a:t>
            </a:r>
            <a:r>
              <a:rPr lang="en-NZ" altLang="en-US" dirty="0" smtClean="0"/>
              <a:t>( ) – executed when the web browser loads the Applet subclass code. This method is often implemented to acquire resources – threads, sockets etc.</a:t>
            </a:r>
          </a:p>
          <a:p>
            <a:r>
              <a:rPr lang="en-NZ" altLang="en-US" dirty="0" smtClean="0"/>
              <a:t>start( ) – executed when the applet should start its execution. </a:t>
            </a:r>
          </a:p>
          <a:p>
            <a:r>
              <a:rPr lang="en-NZ" altLang="en-US" dirty="0" smtClean="0"/>
              <a:t>paint( ) – called whenever the applet is to paint itself, e.g. if the web browser’s window once obscured exposed or if the state of the applet (e.g. a person has moved on the tic-tac-toe game) has changed. Typically called multiple times.</a:t>
            </a:r>
          </a:p>
          <a:p>
            <a:r>
              <a:rPr lang="en-NZ" altLang="en-US" dirty="0" smtClean="0"/>
              <a:t>stop( ) – called when the user leaves the web page that contains the applet.</a:t>
            </a:r>
          </a:p>
          <a:p>
            <a:r>
              <a:rPr lang="en-NZ" altLang="en-US" dirty="0" smtClean="0"/>
              <a:t>destroy( ) – called by the browser on exit. This gives the applet the chance to clean up – e.g. close sockets.</a:t>
            </a:r>
            <a:endParaRPr lang="en-GB" altLang="en-US" dirty="0" smtClean="0"/>
          </a:p>
        </p:txBody>
      </p:sp>
    </p:spTree>
    <p:extLst>
      <p:ext uri="{BB962C8B-B14F-4D97-AF65-F5344CB8AC3E}">
        <p14:creationId xmlns:p14="http://schemas.microsoft.com/office/powerpoint/2010/main" val="3858375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D89CE8FB-603F-47E9-8523-E6A2764F3B89}" type="slidenum">
              <a:rPr lang="en-NZ" smtClean="0"/>
              <a:pPr/>
              <a:t>4</a:t>
            </a:fld>
            <a:endParaRPr lang="en-NZ" dirty="0"/>
          </a:p>
        </p:txBody>
      </p:sp>
    </p:spTree>
    <p:extLst>
      <p:ext uri="{BB962C8B-B14F-4D97-AF65-F5344CB8AC3E}">
        <p14:creationId xmlns:p14="http://schemas.microsoft.com/office/powerpoint/2010/main" val="451581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013" indent="-227013"/>
            <a:r>
              <a:rPr lang="en-NZ" altLang="en-US" smtClean="0"/>
              <a:t>A GUI application is implemented by subclassing Frame – a Frame instance gives an application window. A Frame subclass typically overrides inherited methods as necessary – e.g. paint( ).</a:t>
            </a:r>
          </a:p>
          <a:p>
            <a:pPr marL="227013" indent="-227013"/>
            <a:r>
              <a:rPr lang="en-NZ" altLang="en-US" smtClean="0"/>
              <a:t>Typical methods called, e.g. setTitle, setSize, setVisible, repaint, etc. span the inheritance hierarchy.</a:t>
            </a:r>
          </a:p>
          <a:p>
            <a:pPr marL="227013" indent="-227013"/>
            <a:r>
              <a:rPr lang="en-NZ" altLang="en-US" smtClean="0"/>
              <a:t>Points of interest:</a:t>
            </a:r>
          </a:p>
          <a:p>
            <a:pPr marL="227013" indent="-227013">
              <a:buFontTx/>
              <a:buAutoNum type="arabicPeriod"/>
            </a:pPr>
            <a:r>
              <a:rPr lang="en-NZ" altLang="en-US" smtClean="0"/>
              <a:t>The framework satisfies the is-a test. All subclasses specialise their superclasses. Subclassing for specification and specialisation.</a:t>
            </a:r>
          </a:p>
          <a:p>
            <a:pPr marL="227013" indent="-227013">
              <a:buFontTx/>
              <a:buAutoNum type="arabicPeriod"/>
            </a:pPr>
            <a:r>
              <a:rPr lang="en-NZ" altLang="en-US" smtClean="0"/>
              <a:t>repaint( ) looks like a template method – when called paint( ) is a hook that is called.</a:t>
            </a:r>
          </a:p>
          <a:p>
            <a:pPr marL="227013" indent="-227013">
              <a:buFontTx/>
              <a:buAutoNum type="arabicPeriod"/>
            </a:pPr>
            <a:r>
              <a:rPr lang="en-NZ" altLang="en-US" smtClean="0"/>
              <a:t>Container is a special Component that can contain other Components; an instance of Container may contain other components, be they simple components or themselves containers.</a:t>
            </a:r>
          </a:p>
          <a:p>
            <a:pPr marL="227013" indent="-227013">
              <a:buFontTx/>
              <a:buAutoNum type="arabicPeriod"/>
            </a:pPr>
            <a:r>
              <a:rPr lang="en-NZ" altLang="en-US" smtClean="0"/>
              <a:t>Container’s add( ) method is polymorphic – it can accept any kind of component (e.g. Button, Label, Panel, etc.). </a:t>
            </a:r>
          </a:p>
          <a:p>
            <a:pPr marL="227013" indent="-227013">
              <a:buFontTx/>
              <a:buAutoNum type="arabicPeriod"/>
            </a:pPr>
            <a:r>
              <a:rPr lang="en-NZ" altLang="en-US" smtClean="0"/>
              <a:t>The class hierarchy as a whole represents a reusable resource. Nothing here is application-specific.</a:t>
            </a:r>
          </a:p>
          <a:p>
            <a:pPr marL="227013" indent="-227013">
              <a:buFontTx/>
              <a:buAutoNum type="arabicPeriod"/>
            </a:pPr>
            <a:endParaRPr lang="en-GB" altLang="en-US" smtClean="0"/>
          </a:p>
        </p:txBody>
      </p:sp>
    </p:spTree>
    <p:extLst>
      <p:ext uri="{BB962C8B-B14F-4D97-AF65-F5344CB8AC3E}">
        <p14:creationId xmlns:p14="http://schemas.microsoft.com/office/powerpoint/2010/main" val="5046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89CE8FB-603F-47E9-8523-E6A2764F3B89}" type="slidenum">
              <a:rPr lang="en-NZ" smtClean="0"/>
              <a:pPr/>
              <a:t>11</a:t>
            </a:fld>
            <a:endParaRPr lang="en-NZ" dirty="0"/>
          </a:p>
        </p:txBody>
      </p:sp>
    </p:spTree>
    <p:extLst>
      <p:ext uri="{BB962C8B-B14F-4D97-AF65-F5344CB8AC3E}">
        <p14:creationId xmlns:p14="http://schemas.microsoft.com/office/powerpoint/2010/main" val="807180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320800" y="3886200"/>
            <a:ext cx="74295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934200" y="6355080"/>
            <a:ext cx="2476500" cy="365760"/>
          </a:xfrm>
        </p:spPr>
        <p:txBody>
          <a:bodyPr/>
          <a:lstStyle>
            <a:lvl1pPr>
              <a:defRPr sz="1400"/>
            </a:lvl1pPr>
          </a:lstStyle>
          <a:p>
            <a:pPr>
              <a:defRPr/>
            </a:pPr>
            <a:r>
              <a:rPr lang="en-US" smtClean="0"/>
              <a:t>COMPSCI 230: Swing2</a:t>
            </a:r>
            <a:endParaRPr lang="en-NZ" dirty="0"/>
          </a:p>
        </p:txBody>
      </p:sp>
      <p:sp>
        <p:nvSpPr>
          <p:cNvPr id="17" name="Footer Placeholder 16"/>
          <p:cNvSpPr>
            <a:spLocks noGrp="1"/>
          </p:cNvSpPr>
          <p:nvPr>
            <p:ph type="ftr" sz="quarter" idx="11"/>
          </p:nvPr>
        </p:nvSpPr>
        <p:spPr>
          <a:xfrm>
            <a:off x="3140202" y="6355080"/>
            <a:ext cx="3764280" cy="365760"/>
          </a:xfrm>
        </p:spPr>
        <p:txBody>
          <a:bodyPr/>
          <a:lstStyle/>
          <a:p>
            <a:pPr>
              <a:defRPr/>
            </a:pPr>
            <a:r>
              <a:rPr lang="en-NZ" dirty="0" smtClean="0"/>
              <a:t>Handout 02</a:t>
            </a:r>
            <a:endParaRPr lang="en-NZ" dirty="0"/>
          </a:p>
        </p:txBody>
      </p:sp>
      <p:sp>
        <p:nvSpPr>
          <p:cNvPr id="29" name="Slide Number Placeholder 28"/>
          <p:cNvSpPr>
            <a:spLocks noGrp="1"/>
          </p:cNvSpPr>
          <p:nvPr>
            <p:ph type="sldNum" sz="quarter" idx="12"/>
          </p:nvPr>
        </p:nvSpPr>
        <p:spPr>
          <a:xfrm>
            <a:off x="1317498" y="6355080"/>
            <a:ext cx="1320800" cy="365760"/>
          </a:xfrm>
        </p:spPr>
        <p:txBody>
          <a:bodyPr/>
          <a:lstStyle/>
          <a:p>
            <a:fld id="{B50DB01F-54BB-4C95-99EA-E46547BEE03A}" type="slidenum">
              <a:rPr lang="en-NZ" smtClean="0"/>
              <a:pPr/>
              <a:t>‹#›</a:t>
            </a:fld>
            <a:endParaRPr lang="en-NZ" dirty="0"/>
          </a:p>
        </p:txBody>
      </p:sp>
      <p:sp>
        <p:nvSpPr>
          <p:cNvPr id="21" name="Rectangle 20"/>
          <p:cNvSpPr/>
          <p:nvPr/>
        </p:nvSpPr>
        <p:spPr>
          <a:xfrm>
            <a:off x="980281" y="3648075"/>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80281" y="3648075"/>
            <a:ext cx="24765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59394" name="Picture 2"/>
          <p:cNvPicPr>
            <a:picLocks noChangeAspect="1" noChangeArrowheads="1"/>
          </p:cNvPicPr>
          <p:nvPr/>
        </p:nvPicPr>
        <p:blipFill>
          <a:blip r:embed="rId2" cstate="print"/>
          <a:srcRect/>
          <a:stretch>
            <a:fillRect/>
          </a:stretch>
        </p:blipFill>
        <p:spPr bwMode="auto">
          <a:xfrm>
            <a:off x="7842251" y="2286001"/>
            <a:ext cx="1090348" cy="1262063"/>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COMPSCI 230: Swing2</a:t>
            </a:r>
            <a:endParaRPr lang="en-NZ" dirty="0"/>
          </a:p>
        </p:txBody>
      </p:sp>
      <p:sp>
        <p:nvSpPr>
          <p:cNvPr id="5" name="Footer Placeholder 4"/>
          <p:cNvSpPr>
            <a:spLocks noGrp="1"/>
          </p:cNvSpPr>
          <p:nvPr>
            <p:ph type="ftr" sz="quarter" idx="11"/>
          </p:nvPr>
        </p:nvSpPr>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p:txBody>
          <a:bodyPr/>
          <a:lstStyle/>
          <a:p>
            <a:fld id="{759EA15E-8400-42F0-BA18-FBF7EE6B80DB}" type="slidenum">
              <a:rPr lang="en-NZ" smtClean="0"/>
              <a:pPr/>
              <a:t>‹#›</a:t>
            </a:fld>
            <a:endParaRPr lang="en-N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COMPSCI 230: Swing2</a:t>
            </a:r>
            <a:endParaRPr lang="en-NZ" dirty="0"/>
          </a:p>
        </p:txBody>
      </p:sp>
      <p:sp>
        <p:nvSpPr>
          <p:cNvPr id="5" name="Footer Placeholder 4"/>
          <p:cNvSpPr>
            <a:spLocks noGrp="1"/>
          </p:cNvSpPr>
          <p:nvPr>
            <p:ph type="ftr" sz="quarter" idx="11"/>
          </p:nvPr>
        </p:nvSpPr>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p:txBody>
          <a:bodyPr/>
          <a:lstStyle/>
          <a:p>
            <a:fld id="{15A5D2B1-14CC-4BFC-BAAA-DD04B8EE6787}" type="slidenum">
              <a:rPr lang="en-NZ" smtClean="0"/>
              <a:pPr/>
              <a:t>‹#›</a:t>
            </a:fld>
            <a:endParaRPr lang="en-NZ" dirty="0"/>
          </a:p>
        </p:txBody>
      </p:sp>
      <p:sp>
        <p:nvSpPr>
          <p:cNvPr id="7" name="Straight Connector 6"/>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4175914"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08050" y="152400"/>
            <a:ext cx="8730399" cy="990600"/>
          </a:xfrm>
        </p:spPr>
        <p:txBody>
          <a:bodyPr/>
          <a:lstStyle/>
          <a:p>
            <a:r>
              <a:rPr kumimoji="0" lang="en-US" smtClean="0"/>
              <a:t>Click to edit Master title style</a:t>
            </a:r>
            <a:endParaRPr kumimoji="0" lang="en-US" dirty="0"/>
          </a:p>
        </p:txBody>
      </p:sp>
      <p:sp>
        <p:nvSpPr>
          <p:cNvPr id="4" name="Date Placeholder 3"/>
          <p:cNvSpPr>
            <a:spLocks noGrp="1"/>
          </p:cNvSpPr>
          <p:nvPr>
            <p:ph type="dt" sz="half" idx="10"/>
          </p:nvPr>
        </p:nvSpPr>
        <p:spPr>
          <a:xfrm>
            <a:off x="7215000" y="6356350"/>
            <a:ext cx="2479802" cy="365760"/>
          </a:xfrm>
        </p:spPr>
        <p:txBody>
          <a:bodyPr/>
          <a:lstStyle>
            <a:lvl1pPr algn="r">
              <a:defRPr/>
            </a:lvl1pPr>
          </a:lstStyle>
          <a:p>
            <a:pPr>
              <a:defRPr/>
            </a:pPr>
            <a:r>
              <a:rPr lang="en-US" smtClean="0"/>
              <a:t>COMPSCI 230: Swing2</a:t>
            </a:r>
            <a:endParaRPr lang="en-NZ" dirty="0"/>
          </a:p>
        </p:txBody>
      </p:sp>
      <p:sp>
        <p:nvSpPr>
          <p:cNvPr id="5" name="Footer Placeholder 4"/>
          <p:cNvSpPr>
            <a:spLocks noGrp="1"/>
          </p:cNvSpPr>
          <p:nvPr>
            <p:ph type="ftr" sz="quarter" idx="11"/>
          </p:nvPr>
        </p:nvSpPr>
        <p:spPr/>
        <p:txBody>
          <a:bodyPr/>
          <a:lstStyle>
            <a:lvl1pPr algn="ctr">
              <a:defRPr/>
            </a:lvl1pPr>
          </a:lstStyle>
          <a:p>
            <a:pPr>
              <a:defRPr/>
            </a:pPr>
            <a:r>
              <a:rPr lang="en-NZ" dirty="0" smtClean="0"/>
              <a:t>Handout 02</a:t>
            </a:r>
            <a:endParaRPr lang="en-NZ" dirty="0"/>
          </a:p>
        </p:txBody>
      </p:sp>
      <p:sp>
        <p:nvSpPr>
          <p:cNvPr id="6" name="Slide Number Placeholder 5"/>
          <p:cNvSpPr>
            <a:spLocks noGrp="1"/>
          </p:cNvSpPr>
          <p:nvPr>
            <p:ph type="sldNum" sz="quarter" idx="12"/>
          </p:nvPr>
        </p:nvSpPr>
        <p:spPr>
          <a:xfrm>
            <a:off x="195000" y="6356350"/>
            <a:ext cx="2146300" cy="365760"/>
          </a:xfrm>
        </p:spPr>
        <p:txBody>
          <a:bodyPr/>
          <a:lstStyle/>
          <a:p>
            <a:fld id="{265A78E7-7AD6-4CE3-9CFE-8518B88CB2BD}" type="slidenum">
              <a:rPr lang="en-NZ" smtClean="0"/>
              <a:pPr/>
              <a:t>‹#›</a:t>
            </a:fld>
            <a:endParaRPr lang="en-NZ" dirty="0"/>
          </a:p>
        </p:txBody>
      </p:sp>
      <p:sp>
        <p:nvSpPr>
          <p:cNvPr id="8" name="Content Placeholder 7"/>
          <p:cNvSpPr>
            <a:spLocks noGrp="1"/>
          </p:cNvSpPr>
          <p:nvPr>
            <p:ph sz="quarter" idx="1"/>
          </p:nvPr>
        </p:nvSpPr>
        <p:spPr>
          <a:xfrm>
            <a:off x="165100" y="1219200"/>
            <a:ext cx="9493250" cy="5105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60418" name="Picture 2"/>
          <p:cNvPicPr>
            <a:picLocks noChangeAspect="1" noChangeArrowheads="1"/>
          </p:cNvPicPr>
          <p:nvPr/>
        </p:nvPicPr>
        <p:blipFill>
          <a:blip r:embed="rId2" cstate="print"/>
          <a:srcRect/>
          <a:stretch>
            <a:fillRect/>
          </a:stretch>
        </p:blipFill>
        <p:spPr bwMode="auto">
          <a:xfrm>
            <a:off x="165100" y="228600"/>
            <a:ext cx="724154" cy="838199"/>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320800" y="2971800"/>
            <a:ext cx="74295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403350" y="4267200"/>
            <a:ext cx="734695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934200" y="6355080"/>
            <a:ext cx="2476500" cy="365760"/>
          </a:xfrm>
        </p:spPr>
        <p:txBody>
          <a:bodyPr/>
          <a:lstStyle/>
          <a:p>
            <a:pPr>
              <a:defRPr/>
            </a:pPr>
            <a:r>
              <a:rPr lang="en-US" smtClean="0"/>
              <a:t>COMPSCI 230: Swing2</a:t>
            </a:r>
            <a:endParaRPr lang="en-NZ" dirty="0"/>
          </a:p>
        </p:txBody>
      </p:sp>
      <p:sp>
        <p:nvSpPr>
          <p:cNvPr id="5" name="Footer Placeholder 4"/>
          <p:cNvSpPr>
            <a:spLocks noGrp="1"/>
          </p:cNvSpPr>
          <p:nvPr>
            <p:ph type="ftr" sz="quarter" idx="11"/>
          </p:nvPr>
        </p:nvSpPr>
        <p:spPr>
          <a:xfrm>
            <a:off x="3140202" y="6355080"/>
            <a:ext cx="3764280" cy="365760"/>
          </a:xfrm>
        </p:spPr>
        <p:txBody>
          <a:bodyPr/>
          <a:lstStyle/>
          <a:p>
            <a:pPr>
              <a:defRPr/>
            </a:pPr>
            <a:r>
              <a:rPr lang="en-NZ" dirty="0" smtClean="0"/>
              <a:t>Handout 02</a:t>
            </a:r>
            <a:endParaRPr lang="en-NZ" dirty="0"/>
          </a:p>
        </p:txBody>
      </p:sp>
      <p:sp>
        <p:nvSpPr>
          <p:cNvPr id="6" name="Slide Number Placeholder 5"/>
          <p:cNvSpPr>
            <a:spLocks noGrp="1"/>
          </p:cNvSpPr>
          <p:nvPr>
            <p:ph type="sldNum" sz="quarter" idx="12"/>
          </p:nvPr>
        </p:nvSpPr>
        <p:spPr>
          <a:xfrm>
            <a:off x="1159002" y="6355080"/>
            <a:ext cx="1647698" cy="365760"/>
          </a:xfrm>
        </p:spPr>
        <p:txBody>
          <a:bodyPr/>
          <a:lstStyle/>
          <a:p>
            <a:fld id="{67EF2ECB-0BCA-4E6F-90CF-E56091D8C7EA}" type="slidenum">
              <a:rPr lang="en-NZ" smtClean="0"/>
              <a:pPr/>
              <a:t>‹#›</a:t>
            </a:fld>
            <a:endParaRPr lang="en-NZ" dirty="0"/>
          </a:p>
        </p:txBody>
      </p:sp>
      <p:sp>
        <p:nvSpPr>
          <p:cNvPr id="7" name="Rectangle 6"/>
          <p:cNvSpPr/>
          <p:nvPr/>
        </p:nvSpPr>
        <p:spPr>
          <a:xfrm>
            <a:off x="990600" y="2819400"/>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90600" y="2819400"/>
            <a:ext cx="24765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28659" y="228600"/>
            <a:ext cx="8482041" cy="914400"/>
          </a:xfrm>
        </p:spPr>
        <p:txBody>
          <a:bodyPr/>
          <a:lstStyle/>
          <a:p>
            <a:r>
              <a:rPr kumimoji="0" lang="en-US" smtClean="0"/>
              <a:t>Click to edit Master title style</a:t>
            </a:r>
            <a:endParaRPr kumimoji="0" lang="en-US" dirty="0"/>
          </a:p>
        </p:txBody>
      </p:sp>
      <p:sp>
        <p:nvSpPr>
          <p:cNvPr id="5" name="Date Placeholder 4"/>
          <p:cNvSpPr>
            <a:spLocks noGrp="1"/>
          </p:cNvSpPr>
          <p:nvPr>
            <p:ph type="dt" sz="half" idx="10"/>
          </p:nvPr>
        </p:nvSpPr>
        <p:spPr/>
        <p:txBody>
          <a:bodyPr/>
          <a:lstStyle/>
          <a:p>
            <a:pPr>
              <a:defRPr/>
            </a:pPr>
            <a:r>
              <a:rPr lang="en-US" smtClean="0"/>
              <a:t>COMPSCI 230: Swing2</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67EF2ECB-0BCA-4E6F-90CF-E56091D8C7EA}" type="slidenum">
              <a:rPr lang="en-NZ" smtClean="0"/>
              <a:pPr/>
              <a:t>‹#›</a:t>
            </a:fld>
            <a:endParaRPr lang="en-NZ" dirty="0"/>
          </a:p>
        </p:txBody>
      </p:sp>
      <p:sp>
        <p:nvSpPr>
          <p:cNvPr id="9" name="Content Placeholder 8"/>
          <p:cNvSpPr>
            <a:spLocks noGrp="1"/>
          </p:cNvSpPr>
          <p:nvPr>
            <p:ph sz="quarter" idx="1"/>
          </p:nvPr>
        </p:nvSpPr>
        <p:spPr>
          <a:xfrm>
            <a:off x="495300" y="1219200"/>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018215" y="1216152"/>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8" name="Picture 2"/>
          <p:cNvPicPr>
            <a:picLocks noChangeAspect="1" noChangeArrowheads="1"/>
          </p:cNvPicPr>
          <p:nvPr/>
        </p:nvPicPr>
        <p:blipFill>
          <a:blip r:embed="rId2" cstate="print"/>
          <a:srcRect/>
          <a:stretch>
            <a:fillRect/>
          </a:stretch>
        </p:blipFill>
        <p:spPr bwMode="auto">
          <a:xfrm>
            <a:off x="165100" y="228600"/>
            <a:ext cx="724154" cy="838199"/>
          </a:xfrm>
          <a:prstGeom prst="rect">
            <a:avLst/>
          </a:prstGeom>
          <a:noFill/>
          <a:ln w="9525">
            <a:noFill/>
            <a:miter lim="800000"/>
            <a:headEnd/>
            <a:tailEnd/>
          </a:ln>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1285875"/>
            <a:ext cx="4376870"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r>
              <a:rPr lang="en-US" smtClean="0"/>
              <a:t>COMPSCI 230: Swing2</a:t>
            </a:r>
            <a:endParaRPr lang="en-NZ" dirty="0"/>
          </a:p>
        </p:txBody>
      </p:sp>
      <p:sp>
        <p:nvSpPr>
          <p:cNvPr id="8" name="Footer Placeholder 7"/>
          <p:cNvSpPr>
            <a:spLocks noGrp="1"/>
          </p:cNvSpPr>
          <p:nvPr>
            <p:ph type="ftr" sz="quarter" idx="11"/>
          </p:nvPr>
        </p:nvSpPr>
        <p:spPr/>
        <p:txBody>
          <a:bodyPr/>
          <a:lstStyle/>
          <a:p>
            <a:pPr>
              <a:defRPr/>
            </a:pPr>
            <a:r>
              <a:rPr lang="en-NZ" dirty="0" smtClean="0"/>
              <a:t>Handout 02</a:t>
            </a:r>
            <a:endParaRPr lang="en-NZ" dirty="0"/>
          </a:p>
        </p:txBody>
      </p:sp>
      <p:sp>
        <p:nvSpPr>
          <p:cNvPr id="9" name="Slide Number Placeholder 8"/>
          <p:cNvSpPr>
            <a:spLocks noGrp="1"/>
          </p:cNvSpPr>
          <p:nvPr>
            <p:ph type="sldNum" sz="quarter" idx="12"/>
          </p:nvPr>
        </p:nvSpPr>
        <p:spPr/>
        <p:txBody>
          <a:bodyPr/>
          <a:lstStyle/>
          <a:p>
            <a:fld id="{91C90606-573D-4CD4-BDDF-C4997264EBF0}" type="slidenum">
              <a:rPr lang="en-NZ" smtClean="0"/>
              <a:pPr/>
              <a:t>‹#›</a:t>
            </a:fld>
            <a:endParaRPr lang="en-NZ" dirty="0"/>
          </a:p>
        </p:txBody>
      </p:sp>
      <p:sp>
        <p:nvSpPr>
          <p:cNvPr id="11" name="Content Placeholder 10"/>
          <p:cNvSpPr>
            <a:spLocks noGrp="1"/>
          </p:cNvSpPr>
          <p:nvPr>
            <p:ph sz="quarter" idx="2"/>
          </p:nvPr>
        </p:nvSpPr>
        <p:spPr>
          <a:xfrm>
            <a:off x="49530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03555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p:txBody>
          <a:bodyPr/>
          <a:lstStyle/>
          <a:p>
            <a:pPr>
              <a:defRPr/>
            </a:pPr>
            <a:r>
              <a:rPr lang="en-US" smtClean="0"/>
              <a:t>COMPSCI 230: Swing2</a:t>
            </a:r>
            <a:endParaRPr lang="en-NZ" dirty="0"/>
          </a:p>
        </p:txBody>
      </p:sp>
      <p:sp>
        <p:nvSpPr>
          <p:cNvPr id="4" name="Footer Placeholder 3"/>
          <p:cNvSpPr>
            <a:spLocks noGrp="1"/>
          </p:cNvSpPr>
          <p:nvPr>
            <p:ph type="ftr" sz="quarter" idx="11"/>
          </p:nvPr>
        </p:nvSpPr>
        <p:spPr/>
        <p:txBody>
          <a:bodyPr/>
          <a:lstStyle/>
          <a:p>
            <a:pPr>
              <a:defRPr/>
            </a:pPr>
            <a:r>
              <a:rPr lang="en-NZ" dirty="0" smtClean="0"/>
              <a:t>Handout 02</a:t>
            </a:r>
            <a:endParaRPr lang="en-NZ" dirty="0"/>
          </a:p>
        </p:txBody>
      </p:sp>
      <p:sp>
        <p:nvSpPr>
          <p:cNvPr id="5" name="Slide Number Placeholder 4"/>
          <p:cNvSpPr>
            <a:spLocks noGrp="1"/>
          </p:cNvSpPr>
          <p:nvPr>
            <p:ph type="sldNum" sz="quarter" idx="12"/>
          </p:nvPr>
        </p:nvSpPr>
        <p:spPr/>
        <p:txBody>
          <a:bodyPr/>
          <a:lstStyle/>
          <a:p>
            <a:fld id="{17A6CE49-37E2-434A-8845-8D31492FD5BC}" type="slidenum">
              <a:rPr lang="en-NZ" smtClean="0"/>
              <a:pPr/>
              <a:t>‹#›</a:t>
            </a:fld>
            <a:endParaRPr lang="en-NZ" dirty="0"/>
          </a:p>
        </p:txBody>
      </p:sp>
      <p:sp>
        <p:nvSpPr>
          <p:cNvPr id="6" name="Isosceles Triangle 5"/>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COMPSCI 230: Swing2</a:t>
            </a:r>
            <a:endParaRPr lang="en-NZ" dirty="0"/>
          </a:p>
        </p:txBody>
      </p:sp>
      <p:sp>
        <p:nvSpPr>
          <p:cNvPr id="3" name="Footer Placeholder 2"/>
          <p:cNvSpPr>
            <a:spLocks noGrp="1"/>
          </p:cNvSpPr>
          <p:nvPr>
            <p:ph type="ftr" sz="quarter" idx="11"/>
          </p:nvPr>
        </p:nvSpPr>
        <p:spPr/>
        <p:txBody>
          <a:bodyPr/>
          <a:lstStyle/>
          <a:p>
            <a:pPr>
              <a:defRPr/>
            </a:pPr>
            <a:r>
              <a:rPr lang="en-NZ" dirty="0" smtClean="0"/>
              <a:t>Handout 02</a:t>
            </a:r>
            <a:endParaRPr lang="en-NZ" dirty="0"/>
          </a:p>
        </p:txBody>
      </p:sp>
      <p:sp>
        <p:nvSpPr>
          <p:cNvPr id="4" name="Slide Number Placeholder 3"/>
          <p:cNvSpPr>
            <a:spLocks noGrp="1"/>
          </p:cNvSpPr>
          <p:nvPr>
            <p:ph type="sldNum" sz="quarter" idx="12"/>
          </p:nvPr>
        </p:nvSpPr>
        <p:spPr/>
        <p:txBody>
          <a:bodyPr/>
          <a:lstStyle/>
          <a:p>
            <a:fld id="{33973016-E8A0-4208-9704-6A88CCFBA9A8}" type="slidenum">
              <a:rPr lang="en-NZ" smtClean="0"/>
              <a:pPr/>
              <a:t>‹#›</a:t>
            </a:fld>
            <a:endParaRPr lang="en-NZ" dirty="0"/>
          </a:p>
        </p:txBody>
      </p:sp>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1650" y="304800"/>
            <a:ext cx="272415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COMPSCI 230: Swing2</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B684B0FA-A61E-4972-9E27-B6E0197E83DD}" type="slidenum">
              <a:rPr lang="en-NZ" smtClean="0"/>
              <a:pPr/>
              <a:t>‹#›</a:t>
            </a:fld>
            <a:endParaRPr lang="en-NZ" dirty="0"/>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675492"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30200" y="304800"/>
            <a:ext cx="619125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95300" y="1219200"/>
            <a:ext cx="89154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COMPSCI 230: Swing2</a:t>
            </a:r>
            <a:endParaRPr lang="en-NZ" dirty="0"/>
          </a:p>
        </p:txBody>
      </p:sp>
      <p:sp>
        <p:nvSpPr>
          <p:cNvPr id="6" name="Footer Placeholder 5"/>
          <p:cNvSpPr>
            <a:spLocks noGrp="1"/>
          </p:cNvSpPr>
          <p:nvPr>
            <p:ph type="ftr" sz="quarter" idx="11"/>
          </p:nvPr>
        </p:nvSpPr>
        <p:spPr/>
        <p:txBody>
          <a:bodyPr/>
          <a:lstStyle/>
          <a:p>
            <a:pPr>
              <a:defRPr/>
            </a:pPr>
            <a:r>
              <a:rPr lang="en-NZ" dirty="0" smtClean="0"/>
              <a:t>Handout 02</a:t>
            </a:r>
            <a:endParaRPr lang="en-NZ" dirty="0"/>
          </a:p>
        </p:txBody>
      </p:sp>
      <p:sp>
        <p:nvSpPr>
          <p:cNvPr id="7" name="Slide Number Placeholder 6"/>
          <p:cNvSpPr>
            <a:spLocks noGrp="1"/>
          </p:cNvSpPr>
          <p:nvPr>
            <p:ph type="sldNum" sz="quarter" idx="12"/>
          </p:nvPr>
        </p:nvSpPr>
        <p:spPr/>
        <p:txBody>
          <a:bodyPr/>
          <a:lstStyle/>
          <a:p>
            <a:fld id="{5B7EE19C-612B-4A77-9032-13D89960CF81}" type="slidenum">
              <a:rPr lang="en-NZ" smtClean="0"/>
              <a:pPr/>
              <a:t>‹#›</a:t>
            </a:fld>
            <a:endParaRPr lang="en-NZ" dirty="0"/>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61978"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95300" y="500856"/>
            <a:ext cx="19812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928659" y="152400"/>
            <a:ext cx="8482041" cy="990600"/>
          </a:xfrm>
          <a:prstGeom prst="rect">
            <a:avLst/>
          </a:prstGeom>
        </p:spPr>
        <p:txBody>
          <a:bodyPr vert="horz" anchor="b" anchorCtr="0">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495300" y="1219200"/>
            <a:ext cx="89154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7215000" y="6356350"/>
            <a:ext cx="2479802" cy="365760"/>
          </a:xfrm>
          <a:prstGeom prst="rect">
            <a:avLst/>
          </a:prstGeom>
        </p:spPr>
        <p:txBody>
          <a:bodyPr vert="horz"/>
          <a:lstStyle>
            <a:lvl1pPr algn="r" eaLnBrk="1" latinLnBrk="0" hangingPunct="1">
              <a:defRPr kumimoji="0" sz="1400">
                <a:solidFill>
                  <a:schemeClr val="tx2"/>
                </a:solidFill>
              </a:defRPr>
            </a:lvl1pPr>
          </a:lstStyle>
          <a:p>
            <a:pPr>
              <a:defRPr/>
            </a:pPr>
            <a:r>
              <a:rPr lang="en-US" smtClean="0"/>
              <a:t>COMPSCI 230: Swing2</a:t>
            </a:r>
            <a:endParaRPr lang="en-NZ" dirty="0"/>
          </a:p>
        </p:txBody>
      </p:sp>
      <p:sp>
        <p:nvSpPr>
          <p:cNvPr id="3" name="Footer Placeholder 2"/>
          <p:cNvSpPr>
            <a:spLocks noGrp="1"/>
          </p:cNvSpPr>
          <p:nvPr>
            <p:ph type="ftr" sz="quarter" idx="3"/>
          </p:nvPr>
        </p:nvSpPr>
        <p:spPr>
          <a:xfrm>
            <a:off x="3140202" y="6356350"/>
            <a:ext cx="3797300" cy="365760"/>
          </a:xfrm>
          <a:prstGeom prst="rect">
            <a:avLst/>
          </a:prstGeom>
        </p:spPr>
        <p:txBody>
          <a:bodyPr vert="horz"/>
          <a:lstStyle>
            <a:lvl1pPr algn="ctr" eaLnBrk="1" latinLnBrk="0" hangingPunct="1">
              <a:defRPr kumimoji="0" sz="1400">
                <a:solidFill>
                  <a:schemeClr val="tx2"/>
                </a:solidFill>
              </a:defRPr>
            </a:lvl1pPr>
          </a:lstStyle>
          <a:p>
            <a:pPr>
              <a:defRPr/>
            </a:pPr>
            <a:r>
              <a:rPr lang="en-NZ" dirty="0" smtClean="0"/>
              <a:t>Handout 02</a:t>
            </a:r>
            <a:endParaRPr lang="en-NZ" dirty="0"/>
          </a:p>
        </p:txBody>
      </p:sp>
      <p:sp>
        <p:nvSpPr>
          <p:cNvPr id="23" name="Slide Number Placeholder 22"/>
          <p:cNvSpPr>
            <a:spLocks noGrp="1"/>
          </p:cNvSpPr>
          <p:nvPr>
            <p:ph type="sldNum" sz="quarter" idx="4"/>
          </p:nvPr>
        </p:nvSpPr>
        <p:spPr>
          <a:xfrm>
            <a:off x="195000" y="6356350"/>
            <a:ext cx="2146300" cy="365760"/>
          </a:xfrm>
          <a:prstGeom prst="rect">
            <a:avLst/>
          </a:prstGeom>
        </p:spPr>
        <p:txBody>
          <a:bodyPr vert="horz"/>
          <a:lstStyle>
            <a:lvl1pPr algn="l" eaLnBrk="1" latinLnBrk="0" hangingPunct="1">
              <a:defRPr kumimoji="0" sz="1400">
                <a:solidFill>
                  <a:schemeClr val="tx2"/>
                </a:solidFill>
              </a:defRPr>
            </a:lvl1pPr>
          </a:lstStyle>
          <a:p>
            <a:fld id="{67EF2ECB-0BCA-4E6F-90CF-E56091D8C7EA}" type="slidenum">
              <a:rPr lang="en-NZ" smtClean="0"/>
              <a:pPr/>
              <a:t>‹#›</a:t>
            </a:fld>
            <a:endParaRPr lang="en-NZ" dirty="0"/>
          </a:p>
        </p:txBody>
      </p:sp>
      <p:sp>
        <p:nvSpPr>
          <p:cNvPr id="28" name="Straight Connector 27"/>
          <p:cNvSpPr>
            <a:spLocks noChangeShapeType="1"/>
          </p:cNvSpPr>
          <p:nvPr/>
        </p:nvSpPr>
        <p:spPr bwMode="auto">
          <a:xfrm>
            <a:off x="165100" y="6353175"/>
            <a:ext cx="93600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165100" y="1143000"/>
            <a:ext cx="93600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pic>
        <p:nvPicPr>
          <p:cNvPr id="9" name="Picture 2"/>
          <p:cNvPicPr>
            <a:picLocks noChangeAspect="1" noChangeArrowheads="1"/>
          </p:cNvPicPr>
          <p:nvPr/>
        </p:nvPicPr>
        <p:blipFill>
          <a:blip r:embed="rId13" cstate="print"/>
          <a:srcRect/>
          <a:stretch>
            <a:fillRect/>
          </a:stretch>
        </p:blipFill>
        <p:spPr bwMode="auto">
          <a:xfrm>
            <a:off x="165100" y="228600"/>
            <a:ext cx="724154" cy="838199"/>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descr="Rectangle: Click to edit Master text styles&#10;Second level&#10;Third level&#10;Fourth level&#10;Fifth level"/>
          <p:cNvSpPr>
            <a:spLocks noGrp="1" noChangeArrowheads="1"/>
          </p:cNvSpPr>
          <p:nvPr>
            <p:ph type="subTitle" idx="1"/>
          </p:nvPr>
        </p:nvSpPr>
        <p:spPr>
          <a:xfrm>
            <a:off x="1320800" y="5085184"/>
            <a:ext cx="7592640" cy="648072"/>
          </a:xfrm>
        </p:spPr>
        <p:txBody>
          <a:bodyPr>
            <a:noAutofit/>
          </a:bodyPr>
          <a:lstStyle/>
          <a:p>
            <a:pPr eaLnBrk="1" hangingPunct="1"/>
            <a:r>
              <a:rPr lang="en-NZ" dirty="0" smtClean="0"/>
              <a:t>Applets, AWT		S1 2015</a:t>
            </a:r>
          </a:p>
        </p:txBody>
      </p:sp>
      <p:sp>
        <p:nvSpPr>
          <p:cNvPr id="4" name="Rectangle 2"/>
          <p:cNvSpPr txBox="1">
            <a:spLocks noChangeArrowheads="1"/>
          </p:cNvSpPr>
          <p:nvPr/>
        </p:nvSpPr>
        <p:spPr>
          <a:xfrm>
            <a:off x="1320800" y="3886200"/>
            <a:ext cx="7429500" cy="990600"/>
          </a:xfrm>
          <a:prstGeom prst="rect">
            <a:avLst/>
          </a:prstGeom>
        </p:spPr>
        <p:txBody>
          <a:bodyPr vert="horz" anchor="t" anchorCtr="0">
            <a:noAutofit/>
          </a:bodyPr>
          <a:lstStyle/>
          <a:p>
            <a:pPr lvl="0" algn="r" fontAlgn="auto">
              <a:spcAft>
                <a:spcPts val="0"/>
              </a:spcAft>
              <a:defRPr/>
            </a:pPr>
            <a:r>
              <a:rPr lang="en-NZ" altLang="zh-TW" sz="3200" dirty="0" err="1">
                <a:latin typeface="+mj-lt"/>
                <a:ea typeface="新細明體" pitchFamily="18" charset="-120"/>
                <a:cs typeface="+mj-cs"/>
              </a:rPr>
              <a:t>CompSci</a:t>
            </a:r>
            <a:r>
              <a:rPr lang="en-NZ" altLang="zh-TW" sz="3200" dirty="0">
                <a:latin typeface="+mj-lt"/>
                <a:ea typeface="新細明體" pitchFamily="18" charset="-120"/>
                <a:cs typeface="+mj-cs"/>
              </a:rPr>
              <a:t> 230</a:t>
            </a:r>
            <a:br>
              <a:rPr lang="en-NZ" altLang="zh-TW" sz="3200" dirty="0">
                <a:latin typeface="+mj-lt"/>
                <a:ea typeface="新細明體" pitchFamily="18" charset="-120"/>
                <a:cs typeface="+mj-cs"/>
              </a:rPr>
            </a:br>
            <a:r>
              <a:rPr lang="en-NZ" altLang="zh-TW" sz="3200" dirty="0">
                <a:latin typeface="+mj-lt"/>
                <a:ea typeface="新細明體" pitchFamily="18" charset="-120"/>
                <a:cs typeface="+mj-cs"/>
              </a:rPr>
              <a:t>Software </a:t>
            </a:r>
            <a:r>
              <a:rPr lang="en-NZ" altLang="zh-TW" sz="3200" dirty="0" smtClean="0">
                <a:latin typeface="+mj-lt"/>
                <a:ea typeface="新細明體" pitchFamily="18" charset="-120"/>
                <a:cs typeface="+mj-cs"/>
              </a:rPr>
              <a:t>Construction</a:t>
            </a:r>
            <a:endParaRPr kumimoji="0" lang="en-US" altLang="en-US" sz="32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F31EDD2-7D31-4C0F-80F1-923A0D796EBF}" type="slidenum">
              <a:rPr lang="en-US" altLang="en-US" sz="1400">
                <a:solidFill>
                  <a:schemeClr val="bg2"/>
                </a:solidFill>
              </a:rPr>
              <a:pPr/>
              <a:t>10</a:t>
            </a:fld>
            <a:endParaRPr lang="en-US" altLang="en-US" sz="1400" dirty="0">
              <a:solidFill>
                <a:schemeClr val="bg2"/>
              </a:solidFill>
            </a:endParaRPr>
          </a:p>
        </p:txBody>
      </p:sp>
      <p:sp>
        <p:nvSpPr>
          <p:cNvPr id="11268" name="Rectangle 2"/>
          <p:cNvSpPr>
            <a:spLocks noGrp="1" noChangeArrowheads="1"/>
          </p:cNvSpPr>
          <p:nvPr>
            <p:ph type="title"/>
          </p:nvPr>
        </p:nvSpPr>
        <p:spPr>
          <a:xfrm>
            <a:off x="920552" y="0"/>
            <a:ext cx="7556698" cy="1143000"/>
          </a:xfrm>
        </p:spPr>
        <p:txBody>
          <a:bodyPr/>
          <a:lstStyle/>
          <a:p>
            <a:r>
              <a:rPr lang="en-NZ" altLang="en-US" dirty="0" smtClean="0"/>
              <a:t>Provided and Required Interfaces</a:t>
            </a:r>
            <a:endParaRPr lang="en-GB" altLang="en-US" dirty="0" smtClean="0"/>
          </a:p>
        </p:txBody>
      </p:sp>
      <p:sp>
        <p:nvSpPr>
          <p:cNvPr id="11269" name="Text Box 4"/>
          <p:cNvSpPr txBox="1">
            <a:spLocks noChangeArrowheads="1"/>
          </p:cNvSpPr>
          <p:nvPr/>
        </p:nvSpPr>
        <p:spPr bwMode="auto">
          <a:xfrm>
            <a:off x="706438" y="2781301"/>
            <a:ext cx="25336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000" dirty="0">
                <a:latin typeface="Comic Sans MS" panose="030F0702030302020204" pitchFamily="66" charset="0"/>
              </a:rPr>
              <a:t>Container</a:t>
            </a:r>
          </a:p>
          <a:p>
            <a:pPr algn="l"/>
            <a:endParaRPr lang="en-NZ" altLang="en-US" sz="1000" dirty="0">
              <a:latin typeface="Comic Sans MS" panose="030F0702030302020204" pitchFamily="66" charset="0"/>
            </a:endParaRPr>
          </a:p>
          <a:p>
            <a:pPr algn="l"/>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setLayout</a:t>
            </a:r>
            <a:r>
              <a:rPr lang="en-NZ" altLang="en-US" sz="1000" dirty="0">
                <a:latin typeface="Comic Sans MS" panose="030F0702030302020204" pitchFamily="66" charset="0"/>
              </a:rPr>
              <a:t>( </a:t>
            </a:r>
            <a:r>
              <a:rPr lang="en-NZ" altLang="en-US" sz="1000" dirty="0" err="1">
                <a:latin typeface="Comic Sans MS" panose="030F0702030302020204" pitchFamily="66" charset="0"/>
              </a:rPr>
              <a:t>mgr</a:t>
            </a:r>
            <a:r>
              <a:rPr lang="en-NZ" altLang="en-US" sz="1000" dirty="0">
                <a:latin typeface="Comic Sans MS" panose="030F0702030302020204" pitchFamily="66" charset="0"/>
              </a:rPr>
              <a:t> : </a:t>
            </a:r>
            <a:r>
              <a:rPr lang="en-NZ" altLang="en-US" sz="1000" dirty="0" err="1">
                <a:latin typeface="Comic Sans MS" panose="030F0702030302020204" pitchFamily="66" charset="0"/>
              </a:rPr>
              <a:t>LayoutManager</a:t>
            </a:r>
            <a:r>
              <a:rPr lang="en-NZ" altLang="en-US" sz="1000" dirty="0">
                <a:latin typeface="Comic Sans MS" panose="030F0702030302020204" pitchFamily="66" charset="0"/>
              </a:rPr>
              <a:t> ) : void</a:t>
            </a:r>
          </a:p>
          <a:p>
            <a:pPr algn="l"/>
            <a:r>
              <a:rPr lang="en-NZ" altLang="en-US" sz="1000" dirty="0" err="1">
                <a:latin typeface="Comic Sans MS" panose="030F0702030302020204" pitchFamily="66" charset="0"/>
              </a:rPr>
              <a:t>doLayout</a:t>
            </a:r>
            <a:r>
              <a:rPr lang="en-NZ" altLang="en-US" sz="1000" dirty="0">
                <a:latin typeface="Comic Sans MS" panose="030F0702030302020204" pitchFamily="66" charset="0"/>
              </a:rPr>
              <a:t>( )</a:t>
            </a:r>
          </a:p>
          <a:p>
            <a:pPr algn="l"/>
            <a:r>
              <a:rPr lang="en-NZ" altLang="en-US" sz="1000" dirty="0">
                <a:latin typeface="Comic Sans MS" panose="030F0702030302020204" pitchFamily="66" charset="0"/>
              </a:rPr>
              <a:t>add( c : Component ) : void</a:t>
            </a:r>
            <a:endParaRPr lang="en-GB" altLang="en-US" sz="1000" dirty="0">
              <a:latin typeface="Comic Sans MS" panose="030F0702030302020204" pitchFamily="66" charset="0"/>
            </a:endParaRPr>
          </a:p>
        </p:txBody>
      </p:sp>
      <p:sp>
        <p:nvSpPr>
          <p:cNvPr id="11270" name="Rectangle 5"/>
          <p:cNvSpPr>
            <a:spLocks noChangeArrowheads="1"/>
          </p:cNvSpPr>
          <p:nvPr/>
        </p:nvSpPr>
        <p:spPr bwMode="auto">
          <a:xfrm>
            <a:off x="633414" y="2781300"/>
            <a:ext cx="2663825"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71" name="Line 13"/>
          <p:cNvSpPr>
            <a:spLocks noChangeShapeType="1"/>
          </p:cNvSpPr>
          <p:nvPr/>
        </p:nvSpPr>
        <p:spPr bwMode="auto">
          <a:xfrm>
            <a:off x="633414" y="3068638"/>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2" name="Line 13"/>
          <p:cNvSpPr>
            <a:spLocks noChangeShapeType="1"/>
          </p:cNvSpPr>
          <p:nvPr/>
        </p:nvSpPr>
        <p:spPr bwMode="auto">
          <a:xfrm>
            <a:off x="633414" y="3213100"/>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3" name="AutoShape 23"/>
          <p:cNvSpPr>
            <a:spLocks noChangeArrowheads="1"/>
          </p:cNvSpPr>
          <p:nvPr/>
        </p:nvSpPr>
        <p:spPr bwMode="auto">
          <a:xfrm>
            <a:off x="3297238" y="3429001"/>
            <a:ext cx="215900" cy="144463"/>
          </a:xfrm>
          <a:prstGeom prst="diamond">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74" name="Line 24"/>
          <p:cNvSpPr>
            <a:spLocks noChangeShapeType="1"/>
          </p:cNvSpPr>
          <p:nvPr/>
        </p:nvSpPr>
        <p:spPr bwMode="auto">
          <a:xfrm>
            <a:off x="3513138" y="3500438"/>
            <a:ext cx="646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5" name="Text Box 4"/>
          <p:cNvSpPr txBox="1">
            <a:spLocks noChangeArrowheads="1"/>
          </p:cNvSpPr>
          <p:nvPr/>
        </p:nvSpPr>
        <p:spPr bwMode="auto">
          <a:xfrm>
            <a:off x="1498601" y="1771651"/>
            <a:ext cx="823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Component</a:t>
            </a:r>
          </a:p>
          <a:p>
            <a:endParaRPr lang="en-NZ" altLang="en-US" sz="1000" dirty="0">
              <a:latin typeface="Comic Sans MS" panose="030F0702030302020204" pitchFamily="66" charset="0"/>
            </a:endParaRPr>
          </a:p>
        </p:txBody>
      </p:sp>
      <p:sp>
        <p:nvSpPr>
          <p:cNvPr id="11276" name="Rectangle 5"/>
          <p:cNvSpPr>
            <a:spLocks noChangeArrowheads="1"/>
          </p:cNvSpPr>
          <p:nvPr/>
        </p:nvSpPr>
        <p:spPr bwMode="auto">
          <a:xfrm>
            <a:off x="1425575" y="1771651"/>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77" name="Line 13"/>
          <p:cNvSpPr>
            <a:spLocks noChangeShapeType="1"/>
          </p:cNvSpPr>
          <p:nvPr/>
        </p:nvSpPr>
        <p:spPr bwMode="auto">
          <a:xfrm>
            <a:off x="1425575" y="2058989"/>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8" name="Line 13"/>
          <p:cNvSpPr>
            <a:spLocks noChangeShapeType="1"/>
          </p:cNvSpPr>
          <p:nvPr/>
        </p:nvSpPr>
        <p:spPr bwMode="auto">
          <a:xfrm>
            <a:off x="1425575" y="2203450"/>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9" name="AutoShape 29"/>
          <p:cNvSpPr>
            <a:spLocks noChangeArrowheads="1"/>
          </p:cNvSpPr>
          <p:nvPr/>
        </p:nvSpPr>
        <p:spPr bwMode="auto">
          <a:xfrm>
            <a:off x="3298825" y="2925763"/>
            <a:ext cx="215900" cy="144462"/>
          </a:xfrm>
          <a:prstGeom prst="diamond">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80" name="Line 30"/>
          <p:cNvSpPr>
            <a:spLocks noChangeShapeType="1"/>
          </p:cNvSpPr>
          <p:nvPr/>
        </p:nvSpPr>
        <p:spPr bwMode="auto">
          <a:xfrm>
            <a:off x="3514726" y="2997200"/>
            <a:ext cx="2143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1" name="AutoShape 13"/>
          <p:cNvSpPr>
            <a:spLocks noChangeArrowheads="1"/>
          </p:cNvSpPr>
          <p:nvPr/>
        </p:nvSpPr>
        <p:spPr bwMode="auto">
          <a:xfrm>
            <a:off x="1857376" y="2347913"/>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82" name="Line 32"/>
          <p:cNvSpPr>
            <a:spLocks noChangeShapeType="1"/>
          </p:cNvSpPr>
          <p:nvPr/>
        </p:nvSpPr>
        <p:spPr bwMode="auto">
          <a:xfrm>
            <a:off x="1928814" y="2563813"/>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3" name="Line 33"/>
          <p:cNvSpPr>
            <a:spLocks noChangeShapeType="1"/>
          </p:cNvSpPr>
          <p:nvPr/>
        </p:nvSpPr>
        <p:spPr bwMode="auto">
          <a:xfrm flipV="1">
            <a:off x="3729038" y="2276476"/>
            <a:ext cx="0" cy="720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4" name="Line 34"/>
          <p:cNvSpPr>
            <a:spLocks noChangeShapeType="1"/>
          </p:cNvSpPr>
          <p:nvPr/>
        </p:nvSpPr>
        <p:spPr bwMode="auto">
          <a:xfrm flipH="1">
            <a:off x="2505076" y="2276475"/>
            <a:ext cx="12239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5" name="Text Box 4"/>
          <p:cNvSpPr txBox="1">
            <a:spLocks noChangeArrowheads="1"/>
          </p:cNvSpPr>
          <p:nvPr/>
        </p:nvSpPr>
        <p:spPr bwMode="auto">
          <a:xfrm>
            <a:off x="4233863" y="2708276"/>
            <a:ext cx="3059112"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&lt;&lt; interface &gt;&gt;</a:t>
            </a:r>
          </a:p>
          <a:p>
            <a:r>
              <a:rPr lang="en-NZ" altLang="en-US" sz="1000" dirty="0" err="1">
                <a:latin typeface="Comic Sans MS" panose="030F0702030302020204" pitchFamily="66" charset="0"/>
              </a:rPr>
              <a:t>LayoutManager</a:t>
            </a:r>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layoutContainer</a:t>
            </a:r>
            <a:r>
              <a:rPr lang="en-NZ" altLang="en-US" sz="1000" dirty="0">
                <a:latin typeface="Comic Sans MS" panose="030F0702030302020204" pitchFamily="66" charset="0"/>
              </a:rPr>
              <a:t>( c : Container )</a:t>
            </a:r>
          </a:p>
          <a:p>
            <a:pPr algn="l"/>
            <a:r>
              <a:rPr lang="en-NZ" altLang="en-US" sz="1000" dirty="0" err="1">
                <a:latin typeface="Comic Sans MS" panose="030F0702030302020204" pitchFamily="66" charset="0"/>
              </a:rPr>
              <a:t>minimumLayoutSize</a:t>
            </a:r>
            <a:r>
              <a:rPr lang="en-NZ" altLang="en-US" sz="1000" dirty="0">
                <a:latin typeface="Comic Sans MS" panose="030F0702030302020204" pitchFamily="66" charset="0"/>
              </a:rPr>
              <a:t>( c : Container ) : Dimension</a:t>
            </a:r>
          </a:p>
          <a:p>
            <a:pPr algn="l"/>
            <a:r>
              <a:rPr lang="en-NZ" altLang="en-US" sz="1000" dirty="0" err="1">
                <a:latin typeface="Comic Sans MS" panose="030F0702030302020204" pitchFamily="66" charset="0"/>
              </a:rPr>
              <a:t>preferredLayoutSize</a:t>
            </a:r>
            <a:r>
              <a:rPr lang="en-NZ" altLang="en-US" sz="1000" dirty="0">
                <a:latin typeface="Comic Sans MS" panose="030F0702030302020204" pitchFamily="66" charset="0"/>
              </a:rPr>
              <a:t>( c : Container ) : Dimension</a:t>
            </a:r>
          </a:p>
        </p:txBody>
      </p:sp>
      <p:sp>
        <p:nvSpPr>
          <p:cNvPr id="11286" name="Rectangle 5"/>
          <p:cNvSpPr>
            <a:spLocks noChangeArrowheads="1"/>
          </p:cNvSpPr>
          <p:nvPr/>
        </p:nvSpPr>
        <p:spPr bwMode="auto">
          <a:xfrm>
            <a:off x="4160838" y="2708276"/>
            <a:ext cx="3167062" cy="1223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87" name="Line 13"/>
          <p:cNvSpPr>
            <a:spLocks noChangeShapeType="1"/>
          </p:cNvSpPr>
          <p:nvPr/>
        </p:nvSpPr>
        <p:spPr bwMode="auto">
          <a:xfrm>
            <a:off x="4160838" y="3140075"/>
            <a:ext cx="31670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8" name="Line 13"/>
          <p:cNvSpPr>
            <a:spLocks noChangeShapeType="1"/>
          </p:cNvSpPr>
          <p:nvPr/>
        </p:nvSpPr>
        <p:spPr bwMode="auto">
          <a:xfrm>
            <a:off x="4160838" y="3355975"/>
            <a:ext cx="31670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9" name="AutoShape 13"/>
          <p:cNvSpPr>
            <a:spLocks noChangeArrowheads="1"/>
          </p:cNvSpPr>
          <p:nvPr/>
        </p:nvSpPr>
        <p:spPr bwMode="auto">
          <a:xfrm>
            <a:off x="5530851" y="3932238"/>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90" name="Line 40"/>
          <p:cNvSpPr>
            <a:spLocks noChangeShapeType="1"/>
          </p:cNvSpPr>
          <p:nvPr/>
        </p:nvSpPr>
        <p:spPr bwMode="auto">
          <a:xfrm>
            <a:off x="5602289" y="4148138"/>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1" name="Text Box 4"/>
          <p:cNvSpPr txBox="1">
            <a:spLocks noChangeArrowheads="1"/>
          </p:cNvSpPr>
          <p:nvPr/>
        </p:nvSpPr>
        <p:spPr bwMode="auto">
          <a:xfrm>
            <a:off x="2794000" y="4581526"/>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BorderLayout</a:t>
            </a:r>
          </a:p>
          <a:p>
            <a:endParaRPr lang="en-NZ" altLang="en-US" sz="1000">
              <a:latin typeface="Comic Sans MS" panose="030F0702030302020204" pitchFamily="66" charset="0"/>
            </a:endParaRPr>
          </a:p>
        </p:txBody>
      </p:sp>
      <p:sp>
        <p:nvSpPr>
          <p:cNvPr id="11292" name="Rectangle 5"/>
          <p:cNvSpPr>
            <a:spLocks noChangeArrowheads="1"/>
          </p:cNvSpPr>
          <p:nvPr/>
        </p:nvSpPr>
        <p:spPr bwMode="auto">
          <a:xfrm>
            <a:off x="2720975" y="4581526"/>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93" name="Line 13"/>
          <p:cNvSpPr>
            <a:spLocks noChangeShapeType="1"/>
          </p:cNvSpPr>
          <p:nvPr/>
        </p:nvSpPr>
        <p:spPr bwMode="auto">
          <a:xfrm>
            <a:off x="2720975" y="4868864"/>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4" name="Line 13"/>
          <p:cNvSpPr>
            <a:spLocks noChangeShapeType="1"/>
          </p:cNvSpPr>
          <p:nvPr/>
        </p:nvSpPr>
        <p:spPr bwMode="auto">
          <a:xfrm>
            <a:off x="2720975" y="5013325"/>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5" name="Text Box 4"/>
          <p:cNvSpPr txBox="1">
            <a:spLocks noChangeArrowheads="1"/>
          </p:cNvSpPr>
          <p:nvPr/>
        </p:nvSpPr>
        <p:spPr bwMode="auto">
          <a:xfrm>
            <a:off x="4233863" y="4581526"/>
            <a:ext cx="800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BoxLayout</a:t>
            </a:r>
          </a:p>
          <a:p>
            <a:endParaRPr lang="en-NZ" altLang="en-US" sz="1000">
              <a:latin typeface="Comic Sans MS" panose="030F0702030302020204" pitchFamily="66" charset="0"/>
            </a:endParaRPr>
          </a:p>
        </p:txBody>
      </p:sp>
      <p:sp>
        <p:nvSpPr>
          <p:cNvPr id="11296" name="Rectangle 5"/>
          <p:cNvSpPr>
            <a:spLocks noChangeArrowheads="1"/>
          </p:cNvSpPr>
          <p:nvPr/>
        </p:nvSpPr>
        <p:spPr bwMode="auto">
          <a:xfrm>
            <a:off x="4160839" y="4581526"/>
            <a:ext cx="1081087"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97" name="Line 13"/>
          <p:cNvSpPr>
            <a:spLocks noChangeShapeType="1"/>
          </p:cNvSpPr>
          <p:nvPr/>
        </p:nvSpPr>
        <p:spPr bwMode="auto">
          <a:xfrm>
            <a:off x="4160839" y="4868864"/>
            <a:ext cx="10810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8" name="Line 13"/>
          <p:cNvSpPr>
            <a:spLocks noChangeShapeType="1"/>
          </p:cNvSpPr>
          <p:nvPr/>
        </p:nvSpPr>
        <p:spPr bwMode="auto">
          <a:xfrm>
            <a:off x="4160839" y="5013325"/>
            <a:ext cx="1081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9" name="Text Box 4"/>
          <p:cNvSpPr txBox="1">
            <a:spLocks noChangeArrowheads="1"/>
          </p:cNvSpPr>
          <p:nvPr/>
        </p:nvSpPr>
        <p:spPr bwMode="auto">
          <a:xfrm>
            <a:off x="5675314" y="4581526"/>
            <a:ext cx="846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FlowLayout</a:t>
            </a:r>
          </a:p>
          <a:p>
            <a:endParaRPr lang="en-NZ" altLang="en-US" sz="1000">
              <a:latin typeface="Comic Sans MS" panose="030F0702030302020204" pitchFamily="66" charset="0"/>
            </a:endParaRPr>
          </a:p>
        </p:txBody>
      </p:sp>
      <p:sp>
        <p:nvSpPr>
          <p:cNvPr id="11300" name="Rectangle 5"/>
          <p:cNvSpPr>
            <a:spLocks noChangeArrowheads="1"/>
          </p:cNvSpPr>
          <p:nvPr/>
        </p:nvSpPr>
        <p:spPr bwMode="auto">
          <a:xfrm>
            <a:off x="5602289" y="4581526"/>
            <a:ext cx="1081087"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301" name="Line 13"/>
          <p:cNvSpPr>
            <a:spLocks noChangeShapeType="1"/>
          </p:cNvSpPr>
          <p:nvPr/>
        </p:nvSpPr>
        <p:spPr bwMode="auto">
          <a:xfrm>
            <a:off x="5602289" y="4868864"/>
            <a:ext cx="10810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2" name="Line 13"/>
          <p:cNvSpPr>
            <a:spLocks noChangeShapeType="1"/>
          </p:cNvSpPr>
          <p:nvPr/>
        </p:nvSpPr>
        <p:spPr bwMode="auto">
          <a:xfrm>
            <a:off x="5602289" y="5013325"/>
            <a:ext cx="1081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3" name="Text Box 4"/>
          <p:cNvSpPr txBox="1">
            <a:spLocks noChangeArrowheads="1"/>
          </p:cNvSpPr>
          <p:nvPr/>
        </p:nvSpPr>
        <p:spPr bwMode="auto">
          <a:xfrm>
            <a:off x="7115176" y="4581526"/>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GridLayout</a:t>
            </a:r>
          </a:p>
          <a:p>
            <a:endParaRPr lang="en-NZ" altLang="en-US" sz="1000">
              <a:latin typeface="Comic Sans MS" panose="030F0702030302020204" pitchFamily="66" charset="0"/>
            </a:endParaRPr>
          </a:p>
        </p:txBody>
      </p:sp>
      <p:sp>
        <p:nvSpPr>
          <p:cNvPr id="11304" name="Rectangle 5"/>
          <p:cNvSpPr>
            <a:spLocks noChangeArrowheads="1"/>
          </p:cNvSpPr>
          <p:nvPr/>
        </p:nvSpPr>
        <p:spPr bwMode="auto">
          <a:xfrm>
            <a:off x="7042150" y="4581526"/>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305" name="Line 13"/>
          <p:cNvSpPr>
            <a:spLocks noChangeShapeType="1"/>
          </p:cNvSpPr>
          <p:nvPr/>
        </p:nvSpPr>
        <p:spPr bwMode="auto">
          <a:xfrm>
            <a:off x="7042150" y="4868864"/>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6" name="Line 13"/>
          <p:cNvSpPr>
            <a:spLocks noChangeShapeType="1"/>
          </p:cNvSpPr>
          <p:nvPr/>
        </p:nvSpPr>
        <p:spPr bwMode="auto">
          <a:xfrm>
            <a:off x="7042150" y="5013325"/>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7" name="Line 57"/>
          <p:cNvSpPr>
            <a:spLocks noChangeShapeType="1"/>
          </p:cNvSpPr>
          <p:nvPr/>
        </p:nvSpPr>
        <p:spPr bwMode="auto">
          <a:xfrm>
            <a:off x="3297238" y="4365625"/>
            <a:ext cx="4176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8" name="Line 58"/>
          <p:cNvSpPr>
            <a:spLocks noChangeShapeType="1"/>
          </p:cNvSpPr>
          <p:nvPr/>
        </p:nvSpPr>
        <p:spPr bwMode="auto">
          <a:xfrm>
            <a:off x="3297239" y="4365625"/>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9" name="Line 59"/>
          <p:cNvSpPr>
            <a:spLocks noChangeShapeType="1"/>
          </p:cNvSpPr>
          <p:nvPr/>
        </p:nvSpPr>
        <p:spPr bwMode="auto">
          <a:xfrm>
            <a:off x="4665664" y="4365625"/>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10" name="Line 60"/>
          <p:cNvSpPr>
            <a:spLocks noChangeShapeType="1"/>
          </p:cNvSpPr>
          <p:nvPr/>
        </p:nvSpPr>
        <p:spPr bwMode="auto">
          <a:xfrm>
            <a:off x="6105525" y="4365625"/>
            <a:ext cx="158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11" name="Line 61"/>
          <p:cNvSpPr>
            <a:spLocks noChangeShapeType="1"/>
          </p:cNvSpPr>
          <p:nvPr/>
        </p:nvSpPr>
        <p:spPr bwMode="auto">
          <a:xfrm>
            <a:off x="7473950" y="4365625"/>
            <a:ext cx="158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2" name="Date Placeholder 1"/>
          <p:cNvSpPr>
            <a:spLocks noGrp="1"/>
          </p:cNvSpPr>
          <p:nvPr>
            <p:ph type="dt" sz="half" idx="10"/>
          </p:nvPr>
        </p:nvSpPr>
        <p:spPr/>
        <p:txBody>
          <a:bodyPr/>
          <a:lstStyle/>
          <a:p>
            <a:pPr>
              <a:defRPr/>
            </a:pPr>
            <a:r>
              <a:rPr lang="en-US" smtClean="0"/>
              <a:t>COMPSCI 230: Swing2</a:t>
            </a:r>
            <a:endParaRPr lang="en-NZ" dirty="0"/>
          </a:p>
        </p:txBody>
      </p:sp>
      <p:sp>
        <p:nvSpPr>
          <p:cNvPr id="55" name="Content Placeholder 4"/>
          <p:cNvSpPr txBox="1">
            <a:spLocks/>
          </p:cNvSpPr>
          <p:nvPr/>
        </p:nvSpPr>
        <p:spPr>
          <a:xfrm>
            <a:off x="416099" y="5474419"/>
            <a:ext cx="6876876" cy="961307"/>
          </a:xfrm>
          <a:prstGeom prst="rect">
            <a:avLst/>
          </a:prstGeom>
        </p:spPr>
        <p:txBody>
          <a:bodyPr>
            <a:normAutofit fontScale="925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fontAlgn="auto">
              <a:spcAft>
                <a:spcPts val="0"/>
              </a:spcAft>
            </a:pPr>
            <a:r>
              <a:rPr lang="en-NZ" dirty="0" smtClean="0"/>
              <a:t>A </a:t>
            </a:r>
            <a:r>
              <a:rPr lang="en-NZ" dirty="0" smtClean="0">
                <a:latin typeface="Consolas" panose="020B0609020204030204" pitchFamily="49" charset="0"/>
                <a:cs typeface="Consolas" panose="020B0609020204030204" pitchFamily="49" charset="0"/>
              </a:rPr>
              <a:t>Container</a:t>
            </a:r>
            <a:r>
              <a:rPr lang="en-NZ" dirty="0" smtClean="0"/>
              <a:t> requires a </a:t>
            </a:r>
            <a:r>
              <a:rPr lang="en-NZ" dirty="0" err="1">
                <a:latin typeface="Consolas" panose="020B0609020204030204" pitchFamily="49" charset="0"/>
                <a:cs typeface="Consolas" panose="020B0609020204030204" pitchFamily="49" charset="0"/>
              </a:rPr>
              <a:t>LayoutManager</a:t>
            </a:r>
            <a:endParaRPr lang="en-NZ" dirty="0">
              <a:latin typeface="Consolas" panose="020B0609020204030204" pitchFamily="49" charset="0"/>
              <a:cs typeface="Consolas" panose="020B0609020204030204" pitchFamily="49" charset="0"/>
            </a:endParaRPr>
          </a:p>
          <a:p>
            <a:pPr fontAlgn="auto">
              <a:spcAft>
                <a:spcPts val="0"/>
              </a:spcAft>
            </a:pPr>
            <a:r>
              <a:rPr lang="en-NZ" dirty="0" smtClean="0"/>
              <a:t>A </a:t>
            </a:r>
            <a:r>
              <a:rPr lang="en-NZ" dirty="0" err="1" smtClean="0">
                <a:latin typeface="Consolas" panose="020B0609020204030204" pitchFamily="49" charset="0"/>
                <a:cs typeface="Consolas" panose="020B0609020204030204" pitchFamily="49" charset="0"/>
              </a:rPr>
              <a:t>BorderLayout</a:t>
            </a:r>
            <a:r>
              <a:rPr lang="en-NZ" dirty="0" smtClean="0"/>
              <a:t> provides a </a:t>
            </a:r>
            <a:r>
              <a:rPr lang="en-NZ" sz="2800" dirty="0" err="1" smtClean="0">
                <a:latin typeface="Consolas" panose="020B0609020204030204" pitchFamily="49" charset="0"/>
                <a:cs typeface="Consolas" panose="020B0609020204030204" pitchFamily="49" charset="0"/>
              </a:rPr>
              <a:t>LayoutManager</a:t>
            </a:r>
            <a:endParaRPr lang="en-NZ" sz="2800" dirty="0">
              <a:latin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a:xfrm>
            <a:off x="1064568" y="228600"/>
            <a:ext cx="8346132" cy="914400"/>
          </a:xfrm>
        </p:spPr>
        <p:txBody>
          <a:bodyPr/>
          <a:lstStyle/>
          <a:p>
            <a:r>
              <a:rPr lang="en-NZ" altLang="en-US" dirty="0" smtClean="0"/>
              <a:t>Layout management</a:t>
            </a:r>
            <a:endParaRPr lang="en-US" altLang="en-US" dirty="0" smtClean="0"/>
          </a:p>
        </p:txBody>
      </p:sp>
      <p:sp>
        <p:nvSpPr>
          <p:cNvPr id="13316"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11794C7-1C09-449B-84BF-06D2921C772E}" type="slidenum">
              <a:rPr lang="en-US" altLang="en-US" sz="1400">
                <a:solidFill>
                  <a:schemeClr val="bg2"/>
                </a:solidFill>
              </a:rPr>
              <a:pPr/>
              <a:t>11</a:t>
            </a:fld>
            <a:endParaRPr lang="en-US" altLang="en-US" sz="1400">
              <a:solidFill>
                <a:schemeClr val="bg2"/>
              </a:solidFill>
            </a:endParaRPr>
          </a:p>
        </p:txBody>
      </p:sp>
      <p:sp>
        <p:nvSpPr>
          <p:cNvPr id="6" name="Text Box 6"/>
          <p:cNvSpPr txBox="1">
            <a:spLocks noChangeArrowheads="1"/>
          </p:cNvSpPr>
          <p:nvPr/>
        </p:nvSpPr>
        <p:spPr bwMode="auto">
          <a:xfrm>
            <a:off x="200596" y="1255980"/>
            <a:ext cx="4824412" cy="2893100"/>
          </a:xfrm>
          <a:prstGeom prst="rect">
            <a:avLst/>
          </a:prstGeom>
          <a:solidFill>
            <a:schemeClr val="bg1"/>
          </a:solidFill>
          <a:ln w="9525">
            <a:solidFill>
              <a:schemeClr val="tx1"/>
            </a:solidFill>
            <a:prstDash val="sysDot"/>
            <a:miter lim="800000"/>
            <a:headEnd/>
            <a:tailEnd/>
          </a:ln>
          <a:effectLst/>
        </p:spPr>
        <p:txBody>
          <a:bodyPr wrap="square">
            <a:spAutoFit/>
          </a:bodyPr>
          <a:lstStyle/>
          <a:p>
            <a:pPr algn="l"/>
            <a:r>
              <a:rPr lang="en-NZ" sz="1400" b="1" dirty="0">
                <a:solidFill>
                  <a:srgbClr val="7F0055"/>
                </a:solidFill>
                <a:latin typeface="Consolas" panose="020B0609020204030204" pitchFamily="49" charset="0"/>
              </a:rPr>
              <a:t>public</a:t>
            </a:r>
            <a:r>
              <a:rPr lang="en-NZ" sz="1400" b="1"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class</a:t>
            </a:r>
            <a:r>
              <a:rPr lang="en-NZ" sz="1400" b="1" dirty="0">
                <a:solidFill>
                  <a:srgbClr val="000000"/>
                </a:solidFill>
                <a:latin typeface="Consolas" panose="020B0609020204030204" pitchFamily="49" charset="0"/>
              </a:rPr>
              <a:t> Container </a:t>
            </a:r>
            <a:r>
              <a:rPr lang="en-NZ" sz="1400" b="1" dirty="0">
                <a:solidFill>
                  <a:srgbClr val="7F0055"/>
                </a:solidFill>
                <a:latin typeface="Consolas" panose="020B0609020204030204" pitchFamily="49" charset="0"/>
              </a:rPr>
              <a:t>extends</a:t>
            </a:r>
            <a:r>
              <a:rPr lang="en-NZ" sz="1400" b="1" dirty="0">
                <a:solidFill>
                  <a:srgbClr val="000000"/>
                </a:solidFill>
                <a:latin typeface="Consolas" panose="020B0609020204030204" pitchFamily="49" charset="0"/>
              </a:rPr>
              <a:t> Component {</a:t>
            </a:r>
          </a:p>
          <a:p>
            <a:pPr algn="l"/>
            <a:r>
              <a:rPr lang="en-NZ" sz="1400" dirty="0">
                <a:solidFill>
                  <a:srgbClr val="000000"/>
                </a:solidFill>
                <a:latin typeface="Consolas" panose="020B0609020204030204" pitchFamily="49" charset="0"/>
              </a:rPr>
              <a:t>    …</a:t>
            </a: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private</a:t>
            </a:r>
            <a:r>
              <a:rPr lang="en-NZ" sz="1400" b="1" dirty="0">
                <a:solidFill>
                  <a:srgbClr val="000000"/>
                </a:solidFill>
                <a:latin typeface="Consolas" panose="020B0609020204030204" pitchFamily="49" charset="0"/>
              </a:rPr>
              <a:t> List&lt; Component &gt; children;</a:t>
            </a: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private</a:t>
            </a:r>
            <a:r>
              <a:rPr lang="en-NZ" sz="1400" b="1" dirty="0">
                <a:solidFill>
                  <a:srgbClr val="000000"/>
                </a:solidFill>
                <a:latin typeface="Consolas" panose="020B0609020204030204" pitchFamily="49" charset="0"/>
              </a:rPr>
              <a:t> </a:t>
            </a:r>
            <a:r>
              <a:rPr lang="en-NZ" sz="1400" b="1" dirty="0" err="1">
                <a:solidFill>
                  <a:srgbClr val="000000"/>
                </a:solidFill>
                <a:latin typeface="Consolas" panose="020B0609020204030204" pitchFamily="49" charset="0"/>
              </a:rPr>
              <a:t>LayoutManager</a:t>
            </a:r>
            <a:r>
              <a:rPr lang="en-NZ" sz="1400" b="1" dirty="0">
                <a:solidFill>
                  <a:srgbClr val="000000"/>
                </a:solidFill>
                <a:latin typeface="Consolas" panose="020B0609020204030204" pitchFamily="49" charset="0"/>
              </a:rPr>
              <a:t> </a:t>
            </a:r>
            <a:r>
              <a:rPr lang="en-NZ" sz="1400" b="1" dirty="0" err="1">
                <a:solidFill>
                  <a:srgbClr val="000000"/>
                </a:solidFill>
                <a:latin typeface="Consolas" panose="020B0609020204030204" pitchFamily="49" charset="0"/>
              </a:rPr>
              <a:t>layoutManager</a:t>
            </a:r>
            <a:r>
              <a:rPr lang="en-NZ" sz="1400" b="1" dirty="0">
                <a:solidFill>
                  <a:srgbClr val="000000"/>
                </a:solidFill>
                <a:latin typeface="Consolas" panose="020B0609020204030204" pitchFamily="49" charset="0"/>
              </a:rPr>
              <a:t>;</a:t>
            </a:r>
          </a:p>
          <a:p>
            <a:pPr algn="l"/>
            <a:endParaRPr lang="en-NZ" sz="1400" dirty="0">
              <a:latin typeface="Consolas" panose="020B0609020204030204" pitchFamily="49" charset="0"/>
            </a:endParaRP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public</a:t>
            </a:r>
            <a:r>
              <a:rPr lang="en-NZ" sz="1400" b="1"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void</a:t>
            </a:r>
            <a:r>
              <a:rPr lang="en-NZ" sz="1400" b="1" dirty="0">
                <a:solidFill>
                  <a:srgbClr val="000000"/>
                </a:solidFill>
                <a:latin typeface="Consolas" panose="020B0609020204030204" pitchFamily="49" charset="0"/>
              </a:rPr>
              <a:t> </a:t>
            </a:r>
            <a:r>
              <a:rPr lang="en-NZ" sz="1400" b="1" dirty="0" err="1">
                <a:solidFill>
                  <a:srgbClr val="000000"/>
                </a:solidFill>
                <a:latin typeface="Consolas" panose="020B0609020204030204" pitchFamily="49" charset="0"/>
              </a:rPr>
              <a:t>setLayout</a:t>
            </a:r>
            <a:r>
              <a:rPr lang="en-NZ" sz="1400" b="1" dirty="0">
                <a:solidFill>
                  <a:srgbClr val="000000"/>
                </a:solidFill>
                <a:latin typeface="Consolas" panose="020B0609020204030204" pitchFamily="49" charset="0"/>
              </a:rPr>
              <a:t>( </a:t>
            </a:r>
            <a:r>
              <a:rPr lang="en-NZ" sz="1400" b="1" dirty="0" err="1">
                <a:solidFill>
                  <a:srgbClr val="000000"/>
                </a:solidFill>
                <a:latin typeface="Consolas" panose="020B0609020204030204" pitchFamily="49" charset="0"/>
              </a:rPr>
              <a:t>LayoutManager</a:t>
            </a:r>
            <a:r>
              <a:rPr lang="en-NZ" sz="1400" b="1" dirty="0">
                <a:solidFill>
                  <a:srgbClr val="000000"/>
                </a:solidFill>
                <a:latin typeface="Consolas" panose="020B0609020204030204" pitchFamily="49" charset="0"/>
              </a:rPr>
              <a:t> lm ) {</a:t>
            </a:r>
          </a:p>
          <a:p>
            <a:pPr algn="l"/>
            <a:r>
              <a:rPr lang="en-NZ" sz="1400" dirty="0">
                <a:solidFill>
                  <a:srgbClr val="000000"/>
                </a:solidFill>
                <a:latin typeface="Consolas" panose="020B0609020204030204" pitchFamily="49" charset="0"/>
              </a:rPr>
              <a:t>        </a:t>
            </a:r>
            <a:r>
              <a:rPr lang="en-NZ" sz="1400" dirty="0" err="1">
                <a:solidFill>
                  <a:srgbClr val="000000"/>
                </a:solidFill>
                <a:latin typeface="Consolas" panose="020B0609020204030204" pitchFamily="49" charset="0"/>
              </a:rPr>
              <a:t>layoutManager</a:t>
            </a:r>
            <a:r>
              <a:rPr lang="en-NZ" sz="1400" dirty="0">
                <a:solidFill>
                  <a:srgbClr val="000000"/>
                </a:solidFill>
                <a:latin typeface="Consolas" panose="020B0609020204030204" pitchFamily="49" charset="0"/>
              </a:rPr>
              <a:t> = lm;</a:t>
            </a:r>
          </a:p>
          <a:p>
            <a:pPr algn="l"/>
            <a:r>
              <a:rPr lang="en-NZ" sz="1400" dirty="0">
                <a:solidFill>
                  <a:srgbClr val="000000"/>
                </a:solidFill>
                <a:latin typeface="Consolas" panose="020B0609020204030204" pitchFamily="49" charset="0"/>
              </a:rPr>
              <a:t>    }</a:t>
            </a:r>
          </a:p>
          <a:p>
            <a:pPr algn="l"/>
            <a:endParaRPr lang="en-NZ" sz="1400" dirty="0">
              <a:latin typeface="Consolas" panose="020B0609020204030204" pitchFamily="49" charset="0"/>
            </a:endParaRP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public</a:t>
            </a:r>
            <a:r>
              <a:rPr lang="en-NZ" sz="1400" b="1"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void</a:t>
            </a:r>
            <a:r>
              <a:rPr lang="en-NZ" sz="1400" b="1" dirty="0">
                <a:solidFill>
                  <a:srgbClr val="000000"/>
                </a:solidFill>
                <a:latin typeface="Consolas" panose="020B0609020204030204" pitchFamily="49" charset="0"/>
              </a:rPr>
              <a:t> </a:t>
            </a:r>
            <a:r>
              <a:rPr lang="en-NZ" sz="1400" b="1" dirty="0" err="1">
                <a:solidFill>
                  <a:srgbClr val="000000"/>
                </a:solidFill>
                <a:latin typeface="Consolas" panose="020B0609020204030204" pitchFamily="49" charset="0"/>
              </a:rPr>
              <a:t>doLayout</a:t>
            </a:r>
            <a:r>
              <a:rPr lang="en-NZ" sz="1400" b="1" dirty="0">
                <a:solidFill>
                  <a:srgbClr val="000000"/>
                </a:solidFill>
                <a:latin typeface="Consolas" panose="020B0609020204030204" pitchFamily="49" charset="0"/>
              </a:rPr>
              <a:t>( ) {</a:t>
            </a:r>
          </a:p>
          <a:p>
            <a:pPr algn="l"/>
            <a:r>
              <a:rPr lang="en-NZ" sz="1400" dirty="0">
                <a:solidFill>
                  <a:srgbClr val="000000"/>
                </a:solidFill>
                <a:latin typeface="Consolas" panose="020B0609020204030204" pitchFamily="49" charset="0"/>
              </a:rPr>
              <a:t>        </a:t>
            </a:r>
            <a:r>
              <a:rPr lang="en-NZ" sz="1400" dirty="0" err="1">
                <a:solidFill>
                  <a:srgbClr val="000000"/>
                </a:solidFill>
                <a:latin typeface="Consolas" panose="020B0609020204030204" pitchFamily="49" charset="0"/>
              </a:rPr>
              <a:t>layoutManager.layout</a:t>
            </a:r>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this</a:t>
            </a:r>
            <a:r>
              <a:rPr lang="en-NZ" sz="1400" b="1" dirty="0">
                <a:solidFill>
                  <a:srgbClr val="000000"/>
                </a:solidFill>
                <a:latin typeface="Consolas" panose="020B0609020204030204" pitchFamily="49" charset="0"/>
              </a:rPr>
              <a:t> );</a:t>
            </a:r>
          </a:p>
          <a:p>
            <a:pPr algn="l"/>
            <a:r>
              <a:rPr lang="en-NZ" sz="1400" dirty="0">
                <a:solidFill>
                  <a:srgbClr val="000000"/>
                </a:solidFill>
                <a:latin typeface="Consolas" panose="020B0609020204030204" pitchFamily="49" charset="0"/>
              </a:rPr>
              <a:t>    }</a:t>
            </a:r>
          </a:p>
          <a:p>
            <a:pPr algn="l"/>
            <a:r>
              <a:rPr lang="en-NZ" sz="1400" dirty="0">
                <a:solidFill>
                  <a:srgbClr val="000000"/>
                </a:solidFill>
                <a:latin typeface="Consolas" panose="020B0609020204030204" pitchFamily="49" charset="0"/>
              </a:rPr>
              <a:t>}</a:t>
            </a:r>
            <a:endParaRPr lang="en-GB" sz="1400" dirty="0">
              <a:latin typeface="+mj-lt"/>
            </a:endParaRPr>
          </a:p>
        </p:txBody>
      </p:sp>
      <p:sp>
        <p:nvSpPr>
          <p:cNvPr id="13318" name="Text Box 5"/>
          <p:cNvSpPr txBox="1">
            <a:spLocks noChangeArrowheads="1"/>
          </p:cNvSpPr>
          <p:nvPr/>
        </p:nvSpPr>
        <p:spPr bwMode="auto">
          <a:xfrm>
            <a:off x="6911975" y="2714625"/>
            <a:ext cx="14430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Frame instance</a:t>
            </a:r>
          </a:p>
        </p:txBody>
      </p:sp>
      <p:sp>
        <p:nvSpPr>
          <p:cNvPr id="13319" name="Line 6"/>
          <p:cNvSpPr>
            <a:spLocks noChangeShapeType="1"/>
          </p:cNvSpPr>
          <p:nvPr/>
        </p:nvSpPr>
        <p:spPr bwMode="auto">
          <a:xfrm flipH="1">
            <a:off x="5616576" y="3289301"/>
            <a:ext cx="1655763" cy="1008063"/>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20" name="Line 7"/>
          <p:cNvSpPr>
            <a:spLocks noChangeShapeType="1"/>
          </p:cNvSpPr>
          <p:nvPr/>
        </p:nvSpPr>
        <p:spPr bwMode="auto">
          <a:xfrm flipH="1">
            <a:off x="3744913" y="4513264"/>
            <a:ext cx="1439862" cy="72072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21" name="Line 8"/>
          <p:cNvSpPr>
            <a:spLocks noChangeShapeType="1"/>
          </p:cNvSpPr>
          <p:nvPr/>
        </p:nvSpPr>
        <p:spPr bwMode="auto">
          <a:xfrm flipH="1">
            <a:off x="4895851" y="4513264"/>
            <a:ext cx="504825" cy="72072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22" name="Text Box 9"/>
          <p:cNvSpPr txBox="1">
            <a:spLocks noChangeArrowheads="1"/>
          </p:cNvSpPr>
          <p:nvPr/>
        </p:nvSpPr>
        <p:spPr bwMode="auto">
          <a:xfrm>
            <a:off x="4386535" y="5738813"/>
            <a:ext cx="10599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TextField </a:t>
            </a:r>
          </a:p>
          <a:p>
            <a:r>
              <a:rPr lang="en-GB" altLang="en-US" sz="1400">
                <a:latin typeface="Comic Sans MS" panose="030F0702030302020204" pitchFamily="66" charset="0"/>
              </a:rPr>
              <a:t>instance</a:t>
            </a:r>
          </a:p>
        </p:txBody>
      </p:sp>
      <p:sp>
        <p:nvSpPr>
          <p:cNvPr id="13323" name="Line 10"/>
          <p:cNvSpPr>
            <a:spLocks noChangeShapeType="1"/>
          </p:cNvSpPr>
          <p:nvPr/>
        </p:nvSpPr>
        <p:spPr bwMode="auto">
          <a:xfrm flipH="1">
            <a:off x="6983414" y="3289301"/>
            <a:ext cx="720725" cy="93662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24" name="Line 11"/>
          <p:cNvSpPr>
            <a:spLocks noChangeShapeType="1"/>
          </p:cNvSpPr>
          <p:nvPr/>
        </p:nvSpPr>
        <p:spPr bwMode="auto">
          <a:xfrm flipH="1">
            <a:off x="6408739" y="4513264"/>
            <a:ext cx="504825" cy="72072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25" name="Text Box 12"/>
          <p:cNvSpPr txBox="1">
            <a:spLocks noChangeArrowheads="1"/>
          </p:cNvSpPr>
          <p:nvPr/>
        </p:nvSpPr>
        <p:spPr bwMode="auto">
          <a:xfrm>
            <a:off x="8421249" y="3722688"/>
            <a:ext cx="878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13326" name="Line 13"/>
          <p:cNvSpPr>
            <a:spLocks noChangeShapeType="1"/>
          </p:cNvSpPr>
          <p:nvPr/>
        </p:nvSpPr>
        <p:spPr bwMode="auto">
          <a:xfrm flipH="1">
            <a:off x="7704139" y="4513264"/>
            <a:ext cx="720725" cy="72072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27" name="Line 14"/>
          <p:cNvSpPr>
            <a:spLocks noChangeShapeType="1"/>
          </p:cNvSpPr>
          <p:nvPr/>
        </p:nvSpPr>
        <p:spPr bwMode="auto">
          <a:xfrm>
            <a:off x="8640763" y="4513264"/>
            <a:ext cx="215900" cy="72072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28" name="Text Box 15"/>
          <p:cNvSpPr txBox="1">
            <a:spLocks noChangeArrowheads="1"/>
          </p:cNvSpPr>
          <p:nvPr/>
        </p:nvSpPr>
        <p:spPr bwMode="auto">
          <a:xfrm>
            <a:off x="7197287" y="5738813"/>
            <a:ext cx="878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Button</a:t>
            </a:r>
          </a:p>
          <a:p>
            <a:r>
              <a:rPr lang="en-NZ" altLang="en-US" sz="1400">
                <a:latin typeface="Comic Sans MS" panose="030F0702030302020204" pitchFamily="66" charset="0"/>
              </a:rPr>
              <a:t>instance</a:t>
            </a:r>
            <a:endParaRPr lang="en-GB" altLang="en-US" sz="1400">
              <a:latin typeface="Comic Sans MS" panose="030F0702030302020204" pitchFamily="66" charset="0"/>
            </a:endParaRPr>
          </a:p>
        </p:txBody>
      </p:sp>
      <p:sp>
        <p:nvSpPr>
          <p:cNvPr id="13329" name="Line 16"/>
          <p:cNvSpPr>
            <a:spLocks noChangeShapeType="1"/>
          </p:cNvSpPr>
          <p:nvPr/>
        </p:nvSpPr>
        <p:spPr bwMode="auto">
          <a:xfrm>
            <a:off x="8062914" y="3289301"/>
            <a:ext cx="288925" cy="93662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30" name="Text Box 17"/>
          <p:cNvSpPr txBox="1">
            <a:spLocks noChangeArrowheads="1"/>
          </p:cNvSpPr>
          <p:nvPr/>
        </p:nvSpPr>
        <p:spPr bwMode="auto">
          <a:xfrm>
            <a:off x="8421249" y="5738813"/>
            <a:ext cx="878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Button</a:t>
            </a:r>
          </a:p>
          <a:p>
            <a:r>
              <a:rPr lang="en-NZ" altLang="en-US" sz="1400">
                <a:latin typeface="Comic Sans MS" panose="030F0702030302020204" pitchFamily="66" charset="0"/>
              </a:rPr>
              <a:t>instance</a:t>
            </a:r>
            <a:endParaRPr lang="en-GB" altLang="en-US" sz="1400">
              <a:latin typeface="Comic Sans MS" panose="030F0702030302020204" pitchFamily="66" charset="0"/>
            </a:endParaRPr>
          </a:p>
        </p:txBody>
      </p:sp>
      <p:sp>
        <p:nvSpPr>
          <p:cNvPr id="13331" name="Oval 18"/>
          <p:cNvSpPr>
            <a:spLocks noChangeArrowheads="1"/>
          </p:cNvSpPr>
          <p:nvPr/>
        </p:nvSpPr>
        <p:spPr bwMode="auto">
          <a:xfrm>
            <a:off x="6767514" y="3001963"/>
            <a:ext cx="2257425" cy="57626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2" name="Oval 19"/>
          <p:cNvSpPr>
            <a:spLocks noChangeArrowheads="1"/>
          </p:cNvSpPr>
          <p:nvPr/>
        </p:nvSpPr>
        <p:spPr bwMode="auto">
          <a:xfrm>
            <a:off x="8064501" y="4225926"/>
            <a:ext cx="936625" cy="5762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3" name="Oval 20"/>
          <p:cNvSpPr>
            <a:spLocks noChangeArrowheads="1"/>
          </p:cNvSpPr>
          <p:nvPr/>
        </p:nvSpPr>
        <p:spPr bwMode="auto">
          <a:xfrm>
            <a:off x="7200901" y="5233989"/>
            <a:ext cx="9366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4" name="Oval 21"/>
          <p:cNvSpPr>
            <a:spLocks noChangeArrowheads="1"/>
          </p:cNvSpPr>
          <p:nvPr/>
        </p:nvSpPr>
        <p:spPr bwMode="auto">
          <a:xfrm>
            <a:off x="8351839" y="5233989"/>
            <a:ext cx="9366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5" name="Oval 22"/>
          <p:cNvSpPr>
            <a:spLocks noChangeArrowheads="1"/>
          </p:cNvSpPr>
          <p:nvPr/>
        </p:nvSpPr>
        <p:spPr bwMode="auto">
          <a:xfrm>
            <a:off x="5903914" y="5233989"/>
            <a:ext cx="9366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6" name="Oval 23"/>
          <p:cNvSpPr>
            <a:spLocks noChangeArrowheads="1"/>
          </p:cNvSpPr>
          <p:nvPr/>
        </p:nvSpPr>
        <p:spPr bwMode="auto">
          <a:xfrm>
            <a:off x="6408739" y="4225926"/>
            <a:ext cx="936625" cy="5762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7" name="Oval 24"/>
          <p:cNvSpPr>
            <a:spLocks noChangeArrowheads="1"/>
          </p:cNvSpPr>
          <p:nvPr/>
        </p:nvSpPr>
        <p:spPr bwMode="auto">
          <a:xfrm>
            <a:off x="4824414" y="4225926"/>
            <a:ext cx="936625" cy="5762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8" name="Oval 25"/>
          <p:cNvSpPr>
            <a:spLocks noChangeArrowheads="1"/>
          </p:cNvSpPr>
          <p:nvPr/>
        </p:nvSpPr>
        <p:spPr bwMode="auto">
          <a:xfrm>
            <a:off x="4319589" y="5233989"/>
            <a:ext cx="11525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39" name="Text Box 26"/>
          <p:cNvSpPr txBox="1">
            <a:spLocks noChangeArrowheads="1"/>
          </p:cNvSpPr>
          <p:nvPr/>
        </p:nvSpPr>
        <p:spPr bwMode="auto">
          <a:xfrm>
            <a:off x="3020574" y="5738813"/>
            <a:ext cx="878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Label</a:t>
            </a:r>
          </a:p>
          <a:p>
            <a:r>
              <a:rPr lang="en-GB" altLang="en-US" sz="1400">
                <a:latin typeface="Comic Sans MS" panose="030F0702030302020204" pitchFamily="66" charset="0"/>
              </a:rPr>
              <a:t>instance</a:t>
            </a:r>
          </a:p>
        </p:txBody>
      </p:sp>
      <p:sp>
        <p:nvSpPr>
          <p:cNvPr id="13340" name="Oval 27"/>
          <p:cNvSpPr>
            <a:spLocks noChangeArrowheads="1"/>
          </p:cNvSpPr>
          <p:nvPr/>
        </p:nvSpPr>
        <p:spPr bwMode="auto">
          <a:xfrm>
            <a:off x="3024189" y="5233989"/>
            <a:ext cx="9366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41" name="Text Box 28"/>
          <p:cNvSpPr txBox="1">
            <a:spLocks noChangeArrowheads="1"/>
          </p:cNvSpPr>
          <p:nvPr/>
        </p:nvSpPr>
        <p:spPr bwMode="auto">
          <a:xfrm>
            <a:off x="7197287" y="3865563"/>
            <a:ext cx="878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13342" name="Text Box 29"/>
          <p:cNvSpPr txBox="1">
            <a:spLocks noChangeArrowheads="1"/>
          </p:cNvSpPr>
          <p:nvPr/>
        </p:nvSpPr>
        <p:spPr bwMode="auto">
          <a:xfrm>
            <a:off x="4963674" y="3649663"/>
            <a:ext cx="878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13343" name="Text Box 30"/>
          <p:cNvSpPr txBox="1">
            <a:spLocks noChangeArrowheads="1"/>
          </p:cNvSpPr>
          <p:nvPr/>
        </p:nvSpPr>
        <p:spPr bwMode="auto">
          <a:xfrm>
            <a:off x="5971737" y="5738813"/>
            <a:ext cx="8787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Label</a:t>
            </a:r>
          </a:p>
          <a:p>
            <a:r>
              <a:rPr lang="en-GB" altLang="en-US" sz="1400">
                <a:latin typeface="Comic Sans MS" panose="030F0702030302020204" pitchFamily="66" charset="0"/>
              </a:rPr>
              <a:t>instance</a:t>
            </a:r>
          </a:p>
        </p:txBody>
      </p:sp>
      <p:grpSp>
        <p:nvGrpSpPr>
          <p:cNvPr id="2" name="Group 55"/>
          <p:cNvGrpSpPr>
            <a:grpSpLocks/>
          </p:cNvGrpSpPr>
          <p:nvPr/>
        </p:nvGrpSpPr>
        <p:grpSpPr bwMode="auto">
          <a:xfrm>
            <a:off x="5024438" y="2643188"/>
            <a:ext cx="1714500" cy="571500"/>
            <a:chOff x="4643438" y="2643182"/>
            <a:chExt cx="1714513" cy="571504"/>
          </a:xfrm>
        </p:grpSpPr>
        <p:sp>
          <p:nvSpPr>
            <p:cNvPr id="13351" name="Line 18"/>
            <p:cNvSpPr>
              <a:spLocks noChangeShapeType="1"/>
            </p:cNvSpPr>
            <p:nvPr/>
          </p:nvSpPr>
          <p:spPr bwMode="auto">
            <a:xfrm>
              <a:off x="5643571" y="3000372"/>
              <a:ext cx="714380" cy="214314"/>
            </a:xfrm>
            <a:prstGeom prst="line">
              <a:avLst/>
            </a:prstGeom>
            <a:noFill/>
            <a:ln w="38100">
              <a:solidFill>
                <a:srgbClr val="FF3300"/>
              </a:solidFill>
              <a:prstDash val="lgDashDot"/>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52" name="TextBox 19"/>
            <p:cNvSpPr txBox="1">
              <a:spLocks noChangeArrowheads="1"/>
            </p:cNvSpPr>
            <p:nvPr/>
          </p:nvSpPr>
          <p:spPr bwMode="auto">
            <a:xfrm>
              <a:off x="4643438" y="2643182"/>
              <a:ext cx="13115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1: doLayout( )</a:t>
              </a:r>
              <a:endParaRPr lang="en-US" altLang="en-US" sz="1400">
                <a:solidFill>
                  <a:srgbClr val="FF3300"/>
                </a:solidFill>
                <a:latin typeface="Comic Sans MS" panose="030F0702030302020204" pitchFamily="66" charset="0"/>
              </a:endParaRPr>
            </a:p>
          </p:txBody>
        </p:sp>
      </p:grpSp>
      <p:grpSp>
        <p:nvGrpSpPr>
          <p:cNvPr id="3" name="Group 56"/>
          <p:cNvGrpSpPr>
            <a:grpSpLocks/>
          </p:cNvGrpSpPr>
          <p:nvPr/>
        </p:nvGrpSpPr>
        <p:grpSpPr bwMode="auto">
          <a:xfrm>
            <a:off x="6238875" y="2214564"/>
            <a:ext cx="2286000" cy="928687"/>
            <a:chOff x="5857884" y="2214554"/>
            <a:chExt cx="2286016" cy="928694"/>
          </a:xfrm>
        </p:grpSpPr>
        <p:sp>
          <p:nvSpPr>
            <p:cNvPr id="13349" name="Line 18"/>
            <p:cNvSpPr>
              <a:spLocks noChangeShapeType="1"/>
            </p:cNvSpPr>
            <p:nvPr/>
          </p:nvSpPr>
          <p:spPr bwMode="auto">
            <a:xfrm flipV="1">
              <a:off x="8001024" y="2357430"/>
              <a:ext cx="142876" cy="785818"/>
            </a:xfrm>
            <a:prstGeom prst="line">
              <a:avLst/>
            </a:prstGeom>
            <a:noFill/>
            <a:ln w="38100">
              <a:solidFill>
                <a:srgbClr val="FF3300"/>
              </a:solidFill>
              <a:prstDash val="lgDashDot"/>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50" name="TextBox 19"/>
            <p:cNvSpPr txBox="1">
              <a:spLocks noChangeArrowheads="1"/>
            </p:cNvSpPr>
            <p:nvPr/>
          </p:nvSpPr>
          <p:spPr bwMode="auto">
            <a:xfrm>
              <a:off x="5857884" y="2214554"/>
              <a:ext cx="22717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dirty="0">
                  <a:solidFill>
                    <a:srgbClr val="FF3300"/>
                  </a:solidFill>
                  <a:latin typeface="Comic Sans MS" panose="030F0702030302020204" pitchFamily="66" charset="0"/>
                </a:rPr>
                <a:t>2: </a:t>
              </a:r>
              <a:r>
                <a:rPr lang="en-NZ" altLang="en-US" sz="1400" dirty="0" err="1">
                  <a:solidFill>
                    <a:srgbClr val="FF3300"/>
                  </a:solidFill>
                  <a:latin typeface="Comic Sans MS" panose="030F0702030302020204" pitchFamily="66" charset="0"/>
                </a:rPr>
                <a:t>layoutContainer</a:t>
              </a:r>
              <a:r>
                <a:rPr lang="en-NZ" altLang="en-US" sz="1400" dirty="0">
                  <a:solidFill>
                    <a:srgbClr val="FF3300"/>
                  </a:solidFill>
                  <a:latin typeface="Comic Sans MS" panose="030F0702030302020204" pitchFamily="66" charset="0"/>
                </a:rPr>
                <a:t>( </a:t>
              </a:r>
              <a:r>
                <a:rPr lang="en-NZ" altLang="en-US" sz="1400" dirty="0">
                  <a:solidFill>
                    <a:srgbClr val="022DFC"/>
                  </a:solidFill>
                  <a:latin typeface="Comic Sans MS" panose="030F0702030302020204" pitchFamily="66" charset="0"/>
                </a:rPr>
                <a:t>this</a:t>
              </a:r>
              <a:r>
                <a:rPr lang="en-NZ" altLang="en-US" sz="1400" dirty="0">
                  <a:solidFill>
                    <a:srgbClr val="FF3300"/>
                  </a:solidFill>
                  <a:latin typeface="Comic Sans MS" panose="030F0702030302020204" pitchFamily="66" charset="0"/>
                </a:rPr>
                <a:t> )</a:t>
              </a:r>
              <a:endParaRPr lang="en-US" altLang="en-US" sz="1400" dirty="0">
                <a:solidFill>
                  <a:srgbClr val="FF3300"/>
                </a:solidFill>
                <a:latin typeface="Comic Sans MS" panose="030F0702030302020204" pitchFamily="66" charset="0"/>
              </a:endParaRPr>
            </a:p>
          </p:txBody>
        </p:sp>
      </p:grpSp>
      <p:sp>
        <p:nvSpPr>
          <p:cNvPr id="13346" name="Line 16"/>
          <p:cNvSpPr>
            <a:spLocks noChangeShapeType="1"/>
          </p:cNvSpPr>
          <p:nvPr/>
        </p:nvSpPr>
        <p:spPr bwMode="auto">
          <a:xfrm flipV="1">
            <a:off x="8524876" y="2214563"/>
            <a:ext cx="142875" cy="1071562"/>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3347" name="Oval 21"/>
          <p:cNvSpPr>
            <a:spLocks noChangeArrowheads="1"/>
          </p:cNvSpPr>
          <p:nvPr/>
        </p:nvSpPr>
        <p:spPr bwMode="auto">
          <a:xfrm>
            <a:off x="8096251" y="1714501"/>
            <a:ext cx="936625" cy="5048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48" name="Text Box 17"/>
          <p:cNvSpPr txBox="1">
            <a:spLocks noChangeArrowheads="1"/>
          </p:cNvSpPr>
          <p:nvPr/>
        </p:nvSpPr>
        <p:spPr bwMode="auto">
          <a:xfrm>
            <a:off x="7596189" y="1214439"/>
            <a:ext cx="1508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latin typeface="Comic Sans MS" panose="030F0702030302020204" pitchFamily="66" charset="0"/>
              </a:rPr>
              <a:t>LayoutManager </a:t>
            </a:r>
          </a:p>
          <a:p>
            <a:r>
              <a:rPr lang="en-NZ" altLang="en-US" sz="1400">
                <a:latin typeface="Comic Sans MS" panose="030F0702030302020204" pitchFamily="66" charset="0"/>
              </a:rPr>
              <a:t>instance</a:t>
            </a:r>
            <a:endParaRPr lang="en-GB" altLang="en-US" sz="1400">
              <a:latin typeface="Comic Sans MS" panose="030F0702030302020204" pitchFamily="66" charset="0"/>
            </a:endParaRPr>
          </a:p>
        </p:txBody>
      </p:sp>
      <p:sp>
        <p:nvSpPr>
          <p:cNvPr id="4" name="Date Placeholder 3"/>
          <p:cNvSpPr>
            <a:spLocks noGrp="1"/>
          </p:cNvSpPr>
          <p:nvPr>
            <p:ph type="dt" sz="half" idx="10"/>
          </p:nvPr>
        </p:nvSpPr>
        <p:spPr/>
        <p:txBody>
          <a:bodyPr/>
          <a:lstStyle/>
          <a:p>
            <a:pPr>
              <a:defRPr/>
            </a:pPr>
            <a:r>
              <a:rPr lang="en-US" smtClean="0"/>
              <a:t>COMPSCI 230: Swing2</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Layout Managers</a:t>
            </a:r>
            <a:endParaRPr lang="en-NZ" dirty="0"/>
          </a:p>
        </p:txBody>
      </p:sp>
      <p:sp>
        <p:nvSpPr>
          <p:cNvPr id="3" name="Date Placeholder 2"/>
          <p:cNvSpPr>
            <a:spLocks noGrp="1"/>
          </p:cNvSpPr>
          <p:nvPr>
            <p:ph type="dt" sz="half" idx="10"/>
          </p:nvPr>
        </p:nvSpPr>
        <p:spPr/>
        <p:txBody>
          <a:bodyPr/>
          <a:lstStyle/>
          <a:p>
            <a:pPr>
              <a:defRPr/>
            </a:pPr>
            <a:r>
              <a:rPr lang="en-US" smtClean="0"/>
              <a:t>COMPSCI 230: Swing2</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12</a:t>
            </a:fld>
            <a:endParaRPr lang="en-NZ" dirty="0"/>
          </a:p>
        </p:txBody>
      </p:sp>
      <p:sp>
        <p:nvSpPr>
          <p:cNvPr id="5" name="Content Placeholder 4"/>
          <p:cNvSpPr>
            <a:spLocks noGrp="1"/>
          </p:cNvSpPr>
          <p:nvPr>
            <p:ph sz="quarter" idx="1"/>
          </p:nvPr>
        </p:nvSpPr>
        <p:spPr>
          <a:xfrm>
            <a:off x="165100" y="1219200"/>
            <a:ext cx="3059708" cy="5137150"/>
          </a:xfrm>
        </p:spPr>
        <p:txBody>
          <a:bodyPr>
            <a:normAutofit/>
          </a:bodyPr>
          <a:lstStyle/>
          <a:p>
            <a:r>
              <a:rPr lang="en-NZ" dirty="0" err="1" smtClean="0"/>
              <a:t>BorderLayout</a:t>
            </a:r>
            <a:r>
              <a:rPr lang="en-NZ" dirty="0" smtClean="0"/>
              <a:t>: </a:t>
            </a:r>
          </a:p>
          <a:p>
            <a:pPr lvl="1"/>
            <a:r>
              <a:rPr lang="en-NZ" dirty="0" smtClean="0"/>
              <a:t>This </a:t>
            </a:r>
            <a:r>
              <a:rPr lang="en-NZ" dirty="0"/>
              <a:t>scheme </a:t>
            </a:r>
            <a:r>
              <a:rPr lang="en-NZ" dirty="0" smtClean="0"/>
              <a:t>defines five areas for the component.</a:t>
            </a:r>
          </a:p>
          <a:p>
            <a:pPr lvl="1"/>
            <a:r>
              <a:rPr lang="en-NZ" dirty="0"/>
              <a:t>All extra space is placed in the </a:t>
            </a:r>
            <a:r>
              <a:rPr lang="en-NZ" dirty="0" err="1"/>
              <a:t>center</a:t>
            </a:r>
            <a:r>
              <a:rPr lang="en-NZ" dirty="0"/>
              <a:t> area.</a:t>
            </a:r>
            <a:endParaRPr lang="en-NZ" dirty="0" smtClean="0"/>
          </a:p>
          <a:p>
            <a:r>
              <a:rPr lang="en-NZ" dirty="0" err="1" smtClean="0"/>
              <a:t>FlowLayout</a:t>
            </a:r>
            <a:r>
              <a:rPr lang="en-NZ" dirty="0" smtClean="0"/>
              <a:t>:</a:t>
            </a:r>
          </a:p>
          <a:p>
            <a:pPr lvl="1"/>
            <a:r>
              <a:rPr lang="en-NZ" dirty="0" smtClean="0"/>
              <a:t>Simplest, just one row</a:t>
            </a:r>
          </a:p>
          <a:p>
            <a:r>
              <a:rPr lang="en-NZ" dirty="0" err="1" smtClean="0"/>
              <a:t>BoxLayout</a:t>
            </a:r>
            <a:r>
              <a:rPr lang="en-NZ" dirty="0" smtClean="0"/>
              <a:t>, </a:t>
            </a:r>
            <a:r>
              <a:rPr lang="en-NZ" dirty="0" err="1" smtClean="0"/>
              <a:t>GridLayout</a:t>
            </a:r>
            <a:r>
              <a:rPr lang="en-NZ" dirty="0" smtClean="0"/>
              <a:t>, …</a:t>
            </a:r>
          </a:p>
          <a:p>
            <a:pPr lvl="1"/>
            <a:endParaRPr lang="en-NZ"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4808" y="1427940"/>
            <a:ext cx="6313160" cy="243619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4808" y="4221088"/>
            <a:ext cx="6313160" cy="1440160"/>
          </a:xfrm>
          <a:prstGeom prst="rect">
            <a:avLst/>
          </a:prstGeom>
        </p:spPr>
      </p:pic>
    </p:spTree>
    <p:extLst>
      <p:ext uri="{BB962C8B-B14F-4D97-AF65-F5344CB8AC3E}">
        <p14:creationId xmlns:p14="http://schemas.microsoft.com/office/powerpoint/2010/main" val="3981853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a:t>
            </a:r>
            <a:r>
              <a:rPr lang="en-NZ" smtClean="0"/>
              <a:t>: Review</a:t>
            </a:r>
            <a:endParaRPr lang="en-NZ" dirty="0"/>
          </a:p>
        </p:txBody>
      </p:sp>
      <p:sp>
        <p:nvSpPr>
          <p:cNvPr id="3" name="Date Placeholder 2"/>
          <p:cNvSpPr>
            <a:spLocks noGrp="1"/>
          </p:cNvSpPr>
          <p:nvPr>
            <p:ph type="dt" sz="half" idx="10"/>
          </p:nvPr>
        </p:nvSpPr>
        <p:spPr/>
        <p:txBody>
          <a:bodyPr/>
          <a:lstStyle/>
          <a:p>
            <a:pPr>
              <a:defRPr/>
            </a:pPr>
            <a:r>
              <a:rPr lang="en-US" smtClean="0"/>
              <a:t>COMPSCI 230: Swing2</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13</a:t>
            </a:fld>
            <a:endParaRPr lang="en-NZ" dirty="0"/>
          </a:p>
        </p:txBody>
      </p:sp>
      <p:sp>
        <p:nvSpPr>
          <p:cNvPr id="5" name="Content Placeholder 4"/>
          <p:cNvSpPr>
            <a:spLocks noGrp="1"/>
          </p:cNvSpPr>
          <p:nvPr>
            <p:ph sz="quarter" idx="1"/>
          </p:nvPr>
        </p:nvSpPr>
        <p:spPr/>
        <p:txBody>
          <a:bodyPr>
            <a:normAutofit/>
          </a:bodyPr>
          <a:lstStyle/>
          <a:p>
            <a:r>
              <a:rPr lang="en-NZ" dirty="0"/>
              <a:t>You will gain a high-level understanding of two GUI frameworks</a:t>
            </a:r>
          </a:p>
          <a:p>
            <a:pPr lvl="1"/>
            <a:r>
              <a:rPr lang="en-NZ" dirty="0"/>
              <a:t>Applets</a:t>
            </a:r>
          </a:p>
          <a:p>
            <a:pPr lvl="1"/>
            <a:r>
              <a:rPr lang="en-NZ" dirty="0"/>
              <a:t>AWT</a:t>
            </a:r>
          </a:p>
          <a:p>
            <a:pPr lvl="1"/>
            <a:r>
              <a:rPr lang="en-NZ" dirty="0"/>
              <a:t>The details are uninteresting (but necessary if you’re implementing</a:t>
            </a:r>
            <a:r>
              <a:rPr lang="en-NZ" dirty="0" smtClean="0"/>
              <a:t>)</a:t>
            </a:r>
          </a:p>
          <a:p>
            <a:r>
              <a:rPr lang="en-NZ" dirty="0"/>
              <a:t>Basic GUI terminology: </a:t>
            </a:r>
          </a:p>
          <a:p>
            <a:pPr lvl="1"/>
            <a:r>
              <a:rPr lang="en-NZ" dirty="0"/>
              <a:t>Component, container, panel, window, frame.  Layout manager.</a:t>
            </a:r>
          </a:p>
          <a:p>
            <a:r>
              <a:rPr lang="en-NZ" dirty="0" smtClean="0"/>
              <a:t>Theory:</a:t>
            </a:r>
            <a:endParaRPr lang="en-NZ" dirty="0"/>
          </a:p>
          <a:p>
            <a:pPr lvl="1"/>
            <a:r>
              <a:rPr lang="en-NZ" dirty="0"/>
              <a:t>Inversion of control</a:t>
            </a:r>
          </a:p>
          <a:p>
            <a:pPr lvl="1"/>
            <a:r>
              <a:rPr lang="en-NZ" dirty="0"/>
              <a:t>Composite design </a:t>
            </a:r>
            <a:r>
              <a:rPr lang="en-NZ" dirty="0" smtClean="0"/>
              <a:t>pattern</a:t>
            </a:r>
          </a:p>
          <a:p>
            <a:pPr lvl="2"/>
            <a:r>
              <a:rPr lang="en-NZ" dirty="0" smtClean="0"/>
              <a:t>Painting and layout are recursive.</a:t>
            </a:r>
            <a:endParaRPr lang="en-NZ" dirty="0"/>
          </a:p>
          <a:p>
            <a:pPr lvl="1"/>
            <a:r>
              <a:rPr lang="en-NZ" dirty="0"/>
              <a:t>Classes may have (or “require”) interfaces, they don’t just implement (or “provide”) </a:t>
            </a:r>
            <a:r>
              <a:rPr lang="en-NZ" dirty="0" smtClean="0"/>
              <a:t>them.</a:t>
            </a:r>
            <a:endParaRPr lang="en-NZ" dirty="0"/>
          </a:p>
        </p:txBody>
      </p:sp>
    </p:spTree>
    <p:extLst>
      <p:ext uri="{BB962C8B-B14F-4D97-AF65-F5344CB8AC3E}">
        <p14:creationId xmlns:p14="http://schemas.microsoft.com/office/powerpoint/2010/main" val="1228009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a:t>
            </a:r>
            <a:endParaRPr lang="en-NZ" dirty="0"/>
          </a:p>
        </p:txBody>
      </p:sp>
      <p:sp>
        <p:nvSpPr>
          <p:cNvPr id="3" name="Date Placeholder 2"/>
          <p:cNvSpPr>
            <a:spLocks noGrp="1"/>
          </p:cNvSpPr>
          <p:nvPr>
            <p:ph type="dt" sz="half" idx="10"/>
          </p:nvPr>
        </p:nvSpPr>
        <p:spPr/>
        <p:txBody>
          <a:bodyPr/>
          <a:lstStyle/>
          <a:p>
            <a:pPr>
              <a:defRPr/>
            </a:pPr>
            <a:r>
              <a:rPr lang="en-US" smtClean="0"/>
              <a:t>COMPSCI 230: Swing2</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2</a:t>
            </a:fld>
            <a:endParaRPr lang="en-NZ" dirty="0"/>
          </a:p>
        </p:txBody>
      </p:sp>
      <p:sp>
        <p:nvSpPr>
          <p:cNvPr id="5" name="Content Placeholder 4"/>
          <p:cNvSpPr>
            <a:spLocks noGrp="1"/>
          </p:cNvSpPr>
          <p:nvPr>
            <p:ph sz="quarter" idx="1"/>
          </p:nvPr>
        </p:nvSpPr>
        <p:spPr/>
        <p:txBody>
          <a:bodyPr>
            <a:normAutofit/>
          </a:bodyPr>
          <a:lstStyle/>
          <a:p>
            <a:r>
              <a:rPr lang="en-NZ" dirty="0" smtClean="0"/>
              <a:t>You will gain a high-level understanding of two GUI frameworks</a:t>
            </a:r>
          </a:p>
          <a:p>
            <a:pPr lvl="1"/>
            <a:r>
              <a:rPr lang="en-NZ" dirty="0"/>
              <a:t>A</a:t>
            </a:r>
            <a:r>
              <a:rPr lang="en-NZ" dirty="0" smtClean="0"/>
              <a:t>pplets</a:t>
            </a:r>
          </a:p>
          <a:p>
            <a:pPr lvl="1"/>
            <a:r>
              <a:rPr lang="en-NZ" dirty="0" smtClean="0"/>
              <a:t>AWT</a:t>
            </a:r>
          </a:p>
          <a:p>
            <a:pPr lvl="1"/>
            <a:r>
              <a:rPr lang="en-NZ" dirty="0" smtClean="0"/>
              <a:t>The details are uninteresting (but necessary if you’re implementing)</a:t>
            </a:r>
          </a:p>
          <a:p>
            <a:r>
              <a:rPr lang="en-NZ" dirty="0" smtClean="0"/>
              <a:t>Basic GUI terminology: </a:t>
            </a:r>
          </a:p>
          <a:p>
            <a:pPr lvl="1"/>
            <a:r>
              <a:rPr lang="en-NZ" dirty="0" smtClean="0"/>
              <a:t>Component, container, panel, window, frame.  Layout manager.</a:t>
            </a:r>
          </a:p>
          <a:p>
            <a:r>
              <a:rPr lang="en-NZ" dirty="0" smtClean="0"/>
              <a:t>Theory</a:t>
            </a:r>
            <a:r>
              <a:rPr lang="en-NZ" dirty="0"/>
              <a:t>:</a:t>
            </a:r>
          </a:p>
          <a:p>
            <a:pPr lvl="1"/>
            <a:r>
              <a:rPr lang="en-NZ" dirty="0" smtClean="0"/>
              <a:t>Inversion of control</a:t>
            </a:r>
          </a:p>
          <a:p>
            <a:pPr lvl="1"/>
            <a:r>
              <a:rPr lang="en-NZ" dirty="0"/>
              <a:t>Composite design pattern</a:t>
            </a:r>
          </a:p>
          <a:p>
            <a:pPr lvl="2"/>
            <a:r>
              <a:rPr lang="en-NZ" dirty="0"/>
              <a:t>Painting and layout are recursive. </a:t>
            </a:r>
            <a:endParaRPr lang="en-NZ" dirty="0" smtClean="0"/>
          </a:p>
          <a:p>
            <a:pPr lvl="1"/>
            <a:r>
              <a:rPr lang="en-NZ" smtClean="0"/>
              <a:t>Classes </a:t>
            </a:r>
            <a:r>
              <a:rPr lang="en-NZ" dirty="0" smtClean="0"/>
              <a:t>may have (or “require”) interfaces, they don’t just implement (or “provide</a:t>
            </a:r>
            <a:r>
              <a:rPr lang="en-NZ" smtClean="0"/>
              <a:t>”) them.</a:t>
            </a:r>
            <a:endParaRPr lang="en-NZ" dirty="0" smtClean="0"/>
          </a:p>
          <a:p>
            <a:pPr lvl="1"/>
            <a:endParaRPr lang="en-NZ" dirty="0" smtClean="0"/>
          </a:p>
        </p:txBody>
      </p:sp>
    </p:spTree>
    <p:extLst>
      <p:ext uri="{BB962C8B-B14F-4D97-AF65-F5344CB8AC3E}">
        <p14:creationId xmlns:p14="http://schemas.microsoft.com/office/powerpoint/2010/main" val="2724804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768B375-A8C3-4A3D-88FC-91200F6441AA}" type="slidenum">
              <a:rPr lang="en-US" altLang="en-US" sz="1400">
                <a:solidFill>
                  <a:schemeClr val="bg2"/>
                </a:solidFill>
              </a:rPr>
              <a:pPr/>
              <a:t>3</a:t>
            </a:fld>
            <a:endParaRPr lang="en-US" altLang="en-US" sz="1400">
              <a:solidFill>
                <a:schemeClr val="bg2"/>
              </a:solidFill>
            </a:endParaRPr>
          </a:p>
        </p:txBody>
      </p:sp>
      <p:sp>
        <p:nvSpPr>
          <p:cNvPr id="7172" name="Rectangle 2"/>
          <p:cNvSpPr>
            <a:spLocks noGrp="1" noChangeArrowheads="1"/>
          </p:cNvSpPr>
          <p:nvPr>
            <p:ph type="title"/>
          </p:nvPr>
        </p:nvSpPr>
        <p:spPr>
          <a:xfrm>
            <a:off x="920552" y="0"/>
            <a:ext cx="8064698" cy="1143000"/>
          </a:xfrm>
        </p:spPr>
        <p:txBody>
          <a:bodyPr>
            <a:normAutofit fontScale="90000"/>
          </a:bodyPr>
          <a:lstStyle/>
          <a:p>
            <a:r>
              <a:rPr lang="en-NZ" altLang="en-US" sz="3600" dirty="0"/>
              <a:t>Java applets: a simple </a:t>
            </a:r>
            <a:r>
              <a:rPr lang="en-NZ" altLang="en-US" sz="3600" dirty="0" smtClean="0"/>
              <a:t>GUI framework</a:t>
            </a:r>
            <a:endParaRPr lang="en-GB" altLang="en-US" sz="3600" dirty="0"/>
          </a:p>
        </p:txBody>
      </p:sp>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289" y="2133601"/>
            <a:ext cx="4383087" cy="400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389" y="1341438"/>
            <a:ext cx="2022475"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Rectangle 6"/>
          <p:cNvSpPr>
            <a:spLocks noChangeArrowheads="1"/>
          </p:cNvSpPr>
          <p:nvPr/>
        </p:nvSpPr>
        <p:spPr bwMode="auto">
          <a:xfrm>
            <a:off x="5673726" y="5229226"/>
            <a:ext cx="3313113" cy="936625"/>
          </a:xfrm>
          <a:prstGeom prst="rect">
            <a:avLst/>
          </a:prstGeom>
          <a:solidFill>
            <a:srgbClr val="FFFF6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NZ" altLang="en-US" sz="1400">
                <a:latin typeface="Comic Sans MS" panose="030F0702030302020204" pitchFamily="66" charset="0"/>
              </a:rPr>
              <a:t>Applet framework </a:t>
            </a:r>
            <a:br>
              <a:rPr lang="en-NZ" altLang="en-US" sz="1400">
                <a:latin typeface="Comic Sans MS" panose="030F0702030302020204" pitchFamily="66" charset="0"/>
              </a:rPr>
            </a:br>
            <a:r>
              <a:rPr lang="en-NZ" altLang="en-US" sz="1400">
                <a:latin typeface="Comic Sans MS" panose="030F0702030302020204" pitchFamily="66" charset="0"/>
              </a:rPr>
              <a:t>(web browser)</a:t>
            </a:r>
            <a:endParaRPr lang="en-GB" altLang="en-US" sz="1400">
              <a:latin typeface="Comic Sans MS" panose="030F0702030302020204" pitchFamily="66" charset="0"/>
            </a:endParaRPr>
          </a:p>
        </p:txBody>
      </p:sp>
      <p:sp>
        <p:nvSpPr>
          <p:cNvPr id="7176" name="Rectangle 7"/>
          <p:cNvSpPr>
            <a:spLocks noChangeArrowheads="1"/>
          </p:cNvSpPr>
          <p:nvPr/>
        </p:nvSpPr>
        <p:spPr bwMode="auto">
          <a:xfrm>
            <a:off x="5673726" y="4294189"/>
            <a:ext cx="3313113" cy="936625"/>
          </a:xfrm>
          <a:prstGeom prst="rect">
            <a:avLst/>
          </a:prstGeom>
          <a:solidFill>
            <a:srgbClr val="CCFF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NZ" altLang="en-US" sz="1400">
                <a:latin typeface="Comic Sans MS" panose="030F0702030302020204" pitchFamily="66" charset="0"/>
              </a:rPr>
              <a:t>Application code</a:t>
            </a:r>
            <a:endParaRPr lang="en-GB" altLang="en-US" sz="1400">
              <a:latin typeface="Comic Sans MS" panose="030F0702030302020204" pitchFamily="66" charset="0"/>
            </a:endParaRPr>
          </a:p>
        </p:txBody>
      </p:sp>
      <p:sp>
        <p:nvSpPr>
          <p:cNvPr id="7177" name="Line 8"/>
          <p:cNvSpPr>
            <a:spLocks noChangeShapeType="1"/>
          </p:cNvSpPr>
          <p:nvPr/>
        </p:nvSpPr>
        <p:spPr bwMode="auto">
          <a:xfrm>
            <a:off x="5673725" y="5949950"/>
            <a:ext cx="71438" cy="1588"/>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78" name="Line 9"/>
          <p:cNvSpPr>
            <a:spLocks noChangeShapeType="1"/>
          </p:cNvSpPr>
          <p:nvPr/>
        </p:nvSpPr>
        <p:spPr bwMode="auto">
          <a:xfrm>
            <a:off x="5745163"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79" name="Line 10"/>
          <p:cNvSpPr>
            <a:spLocks noChangeShapeType="1"/>
          </p:cNvSpPr>
          <p:nvPr/>
        </p:nvSpPr>
        <p:spPr bwMode="auto">
          <a:xfrm>
            <a:off x="5745163" y="5014913"/>
            <a:ext cx="144462" cy="0"/>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0" name="Line 11"/>
          <p:cNvSpPr>
            <a:spLocks noChangeShapeType="1"/>
          </p:cNvSpPr>
          <p:nvPr/>
        </p:nvSpPr>
        <p:spPr bwMode="auto">
          <a:xfrm flipV="1">
            <a:off x="5889625"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1" name="Line 12"/>
          <p:cNvSpPr>
            <a:spLocks noChangeShapeType="1"/>
          </p:cNvSpPr>
          <p:nvPr/>
        </p:nvSpPr>
        <p:spPr bwMode="auto">
          <a:xfrm flipV="1">
            <a:off x="6537325" y="5949950"/>
            <a:ext cx="863600" cy="1588"/>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2" name="Line 13"/>
          <p:cNvSpPr>
            <a:spLocks noChangeShapeType="1"/>
          </p:cNvSpPr>
          <p:nvPr/>
        </p:nvSpPr>
        <p:spPr bwMode="auto">
          <a:xfrm>
            <a:off x="6321425" y="4581526"/>
            <a:ext cx="0" cy="1368425"/>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3" name="Line 14"/>
          <p:cNvSpPr>
            <a:spLocks noChangeShapeType="1"/>
          </p:cNvSpPr>
          <p:nvPr/>
        </p:nvSpPr>
        <p:spPr bwMode="auto">
          <a:xfrm>
            <a:off x="6176963" y="5949950"/>
            <a:ext cx="144462" cy="0"/>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4" name="Line 15"/>
          <p:cNvSpPr>
            <a:spLocks noChangeShapeType="1"/>
          </p:cNvSpPr>
          <p:nvPr/>
        </p:nvSpPr>
        <p:spPr bwMode="auto">
          <a:xfrm flipV="1">
            <a:off x="6537325" y="4583114"/>
            <a:ext cx="0" cy="1368425"/>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5" name="Line 16"/>
          <p:cNvSpPr>
            <a:spLocks noChangeShapeType="1"/>
          </p:cNvSpPr>
          <p:nvPr/>
        </p:nvSpPr>
        <p:spPr bwMode="auto">
          <a:xfrm>
            <a:off x="7329488" y="5949950"/>
            <a:ext cx="792162" cy="1588"/>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6" name="Line 17"/>
          <p:cNvSpPr>
            <a:spLocks noChangeShapeType="1"/>
          </p:cNvSpPr>
          <p:nvPr/>
        </p:nvSpPr>
        <p:spPr bwMode="auto">
          <a:xfrm>
            <a:off x="8121650"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7" name="Line 18"/>
          <p:cNvSpPr>
            <a:spLocks noChangeShapeType="1"/>
          </p:cNvSpPr>
          <p:nvPr/>
        </p:nvSpPr>
        <p:spPr bwMode="auto">
          <a:xfrm flipV="1">
            <a:off x="8121651" y="5014913"/>
            <a:ext cx="144463" cy="0"/>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8" name="Line 19"/>
          <p:cNvSpPr>
            <a:spLocks noChangeShapeType="1"/>
          </p:cNvSpPr>
          <p:nvPr/>
        </p:nvSpPr>
        <p:spPr bwMode="auto">
          <a:xfrm flipV="1">
            <a:off x="8266113"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89" name="Line 20"/>
          <p:cNvSpPr>
            <a:spLocks noChangeShapeType="1"/>
          </p:cNvSpPr>
          <p:nvPr/>
        </p:nvSpPr>
        <p:spPr bwMode="auto">
          <a:xfrm flipV="1">
            <a:off x="8553450" y="5949950"/>
            <a:ext cx="431800" cy="1588"/>
          </a:xfrm>
          <a:prstGeom prst="line">
            <a:avLst/>
          </a:prstGeom>
          <a:noFill/>
          <a:ln w="25400">
            <a:solidFill>
              <a:srgbClr val="FF3300"/>
            </a:solidFill>
            <a:round/>
            <a:headEnd/>
            <a:tailEnd type="arrow" w="lg" len="lg"/>
          </a:ln>
          <a:extLst>
            <a:ext uri="{909E8E84-426E-40DD-AFC4-6F175D3DCCD1}">
              <a14:hiddenFill xmlns:a14="http://schemas.microsoft.com/office/drawing/2010/main">
                <a:noFill/>
              </a14:hiddenFill>
            </a:ext>
          </a:extLst>
        </p:spPr>
        <p:txBody>
          <a:bodyPr/>
          <a:lstStyle/>
          <a:p>
            <a:endParaRPr lang="en-NZ"/>
          </a:p>
        </p:txBody>
      </p:sp>
      <p:sp>
        <p:nvSpPr>
          <p:cNvPr id="7190" name="Line 21"/>
          <p:cNvSpPr>
            <a:spLocks noChangeShapeType="1"/>
          </p:cNvSpPr>
          <p:nvPr/>
        </p:nvSpPr>
        <p:spPr bwMode="auto">
          <a:xfrm>
            <a:off x="6321425" y="4581525"/>
            <a:ext cx="215900" cy="1588"/>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1" name="Line 22"/>
          <p:cNvSpPr>
            <a:spLocks noChangeShapeType="1"/>
          </p:cNvSpPr>
          <p:nvPr/>
        </p:nvSpPr>
        <p:spPr bwMode="auto">
          <a:xfrm>
            <a:off x="6032500"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2" name="Line 23"/>
          <p:cNvSpPr>
            <a:spLocks noChangeShapeType="1"/>
          </p:cNvSpPr>
          <p:nvPr/>
        </p:nvSpPr>
        <p:spPr bwMode="auto">
          <a:xfrm>
            <a:off x="6032501" y="5014913"/>
            <a:ext cx="144463" cy="0"/>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3" name="Line 24"/>
          <p:cNvSpPr>
            <a:spLocks noChangeShapeType="1"/>
          </p:cNvSpPr>
          <p:nvPr/>
        </p:nvSpPr>
        <p:spPr bwMode="auto">
          <a:xfrm flipV="1">
            <a:off x="6176963"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4" name="Line 25"/>
          <p:cNvSpPr>
            <a:spLocks noChangeShapeType="1"/>
          </p:cNvSpPr>
          <p:nvPr/>
        </p:nvSpPr>
        <p:spPr bwMode="auto">
          <a:xfrm>
            <a:off x="5889626" y="5951538"/>
            <a:ext cx="144463" cy="0"/>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5" name="Line 26"/>
          <p:cNvSpPr>
            <a:spLocks noChangeShapeType="1"/>
          </p:cNvSpPr>
          <p:nvPr/>
        </p:nvSpPr>
        <p:spPr bwMode="auto">
          <a:xfrm>
            <a:off x="8408988"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6" name="Line 27"/>
          <p:cNvSpPr>
            <a:spLocks noChangeShapeType="1"/>
          </p:cNvSpPr>
          <p:nvPr/>
        </p:nvSpPr>
        <p:spPr bwMode="auto">
          <a:xfrm flipV="1">
            <a:off x="8408988" y="5014913"/>
            <a:ext cx="144462" cy="0"/>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7" name="Line 28"/>
          <p:cNvSpPr>
            <a:spLocks noChangeShapeType="1"/>
          </p:cNvSpPr>
          <p:nvPr/>
        </p:nvSpPr>
        <p:spPr bwMode="auto">
          <a:xfrm flipV="1">
            <a:off x="8553450" y="5014914"/>
            <a:ext cx="0" cy="935037"/>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8" name="Line 29"/>
          <p:cNvSpPr>
            <a:spLocks noChangeShapeType="1"/>
          </p:cNvSpPr>
          <p:nvPr/>
        </p:nvSpPr>
        <p:spPr bwMode="auto">
          <a:xfrm>
            <a:off x="8266113" y="5951538"/>
            <a:ext cx="144462" cy="0"/>
          </a:xfrm>
          <a:prstGeom prst="line">
            <a:avLst/>
          </a:prstGeom>
          <a:noFill/>
          <a:ln w="25400">
            <a:solidFill>
              <a:srgbClr val="FF3300"/>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7199" name="Line 30"/>
          <p:cNvSpPr>
            <a:spLocks noChangeShapeType="1"/>
          </p:cNvSpPr>
          <p:nvPr/>
        </p:nvSpPr>
        <p:spPr bwMode="auto">
          <a:xfrm>
            <a:off x="5745163" y="3359151"/>
            <a:ext cx="0" cy="1655763"/>
          </a:xfrm>
          <a:prstGeom prst="line">
            <a:avLst/>
          </a:prstGeom>
          <a:noFill/>
          <a:ln w="25400">
            <a:solidFill>
              <a:srgbClr val="022DFC"/>
            </a:solidFill>
            <a:round/>
            <a:headEnd/>
            <a:tailEnd type="arrow" w="med" len="lg"/>
          </a:ln>
          <a:extLst>
            <a:ext uri="{909E8E84-426E-40DD-AFC4-6F175D3DCCD1}">
              <a14:hiddenFill xmlns:a14="http://schemas.microsoft.com/office/drawing/2010/main">
                <a:noFill/>
              </a14:hiddenFill>
            </a:ext>
          </a:extLst>
        </p:spPr>
        <p:txBody>
          <a:bodyPr/>
          <a:lstStyle/>
          <a:p>
            <a:endParaRPr lang="en-NZ"/>
          </a:p>
        </p:txBody>
      </p:sp>
      <p:sp>
        <p:nvSpPr>
          <p:cNvPr id="7200" name="Text Box 31"/>
          <p:cNvSpPr txBox="1">
            <a:spLocks noChangeArrowheads="1"/>
          </p:cNvSpPr>
          <p:nvPr/>
        </p:nvSpPr>
        <p:spPr bwMode="auto">
          <a:xfrm>
            <a:off x="5529263" y="3070225"/>
            <a:ext cx="647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solidFill>
                  <a:srgbClr val="022DFC"/>
                </a:solidFill>
                <a:latin typeface="Comic Sans MS" panose="030F0702030302020204" pitchFamily="66" charset="0"/>
              </a:rPr>
              <a:t>init( )</a:t>
            </a:r>
            <a:endParaRPr lang="en-GB" altLang="en-US" sz="1200">
              <a:solidFill>
                <a:srgbClr val="022DFC"/>
              </a:solidFill>
              <a:latin typeface="Comic Sans MS" panose="030F0702030302020204" pitchFamily="66" charset="0"/>
            </a:endParaRPr>
          </a:p>
        </p:txBody>
      </p:sp>
      <p:sp>
        <p:nvSpPr>
          <p:cNvPr id="7201" name="Line 32"/>
          <p:cNvSpPr>
            <a:spLocks noChangeShapeType="1"/>
          </p:cNvSpPr>
          <p:nvPr/>
        </p:nvSpPr>
        <p:spPr bwMode="auto">
          <a:xfrm>
            <a:off x="6034088" y="3717925"/>
            <a:ext cx="0" cy="1296988"/>
          </a:xfrm>
          <a:prstGeom prst="line">
            <a:avLst/>
          </a:prstGeom>
          <a:noFill/>
          <a:ln w="25400">
            <a:solidFill>
              <a:srgbClr val="022DFC"/>
            </a:solidFill>
            <a:round/>
            <a:headEnd/>
            <a:tailEnd type="arrow" w="med" len="lg"/>
          </a:ln>
          <a:extLst>
            <a:ext uri="{909E8E84-426E-40DD-AFC4-6F175D3DCCD1}">
              <a14:hiddenFill xmlns:a14="http://schemas.microsoft.com/office/drawing/2010/main">
                <a:noFill/>
              </a14:hiddenFill>
            </a:ext>
          </a:extLst>
        </p:spPr>
        <p:txBody>
          <a:bodyPr/>
          <a:lstStyle/>
          <a:p>
            <a:endParaRPr lang="en-NZ"/>
          </a:p>
        </p:txBody>
      </p:sp>
      <p:sp>
        <p:nvSpPr>
          <p:cNvPr id="7202" name="Line 33"/>
          <p:cNvSpPr>
            <a:spLocks noChangeShapeType="1"/>
          </p:cNvSpPr>
          <p:nvPr/>
        </p:nvSpPr>
        <p:spPr bwMode="auto">
          <a:xfrm>
            <a:off x="6321425" y="4078289"/>
            <a:ext cx="0" cy="503237"/>
          </a:xfrm>
          <a:prstGeom prst="line">
            <a:avLst/>
          </a:prstGeom>
          <a:noFill/>
          <a:ln w="25400">
            <a:solidFill>
              <a:srgbClr val="022DFC"/>
            </a:solidFill>
            <a:round/>
            <a:headEnd/>
            <a:tailEnd type="arrow" w="med" len="lg"/>
          </a:ln>
          <a:extLst>
            <a:ext uri="{909E8E84-426E-40DD-AFC4-6F175D3DCCD1}">
              <a14:hiddenFill xmlns:a14="http://schemas.microsoft.com/office/drawing/2010/main">
                <a:noFill/>
              </a14:hiddenFill>
            </a:ext>
          </a:extLst>
        </p:spPr>
        <p:txBody>
          <a:bodyPr/>
          <a:lstStyle/>
          <a:p>
            <a:endParaRPr lang="en-NZ"/>
          </a:p>
        </p:txBody>
      </p:sp>
      <p:sp>
        <p:nvSpPr>
          <p:cNvPr id="7203" name="Line 34"/>
          <p:cNvSpPr>
            <a:spLocks noChangeShapeType="1"/>
          </p:cNvSpPr>
          <p:nvPr/>
        </p:nvSpPr>
        <p:spPr bwMode="auto">
          <a:xfrm>
            <a:off x="8121650" y="4078289"/>
            <a:ext cx="0" cy="936625"/>
          </a:xfrm>
          <a:prstGeom prst="line">
            <a:avLst/>
          </a:prstGeom>
          <a:noFill/>
          <a:ln w="25400">
            <a:solidFill>
              <a:srgbClr val="022DFC"/>
            </a:solidFill>
            <a:round/>
            <a:headEnd/>
            <a:tailEnd type="arrow" w="med" len="lg"/>
          </a:ln>
          <a:extLst>
            <a:ext uri="{909E8E84-426E-40DD-AFC4-6F175D3DCCD1}">
              <a14:hiddenFill xmlns:a14="http://schemas.microsoft.com/office/drawing/2010/main">
                <a:noFill/>
              </a14:hiddenFill>
            </a:ext>
          </a:extLst>
        </p:spPr>
        <p:txBody>
          <a:bodyPr/>
          <a:lstStyle/>
          <a:p>
            <a:endParaRPr lang="en-NZ"/>
          </a:p>
        </p:txBody>
      </p:sp>
      <p:sp>
        <p:nvSpPr>
          <p:cNvPr id="7204" name="Line 35"/>
          <p:cNvSpPr>
            <a:spLocks noChangeShapeType="1"/>
          </p:cNvSpPr>
          <p:nvPr/>
        </p:nvSpPr>
        <p:spPr bwMode="auto">
          <a:xfrm>
            <a:off x="8408988" y="3717925"/>
            <a:ext cx="0" cy="1296988"/>
          </a:xfrm>
          <a:prstGeom prst="line">
            <a:avLst/>
          </a:prstGeom>
          <a:noFill/>
          <a:ln w="25400">
            <a:solidFill>
              <a:srgbClr val="022DFC"/>
            </a:solidFill>
            <a:round/>
            <a:headEnd/>
            <a:tailEnd type="arrow" w="med" len="lg"/>
          </a:ln>
          <a:extLst>
            <a:ext uri="{909E8E84-426E-40DD-AFC4-6F175D3DCCD1}">
              <a14:hiddenFill xmlns:a14="http://schemas.microsoft.com/office/drawing/2010/main">
                <a:noFill/>
              </a14:hiddenFill>
            </a:ext>
          </a:extLst>
        </p:spPr>
        <p:txBody>
          <a:bodyPr/>
          <a:lstStyle/>
          <a:p>
            <a:endParaRPr lang="en-NZ"/>
          </a:p>
        </p:txBody>
      </p:sp>
      <p:sp>
        <p:nvSpPr>
          <p:cNvPr id="7205" name="Text Box 36"/>
          <p:cNvSpPr txBox="1">
            <a:spLocks noChangeArrowheads="1"/>
          </p:cNvSpPr>
          <p:nvPr/>
        </p:nvSpPr>
        <p:spPr bwMode="auto">
          <a:xfrm>
            <a:off x="5745163" y="3430589"/>
            <a:ext cx="79216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solidFill>
                  <a:srgbClr val="022DFC"/>
                </a:solidFill>
                <a:latin typeface="Comic Sans MS" panose="030F0702030302020204" pitchFamily="66" charset="0"/>
              </a:rPr>
              <a:t>start( )</a:t>
            </a:r>
            <a:endParaRPr lang="en-GB" altLang="en-US" sz="1200">
              <a:solidFill>
                <a:srgbClr val="022DFC"/>
              </a:solidFill>
              <a:latin typeface="Comic Sans MS" panose="030F0702030302020204" pitchFamily="66" charset="0"/>
            </a:endParaRPr>
          </a:p>
        </p:txBody>
      </p:sp>
      <p:sp>
        <p:nvSpPr>
          <p:cNvPr id="7206" name="Text Box 37"/>
          <p:cNvSpPr txBox="1">
            <a:spLocks noChangeArrowheads="1"/>
          </p:cNvSpPr>
          <p:nvPr/>
        </p:nvSpPr>
        <p:spPr bwMode="auto">
          <a:xfrm>
            <a:off x="6034088" y="3790950"/>
            <a:ext cx="7921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solidFill>
                  <a:srgbClr val="022DFC"/>
                </a:solidFill>
                <a:latin typeface="Comic Sans MS" panose="030F0702030302020204" pitchFamily="66" charset="0"/>
              </a:rPr>
              <a:t>paint( )</a:t>
            </a:r>
            <a:endParaRPr lang="en-GB" altLang="en-US" sz="1200">
              <a:solidFill>
                <a:srgbClr val="022DFC"/>
              </a:solidFill>
              <a:latin typeface="Comic Sans MS" panose="030F0702030302020204" pitchFamily="66" charset="0"/>
            </a:endParaRPr>
          </a:p>
        </p:txBody>
      </p:sp>
      <p:sp>
        <p:nvSpPr>
          <p:cNvPr id="7207" name="Text Box 38"/>
          <p:cNvSpPr txBox="1">
            <a:spLocks noChangeArrowheads="1"/>
          </p:cNvSpPr>
          <p:nvPr/>
        </p:nvSpPr>
        <p:spPr bwMode="auto">
          <a:xfrm>
            <a:off x="7618413" y="3790950"/>
            <a:ext cx="7921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solidFill>
                  <a:srgbClr val="022DFC"/>
                </a:solidFill>
                <a:latin typeface="Comic Sans MS" panose="030F0702030302020204" pitchFamily="66" charset="0"/>
              </a:rPr>
              <a:t>stop( )</a:t>
            </a:r>
            <a:endParaRPr lang="en-GB" altLang="en-US" sz="1200">
              <a:solidFill>
                <a:srgbClr val="022DFC"/>
              </a:solidFill>
              <a:latin typeface="Comic Sans MS" panose="030F0702030302020204" pitchFamily="66" charset="0"/>
            </a:endParaRPr>
          </a:p>
        </p:txBody>
      </p:sp>
      <p:sp>
        <p:nvSpPr>
          <p:cNvPr id="7208" name="Text Box 39"/>
          <p:cNvSpPr txBox="1">
            <a:spLocks noChangeArrowheads="1"/>
          </p:cNvSpPr>
          <p:nvPr/>
        </p:nvSpPr>
        <p:spPr bwMode="auto">
          <a:xfrm>
            <a:off x="8050214" y="3430589"/>
            <a:ext cx="9366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solidFill>
                  <a:srgbClr val="022DFC"/>
                </a:solidFill>
                <a:latin typeface="Comic Sans MS" panose="030F0702030302020204" pitchFamily="66" charset="0"/>
              </a:rPr>
              <a:t>destroy( )</a:t>
            </a:r>
            <a:endParaRPr lang="en-GB" altLang="en-US" sz="1200">
              <a:solidFill>
                <a:srgbClr val="022DFC"/>
              </a:solidFill>
              <a:latin typeface="Comic Sans MS" panose="030F0702030302020204" pitchFamily="66" charset="0"/>
            </a:endParaRPr>
          </a:p>
        </p:txBody>
      </p:sp>
      <p:sp>
        <p:nvSpPr>
          <p:cNvPr id="7209" name="Rectangle 5"/>
          <p:cNvSpPr>
            <a:spLocks noChangeArrowheads="1"/>
          </p:cNvSpPr>
          <p:nvPr/>
        </p:nvSpPr>
        <p:spPr bwMode="auto">
          <a:xfrm>
            <a:off x="6967539" y="1268414"/>
            <a:ext cx="1081087" cy="1582737"/>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7210" name="Rectangle 6"/>
          <p:cNvSpPr>
            <a:spLocks noChangeArrowheads="1"/>
          </p:cNvSpPr>
          <p:nvPr/>
        </p:nvSpPr>
        <p:spPr bwMode="auto">
          <a:xfrm>
            <a:off x="6967539" y="1557339"/>
            <a:ext cx="1081087" cy="287337"/>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7211" name="Text Box 4"/>
          <p:cNvSpPr txBox="1">
            <a:spLocks noChangeArrowheads="1"/>
          </p:cNvSpPr>
          <p:nvPr/>
        </p:nvSpPr>
        <p:spPr bwMode="auto">
          <a:xfrm>
            <a:off x="7036849" y="1268413"/>
            <a:ext cx="89960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dirty="0">
                <a:latin typeface="Comic Sans MS" panose="030F0702030302020204" pitchFamily="66" charset="0"/>
              </a:rPr>
              <a:t>Applet</a:t>
            </a:r>
          </a:p>
          <a:p>
            <a:endParaRPr lang="en-NZ" altLang="en-US" sz="1200" dirty="0">
              <a:latin typeface="Comic Sans MS" panose="030F0702030302020204" pitchFamily="66" charset="0"/>
            </a:endParaRPr>
          </a:p>
          <a:p>
            <a:endParaRPr lang="en-NZ" altLang="en-US" sz="1200" dirty="0">
              <a:latin typeface="Comic Sans MS" panose="030F0702030302020204" pitchFamily="66" charset="0"/>
            </a:endParaRPr>
          </a:p>
          <a:p>
            <a:r>
              <a:rPr lang="en-NZ" altLang="en-US" sz="1200" dirty="0" err="1">
                <a:latin typeface="Comic Sans MS" panose="030F0702030302020204" pitchFamily="66" charset="0"/>
              </a:rPr>
              <a:t>init</a:t>
            </a:r>
            <a:r>
              <a:rPr lang="en-NZ" altLang="en-US" sz="1200" dirty="0">
                <a:latin typeface="Comic Sans MS" panose="030F0702030302020204" pitchFamily="66" charset="0"/>
              </a:rPr>
              <a:t>( )</a:t>
            </a:r>
          </a:p>
          <a:p>
            <a:r>
              <a:rPr lang="en-NZ" altLang="en-US" sz="1200" dirty="0">
                <a:latin typeface="Comic Sans MS" panose="030F0702030302020204" pitchFamily="66" charset="0"/>
              </a:rPr>
              <a:t>start( )</a:t>
            </a:r>
          </a:p>
          <a:p>
            <a:r>
              <a:rPr lang="en-NZ" altLang="en-US" sz="1200" dirty="0">
                <a:latin typeface="Comic Sans MS" panose="030F0702030302020204" pitchFamily="66" charset="0"/>
              </a:rPr>
              <a:t>paint( )</a:t>
            </a:r>
          </a:p>
          <a:p>
            <a:r>
              <a:rPr lang="en-NZ" altLang="en-US" sz="1200" dirty="0">
                <a:latin typeface="Comic Sans MS" panose="030F0702030302020204" pitchFamily="66" charset="0"/>
              </a:rPr>
              <a:t>stop( )</a:t>
            </a:r>
          </a:p>
          <a:p>
            <a:r>
              <a:rPr lang="en-NZ" altLang="en-US" sz="1200" dirty="0">
                <a:latin typeface="Comic Sans MS" panose="030F0702030302020204" pitchFamily="66" charset="0"/>
              </a:rPr>
              <a:t>destroy( )</a:t>
            </a:r>
          </a:p>
        </p:txBody>
      </p:sp>
      <p:sp>
        <p:nvSpPr>
          <p:cNvPr id="2" name="Date Placeholder 1"/>
          <p:cNvSpPr>
            <a:spLocks noGrp="1"/>
          </p:cNvSpPr>
          <p:nvPr>
            <p:ph type="dt" sz="half" idx="10"/>
          </p:nvPr>
        </p:nvSpPr>
        <p:spPr/>
        <p:txBody>
          <a:bodyPr/>
          <a:lstStyle/>
          <a:p>
            <a:pPr>
              <a:defRPr/>
            </a:pPr>
            <a:r>
              <a:rPr lang="en-US" smtClean="0"/>
              <a:t>COMPSCI 230: Swing2</a:t>
            </a:r>
            <a:endParaRPr lang="en-N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Hello World applet</a:t>
            </a:r>
            <a:endParaRPr lang="en-NZ" dirty="0"/>
          </a:p>
        </p:txBody>
      </p:sp>
      <p:sp>
        <p:nvSpPr>
          <p:cNvPr id="3" name="Date Placeholder 2"/>
          <p:cNvSpPr>
            <a:spLocks noGrp="1"/>
          </p:cNvSpPr>
          <p:nvPr>
            <p:ph type="dt" sz="half" idx="10"/>
          </p:nvPr>
        </p:nvSpPr>
        <p:spPr/>
        <p:txBody>
          <a:bodyPr/>
          <a:lstStyle/>
          <a:p>
            <a:pPr>
              <a:defRPr/>
            </a:pPr>
            <a:r>
              <a:rPr lang="en-US" smtClean="0"/>
              <a:t>COMPSCI 230: Swing2</a:t>
            </a:r>
            <a:endParaRPr lang="en-NZ" dirty="0"/>
          </a:p>
        </p:txBody>
      </p:sp>
      <p:sp>
        <p:nvSpPr>
          <p:cNvPr id="4" name="Slide Number Placeholder 3"/>
          <p:cNvSpPr>
            <a:spLocks noGrp="1"/>
          </p:cNvSpPr>
          <p:nvPr>
            <p:ph type="sldNum" sz="quarter" idx="12"/>
          </p:nvPr>
        </p:nvSpPr>
        <p:spPr/>
        <p:txBody>
          <a:bodyPr/>
          <a:lstStyle/>
          <a:p>
            <a:fld id="{265A78E7-7AD6-4CE3-9CFE-8518B88CB2BD}" type="slidenum">
              <a:rPr lang="en-NZ" smtClean="0"/>
              <a:pPr/>
              <a:t>4</a:t>
            </a:fld>
            <a:endParaRPr lang="en-NZ" dirty="0"/>
          </a:p>
        </p:txBody>
      </p:sp>
      <p:sp>
        <p:nvSpPr>
          <p:cNvPr id="5" name="Content Placeholder 4"/>
          <p:cNvSpPr>
            <a:spLocks noGrp="1"/>
          </p:cNvSpPr>
          <p:nvPr>
            <p:ph sz="quarter" idx="1"/>
          </p:nvPr>
        </p:nvSpPr>
        <p:spPr>
          <a:xfrm>
            <a:off x="165100" y="1219200"/>
            <a:ext cx="9493250" cy="5502910"/>
          </a:xfrm>
        </p:spPr>
        <p:txBody>
          <a:bodyPr>
            <a:normAutofit fontScale="55000" lnSpcReduction="20000"/>
          </a:bodyPr>
          <a:lstStyle/>
          <a:p>
            <a:pPr marL="0" indent="0">
              <a:buNone/>
            </a:pPr>
            <a:r>
              <a:rPr lang="en-NZ" sz="2800" b="1" dirty="0">
                <a:solidFill>
                  <a:srgbClr val="7F0055"/>
                </a:solidFill>
                <a:latin typeface="Consolas" panose="020B0609020204030204" pitchFamily="49" charset="0"/>
              </a:rPr>
              <a:t>import</a:t>
            </a:r>
            <a:r>
              <a:rPr lang="en-NZ" sz="2800" b="1" dirty="0">
                <a:solidFill>
                  <a:srgbClr val="000000"/>
                </a:solidFill>
                <a:latin typeface="Consolas" panose="020B0609020204030204" pitchFamily="49" charset="0"/>
              </a:rPr>
              <a:t> </a:t>
            </a:r>
            <a:r>
              <a:rPr lang="en-NZ" sz="2800" b="1" dirty="0" err="1">
                <a:solidFill>
                  <a:srgbClr val="000000"/>
                </a:solidFill>
                <a:latin typeface="Consolas" panose="020B0609020204030204" pitchFamily="49" charset="0"/>
              </a:rPr>
              <a:t>javax.swing.JApplet</a:t>
            </a:r>
            <a:r>
              <a:rPr lang="en-NZ" sz="2800" b="1" dirty="0">
                <a:solidFill>
                  <a:srgbClr val="000000"/>
                </a:solidFill>
                <a:latin typeface="Consolas" panose="020B0609020204030204" pitchFamily="49" charset="0"/>
              </a:rPr>
              <a:t>;</a:t>
            </a:r>
          </a:p>
          <a:p>
            <a:pPr marL="0" indent="0">
              <a:buNone/>
            </a:pPr>
            <a:r>
              <a:rPr lang="en-NZ" sz="2800" b="1" dirty="0">
                <a:solidFill>
                  <a:srgbClr val="7F0055"/>
                </a:solidFill>
                <a:latin typeface="Consolas" panose="020B0609020204030204" pitchFamily="49" charset="0"/>
              </a:rPr>
              <a:t>import</a:t>
            </a:r>
            <a:r>
              <a:rPr lang="en-NZ" sz="2800" b="1" dirty="0">
                <a:solidFill>
                  <a:srgbClr val="000000"/>
                </a:solidFill>
                <a:latin typeface="Consolas" panose="020B0609020204030204" pitchFamily="49" charset="0"/>
              </a:rPr>
              <a:t> </a:t>
            </a:r>
            <a:r>
              <a:rPr lang="en-NZ" sz="2800" b="1" dirty="0" err="1">
                <a:solidFill>
                  <a:srgbClr val="000000"/>
                </a:solidFill>
                <a:latin typeface="Consolas" panose="020B0609020204030204" pitchFamily="49" charset="0"/>
              </a:rPr>
              <a:t>javax.swing.SwingUtilities</a:t>
            </a:r>
            <a:r>
              <a:rPr lang="en-NZ" sz="2800" b="1" dirty="0">
                <a:solidFill>
                  <a:srgbClr val="000000"/>
                </a:solidFill>
                <a:latin typeface="Consolas" panose="020B0609020204030204" pitchFamily="49" charset="0"/>
              </a:rPr>
              <a:t>;</a:t>
            </a:r>
          </a:p>
          <a:p>
            <a:pPr marL="0" indent="0">
              <a:buNone/>
            </a:pPr>
            <a:r>
              <a:rPr lang="en-NZ" sz="2800" b="1" dirty="0">
                <a:solidFill>
                  <a:srgbClr val="7F0055"/>
                </a:solidFill>
                <a:latin typeface="Consolas" panose="020B0609020204030204" pitchFamily="49" charset="0"/>
              </a:rPr>
              <a:t>import</a:t>
            </a:r>
            <a:r>
              <a:rPr lang="en-NZ" sz="2800" b="1" dirty="0">
                <a:solidFill>
                  <a:srgbClr val="000000"/>
                </a:solidFill>
                <a:latin typeface="Consolas" panose="020B0609020204030204" pitchFamily="49" charset="0"/>
              </a:rPr>
              <a:t> </a:t>
            </a:r>
            <a:r>
              <a:rPr lang="en-NZ" sz="2800" b="1" dirty="0" err="1">
                <a:solidFill>
                  <a:srgbClr val="000000"/>
                </a:solidFill>
                <a:latin typeface="Consolas" panose="020B0609020204030204" pitchFamily="49" charset="0"/>
              </a:rPr>
              <a:t>javax.swing.JLabel</a:t>
            </a:r>
            <a:r>
              <a:rPr lang="en-NZ" sz="2800" b="1" dirty="0">
                <a:solidFill>
                  <a:srgbClr val="000000"/>
                </a:solidFill>
                <a:latin typeface="Consolas" panose="020B0609020204030204" pitchFamily="49" charset="0"/>
              </a:rPr>
              <a:t>;</a:t>
            </a:r>
          </a:p>
          <a:p>
            <a:pPr marL="0" indent="0">
              <a:buNone/>
            </a:pPr>
            <a:endParaRPr lang="en-NZ" sz="2800" dirty="0">
              <a:latin typeface="Consolas" panose="020B0609020204030204" pitchFamily="49" charset="0"/>
            </a:endParaRPr>
          </a:p>
          <a:p>
            <a:pPr marL="0" indent="0">
              <a:buNone/>
            </a:pPr>
            <a:r>
              <a:rPr lang="en-NZ" sz="2800" b="1" dirty="0">
                <a:solidFill>
                  <a:srgbClr val="7F0055"/>
                </a:solidFill>
                <a:latin typeface="Consolas" panose="020B0609020204030204" pitchFamily="49" charset="0"/>
              </a:rPr>
              <a:t>public</a:t>
            </a:r>
            <a:r>
              <a:rPr lang="en-NZ" sz="2800" b="1" dirty="0">
                <a:solidFill>
                  <a:srgbClr val="000000"/>
                </a:solidFill>
                <a:latin typeface="Consolas" panose="020B0609020204030204" pitchFamily="49" charset="0"/>
              </a:rPr>
              <a:t> </a:t>
            </a:r>
            <a:r>
              <a:rPr lang="en-NZ" sz="2800" b="1" dirty="0">
                <a:solidFill>
                  <a:srgbClr val="7F0055"/>
                </a:solidFill>
                <a:latin typeface="Consolas" panose="020B0609020204030204" pitchFamily="49" charset="0"/>
              </a:rPr>
              <a:t>class</a:t>
            </a:r>
            <a:r>
              <a:rPr lang="en-NZ" sz="2800" b="1" dirty="0">
                <a:solidFill>
                  <a:srgbClr val="000000"/>
                </a:solidFill>
                <a:latin typeface="Consolas" panose="020B0609020204030204" pitchFamily="49" charset="0"/>
              </a:rPr>
              <a:t> HelloWorld </a:t>
            </a:r>
            <a:r>
              <a:rPr lang="en-NZ" sz="2800" b="1" dirty="0">
                <a:solidFill>
                  <a:srgbClr val="7F0055"/>
                </a:solidFill>
                <a:latin typeface="Consolas" panose="020B0609020204030204" pitchFamily="49" charset="0"/>
              </a:rPr>
              <a:t>extends</a:t>
            </a:r>
            <a:r>
              <a:rPr lang="en-NZ" sz="2800" b="1" dirty="0">
                <a:solidFill>
                  <a:srgbClr val="000000"/>
                </a:solidFill>
                <a:latin typeface="Consolas" panose="020B0609020204030204" pitchFamily="49" charset="0"/>
              </a:rPr>
              <a:t> </a:t>
            </a:r>
            <a:r>
              <a:rPr lang="en-NZ" sz="2800" b="1" dirty="0" err="1">
                <a:solidFill>
                  <a:srgbClr val="000000"/>
                </a:solidFill>
                <a:latin typeface="Consolas" panose="020B0609020204030204" pitchFamily="49" charset="0"/>
              </a:rPr>
              <a:t>JApplet</a:t>
            </a:r>
            <a:r>
              <a:rPr lang="en-NZ" sz="2800" b="1"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    </a:t>
            </a:r>
            <a:r>
              <a:rPr lang="en-NZ" sz="2800" dirty="0">
                <a:solidFill>
                  <a:srgbClr val="3F7F5F"/>
                </a:solidFill>
                <a:latin typeface="Consolas" panose="020B0609020204030204" pitchFamily="49" charset="0"/>
              </a:rPr>
              <a:t>//Called when this applet is loaded into the browser.</a:t>
            </a:r>
          </a:p>
          <a:p>
            <a:pPr marL="0" indent="0">
              <a:buNone/>
            </a:pPr>
            <a:r>
              <a:rPr lang="en-NZ" sz="2800" dirty="0">
                <a:solidFill>
                  <a:srgbClr val="000000"/>
                </a:solidFill>
                <a:latin typeface="Consolas" panose="020B0609020204030204" pitchFamily="49" charset="0"/>
              </a:rPr>
              <a:t>    </a:t>
            </a:r>
            <a:r>
              <a:rPr lang="en-NZ" sz="2800" b="1" dirty="0">
                <a:solidFill>
                  <a:srgbClr val="7F0055"/>
                </a:solidFill>
                <a:latin typeface="Consolas" panose="020B0609020204030204" pitchFamily="49" charset="0"/>
              </a:rPr>
              <a:t>public</a:t>
            </a:r>
            <a:r>
              <a:rPr lang="en-NZ" sz="2800" b="1" dirty="0">
                <a:solidFill>
                  <a:srgbClr val="000000"/>
                </a:solidFill>
                <a:latin typeface="Consolas" panose="020B0609020204030204" pitchFamily="49" charset="0"/>
              </a:rPr>
              <a:t> </a:t>
            </a:r>
            <a:r>
              <a:rPr lang="en-NZ" sz="2800" b="1" dirty="0">
                <a:solidFill>
                  <a:srgbClr val="7F0055"/>
                </a:solidFill>
                <a:latin typeface="Consolas" panose="020B0609020204030204" pitchFamily="49" charset="0"/>
              </a:rPr>
              <a:t>void</a:t>
            </a:r>
            <a:r>
              <a:rPr lang="en-NZ" sz="2800" b="1" dirty="0">
                <a:solidFill>
                  <a:srgbClr val="000000"/>
                </a:solidFill>
                <a:latin typeface="Consolas" panose="020B0609020204030204" pitchFamily="49" charset="0"/>
              </a:rPr>
              <a:t> </a:t>
            </a:r>
            <a:r>
              <a:rPr lang="en-NZ" sz="2800" b="1" dirty="0" err="1">
                <a:solidFill>
                  <a:srgbClr val="000000"/>
                </a:solidFill>
                <a:latin typeface="Consolas" panose="020B0609020204030204" pitchFamily="49" charset="0"/>
              </a:rPr>
              <a:t>init</a:t>
            </a:r>
            <a:r>
              <a:rPr lang="en-NZ" sz="2800" b="1"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        </a:t>
            </a:r>
            <a:r>
              <a:rPr lang="en-NZ" sz="2800" dirty="0">
                <a:solidFill>
                  <a:srgbClr val="3F7F5F"/>
                </a:solidFill>
                <a:latin typeface="Consolas" panose="020B0609020204030204" pitchFamily="49" charset="0"/>
              </a:rPr>
              <a:t>//Execute a job on the event-dispatching thread; creating this applet's GUI.</a:t>
            </a:r>
          </a:p>
          <a:p>
            <a:pPr marL="0" indent="0">
              <a:buNone/>
            </a:pPr>
            <a:r>
              <a:rPr lang="en-NZ" sz="2800" dirty="0">
                <a:solidFill>
                  <a:srgbClr val="000000"/>
                </a:solidFill>
                <a:latin typeface="Consolas" panose="020B0609020204030204" pitchFamily="49" charset="0"/>
              </a:rPr>
              <a:t>        </a:t>
            </a:r>
            <a:r>
              <a:rPr lang="en-NZ" sz="2800" b="1" dirty="0">
                <a:solidFill>
                  <a:srgbClr val="7F0055"/>
                </a:solidFill>
                <a:latin typeface="Consolas" panose="020B0609020204030204" pitchFamily="49" charset="0"/>
              </a:rPr>
              <a:t>try</a:t>
            </a:r>
            <a:r>
              <a:rPr lang="en-NZ" sz="2800" b="1"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            </a:t>
            </a:r>
            <a:r>
              <a:rPr lang="en-NZ" sz="2800" dirty="0" err="1">
                <a:solidFill>
                  <a:srgbClr val="000000"/>
                </a:solidFill>
                <a:latin typeface="Consolas" panose="020B0609020204030204" pitchFamily="49" charset="0"/>
              </a:rPr>
              <a:t>SwingUtilities.</a:t>
            </a:r>
            <a:r>
              <a:rPr lang="en-NZ" sz="2800" i="1" dirty="0" err="1">
                <a:solidFill>
                  <a:srgbClr val="000000"/>
                </a:solidFill>
                <a:latin typeface="Consolas" panose="020B0609020204030204" pitchFamily="49" charset="0"/>
              </a:rPr>
              <a:t>invokeAndWait</a:t>
            </a:r>
            <a:r>
              <a:rPr lang="en-NZ" sz="2800" i="1" dirty="0">
                <a:solidFill>
                  <a:srgbClr val="000000"/>
                </a:solidFill>
                <a:latin typeface="Consolas" panose="020B0609020204030204" pitchFamily="49" charset="0"/>
              </a:rPr>
              <a:t>(</a:t>
            </a:r>
            <a:r>
              <a:rPr lang="en-NZ" sz="2800" b="1" i="1" dirty="0">
                <a:solidFill>
                  <a:srgbClr val="7F0055"/>
                </a:solidFill>
                <a:latin typeface="Consolas" panose="020B0609020204030204" pitchFamily="49" charset="0"/>
              </a:rPr>
              <a:t>new</a:t>
            </a:r>
            <a:r>
              <a:rPr lang="en-NZ" sz="2800" b="1" i="1" dirty="0">
                <a:solidFill>
                  <a:srgbClr val="000000"/>
                </a:solidFill>
                <a:latin typeface="Consolas" panose="020B0609020204030204" pitchFamily="49" charset="0"/>
              </a:rPr>
              <a:t> Runnable() {</a:t>
            </a:r>
          </a:p>
          <a:p>
            <a:pPr marL="0" indent="0">
              <a:buNone/>
            </a:pPr>
            <a:r>
              <a:rPr lang="en-NZ" sz="2800" dirty="0">
                <a:solidFill>
                  <a:srgbClr val="000000"/>
                </a:solidFill>
                <a:latin typeface="Consolas" panose="020B0609020204030204" pitchFamily="49" charset="0"/>
              </a:rPr>
              <a:t>                </a:t>
            </a:r>
            <a:r>
              <a:rPr lang="en-NZ" sz="2800" b="1" dirty="0">
                <a:solidFill>
                  <a:srgbClr val="7F0055"/>
                </a:solidFill>
                <a:latin typeface="Consolas" panose="020B0609020204030204" pitchFamily="49" charset="0"/>
              </a:rPr>
              <a:t>public</a:t>
            </a:r>
            <a:r>
              <a:rPr lang="en-NZ" sz="2800" b="1" dirty="0">
                <a:solidFill>
                  <a:srgbClr val="000000"/>
                </a:solidFill>
                <a:latin typeface="Consolas" panose="020B0609020204030204" pitchFamily="49" charset="0"/>
              </a:rPr>
              <a:t> </a:t>
            </a:r>
            <a:r>
              <a:rPr lang="en-NZ" sz="2800" b="1" dirty="0">
                <a:solidFill>
                  <a:srgbClr val="7F0055"/>
                </a:solidFill>
                <a:latin typeface="Consolas" panose="020B0609020204030204" pitchFamily="49" charset="0"/>
              </a:rPr>
              <a:t>void</a:t>
            </a:r>
            <a:r>
              <a:rPr lang="en-NZ" sz="2800" b="1" dirty="0">
                <a:solidFill>
                  <a:srgbClr val="000000"/>
                </a:solidFill>
                <a:latin typeface="Consolas" panose="020B0609020204030204" pitchFamily="49" charset="0"/>
              </a:rPr>
              <a:t> run() {</a:t>
            </a:r>
          </a:p>
          <a:p>
            <a:pPr marL="0" indent="0">
              <a:buNone/>
            </a:pPr>
            <a:r>
              <a:rPr lang="en-NZ" sz="2800" dirty="0">
                <a:solidFill>
                  <a:srgbClr val="000000"/>
                </a:solidFill>
                <a:latin typeface="Consolas" panose="020B0609020204030204" pitchFamily="49" charset="0"/>
              </a:rPr>
              <a:t>                    </a:t>
            </a:r>
            <a:r>
              <a:rPr lang="en-NZ" sz="2800" dirty="0" err="1">
                <a:solidFill>
                  <a:srgbClr val="000000"/>
                </a:solidFill>
                <a:latin typeface="Consolas" panose="020B0609020204030204" pitchFamily="49" charset="0"/>
              </a:rPr>
              <a:t>JLabel</a:t>
            </a:r>
            <a:r>
              <a:rPr lang="en-NZ" sz="2800" dirty="0">
                <a:solidFill>
                  <a:srgbClr val="000000"/>
                </a:solidFill>
                <a:latin typeface="Consolas" panose="020B0609020204030204" pitchFamily="49" charset="0"/>
              </a:rPr>
              <a:t> </a:t>
            </a:r>
            <a:r>
              <a:rPr lang="en-NZ" sz="2800" dirty="0" err="1">
                <a:solidFill>
                  <a:srgbClr val="6A3E3E"/>
                </a:solidFill>
                <a:latin typeface="Consolas" panose="020B0609020204030204" pitchFamily="49" charset="0"/>
              </a:rPr>
              <a:t>lbl</a:t>
            </a:r>
            <a:r>
              <a:rPr lang="en-NZ" sz="2800" dirty="0">
                <a:solidFill>
                  <a:srgbClr val="000000"/>
                </a:solidFill>
                <a:latin typeface="Consolas" panose="020B0609020204030204" pitchFamily="49" charset="0"/>
              </a:rPr>
              <a:t> = </a:t>
            </a:r>
            <a:r>
              <a:rPr lang="en-NZ" sz="2800" b="1" dirty="0">
                <a:solidFill>
                  <a:srgbClr val="7F0055"/>
                </a:solidFill>
                <a:latin typeface="Consolas" panose="020B0609020204030204" pitchFamily="49" charset="0"/>
              </a:rPr>
              <a:t>new</a:t>
            </a:r>
            <a:r>
              <a:rPr lang="en-NZ" sz="2800" b="1" dirty="0">
                <a:solidFill>
                  <a:srgbClr val="000000"/>
                </a:solidFill>
                <a:latin typeface="Consolas" panose="020B0609020204030204" pitchFamily="49" charset="0"/>
              </a:rPr>
              <a:t> </a:t>
            </a:r>
            <a:r>
              <a:rPr lang="en-NZ" sz="2800" b="1" dirty="0" err="1">
                <a:solidFill>
                  <a:srgbClr val="000000"/>
                </a:solidFill>
                <a:latin typeface="Consolas" panose="020B0609020204030204" pitchFamily="49" charset="0"/>
              </a:rPr>
              <a:t>JLabel</a:t>
            </a:r>
            <a:r>
              <a:rPr lang="en-NZ" sz="2800" b="1" dirty="0">
                <a:solidFill>
                  <a:srgbClr val="000000"/>
                </a:solidFill>
                <a:latin typeface="Consolas" panose="020B0609020204030204" pitchFamily="49" charset="0"/>
              </a:rPr>
              <a:t>(</a:t>
            </a:r>
            <a:r>
              <a:rPr lang="en-NZ" sz="2800" b="1" dirty="0">
                <a:solidFill>
                  <a:srgbClr val="2A00FF"/>
                </a:solidFill>
                <a:latin typeface="Consolas" panose="020B0609020204030204" pitchFamily="49" charset="0"/>
              </a:rPr>
              <a:t>"Hello World"</a:t>
            </a:r>
            <a:r>
              <a:rPr lang="en-NZ" sz="2800" b="1" dirty="0">
                <a:solidFill>
                  <a:srgbClr val="000000"/>
                </a:solidFill>
                <a:latin typeface="Consolas" panose="020B0609020204030204" pitchFamily="49" charset="0"/>
              </a:rPr>
              <a:t>);</a:t>
            </a:r>
          </a:p>
          <a:p>
            <a:pPr marL="0" indent="0">
              <a:buNone/>
            </a:pPr>
            <a:r>
              <a:rPr lang="en-NZ" sz="2800" dirty="0">
                <a:solidFill>
                  <a:srgbClr val="000000"/>
                </a:solidFill>
                <a:latin typeface="Consolas" panose="020B0609020204030204" pitchFamily="49" charset="0"/>
              </a:rPr>
              <a:t>                    add(</a:t>
            </a:r>
            <a:r>
              <a:rPr lang="en-NZ" sz="2800" dirty="0" err="1">
                <a:solidFill>
                  <a:srgbClr val="6A3E3E"/>
                </a:solidFill>
                <a:latin typeface="Consolas" panose="020B0609020204030204" pitchFamily="49" charset="0"/>
              </a:rPr>
              <a:t>lbl</a:t>
            </a:r>
            <a:r>
              <a:rPr lang="en-NZ" sz="2800" dirty="0">
                <a:solidFill>
                  <a:srgbClr val="000000"/>
                </a:solidFill>
                <a:latin typeface="Consolas" panose="020B0609020204030204" pitchFamily="49" charset="0"/>
              </a:rPr>
              <a:t>);</a:t>
            </a:r>
          </a:p>
          <a:p>
            <a:pPr marL="0" indent="0">
              <a:buNone/>
            </a:pPr>
            <a:r>
              <a:rPr lang="en-NZ" sz="2800"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        } </a:t>
            </a:r>
            <a:r>
              <a:rPr lang="en-NZ" sz="2800" b="1" dirty="0">
                <a:solidFill>
                  <a:srgbClr val="7F0055"/>
                </a:solidFill>
                <a:latin typeface="Consolas" panose="020B0609020204030204" pitchFamily="49" charset="0"/>
              </a:rPr>
              <a:t>catch</a:t>
            </a:r>
            <a:r>
              <a:rPr lang="en-NZ" sz="2800" b="1" dirty="0">
                <a:solidFill>
                  <a:srgbClr val="000000"/>
                </a:solidFill>
                <a:latin typeface="Consolas" panose="020B0609020204030204" pitchFamily="49" charset="0"/>
              </a:rPr>
              <a:t> (Exception </a:t>
            </a:r>
            <a:r>
              <a:rPr lang="en-NZ" sz="2800" b="1" dirty="0">
                <a:solidFill>
                  <a:srgbClr val="6A3E3E"/>
                </a:solidFill>
                <a:latin typeface="Consolas" panose="020B0609020204030204" pitchFamily="49" charset="0"/>
              </a:rPr>
              <a:t>e</a:t>
            </a:r>
            <a:r>
              <a:rPr lang="en-NZ" sz="2800" b="1"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            </a:t>
            </a:r>
            <a:r>
              <a:rPr lang="en-NZ" sz="2800" dirty="0" err="1">
                <a:solidFill>
                  <a:srgbClr val="000000"/>
                </a:solidFill>
                <a:latin typeface="Consolas" panose="020B0609020204030204" pitchFamily="49" charset="0"/>
              </a:rPr>
              <a:t>System.</a:t>
            </a:r>
            <a:r>
              <a:rPr lang="en-NZ" sz="2800" b="1" i="1" dirty="0" err="1">
                <a:solidFill>
                  <a:srgbClr val="0000C0"/>
                </a:solidFill>
                <a:latin typeface="Consolas" panose="020B0609020204030204" pitchFamily="49" charset="0"/>
              </a:rPr>
              <a:t>err</a:t>
            </a:r>
            <a:r>
              <a:rPr lang="en-NZ" sz="2800" b="1" i="1" dirty="0" err="1">
                <a:solidFill>
                  <a:srgbClr val="000000"/>
                </a:solidFill>
                <a:latin typeface="Consolas" panose="020B0609020204030204" pitchFamily="49" charset="0"/>
              </a:rPr>
              <a:t>.println</a:t>
            </a:r>
            <a:r>
              <a:rPr lang="en-NZ" sz="2800" b="1" i="1" dirty="0">
                <a:solidFill>
                  <a:srgbClr val="000000"/>
                </a:solidFill>
                <a:latin typeface="Consolas" panose="020B0609020204030204" pitchFamily="49" charset="0"/>
              </a:rPr>
              <a:t>(</a:t>
            </a:r>
            <a:r>
              <a:rPr lang="en-NZ" sz="2800" b="1" i="1" dirty="0">
                <a:solidFill>
                  <a:srgbClr val="2A00FF"/>
                </a:solidFill>
                <a:latin typeface="Consolas" panose="020B0609020204030204" pitchFamily="49" charset="0"/>
              </a:rPr>
              <a:t>"</a:t>
            </a:r>
            <a:r>
              <a:rPr lang="en-NZ" sz="2800" b="1" i="1" dirty="0" err="1">
                <a:solidFill>
                  <a:srgbClr val="2A00FF"/>
                </a:solidFill>
                <a:latin typeface="Consolas" panose="020B0609020204030204" pitchFamily="49" charset="0"/>
              </a:rPr>
              <a:t>createGUI</a:t>
            </a:r>
            <a:r>
              <a:rPr lang="en-NZ" sz="2800" b="1" i="1" dirty="0">
                <a:solidFill>
                  <a:srgbClr val="2A00FF"/>
                </a:solidFill>
                <a:latin typeface="Consolas" panose="020B0609020204030204" pitchFamily="49" charset="0"/>
              </a:rPr>
              <a:t> didn't complete successfully"</a:t>
            </a:r>
            <a:r>
              <a:rPr lang="en-NZ" sz="2800" b="1" i="1" dirty="0">
                <a:solidFill>
                  <a:srgbClr val="000000"/>
                </a:solidFill>
                <a:latin typeface="Consolas" panose="020B0609020204030204" pitchFamily="49" charset="0"/>
              </a:rPr>
              <a:t>);</a:t>
            </a:r>
          </a:p>
          <a:p>
            <a:pPr marL="0" indent="0">
              <a:buNone/>
            </a:pPr>
            <a:r>
              <a:rPr lang="en-NZ" sz="2800"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    }</a:t>
            </a:r>
          </a:p>
          <a:p>
            <a:pPr marL="0" indent="0">
              <a:buNone/>
            </a:pPr>
            <a:r>
              <a:rPr lang="en-NZ" sz="2800" dirty="0">
                <a:solidFill>
                  <a:srgbClr val="000000"/>
                </a:solidFill>
                <a:latin typeface="Consolas" panose="020B0609020204030204" pitchFamily="49" charset="0"/>
              </a:rPr>
              <a:t>}</a:t>
            </a:r>
            <a:endParaRPr lang="en-NZ" dirty="0"/>
          </a:p>
        </p:txBody>
      </p:sp>
    </p:spTree>
    <p:extLst>
      <p:ext uri="{BB962C8B-B14F-4D97-AF65-F5344CB8AC3E}">
        <p14:creationId xmlns:p14="http://schemas.microsoft.com/office/powerpoint/2010/main" val="174166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07ECC52-412D-4D5D-866C-1C13C4E1FC10}" type="slidenum">
              <a:rPr lang="en-US" altLang="en-US" sz="1400">
                <a:solidFill>
                  <a:schemeClr val="bg2"/>
                </a:solidFill>
              </a:rPr>
              <a:pPr/>
              <a:t>5</a:t>
            </a:fld>
            <a:endParaRPr lang="en-US" altLang="en-US" sz="1400">
              <a:solidFill>
                <a:schemeClr val="bg2"/>
              </a:solidFill>
            </a:endParaRPr>
          </a:p>
        </p:txBody>
      </p:sp>
      <p:sp>
        <p:nvSpPr>
          <p:cNvPr id="8196" name="Rectangle 92"/>
          <p:cNvSpPr>
            <a:spLocks noChangeArrowheads="1"/>
          </p:cNvSpPr>
          <p:nvPr/>
        </p:nvSpPr>
        <p:spPr bwMode="auto">
          <a:xfrm>
            <a:off x="381000" y="6165850"/>
            <a:ext cx="9144000" cy="692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197" name="Text Box 4"/>
          <p:cNvSpPr txBox="1">
            <a:spLocks noChangeArrowheads="1"/>
          </p:cNvSpPr>
          <p:nvPr/>
        </p:nvSpPr>
        <p:spPr bwMode="auto">
          <a:xfrm>
            <a:off x="4667251" y="187326"/>
            <a:ext cx="606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Object</a:t>
            </a:r>
            <a:endParaRPr lang="en-GB" altLang="en-US" sz="1000">
              <a:latin typeface="Comic Sans MS" panose="030F0702030302020204" pitchFamily="66" charset="0"/>
            </a:endParaRPr>
          </a:p>
        </p:txBody>
      </p:sp>
      <p:sp>
        <p:nvSpPr>
          <p:cNvPr id="8198" name="Rectangle 5"/>
          <p:cNvSpPr>
            <a:spLocks noChangeArrowheads="1"/>
          </p:cNvSpPr>
          <p:nvPr/>
        </p:nvSpPr>
        <p:spPr bwMode="auto">
          <a:xfrm>
            <a:off x="4594226" y="187326"/>
            <a:ext cx="720725"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9" name="Line 13"/>
          <p:cNvSpPr>
            <a:spLocks noChangeShapeType="1"/>
          </p:cNvSpPr>
          <p:nvPr/>
        </p:nvSpPr>
        <p:spPr bwMode="auto">
          <a:xfrm>
            <a:off x="4594226" y="474663"/>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00" name="Line 13"/>
          <p:cNvSpPr>
            <a:spLocks noChangeShapeType="1"/>
          </p:cNvSpPr>
          <p:nvPr/>
        </p:nvSpPr>
        <p:spPr bwMode="auto">
          <a:xfrm>
            <a:off x="4594226" y="619125"/>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01" name="Text Box 4"/>
          <p:cNvSpPr txBox="1">
            <a:spLocks noChangeArrowheads="1"/>
          </p:cNvSpPr>
          <p:nvPr/>
        </p:nvSpPr>
        <p:spPr bwMode="auto">
          <a:xfrm>
            <a:off x="3370264" y="1052514"/>
            <a:ext cx="323532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Component</a:t>
            </a:r>
          </a:p>
          <a:p>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getSize</a:t>
            </a:r>
            <a:r>
              <a:rPr lang="en-NZ" altLang="en-US" sz="1000" dirty="0">
                <a:latin typeface="Comic Sans MS" panose="030F0702030302020204" pitchFamily="66" charset="0"/>
              </a:rPr>
              <a:t>( ) : </a:t>
            </a:r>
            <a:r>
              <a:rPr lang="en-NZ" altLang="en-US" sz="1000" dirty="0" err="1">
                <a:latin typeface="Comic Sans MS" panose="030F0702030302020204" pitchFamily="66" charset="0"/>
              </a:rPr>
              <a:t>int</a:t>
            </a:r>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setSize</a:t>
            </a:r>
            <a:r>
              <a:rPr lang="en-NZ" altLang="en-US" sz="1000" dirty="0">
                <a:latin typeface="Comic Sans MS" panose="030F0702030302020204" pitchFamily="66" charset="0"/>
              </a:rPr>
              <a:t>( width : </a:t>
            </a:r>
            <a:r>
              <a:rPr lang="en-NZ" altLang="en-US" sz="1000" dirty="0" err="1">
                <a:latin typeface="Comic Sans MS" panose="030F0702030302020204" pitchFamily="66" charset="0"/>
              </a:rPr>
              <a:t>int</a:t>
            </a:r>
            <a:r>
              <a:rPr lang="en-NZ" altLang="en-US" sz="1000" dirty="0">
                <a:latin typeface="Comic Sans MS" panose="030F0702030302020204" pitchFamily="66" charset="0"/>
              </a:rPr>
              <a:t>, height : </a:t>
            </a:r>
            <a:r>
              <a:rPr lang="en-NZ" altLang="en-US" sz="1000" dirty="0" err="1">
                <a:latin typeface="Comic Sans MS" panose="030F0702030302020204" pitchFamily="66" charset="0"/>
              </a:rPr>
              <a:t>int</a:t>
            </a:r>
            <a:r>
              <a:rPr lang="en-NZ" altLang="en-US" sz="1000" dirty="0">
                <a:latin typeface="Comic Sans MS" panose="030F0702030302020204" pitchFamily="66" charset="0"/>
              </a:rPr>
              <a:t> ) : void</a:t>
            </a:r>
          </a:p>
          <a:p>
            <a:pPr algn="l"/>
            <a:r>
              <a:rPr lang="en-NZ" altLang="en-US" sz="1000" dirty="0" err="1">
                <a:latin typeface="Comic Sans MS" panose="030F0702030302020204" pitchFamily="66" charset="0"/>
              </a:rPr>
              <a:t>setVisible</a:t>
            </a:r>
            <a:r>
              <a:rPr lang="en-NZ" altLang="en-US" sz="1000" dirty="0">
                <a:latin typeface="Comic Sans MS" panose="030F0702030302020204" pitchFamily="66" charset="0"/>
              </a:rPr>
              <a:t>( visible : </a:t>
            </a:r>
            <a:r>
              <a:rPr lang="en-NZ" altLang="en-US" sz="1000" dirty="0" err="1">
                <a:latin typeface="Comic Sans MS" panose="030F0702030302020204" pitchFamily="66" charset="0"/>
              </a:rPr>
              <a:t>boolean</a:t>
            </a:r>
            <a:r>
              <a:rPr lang="en-NZ" altLang="en-US" sz="1000" dirty="0">
                <a:latin typeface="Comic Sans MS" panose="030F0702030302020204" pitchFamily="66" charset="0"/>
              </a:rPr>
              <a:t> ) : void</a:t>
            </a:r>
          </a:p>
          <a:p>
            <a:pPr algn="l"/>
            <a:r>
              <a:rPr lang="en-NZ" altLang="en-US" sz="1000" dirty="0">
                <a:latin typeface="Comic Sans MS" panose="030F0702030302020204" pitchFamily="66" charset="0"/>
              </a:rPr>
              <a:t>repaint( g : Graphics ) : void</a:t>
            </a:r>
          </a:p>
          <a:p>
            <a:pPr algn="l"/>
            <a:r>
              <a:rPr lang="en-NZ" altLang="en-US" sz="1000" dirty="0">
                <a:latin typeface="Comic Sans MS" panose="030F0702030302020204" pitchFamily="66" charset="0"/>
              </a:rPr>
              <a:t>paint( g : Graphics ) : void</a:t>
            </a:r>
          </a:p>
          <a:p>
            <a:pPr algn="l"/>
            <a:r>
              <a:rPr lang="en-NZ" altLang="en-US" sz="1000" dirty="0" err="1">
                <a:latin typeface="Comic Sans MS" panose="030F0702030302020204" pitchFamily="66" charset="0"/>
              </a:rPr>
              <a:t>addMouseListener</a:t>
            </a:r>
            <a:r>
              <a:rPr lang="en-NZ" altLang="en-US" sz="1000" dirty="0">
                <a:latin typeface="Comic Sans MS" panose="030F0702030302020204" pitchFamily="66" charset="0"/>
              </a:rPr>
              <a:t>( listener : </a:t>
            </a:r>
            <a:r>
              <a:rPr lang="en-NZ" altLang="en-US" sz="1000" dirty="0" err="1">
                <a:latin typeface="Comic Sans MS" panose="030F0702030302020204" pitchFamily="66" charset="0"/>
              </a:rPr>
              <a:t>MouseListener</a:t>
            </a:r>
            <a:r>
              <a:rPr lang="en-NZ" altLang="en-US" sz="1000" dirty="0">
                <a:latin typeface="Comic Sans MS" panose="030F0702030302020204" pitchFamily="66" charset="0"/>
              </a:rPr>
              <a:t> ) : void</a:t>
            </a:r>
          </a:p>
          <a:p>
            <a:pPr algn="l"/>
            <a:r>
              <a:rPr lang="en-NZ" altLang="en-US" sz="1000" dirty="0" err="1">
                <a:latin typeface="Comic Sans MS" panose="030F0702030302020204" pitchFamily="66" charset="0"/>
              </a:rPr>
              <a:t>addKeyListener</a:t>
            </a:r>
            <a:r>
              <a:rPr lang="en-NZ" altLang="en-US" sz="1000" dirty="0">
                <a:latin typeface="Comic Sans MS" panose="030F0702030302020204" pitchFamily="66" charset="0"/>
              </a:rPr>
              <a:t>( listener : </a:t>
            </a:r>
            <a:r>
              <a:rPr lang="en-NZ" altLang="en-US" sz="1000" dirty="0" err="1">
                <a:latin typeface="Comic Sans MS" panose="030F0702030302020204" pitchFamily="66" charset="0"/>
              </a:rPr>
              <a:t>KeyListener</a:t>
            </a:r>
            <a:r>
              <a:rPr lang="en-NZ" altLang="en-US" sz="1000" dirty="0">
                <a:latin typeface="Comic Sans MS" panose="030F0702030302020204" pitchFamily="66" charset="0"/>
              </a:rPr>
              <a:t> ) : void</a:t>
            </a:r>
            <a:endParaRPr lang="en-GB" altLang="en-US" sz="1000" dirty="0">
              <a:latin typeface="Comic Sans MS" panose="030F0702030302020204" pitchFamily="66" charset="0"/>
            </a:endParaRPr>
          </a:p>
        </p:txBody>
      </p:sp>
      <p:sp>
        <p:nvSpPr>
          <p:cNvPr id="8202" name="Rectangle 5"/>
          <p:cNvSpPr>
            <a:spLocks noChangeArrowheads="1"/>
          </p:cNvSpPr>
          <p:nvPr/>
        </p:nvSpPr>
        <p:spPr bwMode="auto">
          <a:xfrm>
            <a:off x="3297239" y="1052513"/>
            <a:ext cx="3311525" cy="16557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3" name="Line 13"/>
          <p:cNvSpPr>
            <a:spLocks noChangeShapeType="1"/>
          </p:cNvSpPr>
          <p:nvPr/>
        </p:nvSpPr>
        <p:spPr bwMode="auto">
          <a:xfrm>
            <a:off x="3297239" y="1339850"/>
            <a:ext cx="3311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04" name="Line 13"/>
          <p:cNvSpPr>
            <a:spLocks noChangeShapeType="1"/>
          </p:cNvSpPr>
          <p:nvPr/>
        </p:nvSpPr>
        <p:spPr bwMode="auto">
          <a:xfrm>
            <a:off x="3297239" y="1484313"/>
            <a:ext cx="3311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05" name="Text Box 4"/>
          <p:cNvSpPr txBox="1">
            <a:spLocks noChangeArrowheads="1"/>
          </p:cNvSpPr>
          <p:nvPr/>
        </p:nvSpPr>
        <p:spPr bwMode="auto">
          <a:xfrm>
            <a:off x="6610350" y="3141664"/>
            <a:ext cx="253365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Container</a:t>
            </a:r>
          </a:p>
          <a:p>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setLayout</a:t>
            </a:r>
            <a:r>
              <a:rPr lang="en-NZ" altLang="en-US" sz="1000" dirty="0">
                <a:latin typeface="Comic Sans MS" panose="030F0702030302020204" pitchFamily="66" charset="0"/>
              </a:rPr>
              <a:t>( </a:t>
            </a:r>
            <a:r>
              <a:rPr lang="en-NZ" altLang="en-US" sz="1000" dirty="0" err="1">
                <a:latin typeface="Comic Sans MS" panose="030F0702030302020204" pitchFamily="66" charset="0"/>
              </a:rPr>
              <a:t>mgr</a:t>
            </a:r>
            <a:r>
              <a:rPr lang="en-NZ" altLang="en-US" sz="1000" dirty="0">
                <a:latin typeface="Comic Sans MS" panose="030F0702030302020204" pitchFamily="66" charset="0"/>
              </a:rPr>
              <a:t> : </a:t>
            </a:r>
            <a:r>
              <a:rPr lang="en-NZ" altLang="en-US" sz="1000" dirty="0" err="1">
                <a:latin typeface="Comic Sans MS" panose="030F0702030302020204" pitchFamily="66" charset="0"/>
              </a:rPr>
              <a:t>LayoutManager</a:t>
            </a:r>
            <a:r>
              <a:rPr lang="en-NZ" altLang="en-US" sz="1000" dirty="0">
                <a:latin typeface="Comic Sans MS" panose="030F0702030302020204" pitchFamily="66" charset="0"/>
              </a:rPr>
              <a:t> ) : void</a:t>
            </a:r>
          </a:p>
          <a:p>
            <a:pPr algn="l"/>
            <a:r>
              <a:rPr lang="en-NZ" altLang="en-US" sz="1000" dirty="0">
                <a:latin typeface="Comic Sans MS" panose="030F0702030302020204" pitchFamily="66" charset="0"/>
              </a:rPr>
              <a:t>add( c : Component ) : void</a:t>
            </a:r>
            <a:endParaRPr lang="en-GB" altLang="en-US" sz="1000" dirty="0">
              <a:latin typeface="Comic Sans MS" panose="030F0702030302020204" pitchFamily="66" charset="0"/>
            </a:endParaRPr>
          </a:p>
        </p:txBody>
      </p:sp>
      <p:sp>
        <p:nvSpPr>
          <p:cNvPr id="8206" name="Rectangle 5"/>
          <p:cNvSpPr>
            <a:spLocks noChangeArrowheads="1"/>
          </p:cNvSpPr>
          <p:nvPr/>
        </p:nvSpPr>
        <p:spPr bwMode="auto">
          <a:xfrm>
            <a:off x="6537326" y="3141663"/>
            <a:ext cx="2663825" cy="86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7" name="Line 13"/>
          <p:cNvSpPr>
            <a:spLocks noChangeShapeType="1"/>
          </p:cNvSpPr>
          <p:nvPr/>
        </p:nvSpPr>
        <p:spPr bwMode="auto">
          <a:xfrm>
            <a:off x="6537326" y="3429000"/>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08" name="Line 13"/>
          <p:cNvSpPr>
            <a:spLocks noChangeShapeType="1"/>
          </p:cNvSpPr>
          <p:nvPr/>
        </p:nvSpPr>
        <p:spPr bwMode="auto">
          <a:xfrm>
            <a:off x="6537326" y="3573463"/>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09" name="Text Box 4"/>
          <p:cNvSpPr txBox="1">
            <a:spLocks noChangeArrowheads="1"/>
          </p:cNvSpPr>
          <p:nvPr/>
        </p:nvSpPr>
        <p:spPr bwMode="auto">
          <a:xfrm>
            <a:off x="7258051" y="4437064"/>
            <a:ext cx="773113"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Window</a:t>
            </a:r>
          </a:p>
          <a:p>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toFront</a:t>
            </a:r>
            <a:r>
              <a:rPr lang="en-NZ" altLang="en-US" sz="1000" dirty="0">
                <a:latin typeface="Comic Sans MS" panose="030F0702030302020204" pitchFamily="66" charset="0"/>
              </a:rPr>
              <a:t>( )</a:t>
            </a:r>
          </a:p>
          <a:p>
            <a:pPr algn="l"/>
            <a:r>
              <a:rPr lang="en-NZ" altLang="en-US" sz="1000" dirty="0" err="1">
                <a:latin typeface="Comic Sans MS" panose="030F0702030302020204" pitchFamily="66" charset="0"/>
              </a:rPr>
              <a:t>toBack</a:t>
            </a:r>
            <a:r>
              <a:rPr lang="en-NZ" altLang="en-US" sz="1000" dirty="0">
                <a:latin typeface="Comic Sans MS" panose="030F0702030302020204" pitchFamily="66" charset="0"/>
              </a:rPr>
              <a:t>( )</a:t>
            </a:r>
            <a:endParaRPr lang="en-GB" altLang="en-US" sz="1000" dirty="0">
              <a:latin typeface="Comic Sans MS" panose="030F0702030302020204" pitchFamily="66" charset="0"/>
            </a:endParaRPr>
          </a:p>
        </p:txBody>
      </p:sp>
      <p:sp>
        <p:nvSpPr>
          <p:cNvPr id="8210" name="Rectangle 5"/>
          <p:cNvSpPr>
            <a:spLocks noChangeArrowheads="1"/>
          </p:cNvSpPr>
          <p:nvPr/>
        </p:nvSpPr>
        <p:spPr bwMode="auto">
          <a:xfrm>
            <a:off x="7185026" y="4437063"/>
            <a:ext cx="936625" cy="86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11" name="Line 13"/>
          <p:cNvSpPr>
            <a:spLocks noChangeShapeType="1"/>
          </p:cNvSpPr>
          <p:nvPr/>
        </p:nvSpPr>
        <p:spPr bwMode="auto">
          <a:xfrm>
            <a:off x="7185026" y="4724400"/>
            <a:ext cx="936625"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12" name="Line 13"/>
          <p:cNvSpPr>
            <a:spLocks noChangeShapeType="1"/>
          </p:cNvSpPr>
          <p:nvPr/>
        </p:nvSpPr>
        <p:spPr bwMode="auto">
          <a:xfrm>
            <a:off x="7185026" y="4868864"/>
            <a:ext cx="93662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13" name="Text Box 4"/>
          <p:cNvSpPr txBox="1">
            <a:spLocks noChangeArrowheads="1"/>
          </p:cNvSpPr>
          <p:nvPr/>
        </p:nvSpPr>
        <p:spPr bwMode="auto">
          <a:xfrm>
            <a:off x="6465889" y="5589589"/>
            <a:ext cx="2554287"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Frame</a:t>
            </a:r>
          </a:p>
          <a:p>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setTitle</a:t>
            </a:r>
            <a:r>
              <a:rPr lang="en-NZ" altLang="en-US" sz="1000" dirty="0">
                <a:latin typeface="Comic Sans MS" panose="030F0702030302020204" pitchFamily="66" charset="0"/>
              </a:rPr>
              <a:t>( title : String ) : void</a:t>
            </a:r>
          </a:p>
          <a:p>
            <a:pPr algn="l"/>
            <a:r>
              <a:rPr lang="en-NZ" altLang="en-US" sz="1000" dirty="0" err="1">
                <a:latin typeface="Comic Sans MS" panose="030F0702030302020204" pitchFamily="66" charset="0"/>
              </a:rPr>
              <a:t>setCursor</a:t>
            </a:r>
            <a:r>
              <a:rPr lang="en-NZ" altLang="en-US" sz="1000" dirty="0">
                <a:latin typeface="Comic Sans MS" panose="030F0702030302020204" pitchFamily="66" charset="0"/>
              </a:rPr>
              <a:t>( c : </a:t>
            </a:r>
            <a:r>
              <a:rPr lang="en-NZ" altLang="en-US" sz="1000" dirty="0" err="1">
                <a:latin typeface="Comic Sans MS" panose="030F0702030302020204" pitchFamily="66" charset="0"/>
              </a:rPr>
              <a:t>int</a:t>
            </a:r>
            <a:r>
              <a:rPr lang="en-NZ" altLang="en-US" sz="1000" dirty="0">
                <a:latin typeface="Comic Sans MS" panose="030F0702030302020204" pitchFamily="66" charset="0"/>
              </a:rPr>
              <a:t> ) : void</a:t>
            </a:r>
          </a:p>
          <a:p>
            <a:pPr algn="l"/>
            <a:r>
              <a:rPr lang="en-NZ" altLang="en-US" sz="1000" dirty="0" err="1">
                <a:latin typeface="Comic Sans MS" panose="030F0702030302020204" pitchFamily="66" charset="0"/>
              </a:rPr>
              <a:t>setResizable</a:t>
            </a:r>
            <a:r>
              <a:rPr lang="en-NZ" altLang="en-US" sz="1000" dirty="0">
                <a:latin typeface="Comic Sans MS" panose="030F0702030302020204" pitchFamily="66" charset="0"/>
              </a:rPr>
              <a:t>( resizable : </a:t>
            </a:r>
            <a:r>
              <a:rPr lang="en-NZ" altLang="en-US" sz="1000" dirty="0" err="1">
                <a:latin typeface="Comic Sans MS" panose="030F0702030302020204" pitchFamily="66" charset="0"/>
              </a:rPr>
              <a:t>boolean</a:t>
            </a:r>
            <a:r>
              <a:rPr lang="en-NZ" altLang="en-US" sz="1000" dirty="0">
                <a:latin typeface="Comic Sans MS" panose="030F0702030302020204" pitchFamily="66" charset="0"/>
              </a:rPr>
              <a:t> ) : void</a:t>
            </a:r>
          </a:p>
          <a:p>
            <a:pPr algn="l"/>
            <a:r>
              <a:rPr lang="en-NZ" altLang="en-US" sz="1000" dirty="0" err="1">
                <a:latin typeface="Comic Sans MS" panose="030F0702030302020204" pitchFamily="66" charset="0"/>
              </a:rPr>
              <a:t>setMenuBar</a:t>
            </a:r>
            <a:r>
              <a:rPr lang="en-NZ" altLang="en-US" sz="1000" dirty="0">
                <a:latin typeface="Comic Sans MS" panose="030F0702030302020204" pitchFamily="66" charset="0"/>
              </a:rPr>
              <a:t>( </a:t>
            </a:r>
            <a:r>
              <a:rPr lang="en-NZ" altLang="en-US" sz="1000" dirty="0" err="1">
                <a:latin typeface="Comic Sans MS" panose="030F0702030302020204" pitchFamily="66" charset="0"/>
              </a:rPr>
              <a:t>mb</a:t>
            </a:r>
            <a:r>
              <a:rPr lang="en-NZ" altLang="en-US" sz="1000" dirty="0">
                <a:latin typeface="Comic Sans MS" panose="030F0702030302020204" pitchFamily="66" charset="0"/>
              </a:rPr>
              <a:t> : </a:t>
            </a:r>
            <a:r>
              <a:rPr lang="en-NZ" altLang="en-US" sz="1000" dirty="0" err="1">
                <a:latin typeface="Comic Sans MS" panose="030F0702030302020204" pitchFamily="66" charset="0"/>
              </a:rPr>
              <a:t>MenuBar</a:t>
            </a:r>
            <a:r>
              <a:rPr lang="en-NZ" altLang="en-US" sz="1000" dirty="0">
                <a:latin typeface="Comic Sans MS" panose="030F0702030302020204" pitchFamily="66" charset="0"/>
              </a:rPr>
              <a:t> ) : void</a:t>
            </a:r>
            <a:endParaRPr lang="en-GB" altLang="en-US" sz="1000" dirty="0">
              <a:latin typeface="Comic Sans MS" panose="030F0702030302020204" pitchFamily="66" charset="0"/>
            </a:endParaRPr>
          </a:p>
        </p:txBody>
      </p:sp>
      <p:sp>
        <p:nvSpPr>
          <p:cNvPr id="8214" name="Rectangle 5"/>
          <p:cNvSpPr>
            <a:spLocks noChangeArrowheads="1"/>
          </p:cNvSpPr>
          <p:nvPr/>
        </p:nvSpPr>
        <p:spPr bwMode="auto">
          <a:xfrm>
            <a:off x="6477375" y="5588467"/>
            <a:ext cx="2663825" cy="11525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15" name="Line 13"/>
          <p:cNvSpPr>
            <a:spLocks noChangeShapeType="1"/>
          </p:cNvSpPr>
          <p:nvPr/>
        </p:nvSpPr>
        <p:spPr bwMode="auto">
          <a:xfrm>
            <a:off x="6465168" y="5876925"/>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16" name="Line 13"/>
          <p:cNvSpPr>
            <a:spLocks noChangeShapeType="1"/>
          </p:cNvSpPr>
          <p:nvPr/>
        </p:nvSpPr>
        <p:spPr bwMode="auto">
          <a:xfrm>
            <a:off x="6465639" y="6021388"/>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17" name="AutoShape 13"/>
          <p:cNvSpPr>
            <a:spLocks noChangeArrowheads="1"/>
          </p:cNvSpPr>
          <p:nvPr/>
        </p:nvSpPr>
        <p:spPr bwMode="auto">
          <a:xfrm>
            <a:off x="4881564" y="763588"/>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18" name="Line 14"/>
          <p:cNvSpPr>
            <a:spLocks noChangeShapeType="1"/>
          </p:cNvSpPr>
          <p:nvPr/>
        </p:nvSpPr>
        <p:spPr bwMode="auto">
          <a:xfrm>
            <a:off x="4954588" y="979489"/>
            <a:ext cx="0" cy="730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19" name="AutoShape 13"/>
          <p:cNvSpPr>
            <a:spLocks noChangeArrowheads="1"/>
          </p:cNvSpPr>
          <p:nvPr/>
        </p:nvSpPr>
        <p:spPr bwMode="auto">
          <a:xfrm>
            <a:off x="4881564" y="2708275"/>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20" name="Line 14"/>
          <p:cNvSpPr>
            <a:spLocks noChangeShapeType="1"/>
          </p:cNvSpPr>
          <p:nvPr/>
        </p:nvSpPr>
        <p:spPr bwMode="auto">
          <a:xfrm flipH="1">
            <a:off x="4953000" y="2924176"/>
            <a:ext cx="1588"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21" name="AutoShape 13"/>
          <p:cNvSpPr>
            <a:spLocks noChangeArrowheads="1"/>
          </p:cNvSpPr>
          <p:nvPr/>
        </p:nvSpPr>
        <p:spPr bwMode="auto">
          <a:xfrm>
            <a:off x="7616826" y="4005263"/>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22" name="Line 14"/>
          <p:cNvSpPr>
            <a:spLocks noChangeShapeType="1"/>
          </p:cNvSpPr>
          <p:nvPr/>
        </p:nvSpPr>
        <p:spPr bwMode="auto">
          <a:xfrm>
            <a:off x="7688264" y="4221164"/>
            <a:ext cx="1587" cy="217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23" name="AutoShape 13"/>
          <p:cNvSpPr>
            <a:spLocks noChangeArrowheads="1"/>
          </p:cNvSpPr>
          <p:nvPr/>
        </p:nvSpPr>
        <p:spPr bwMode="auto">
          <a:xfrm>
            <a:off x="7616826" y="5302250"/>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24" name="Line 14"/>
          <p:cNvSpPr>
            <a:spLocks noChangeShapeType="1"/>
          </p:cNvSpPr>
          <p:nvPr/>
        </p:nvSpPr>
        <p:spPr bwMode="auto">
          <a:xfrm>
            <a:off x="7689850" y="5518150"/>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25" name="Text Box 4"/>
          <p:cNvSpPr txBox="1">
            <a:spLocks noChangeArrowheads="1"/>
          </p:cNvSpPr>
          <p:nvPr/>
        </p:nvSpPr>
        <p:spPr bwMode="auto">
          <a:xfrm>
            <a:off x="850900" y="3140076"/>
            <a:ext cx="584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Button</a:t>
            </a:r>
            <a:endParaRPr lang="en-GB" altLang="en-US" sz="1000">
              <a:latin typeface="Comic Sans MS" panose="030F0702030302020204" pitchFamily="66" charset="0"/>
            </a:endParaRPr>
          </a:p>
        </p:txBody>
      </p:sp>
      <p:sp>
        <p:nvSpPr>
          <p:cNvPr id="8226" name="Rectangle 5"/>
          <p:cNvSpPr>
            <a:spLocks noChangeArrowheads="1"/>
          </p:cNvSpPr>
          <p:nvPr/>
        </p:nvSpPr>
        <p:spPr bwMode="auto">
          <a:xfrm>
            <a:off x="777876" y="3140076"/>
            <a:ext cx="720725"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27" name="Line 13"/>
          <p:cNvSpPr>
            <a:spLocks noChangeShapeType="1"/>
          </p:cNvSpPr>
          <p:nvPr/>
        </p:nvSpPr>
        <p:spPr bwMode="auto">
          <a:xfrm>
            <a:off x="777876" y="3427413"/>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28" name="Line 13"/>
          <p:cNvSpPr>
            <a:spLocks noChangeShapeType="1"/>
          </p:cNvSpPr>
          <p:nvPr/>
        </p:nvSpPr>
        <p:spPr bwMode="auto">
          <a:xfrm>
            <a:off x="777876" y="3571875"/>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29" name="Text Box 4"/>
          <p:cNvSpPr txBox="1">
            <a:spLocks noChangeArrowheads="1"/>
          </p:cNvSpPr>
          <p:nvPr/>
        </p:nvSpPr>
        <p:spPr bwMode="auto">
          <a:xfrm>
            <a:off x="1716089" y="3140076"/>
            <a:ext cx="752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Checkbox</a:t>
            </a:r>
            <a:endParaRPr lang="en-GB" altLang="en-US" sz="1000">
              <a:latin typeface="Comic Sans MS" panose="030F0702030302020204" pitchFamily="66" charset="0"/>
            </a:endParaRPr>
          </a:p>
        </p:txBody>
      </p:sp>
      <p:sp>
        <p:nvSpPr>
          <p:cNvPr id="8230" name="Rectangle 5"/>
          <p:cNvSpPr>
            <a:spLocks noChangeArrowheads="1"/>
          </p:cNvSpPr>
          <p:nvPr/>
        </p:nvSpPr>
        <p:spPr bwMode="auto">
          <a:xfrm>
            <a:off x="1643063" y="3140076"/>
            <a:ext cx="8636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31" name="Line 13"/>
          <p:cNvSpPr>
            <a:spLocks noChangeShapeType="1"/>
          </p:cNvSpPr>
          <p:nvPr/>
        </p:nvSpPr>
        <p:spPr bwMode="auto">
          <a:xfrm>
            <a:off x="1643063" y="3427413"/>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32" name="Line 13"/>
          <p:cNvSpPr>
            <a:spLocks noChangeShapeType="1"/>
          </p:cNvSpPr>
          <p:nvPr/>
        </p:nvSpPr>
        <p:spPr bwMode="auto">
          <a:xfrm>
            <a:off x="1643063" y="3571875"/>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33" name="Text Box 4"/>
          <p:cNvSpPr txBox="1">
            <a:spLocks noChangeArrowheads="1"/>
          </p:cNvSpPr>
          <p:nvPr/>
        </p:nvSpPr>
        <p:spPr bwMode="auto">
          <a:xfrm>
            <a:off x="2795588" y="3140076"/>
            <a:ext cx="5699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Choice</a:t>
            </a:r>
            <a:endParaRPr lang="en-GB" altLang="en-US" sz="1000">
              <a:latin typeface="Comic Sans MS" panose="030F0702030302020204" pitchFamily="66" charset="0"/>
            </a:endParaRPr>
          </a:p>
        </p:txBody>
      </p:sp>
      <p:sp>
        <p:nvSpPr>
          <p:cNvPr id="8234" name="Rectangle 5"/>
          <p:cNvSpPr>
            <a:spLocks noChangeArrowheads="1"/>
          </p:cNvSpPr>
          <p:nvPr/>
        </p:nvSpPr>
        <p:spPr bwMode="auto">
          <a:xfrm>
            <a:off x="2722564" y="3140076"/>
            <a:ext cx="720725"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35" name="Line 13"/>
          <p:cNvSpPr>
            <a:spLocks noChangeShapeType="1"/>
          </p:cNvSpPr>
          <p:nvPr/>
        </p:nvSpPr>
        <p:spPr bwMode="auto">
          <a:xfrm>
            <a:off x="2722564" y="3427413"/>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36" name="Line 13"/>
          <p:cNvSpPr>
            <a:spLocks noChangeShapeType="1"/>
          </p:cNvSpPr>
          <p:nvPr/>
        </p:nvSpPr>
        <p:spPr bwMode="auto">
          <a:xfrm>
            <a:off x="2722564" y="3571875"/>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37" name="Text Box 4"/>
          <p:cNvSpPr txBox="1">
            <a:spLocks noChangeArrowheads="1"/>
          </p:cNvSpPr>
          <p:nvPr/>
        </p:nvSpPr>
        <p:spPr bwMode="auto">
          <a:xfrm>
            <a:off x="3730626" y="3141664"/>
            <a:ext cx="498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Label</a:t>
            </a:r>
            <a:endParaRPr lang="en-GB" altLang="en-US" sz="1000">
              <a:latin typeface="Comic Sans MS" panose="030F0702030302020204" pitchFamily="66" charset="0"/>
            </a:endParaRPr>
          </a:p>
        </p:txBody>
      </p:sp>
      <p:sp>
        <p:nvSpPr>
          <p:cNvPr id="8238" name="Rectangle 5"/>
          <p:cNvSpPr>
            <a:spLocks noChangeArrowheads="1"/>
          </p:cNvSpPr>
          <p:nvPr/>
        </p:nvSpPr>
        <p:spPr bwMode="auto">
          <a:xfrm>
            <a:off x="3657601" y="3141663"/>
            <a:ext cx="720725"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39" name="Line 13"/>
          <p:cNvSpPr>
            <a:spLocks noChangeShapeType="1"/>
          </p:cNvSpPr>
          <p:nvPr/>
        </p:nvSpPr>
        <p:spPr bwMode="auto">
          <a:xfrm>
            <a:off x="3657601" y="3429000"/>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40" name="Line 13"/>
          <p:cNvSpPr>
            <a:spLocks noChangeShapeType="1"/>
          </p:cNvSpPr>
          <p:nvPr/>
        </p:nvSpPr>
        <p:spPr bwMode="auto">
          <a:xfrm>
            <a:off x="3657601" y="3573463"/>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41" name="Text Box 4"/>
          <p:cNvSpPr txBox="1">
            <a:spLocks noChangeArrowheads="1"/>
          </p:cNvSpPr>
          <p:nvPr/>
        </p:nvSpPr>
        <p:spPr bwMode="auto">
          <a:xfrm>
            <a:off x="4665663" y="3141664"/>
            <a:ext cx="411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List</a:t>
            </a:r>
            <a:endParaRPr lang="en-GB" altLang="en-US" sz="1000">
              <a:latin typeface="Comic Sans MS" panose="030F0702030302020204" pitchFamily="66" charset="0"/>
            </a:endParaRPr>
          </a:p>
        </p:txBody>
      </p:sp>
      <p:sp>
        <p:nvSpPr>
          <p:cNvPr id="8242" name="Rectangle 5"/>
          <p:cNvSpPr>
            <a:spLocks noChangeArrowheads="1"/>
          </p:cNvSpPr>
          <p:nvPr/>
        </p:nvSpPr>
        <p:spPr bwMode="auto">
          <a:xfrm>
            <a:off x="4592639" y="3141663"/>
            <a:ext cx="720725"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43" name="Line 13"/>
          <p:cNvSpPr>
            <a:spLocks noChangeShapeType="1"/>
          </p:cNvSpPr>
          <p:nvPr/>
        </p:nvSpPr>
        <p:spPr bwMode="auto">
          <a:xfrm>
            <a:off x="4592639" y="3429000"/>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44" name="Line 13"/>
          <p:cNvSpPr>
            <a:spLocks noChangeShapeType="1"/>
          </p:cNvSpPr>
          <p:nvPr/>
        </p:nvSpPr>
        <p:spPr bwMode="auto">
          <a:xfrm>
            <a:off x="4592639" y="3573463"/>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45" name="Text Box 4"/>
          <p:cNvSpPr txBox="1">
            <a:spLocks noChangeArrowheads="1"/>
          </p:cNvSpPr>
          <p:nvPr/>
        </p:nvSpPr>
        <p:spPr bwMode="auto">
          <a:xfrm>
            <a:off x="5602289" y="3141664"/>
            <a:ext cx="733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Scrollbar</a:t>
            </a:r>
            <a:endParaRPr lang="en-GB" altLang="en-US" sz="1000">
              <a:latin typeface="Comic Sans MS" panose="030F0702030302020204" pitchFamily="66" charset="0"/>
            </a:endParaRPr>
          </a:p>
        </p:txBody>
      </p:sp>
      <p:sp>
        <p:nvSpPr>
          <p:cNvPr id="8246" name="Rectangle 5"/>
          <p:cNvSpPr>
            <a:spLocks noChangeArrowheads="1"/>
          </p:cNvSpPr>
          <p:nvPr/>
        </p:nvSpPr>
        <p:spPr bwMode="auto">
          <a:xfrm>
            <a:off x="5529263" y="3141663"/>
            <a:ext cx="863600"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47" name="Line 13"/>
          <p:cNvSpPr>
            <a:spLocks noChangeShapeType="1"/>
          </p:cNvSpPr>
          <p:nvPr/>
        </p:nvSpPr>
        <p:spPr bwMode="auto">
          <a:xfrm>
            <a:off x="5529263" y="3429000"/>
            <a:ext cx="8636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48" name="Line 13"/>
          <p:cNvSpPr>
            <a:spLocks noChangeShapeType="1"/>
          </p:cNvSpPr>
          <p:nvPr/>
        </p:nvSpPr>
        <p:spPr bwMode="auto">
          <a:xfrm>
            <a:off x="5529263" y="3573464"/>
            <a:ext cx="86360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49" name="Line 56"/>
          <p:cNvSpPr>
            <a:spLocks noChangeShapeType="1"/>
          </p:cNvSpPr>
          <p:nvPr/>
        </p:nvSpPr>
        <p:spPr bwMode="auto">
          <a:xfrm>
            <a:off x="1209676" y="3068638"/>
            <a:ext cx="62642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0" name="Line 57"/>
          <p:cNvSpPr>
            <a:spLocks noChangeShapeType="1"/>
          </p:cNvSpPr>
          <p:nvPr/>
        </p:nvSpPr>
        <p:spPr bwMode="auto">
          <a:xfrm flipV="1">
            <a:off x="1209675" y="3068639"/>
            <a:ext cx="0"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1" name="Line 58"/>
          <p:cNvSpPr>
            <a:spLocks noChangeShapeType="1"/>
          </p:cNvSpPr>
          <p:nvPr/>
        </p:nvSpPr>
        <p:spPr bwMode="auto">
          <a:xfrm flipV="1">
            <a:off x="2073275" y="3068639"/>
            <a:ext cx="0"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2" name="Line 59"/>
          <p:cNvSpPr>
            <a:spLocks noChangeShapeType="1"/>
          </p:cNvSpPr>
          <p:nvPr/>
        </p:nvSpPr>
        <p:spPr bwMode="auto">
          <a:xfrm flipV="1">
            <a:off x="3081338" y="3068639"/>
            <a:ext cx="0"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3" name="Line 60"/>
          <p:cNvSpPr>
            <a:spLocks noChangeShapeType="1"/>
          </p:cNvSpPr>
          <p:nvPr/>
        </p:nvSpPr>
        <p:spPr bwMode="auto">
          <a:xfrm flipV="1">
            <a:off x="5961063" y="3070225"/>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4" name="Line 61"/>
          <p:cNvSpPr>
            <a:spLocks noChangeShapeType="1"/>
          </p:cNvSpPr>
          <p:nvPr/>
        </p:nvSpPr>
        <p:spPr bwMode="auto">
          <a:xfrm flipV="1">
            <a:off x="4953000" y="3070225"/>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5" name="Line 62"/>
          <p:cNvSpPr>
            <a:spLocks noChangeShapeType="1"/>
          </p:cNvSpPr>
          <p:nvPr/>
        </p:nvSpPr>
        <p:spPr bwMode="auto">
          <a:xfrm flipV="1">
            <a:off x="4016375" y="3070225"/>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6" name="Line 63"/>
          <p:cNvSpPr>
            <a:spLocks noChangeShapeType="1"/>
          </p:cNvSpPr>
          <p:nvPr/>
        </p:nvSpPr>
        <p:spPr bwMode="auto">
          <a:xfrm>
            <a:off x="1570038" y="3068639"/>
            <a:ext cx="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57" name="Text Box 4"/>
          <p:cNvSpPr txBox="1">
            <a:spLocks noChangeArrowheads="1"/>
          </p:cNvSpPr>
          <p:nvPr/>
        </p:nvSpPr>
        <p:spPr bwMode="auto">
          <a:xfrm>
            <a:off x="1066801" y="4005264"/>
            <a:ext cx="1114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TextComponent</a:t>
            </a:r>
            <a:endParaRPr lang="en-GB" altLang="en-US" sz="1000">
              <a:latin typeface="Comic Sans MS" panose="030F0702030302020204" pitchFamily="66" charset="0"/>
            </a:endParaRPr>
          </a:p>
        </p:txBody>
      </p:sp>
      <p:sp>
        <p:nvSpPr>
          <p:cNvPr id="8258" name="Rectangle 5"/>
          <p:cNvSpPr>
            <a:spLocks noChangeArrowheads="1"/>
          </p:cNvSpPr>
          <p:nvPr/>
        </p:nvSpPr>
        <p:spPr bwMode="auto">
          <a:xfrm>
            <a:off x="993775" y="4005263"/>
            <a:ext cx="1150938"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59" name="Line 13"/>
          <p:cNvSpPr>
            <a:spLocks noChangeShapeType="1"/>
          </p:cNvSpPr>
          <p:nvPr/>
        </p:nvSpPr>
        <p:spPr bwMode="auto">
          <a:xfrm>
            <a:off x="993775" y="4292600"/>
            <a:ext cx="1150938"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60" name="Line 13"/>
          <p:cNvSpPr>
            <a:spLocks noChangeShapeType="1"/>
          </p:cNvSpPr>
          <p:nvPr/>
        </p:nvSpPr>
        <p:spPr bwMode="auto">
          <a:xfrm>
            <a:off x="993775" y="4437063"/>
            <a:ext cx="11509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61" name="AutoShape 13"/>
          <p:cNvSpPr>
            <a:spLocks noChangeArrowheads="1"/>
          </p:cNvSpPr>
          <p:nvPr/>
        </p:nvSpPr>
        <p:spPr bwMode="auto">
          <a:xfrm>
            <a:off x="1497014" y="4581525"/>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62" name="Text Box 4"/>
          <p:cNvSpPr txBox="1">
            <a:spLocks noChangeArrowheads="1"/>
          </p:cNvSpPr>
          <p:nvPr/>
        </p:nvSpPr>
        <p:spPr bwMode="auto">
          <a:xfrm>
            <a:off x="635000" y="4940301"/>
            <a:ext cx="763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TextArea</a:t>
            </a:r>
            <a:endParaRPr lang="en-GB" altLang="en-US" sz="1000">
              <a:latin typeface="Comic Sans MS" panose="030F0702030302020204" pitchFamily="66" charset="0"/>
            </a:endParaRPr>
          </a:p>
        </p:txBody>
      </p:sp>
      <p:sp>
        <p:nvSpPr>
          <p:cNvPr id="8263" name="Rectangle 5"/>
          <p:cNvSpPr>
            <a:spLocks noChangeArrowheads="1"/>
          </p:cNvSpPr>
          <p:nvPr/>
        </p:nvSpPr>
        <p:spPr bwMode="auto">
          <a:xfrm>
            <a:off x="561975" y="4940301"/>
            <a:ext cx="8636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64" name="Line 13"/>
          <p:cNvSpPr>
            <a:spLocks noChangeShapeType="1"/>
          </p:cNvSpPr>
          <p:nvPr/>
        </p:nvSpPr>
        <p:spPr bwMode="auto">
          <a:xfrm>
            <a:off x="561975" y="5227638"/>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65" name="Line 13"/>
          <p:cNvSpPr>
            <a:spLocks noChangeShapeType="1"/>
          </p:cNvSpPr>
          <p:nvPr/>
        </p:nvSpPr>
        <p:spPr bwMode="auto">
          <a:xfrm>
            <a:off x="561975" y="5372100"/>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66" name="Text Box 4"/>
          <p:cNvSpPr txBox="1">
            <a:spLocks noChangeArrowheads="1"/>
          </p:cNvSpPr>
          <p:nvPr/>
        </p:nvSpPr>
        <p:spPr bwMode="auto">
          <a:xfrm>
            <a:off x="1714501" y="4940301"/>
            <a:ext cx="7667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TextField</a:t>
            </a:r>
            <a:endParaRPr lang="en-GB" altLang="en-US" sz="1000">
              <a:latin typeface="Comic Sans MS" panose="030F0702030302020204" pitchFamily="66" charset="0"/>
            </a:endParaRPr>
          </a:p>
        </p:txBody>
      </p:sp>
      <p:sp>
        <p:nvSpPr>
          <p:cNvPr id="8267" name="Rectangle 5"/>
          <p:cNvSpPr>
            <a:spLocks noChangeArrowheads="1"/>
          </p:cNvSpPr>
          <p:nvPr/>
        </p:nvSpPr>
        <p:spPr bwMode="auto">
          <a:xfrm>
            <a:off x="1641475" y="4940301"/>
            <a:ext cx="8636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68" name="Line 13"/>
          <p:cNvSpPr>
            <a:spLocks noChangeShapeType="1"/>
          </p:cNvSpPr>
          <p:nvPr/>
        </p:nvSpPr>
        <p:spPr bwMode="auto">
          <a:xfrm>
            <a:off x="1641475" y="5227638"/>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69" name="Line 13"/>
          <p:cNvSpPr>
            <a:spLocks noChangeShapeType="1"/>
          </p:cNvSpPr>
          <p:nvPr/>
        </p:nvSpPr>
        <p:spPr bwMode="auto">
          <a:xfrm>
            <a:off x="1641475" y="5372100"/>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70" name="Line 77"/>
          <p:cNvSpPr>
            <a:spLocks noChangeShapeType="1"/>
          </p:cNvSpPr>
          <p:nvPr/>
        </p:nvSpPr>
        <p:spPr bwMode="auto">
          <a:xfrm>
            <a:off x="1570038" y="4797425"/>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71" name="Line 78"/>
          <p:cNvSpPr>
            <a:spLocks noChangeShapeType="1"/>
          </p:cNvSpPr>
          <p:nvPr/>
        </p:nvSpPr>
        <p:spPr bwMode="auto">
          <a:xfrm>
            <a:off x="993776" y="4868863"/>
            <a:ext cx="11525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72" name="Line 79"/>
          <p:cNvSpPr>
            <a:spLocks noChangeShapeType="1"/>
          </p:cNvSpPr>
          <p:nvPr/>
        </p:nvSpPr>
        <p:spPr bwMode="auto">
          <a:xfrm>
            <a:off x="993775" y="4868864"/>
            <a:ext cx="0"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73" name="Line 80"/>
          <p:cNvSpPr>
            <a:spLocks noChangeShapeType="1"/>
          </p:cNvSpPr>
          <p:nvPr/>
        </p:nvSpPr>
        <p:spPr bwMode="auto">
          <a:xfrm>
            <a:off x="2146300" y="4868864"/>
            <a:ext cx="0"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74" name="Text Box 4"/>
          <p:cNvSpPr txBox="1">
            <a:spLocks noChangeArrowheads="1"/>
          </p:cNvSpPr>
          <p:nvPr/>
        </p:nvSpPr>
        <p:spPr bwMode="auto">
          <a:xfrm>
            <a:off x="6394451" y="4437064"/>
            <a:ext cx="4873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Panel</a:t>
            </a:r>
            <a:endParaRPr lang="en-GB" altLang="en-US" sz="1000">
              <a:latin typeface="Comic Sans MS" panose="030F0702030302020204" pitchFamily="66" charset="0"/>
            </a:endParaRPr>
          </a:p>
        </p:txBody>
      </p:sp>
      <p:sp>
        <p:nvSpPr>
          <p:cNvPr id="8275" name="Rectangle 5"/>
          <p:cNvSpPr>
            <a:spLocks noChangeArrowheads="1"/>
          </p:cNvSpPr>
          <p:nvPr/>
        </p:nvSpPr>
        <p:spPr bwMode="auto">
          <a:xfrm>
            <a:off x="6321426" y="4437063"/>
            <a:ext cx="720725"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76" name="Line 13"/>
          <p:cNvSpPr>
            <a:spLocks noChangeShapeType="1"/>
          </p:cNvSpPr>
          <p:nvPr/>
        </p:nvSpPr>
        <p:spPr bwMode="auto">
          <a:xfrm>
            <a:off x="6321426" y="4724400"/>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77" name="Line 13"/>
          <p:cNvSpPr>
            <a:spLocks noChangeShapeType="1"/>
          </p:cNvSpPr>
          <p:nvPr/>
        </p:nvSpPr>
        <p:spPr bwMode="auto">
          <a:xfrm>
            <a:off x="6321426" y="4868863"/>
            <a:ext cx="7207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78" name="Text Box 4"/>
          <p:cNvSpPr txBox="1">
            <a:spLocks noChangeArrowheads="1"/>
          </p:cNvSpPr>
          <p:nvPr/>
        </p:nvSpPr>
        <p:spPr bwMode="auto">
          <a:xfrm>
            <a:off x="8410576" y="4437064"/>
            <a:ext cx="8366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ScrollPanel</a:t>
            </a:r>
            <a:endParaRPr lang="en-GB" altLang="en-US" sz="1000">
              <a:latin typeface="Comic Sans MS" panose="030F0702030302020204" pitchFamily="66" charset="0"/>
            </a:endParaRPr>
          </a:p>
        </p:txBody>
      </p:sp>
      <p:sp>
        <p:nvSpPr>
          <p:cNvPr id="8279" name="Rectangle 5"/>
          <p:cNvSpPr>
            <a:spLocks noChangeArrowheads="1"/>
          </p:cNvSpPr>
          <p:nvPr/>
        </p:nvSpPr>
        <p:spPr bwMode="auto">
          <a:xfrm>
            <a:off x="8337551" y="4437063"/>
            <a:ext cx="1008063"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80" name="Line 13"/>
          <p:cNvSpPr>
            <a:spLocks noChangeShapeType="1"/>
          </p:cNvSpPr>
          <p:nvPr/>
        </p:nvSpPr>
        <p:spPr bwMode="auto">
          <a:xfrm>
            <a:off x="8337551" y="4724400"/>
            <a:ext cx="10080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81" name="Line 13"/>
          <p:cNvSpPr>
            <a:spLocks noChangeShapeType="1"/>
          </p:cNvSpPr>
          <p:nvPr/>
        </p:nvSpPr>
        <p:spPr bwMode="auto">
          <a:xfrm>
            <a:off x="8337551" y="4868863"/>
            <a:ext cx="10080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82" name="Line 89"/>
          <p:cNvSpPr>
            <a:spLocks noChangeShapeType="1"/>
          </p:cNvSpPr>
          <p:nvPr/>
        </p:nvSpPr>
        <p:spPr bwMode="auto">
          <a:xfrm>
            <a:off x="6751639" y="4365625"/>
            <a:ext cx="21605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83" name="Line 90"/>
          <p:cNvSpPr>
            <a:spLocks noChangeShapeType="1"/>
          </p:cNvSpPr>
          <p:nvPr/>
        </p:nvSpPr>
        <p:spPr bwMode="auto">
          <a:xfrm flipV="1">
            <a:off x="6751638" y="4365625"/>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84" name="Line 91"/>
          <p:cNvSpPr>
            <a:spLocks noChangeShapeType="1"/>
          </p:cNvSpPr>
          <p:nvPr/>
        </p:nvSpPr>
        <p:spPr bwMode="auto">
          <a:xfrm flipV="1">
            <a:off x="8912225" y="4365625"/>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85" name="Text Box 93"/>
          <p:cNvSpPr txBox="1">
            <a:spLocks noChangeArrowheads="1"/>
          </p:cNvSpPr>
          <p:nvPr/>
        </p:nvSpPr>
        <p:spPr bwMode="auto">
          <a:xfrm>
            <a:off x="6969126" y="836614"/>
            <a:ext cx="24479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200" dirty="0">
                <a:solidFill>
                  <a:srgbClr val="FF3300"/>
                </a:solidFill>
                <a:latin typeface="Comic Sans MS" panose="030F0702030302020204" pitchFamily="66" charset="0"/>
              </a:rPr>
              <a:t>A Component is something that can be displayed on a GUI and with which a user can interact.</a:t>
            </a:r>
            <a:endParaRPr lang="en-GB" altLang="en-US" sz="1200" dirty="0">
              <a:solidFill>
                <a:srgbClr val="FF3300"/>
              </a:solidFill>
              <a:latin typeface="Comic Sans MS" panose="030F0702030302020204" pitchFamily="66" charset="0"/>
            </a:endParaRPr>
          </a:p>
        </p:txBody>
      </p:sp>
      <p:sp>
        <p:nvSpPr>
          <p:cNvPr id="8286" name="AutoShape 94"/>
          <p:cNvSpPr>
            <a:spLocks noChangeArrowheads="1"/>
          </p:cNvSpPr>
          <p:nvPr/>
        </p:nvSpPr>
        <p:spPr bwMode="auto">
          <a:xfrm rot="-5400000">
            <a:off x="8230394" y="2959894"/>
            <a:ext cx="215900" cy="144462"/>
          </a:xfrm>
          <a:prstGeom prst="diamond">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287" name="Line 95"/>
          <p:cNvSpPr>
            <a:spLocks noChangeShapeType="1"/>
          </p:cNvSpPr>
          <p:nvPr/>
        </p:nvSpPr>
        <p:spPr bwMode="auto">
          <a:xfrm flipV="1">
            <a:off x="8337550" y="2420939"/>
            <a:ext cx="0"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88" name="Line 96"/>
          <p:cNvSpPr>
            <a:spLocks noChangeShapeType="1"/>
          </p:cNvSpPr>
          <p:nvPr/>
        </p:nvSpPr>
        <p:spPr bwMode="auto">
          <a:xfrm flipV="1">
            <a:off x="7473950" y="3068639"/>
            <a:ext cx="0"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89" name="Line 97"/>
          <p:cNvSpPr>
            <a:spLocks noChangeShapeType="1"/>
          </p:cNvSpPr>
          <p:nvPr/>
        </p:nvSpPr>
        <p:spPr bwMode="auto">
          <a:xfrm flipH="1">
            <a:off x="6608764" y="2420938"/>
            <a:ext cx="17287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8290" name="Text Box 99"/>
          <p:cNvSpPr txBox="1">
            <a:spLocks noChangeArrowheads="1"/>
          </p:cNvSpPr>
          <p:nvPr/>
        </p:nvSpPr>
        <p:spPr bwMode="auto">
          <a:xfrm>
            <a:off x="3191342" y="4853562"/>
            <a:ext cx="27368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200" dirty="0">
                <a:solidFill>
                  <a:srgbClr val="FF3300"/>
                </a:solidFill>
                <a:latin typeface="Comic Sans MS" panose="030F0702030302020204" pitchFamily="66" charset="0"/>
              </a:rPr>
              <a:t>A Window is a special Container that can be stacked, and moved to the front/back.</a:t>
            </a:r>
            <a:endParaRPr lang="en-GB" altLang="en-US" sz="1200" dirty="0">
              <a:solidFill>
                <a:srgbClr val="FF3300"/>
              </a:solidFill>
              <a:latin typeface="Comic Sans MS" panose="030F0702030302020204" pitchFamily="66" charset="0"/>
            </a:endParaRPr>
          </a:p>
        </p:txBody>
      </p:sp>
      <p:sp>
        <p:nvSpPr>
          <p:cNvPr id="8291" name="Line 100"/>
          <p:cNvSpPr>
            <a:spLocks noChangeShapeType="1"/>
          </p:cNvSpPr>
          <p:nvPr/>
        </p:nvSpPr>
        <p:spPr bwMode="auto">
          <a:xfrm flipH="1">
            <a:off x="6608763" y="1195388"/>
            <a:ext cx="360362" cy="0"/>
          </a:xfrm>
          <a:prstGeom prst="line">
            <a:avLst/>
          </a:prstGeom>
          <a:noFill/>
          <a:ln w="9525">
            <a:solidFill>
              <a:srgbClr val="FF3300"/>
            </a:solidFill>
            <a:round/>
            <a:headEnd/>
            <a:tailEnd type="triangle" w="lg" len="lg"/>
          </a:ln>
          <a:extLst>
            <a:ext uri="{909E8E84-426E-40DD-AFC4-6F175D3DCCD1}">
              <a14:hiddenFill xmlns:a14="http://schemas.microsoft.com/office/drawing/2010/main">
                <a:noFill/>
              </a14:hiddenFill>
            </a:ext>
          </a:extLst>
        </p:spPr>
        <p:txBody>
          <a:bodyPr/>
          <a:lstStyle/>
          <a:p>
            <a:endParaRPr lang="en-NZ"/>
          </a:p>
        </p:txBody>
      </p:sp>
      <p:sp>
        <p:nvSpPr>
          <p:cNvPr id="8292" name="Line 102"/>
          <p:cNvSpPr>
            <a:spLocks noChangeShapeType="1"/>
          </p:cNvSpPr>
          <p:nvPr/>
        </p:nvSpPr>
        <p:spPr bwMode="auto">
          <a:xfrm>
            <a:off x="5816601" y="5118100"/>
            <a:ext cx="1368424" cy="39688"/>
          </a:xfrm>
          <a:prstGeom prst="line">
            <a:avLst/>
          </a:prstGeom>
          <a:noFill/>
          <a:ln w="9525">
            <a:solidFill>
              <a:srgbClr val="FF3300"/>
            </a:solidFill>
            <a:round/>
            <a:headEnd/>
            <a:tailEnd type="triangle" w="lg" len="lg"/>
          </a:ln>
          <a:extLst>
            <a:ext uri="{909E8E84-426E-40DD-AFC4-6F175D3DCCD1}">
              <a14:hiddenFill xmlns:a14="http://schemas.microsoft.com/office/drawing/2010/main">
                <a:noFill/>
              </a14:hiddenFill>
            </a:ext>
          </a:extLst>
        </p:spPr>
        <p:txBody>
          <a:bodyPr/>
          <a:lstStyle/>
          <a:p>
            <a:endParaRPr lang="en-NZ"/>
          </a:p>
        </p:txBody>
      </p:sp>
      <p:sp>
        <p:nvSpPr>
          <p:cNvPr id="8293" name="Text Box 103"/>
          <p:cNvSpPr txBox="1">
            <a:spLocks noChangeArrowheads="1"/>
          </p:cNvSpPr>
          <p:nvPr/>
        </p:nvSpPr>
        <p:spPr bwMode="auto">
          <a:xfrm>
            <a:off x="3226596" y="5834062"/>
            <a:ext cx="25193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200" dirty="0">
                <a:solidFill>
                  <a:srgbClr val="FF3300"/>
                </a:solidFill>
                <a:latin typeface="Comic Sans MS" panose="030F0702030302020204" pitchFamily="66" charset="0"/>
              </a:rPr>
              <a:t>A Frame is a special Window with a title, </a:t>
            </a:r>
            <a:r>
              <a:rPr lang="en-NZ" altLang="en-US" sz="1200" dirty="0" err="1">
                <a:solidFill>
                  <a:srgbClr val="FF3300"/>
                </a:solidFill>
                <a:latin typeface="Comic Sans MS" panose="030F0702030302020204" pitchFamily="66" charset="0"/>
              </a:rPr>
              <a:t>menubar</a:t>
            </a:r>
            <a:r>
              <a:rPr lang="en-NZ" altLang="en-US" sz="1200" dirty="0">
                <a:solidFill>
                  <a:srgbClr val="FF3300"/>
                </a:solidFill>
                <a:latin typeface="Comic Sans MS" panose="030F0702030302020204" pitchFamily="66" charset="0"/>
              </a:rPr>
              <a:t>, border and cursor.</a:t>
            </a:r>
            <a:endParaRPr lang="en-GB" altLang="en-US" sz="1200" dirty="0">
              <a:solidFill>
                <a:srgbClr val="FF3300"/>
              </a:solidFill>
              <a:latin typeface="Comic Sans MS" panose="030F0702030302020204" pitchFamily="66" charset="0"/>
            </a:endParaRPr>
          </a:p>
        </p:txBody>
      </p:sp>
      <p:sp>
        <p:nvSpPr>
          <p:cNvPr id="8294" name="Line 104"/>
          <p:cNvSpPr>
            <a:spLocks noChangeShapeType="1"/>
          </p:cNvSpPr>
          <p:nvPr/>
        </p:nvSpPr>
        <p:spPr bwMode="auto">
          <a:xfrm>
            <a:off x="5529264" y="6021388"/>
            <a:ext cx="925234" cy="0"/>
          </a:xfrm>
          <a:prstGeom prst="line">
            <a:avLst/>
          </a:prstGeom>
          <a:noFill/>
          <a:ln w="9525">
            <a:solidFill>
              <a:srgbClr val="FF3300"/>
            </a:solidFill>
            <a:round/>
            <a:headEnd/>
            <a:tailEnd type="triangle" w="lg" len="lg"/>
          </a:ln>
          <a:extLst>
            <a:ext uri="{909E8E84-426E-40DD-AFC4-6F175D3DCCD1}">
              <a14:hiddenFill xmlns:a14="http://schemas.microsoft.com/office/drawing/2010/main">
                <a:noFill/>
              </a14:hiddenFill>
            </a:ext>
          </a:extLst>
        </p:spPr>
        <p:txBody>
          <a:bodyPr/>
          <a:lstStyle/>
          <a:p>
            <a:endParaRPr lang="en-NZ"/>
          </a:p>
        </p:txBody>
      </p:sp>
      <p:sp>
        <p:nvSpPr>
          <p:cNvPr id="8295" name="Text Box 105"/>
          <p:cNvSpPr txBox="1">
            <a:spLocks noChangeArrowheads="1"/>
          </p:cNvSpPr>
          <p:nvPr/>
        </p:nvSpPr>
        <p:spPr bwMode="auto">
          <a:xfrm>
            <a:off x="324787" y="1351150"/>
            <a:ext cx="268511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200" dirty="0">
                <a:solidFill>
                  <a:srgbClr val="FF3300"/>
                </a:solidFill>
                <a:latin typeface="Comic Sans MS" panose="030F0702030302020204" pitchFamily="66" charset="0"/>
              </a:rPr>
              <a:t>repaint( ) schedules a Component instance for repainting. The AWT framework will subsequently call paint( ) on the Component object.</a:t>
            </a:r>
            <a:endParaRPr lang="en-GB" altLang="en-US" sz="1200" dirty="0">
              <a:solidFill>
                <a:srgbClr val="FF3300"/>
              </a:solidFill>
              <a:latin typeface="Comic Sans MS" panose="030F0702030302020204" pitchFamily="66" charset="0"/>
            </a:endParaRPr>
          </a:p>
        </p:txBody>
      </p:sp>
      <p:sp>
        <p:nvSpPr>
          <p:cNvPr id="8296" name="Line 106"/>
          <p:cNvSpPr>
            <a:spLocks noChangeShapeType="1"/>
          </p:cNvSpPr>
          <p:nvPr/>
        </p:nvSpPr>
        <p:spPr bwMode="auto">
          <a:xfrm>
            <a:off x="2867028" y="2043999"/>
            <a:ext cx="444406" cy="16849"/>
          </a:xfrm>
          <a:prstGeom prst="line">
            <a:avLst/>
          </a:prstGeom>
          <a:noFill/>
          <a:ln w="9525">
            <a:solidFill>
              <a:srgbClr val="FF3300"/>
            </a:solidFill>
            <a:round/>
            <a:headEnd/>
            <a:tailEnd type="triangle" w="lg" len="lg"/>
          </a:ln>
          <a:extLst>
            <a:ext uri="{909E8E84-426E-40DD-AFC4-6F175D3DCCD1}">
              <a14:hiddenFill xmlns:a14="http://schemas.microsoft.com/office/drawing/2010/main">
                <a:noFill/>
              </a14:hiddenFill>
            </a:ext>
          </a:extLst>
        </p:spPr>
        <p:txBody>
          <a:bodyPr/>
          <a:lstStyle/>
          <a:p>
            <a:endParaRPr lang="en-NZ"/>
          </a:p>
        </p:txBody>
      </p:sp>
      <p:sp>
        <p:nvSpPr>
          <p:cNvPr id="8298" name="Rectangle 110"/>
          <p:cNvSpPr>
            <a:spLocks noGrp="1" noChangeArrowheads="1"/>
          </p:cNvSpPr>
          <p:nvPr>
            <p:ph type="title"/>
          </p:nvPr>
        </p:nvSpPr>
        <p:spPr>
          <a:xfrm>
            <a:off x="838994" y="224724"/>
            <a:ext cx="4032250" cy="666750"/>
          </a:xfrm>
        </p:spPr>
        <p:txBody>
          <a:bodyPr/>
          <a:lstStyle/>
          <a:p>
            <a:r>
              <a:rPr lang="en-NZ" altLang="en-US" sz="2400" dirty="0"/>
              <a:t>Java’s AWT f</a:t>
            </a:r>
            <a:r>
              <a:rPr lang="en-NZ" altLang="en-US" sz="2400" dirty="0" smtClean="0"/>
              <a:t>ramework</a:t>
            </a:r>
            <a:endParaRPr lang="en-GB" altLang="en-US" sz="2400" dirty="0"/>
          </a:p>
        </p:txBody>
      </p:sp>
      <p:grpSp>
        <p:nvGrpSpPr>
          <p:cNvPr id="3" name="Group 118"/>
          <p:cNvGrpSpPr>
            <a:grpSpLocks/>
          </p:cNvGrpSpPr>
          <p:nvPr/>
        </p:nvGrpSpPr>
        <p:grpSpPr bwMode="auto">
          <a:xfrm>
            <a:off x="323852" y="115888"/>
            <a:ext cx="8950326" cy="6742112"/>
            <a:chOff x="-36" y="73"/>
            <a:chExt cx="5638" cy="4247"/>
          </a:xfrm>
        </p:grpSpPr>
        <p:sp>
          <p:nvSpPr>
            <p:cNvPr id="8300" name="AutoShape 115"/>
            <p:cNvSpPr>
              <a:spLocks noChangeArrowheads="1"/>
            </p:cNvSpPr>
            <p:nvPr/>
          </p:nvSpPr>
          <p:spPr bwMode="auto">
            <a:xfrm>
              <a:off x="3424" y="119"/>
              <a:ext cx="272" cy="4128"/>
            </a:xfrm>
            <a:prstGeom prst="upDownArrow">
              <a:avLst>
                <a:gd name="adj1" fmla="val 50000"/>
                <a:gd name="adj2" fmla="val 303529"/>
              </a:avLst>
            </a:prstGeom>
            <a:solidFill>
              <a:srgbClr val="022DFC">
                <a:alpha val="2196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301" name="Text Box 98"/>
            <p:cNvSpPr txBox="1">
              <a:spLocks noChangeArrowheads="1"/>
            </p:cNvSpPr>
            <p:nvPr/>
          </p:nvSpPr>
          <p:spPr bwMode="auto">
            <a:xfrm>
              <a:off x="1768" y="2405"/>
              <a:ext cx="1724"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200" dirty="0">
                  <a:solidFill>
                    <a:srgbClr val="022DFC"/>
                  </a:solidFill>
                  <a:latin typeface="Comic Sans MS" panose="030F0702030302020204" pitchFamily="66" charset="0"/>
                </a:rPr>
                <a:t>A Container is a special component that can nest other components, be they simple components (e.g. Buttons, Labels) or themselves Containers (e.g. Panels).</a:t>
              </a:r>
              <a:endParaRPr lang="en-GB" altLang="en-US" sz="1200" dirty="0">
                <a:solidFill>
                  <a:srgbClr val="022DFC"/>
                </a:solidFill>
                <a:latin typeface="Comic Sans MS" panose="030F0702030302020204" pitchFamily="66" charset="0"/>
              </a:endParaRPr>
            </a:p>
          </p:txBody>
        </p:sp>
        <p:sp>
          <p:nvSpPr>
            <p:cNvPr id="8302" name="Line 101"/>
            <p:cNvSpPr>
              <a:spLocks noChangeShapeType="1"/>
            </p:cNvSpPr>
            <p:nvPr/>
          </p:nvSpPr>
          <p:spPr bwMode="auto">
            <a:xfrm flipV="1">
              <a:off x="1346" y="1407"/>
              <a:ext cx="513" cy="180"/>
            </a:xfrm>
            <a:prstGeom prst="line">
              <a:avLst/>
            </a:prstGeom>
            <a:noFill/>
            <a:ln w="9525">
              <a:solidFill>
                <a:srgbClr val="022DFC"/>
              </a:solidFill>
              <a:round/>
              <a:headEnd/>
              <a:tailEnd type="triangle" w="lg" len="lg"/>
            </a:ln>
            <a:extLst>
              <a:ext uri="{909E8E84-426E-40DD-AFC4-6F175D3DCCD1}">
                <a14:hiddenFill xmlns:a14="http://schemas.microsoft.com/office/drawing/2010/main">
                  <a:noFill/>
                </a14:hiddenFill>
              </a:ext>
            </a:extLst>
          </p:spPr>
          <p:txBody>
            <a:bodyPr/>
            <a:lstStyle/>
            <a:p>
              <a:endParaRPr lang="en-NZ"/>
            </a:p>
          </p:txBody>
        </p:sp>
        <p:sp>
          <p:nvSpPr>
            <p:cNvPr id="8303" name="Text Box 112"/>
            <p:cNvSpPr txBox="1">
              <a:spLocks noChangeArrowheads="1"/>
            </p:cNvSpPr>
            <p:nvPr/>
          </p:nvSpPr>
          <p:spPr bwMode="auto">
            <a:xfrm>
              <a:off x="-36" y="1443"/>
              <a:ext cx="142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200" dirty="0">
                  <a:solidFill>
                    <a:srgbClr val="022DFC"/>
                  </a:solidFill>
                  <a:latin typeface="Comic Sans MS" panose="030F0702030302020204" pitchFamily="66" charset="0"/>
                </a:rPr>
                <a:t>paint( ) is a hook </a:t>
              </a:r>
              <a:r>
                <a:rPr lang="en-NZ" altLang="en-US" sz="1200" dirty="0" smtClean="0">
                  <a:solidFill>
                    <a:srgbClr val="022DFC"/>
                  </a:solidFill>
                  <a:latin typeface="Comic Sans MS" panose="030F0702030302020204" pitchFamily="66" charset="0"/>
                </a:rPr>
                <a:t>method: developers may customise it.</a:t>
              </a:r>
              <a:endParaRPr lang="en-GB" altLang="en-US" sz="1200" dirty="0">
                <a:solidFill>
                  <a:srgbClr val="022DFC"/>
                </a:solidFill>
                <a:latin typeface="Comic Sans MS" panose="030F0702030302020204" pitchFamily="66" charset="0"/>
              </a:endParaRPr>
            </a:p>
          </p:txBody>
        </p:sp>
        <p:sp>
          <p:nvSpPr>
            <p:cNvPr id="8304" name="Text Box 113"/>
            <p:cNvSpPr txBox="1">
              <a:spLocks noChangeArrowheads="1"/>
            </p:cNvSpPr>
            <p:nvPr/>
          </p:nvSpPr>
          <p:spPr bwMode="auto">
            <a:xfrm>
              <a:off x="4150" y="935"/>
              <a:ext cx="145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200" dirty="0">
                  <a:solidFill>
                    <a:srgbClr val="022DFC"/>
                  </a:solidFill>
                  <a:latin typeface="Comic Sans MS" panose="030F0702030302020204" pitchFamily="66" charset="0"/>
                </a:rPr>
                <a:t>add( ) is a polymorphic method; it can take as actual argument any kind of Component.</a:t>
              </a:r>
              <a:endParaRPr lang="en-GB" altLang="en-US" sz="1200" dirty="0">
                <a:solidFill>
                  <a:srgbClr val="022DFC"/>
                </a:solidFill>
                <a:latin typeface="Comic Sans MS" panose="030F0702030302020204" pitchFamily="66" charset="0"/>
              </a:endParaRPr>
            </a:p>
          </p:txBody>
        </p:sp>
        <p:sp>
          <p:nvSpPr>
            <p:cNvPr id="8305" name="Line 114"/>
            <p:cNvSpPr>
              <a:spLocks noChangeShapeType="1"/>
            </p:cNvSpPr>
            <p:nvPr/>
          </p:nvSpPr>
          <p:spPr bwMode="auto">
            <a:xfrm flipH="1">
              <a:off x="4092" y="1451"/>
              <a:ext cx="285" cy="799"/>
            </a:xfrm>
            <a:prstGeom prst="line">
              <a:avLst/>
            </a:prstGeom>
            <a:noFill/>
            <a:ln w="9525">
              <a:solidFill>
                <a:srgbClr val="022DFC"/>
              </a:solidFill>
              <a:round/>
              <a:headEnd/>
              <a:tailEnd type="triangle" w="lg" len="lg"/>
            </a:ln>
            <a:extLst>
              <a:ext uri="{909E8E84-426E-40DD-AFC4-6F175D3DCCD1}">
                <a14:hiddenFill xmlns:a14="http://schemas.microsoft.com/office/drawing/2010/main">
                  <a:noFill/>
                </a14:hiddenFill>
              </a:ext>
            </a:extLst>
          </p:spPr>
          <p:txBody>
            <a:bodyPr/>
            <a:lstStyle/>
            <a:p>
              <a:endParaRPr lang="en-NZ"/>
            </a:p>
          </p:txBody>
        </p:sp>
        <p:sp>
          <p:nvSpPr>
            <p:cNvPr id="8306" name="Text Box 116"/>
            <p:cNvSpPr txBox="1">
              <a:spLocks noChangeArrowheads="1"/>
            </p:cNvSpPr>
            <p:nvPr/>
          </p:nvSpPr>
          <p:spPr bwMode="auto">
            <a:xfrm>
              <a:off x="3560" y="73"/>
              <a:ext cx="127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solidFill>
                    <a:srgbClr val="022DFC"/>
                  </a:solidFill>
                  <a:latin typeface="Comic Sans MS" panose="030F0702030302020204" pitchFamily="66" charset="0"/>
                </a:rPr>
                <a:t>Generalisation</a:t>
              </a:r>
              <a:endParaRPr lang="en-GB" altLang="en-US" sz="1200">
                <a:solidFill>
                  <a:srgbClr val="022DFC"/>
                </a:solidFill>
                <a:latin typeface="Comic Sans MS" panose="030F0702030302020204" pitchFamily="66" charset="0"/>
              </a:endParaRPr>
            </a:p>
          </p:txBody>
        </p:sp>
        <p:sp>
          <p:nvSpPr>
            <p:cNvPr id="8307" name="Text Box 117"/>
            <p:cNvSpPr txBox="1">
              <a:spLocks noChangeArrowheads="1"/>
            </p:cNvSpPr>
            <p:nvPr/>
          </p:nvSpPr>
          <p:spPr bwMode="auto">
            <a:xfrm>
              <a:off x="2835" y="4147"/>
              <a:ext cx="127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solidFill>
                    <a:srgbClr val="022DFC"/>
                  </a:solidFill>
                  <a:latin typeface="Comic Sans MS" panose="030F0702030302020204" pitchFamily="66" charset="0"/>
                </a:rPr>
                <a:t>Specialisation</a:t>
              </a:r>
              <a:endParaRPr lang="en-GB" altLang="en-US" sz="1200">
                <a:solidFill>
                  <a:srgbClr val="022DFC"/>
                </a:solidFill>
                <a:latin typeface="Comic Sans MS" panose="030F0702030302020204" pitchFamily="66" charset="0"/>
              </a:endParaRPr>
            </a:p>
          </p:txBody>
        </p:sp>
      </p:grpSp>
      <p:sp>
        <p:nvSpPr>
          <p:cNvPr id="119" name="Line 101"/>
          <p:cNvSpPr>
            <a:spLocks noChangeShapeType="1"/>
          </p:cNvSpPr>
          <p:nvPr/>
        </p:nvSpPr>
        <p:spPr bwMode="auto">
          <a:xfrm flipV="1">
            <a:off x="5535614" y="4049713"/>
            <a:ext cx="918884" cy="501650"/>
          </a:xfrm>
          <a:prstGeom prst="line">
            <a:avLst/>
          </a:prstGeom>
          <a:noFill/>
          <a:ln w="9525">
            <a:solidFill>
              <a:srgbClr val="022DFC"/>
            </a:solidFill>
            <a:round/>
            <a:headEnd/>
            <a:tailEnd type="triangle" w="lg" len="lg"/>
          </a:ln>
          <a:extLst>
            <a:ext uri="{909E8E84-426E-40DD-AFC4-6F175D3DCCD1}">
              <a14:hiddenFill xmlns:a14="http://schemas.microsoft.com/office/drawing/2010/main">
                <a:noFill/>
              </a14:hiddenFill>
            </a:ext>
          </a:extLst>
        </p:spPr>
        <p:txBody>
          <a:bodyPr/>
          <a:lstStyle/>
          <a:p>
            <a:endParaRPr lang="en-N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314867C-0EFF-4654-B4B8-ED34A2F3D740}" type="slidenum">
              <a:rPr lang="en-US" altLang="en-US" sz="1400">
                <a:solidFill>
                  <a:schemeClr val="bg2"/>
                </a:solidFill>
              </a:rPr>
              <a:pPr/>
              <a:t>6</a:t>
            </a:fld>
            <a:endParaRPr lang="en-US" altLang="en-US" sz="1400">
              <a:solidFill>
                <a:schemeClr val="bg2"/>
              </a:solidFill>
            </a:endParaRPr>
          </a:p>
        </p:txBody>
      </p:sp>
      <p:sp>
        <p:nvSpPr>
          <p:cNvPr id="9220" name="Rectangle 87"/>
          <p:cNvSpPr>
            <a:spLocks noChangeArrowheads="1"/>
          </p:cNvSpPr>
          <p:nvPr/>
        </p:nvSpPr>
        <p:spPr bwMode="auto">
          <a:xfrm>
            <a:off x="2720976" y="6381750"/>
            <a:ext cx="6804025" cy="476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grpSp>
        <p:nvGrpSpPr>
          <p:cNvPr id="2" name="Group 88"/>
          <p:cNvGrpSpPr>
            <a:grpSpLocks/>
          </p:cNvGrpSpPr>
          <p:nvPr/>
        </p:nvGrpSpPr>
        <p:grpSpPr bwMode="auto">
          <a:xfrm>
            <a:off x="3946526" y="120650"/>
            <a:ext cx="5357813" cy="2497138"/>
            <a:chOff x="2246" y="76"/>
            <a:chExt cx="3375" cy="1573"/>
          </a:xfrm>
        </p:grpSpPr>
        <p:sp>
          <p:nvSpPr>
            <p:cNvPr id="9264" name="Rectangle 4"/>
            <p:cNvSpPr>
              <a:spLocks noChangeArrowheads="1"/>
            </p:cNvSpPr>
            <p:nvPr/>
          </p:nvSpPr>
          <p:spPr bwMode="auto">
            <a:xfrm>
              <a:off x="2835" y="572"/>
              <a:ext cx="2041" cy="998"/>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65" name="Rectangle 5"/>
            <p:cNvSpPr>
              <a:spLocks noChangeArrowheads="1"/>
            </p:cNvSpPr>
            <p:nvPr/>
          </p:nvSpPr>
          <p:spPr bwMode="auto">
            <a:xfrm>
              <a:off x="3107" y="1298"/>
              <a:ext cx="1044" cy="181"/>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66" name="Rectangle 6"/>
            <p:cNvSpPr>
              <a:spLocks noChangeArrowheads="1"/>
            </p:cNvSpPr>
            <p:nvPr/>
          </p:nvSpPr>
          <p:spPr bwMode="auto">
            <a:xfrm>
              <a:off x="4196" y="1298"/>
              <a:ext cx="363" cy="181"/>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67" name="Rectangle 7"/>
            <p:cNvSpPr>
              <a:spLocks noChangeArrowheads="1"/>
            </p:cNvSpPr>
            <p:nvPr/>
          </p:nvSpPr>
          <p:spPr bwMode="auto">
            <a:xfrm>
              <a:off x="3062" y="1252"/>
              <a:ext cx="1542" cy="2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68" name="Rectangle 8"/>
            <p:cNvSpPr>
              <a:spLocks noChangeArrowheads="1"/>
            </p:cNvSpPr>
            <p:nvPr/>
          </p:nvSpPr>
          <p:spPr bwMode="auto">
            <a:xfrm>
              <a:off x="3062" y="935"/>
              <a:ext cx="1542" cy="2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69" name="Rectangle 9"/>
            <p:cNvSpPr>
              <a:spLocks noChangeArrowheads="1"/>
            </p:cNvSpPr>
            <p:nvPr/>
          </p:nvSpPr>
          <p:spPr bwMode="auto">
            <a:xfrm>
              <a:off x="3198" y="980"/>
              <a:ext cx="1270" cy="181"/>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70" name="Rectangle 10"/>
            <p:cNvSpPr>
              <a:spLocks noChangeArrowheads="1"/>
            </p:cNvSpPr>
            <p:nvPr/>
          </p:nvSpPr>
          <p:spPr bwMode="auto">
            <a:xfrm>
              <a:off x="2881" y="617"/>
              <a:ext cx="1950" cy="27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71" name="Rectangle 11"/>
            <p:cNvSpPr>
              <a:spLocks noChangeArrowheads="1"/>
            </p:cNvSpPr>
            <p:nvPr/>
          </p:nvSpPr>
          <p:spPr bwMode="auto">
            <a:xfrm>
              <a:off x="2926" y="663"/>
              <a:ext cx="544" cy="181"/>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72" name="Rectangle 12"/>
            <p:cNvSpPr>
              <a:spLocks noChangeArrowheads="1"/>
            </p:cNvSpPr>
            <p:nvPr/>
          </p:nvSpPr>
          <p:spPr bwMode="auto">
            <a:xfrm>
              <a:off x="3516" y="663"/>
              <a:ext cx="1270" cy="181"/>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73" name="Line 13"/>
            <p:cNvSpPr>
              <a:spLocks noChangeShapeType="1"/>
            </p:cNvSpPr>
            <p:nvPr/>
          </p:nvSpPr>
          <p:spPr bwMode="auto">
            <a:xfrm>
              <a:off x="3198" y="390"/>
              <a:ext cx="46" cy="182"/>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74" name="Text Box 14"/>
            <p:cNvSpPr txBox="1">
              <a:spLocks noChangeArrowheads="1"/>
            </p:cNvSpPr>
            <p:nvPr/>
          </p:nvSpPr>
          <p:spPr bwMode="auto">
            <a:xfrm>
              <a:off x="2971" y="167"/>
              <a:ext cx="49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Frame</a:t>
              </a:r>
              <a:endParaRPr lang="en-US" altLang="en-US" sz="1600">
                <a:solidFill>
                  <a:srgbClr val="0033CC"/>
                </a:solidFill>
                <a:latin typeface="Comic Sans MS" panose="030F0702030302020204" pitchFamily="66" charset="0"/>
              </a:endParaRPr>
            </a:p>
          </p:txBody>
        </p:sp>
        <p:sp>
          <p:nvSpPr>
            <p:cNvPr id="9275" name="Line 15"/>
            <p:cNvSpPr>
              <a:spLocks noChangeShapeType="1"/>
            </p:cNvSpPr>
            <p:nvPr/>
          </p:nvSpPr>
          <p:spPr bwMode="auto">
            <a:xfrm flipH="1">
              <a:off x="3425" y="300"/>
              <a:ext cx="317" cy="317"/>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76" name="Text Box 16"/>
            <p:cNvSpPr txBox="1">
              <a:spLocks noChangeArrowheads="1"/>
            </p:cNvSpPr>
            <p:nvPr/>
          </p:nvSpPr>
          <p:spPr bwMode="auto">
            <a:xfrm>
              <a:off x="3516" y="76"/>
              <a:ext cx="4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Panel</a:t>
              </a:r>
              <a:endParaRPr lang="en-US" altLang="en-US" sz="1600">
                <a:solidFill>
                  <a:srgbClr val="0033CC"/>
                </a:solidFill>
                <a:latin typeface="Comic Sans MS" panose="030F0702030302020204" pitchFamily="66" charset="0"/>
              </a:endParaRPr>
            </a:p>
          </p:txBody>
        </p:sp>
        <p:sp>
          <p:nvSpPr>
            <p:cNvPr id="9277" name="Line 17"/>
            <p:cNvSpPr>
              <a:spLocks noChangeShapeType="1"/>
            </p:cNvSpPr>
            <p:nvPr/>
          </p:nvSpPr>
          <p:spPr bwMode="auto">
            <a:xfrm>
              <a:off x="2654" y="527"/>
              <a:ext cx="272" cy="226"/>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78" name="Text Box 18"/>
            <p:cNvSpPr txBox="1">
              <a:spLocks noChangeArrowheads="1"/>
            </p:cNvSpPr>
            <p:nvPr/>
          </p:nvSpPr>
          <p:spPr bwMode="auto">
            <a:xfrm>
              <a:off x="2427" y="303"/>
              <a:ext cx="4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Label</a:t>
              </a:r>
              <a:endParaRPr lang="en-US" altLang="en-US" sz="1600">
                <a:solidFill>
                  <a:srgbClr val="0033CC"/>
                </a:solidFill>
                <a:latin typeface="Comic Sans MS" panose="030F0702030302020204" pitchFamily="66" charset="0"/>
              </a:endParaRPr>
            </a:p>
          </p:txBody>
        </p:sp>
        <p:sp>
          <p:nvSpPr>
            <p:cNvPr id="9279" name="Line 19"/>
            <p:cNvSpPr>
              <a:spLocks noChangeShapeType="1"/>
            </p:cNvSpPr>
            <p:nvPr/>
          </p:nvSpPr>
          <p:spPr bwMode="auto">
            <a:xfrm flipH="1">
              <a:off x="3924" y="345"/>
              <a:ext cx="408" cy="317"/>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80" name="Text Box 20"/>
            <p:cNvSpPr txBox="1">
              <a:spLocks noChangeArrowheads="1"/>
            </p:cNvSpPr>
            <p:nvPr/>
          </p:nvSpPr>
          <p:spPr bwMode="auto">
            <a:xfrm>
              <a:off x="4105" y="121"/>
              <a:ext cx="70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TextField</a:t>
              </a:r>
              <a:endParaRPr lang="en-US" altLang="en-US" sz="1600">
                <a:solidFill>
                  <a:srgbClr val="0033CC"/>
                </a:solidFill>
                <a:latin typeface="Comic Sans MS" panose="030F0702030302020204" pitchFamily="66" charset="0"/>
              </a:endParaRPr>
            </a:p>
          </p:txBody>
        </p:sp>
        <p:sp>
          <p:nvSpPr>
            <p:cNvPr id="9281" name="Line 21"/>
            <p:cNvSpPr>
              <a:spLocks noChangeShapeType="1"/>
            </p:cNvSpPr>
            <p:nvPr/>
          </p:nvSpPr>
          <p:spPr bwMode="auto">
            <a:xfrm flipH="1">
              <a:off x="4468" y="844"/>
              <a:ext cx="681" cy="181"/>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82" name="Text Box 22"/>
            <p:cNvSpPr txBox="1">
              <a:spLocks noChangeArrowheads="1"/>
            </p:cNvSpPr>
            <p:nvPr/>
          </p:nvSpPr>
          <p:spPr bwMode="auto">
            <a:xfrm>
              <a:off x="5149" y="711"/>
              <a:ext cx="4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Label</a:t>
              </a:r>
              <a:endParaRPr lang="en-US" altLang="en-US" sz="1600">
                <a:solidFill>
                  <a:srgbClr val="0033CC"/>
                </a:solidFill>
                <a:latin typeface="Comic Sans MS" panose="030F0702030302020204" pitchFamily="66" charset="0"/>
              </a:endParaRPr>
            </a:p>
          </p:txBody>
        </p:sp>
        <p:sp>
          <p:nvSpPr>
            <p:cNvPr id="9283" name="Line 23"/>
            <p:cNvSpPr>
              <a:spLocks noChangeShapeType="1"/>
            </p:cNvSpPr>
            <p:nvPr/>
          </p:nvSpPr>
          <p:spPr bwMode="auto">
            <a:xfrm flipH="1">
              <a:off x="4604" y="1116"/>
              <a:ext cx="545" cy="45"/>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84" name="Text Box 24"/>
            <p:cNvSpPr txBox="1">
              <a:spLocks noChangeArrowheads="1"/>
            </p:cNvSpPr>
            <p:nvPr/>
          </p:nvSpPr>
          <p:spPr bwMode="auto">
            <a:xfrm>
              <a:off x="5149" y="1028"/>
              <a:ext cx="4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Panel</a:t>
              </a:r>
              <a:endParaRPr lang="en-US" altLang="en-US" sz="1600">
                <a:solidFill>
                  <a:srgbClr val="0033CC"/>
                </a:solidFill>
                <a:latin typeface="Comic Sans MS" panose="030F0702030302020204" pitchFamily="66" charset="0"/>
              </a:endParaRPr>
            </a:p>
          </p:txBody>
        </p:sp>
        <p:sp>
          <p:nvSpPr>
            <p:cNvPr id="9285" name="Line 25"/>
            <p:cNvSpPr>
              <a:spLocks noChangeShapeType="1"/>
            </p:cNvSpPr>
            <p:nvPr/>
          </p:nvSpPr>
          <p:spPr bwMode="auto">
            <a:xfrm flipH="1" flipV="1">
              <a:off x="4559" y="1388"/>
              <a:ext cx="544" cy="46"/>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86" name="Text Box 26"/>
            <p:cNvSpPr txBox="1">
              <a:spLocks noChangeArrowheads="1"/>
            </p:cNvSpPr>
            <p:nvPr/>
          </p:nvSpPr>
          <p:spPr bwMode="auto">
            <a:xfrm>
              <a:off x="5103" y="1346"/>
              <a:ext cx="51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Button</a:t>
              </a:r>
              <a:endParaRPr lang="en-US" altLang="en-US" sz="1600">
                <a:solidFill>
                  <a:srgbClr val="0033CC"/>
                </a:solidFill>
                <a:latin typeface="Comic Sans MS" panose="030F0702030302020204" pitchFamily="66" charset="0"/>
              </a:endParaRPr>
            </a:p>
          </p:txBody>
        </p:sp>
        <p:sp>
          <p:nvSpPr>
            <p:cNvPr id="9287" name="Line 27"/>
            <p:cNvSpPr>
              <a:spLocks noChangeShapeType="1"/>
            </p:cNvSpPr>
            <p:nvPr/>
          </p:nvSpPr>
          <p:spPr bwMode="auto">
            <a:xfrm>
              <a:off x="2699" y="1116"/>
              <a:ext cx="408" cy="226"/>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88" name="Text Box 28"/>
            <p:cNvSpPr txBox="1">
              <a:spLocks noChangeArrowheads="1"/>
            </p:cNvSpPr>
            <p:nvPr/>
          </p:nvSpPr>
          <p:spPr bwMode="auto">
            <a:xfrm>
              <a:off x="2246" y="983"/>
              <a:ext cx="51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Button</a:t>
              </a:r>
              <a:endParaRPr lang="en-US" altLang="en-US" sz="1600">
                <a:solidFill>
                  <a:srgbClr val="0033CC"/>
                </a:solidFill>
                <a:latin typeface="Comic Sans MS" panose="030F0702030302020204" pitchFamily="66" charset="0"/>
              </a:endParaRPr>
            </a:p>
          </p:txBody>
        </p:sp>
        <p:sp>
          <p:nvSpPr>
            <p:cNvPr id="9289" name="Line 29"/>
            <p:cNvSpPr>
              <a:spLocks noChangeShapeType="1"/>
            </p:cNvSpPr>
            <p:nvPr/>
          </p:nvSpPr>
          <p:spPr bwMode="auto">
            <a:xfrm flipV="1">
              <a:off x="2699" y="1434"/>
              <a:ext cx="363" cy="136"/>
            </a:xfrm>
            <a:prstGeom prst="line">
              <a:avLst/>
            </a:prstGeom>
            <a:noFill/>
            <a:ln w="25400">
              <a:solidFill>
                <a:srgbClr val="0033CC"/>
              </a:solidFill>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90" name="Text Box 30"/>
            <p:cNvSpPr txBox="1">
              <a:spLocks noChangeArrowheads="1"/>
            </p:cNvSpPr>
            <p:nvPr/>
          </p:nvSpPr>
          <p:spPr bwMode="auto">
            <a:xfrm>
              <a:off x="2291" y="1437"/>
              <a:ext cx="42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600">
                  <a:solidFill>
                    <a:srgbClr val="0033CC"/>
                  </a:solidFill>
                  <a:latin typeface="Comic Sans MS" panose="030F0702030302020204" pitchFamily="66" charset="0"/>
                </a:rPr>
                <a:t>Panel</a:t>
              </a:r>
              <a:endParaRPr lang="en-US" altLang="en-US" sz="1600">
                <a:solidFill>
                  <a:srgbClr val="0033CC"/>
                </a:solidFill>
                <a:latin typeface="Comic Sans MS" panose="030F0702030302020204" pitchFamily="66" charset="0"/>
              </a:endParaRPr>
            </a:p>
          </p:txBody>
        </p:sp>
      </p:grpSp>
      <p:pic>
        <p:nvPicPr>
          <p:cNvPr id="9222" name="Pictur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6375" y="2708275"/>
            <a:ext cx="2590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89"/>
          <p:cNvGrpSpPr>
            <a:grpSpLocks/>
          </p:cNvGrpSpPr>
          <p:nvPr/>
        </p:nvGrpSpPr>
        <p:grpSpPr bwMode="auto">
          <a:xfrm>
            <a:off x="776288" y="260351"/>
            <a:ext cx="2881312" cy="2671763"/>
            <a:chOff x="249" y="164"/>
            <a:chExt cx="1815" cy="1683"/>
          </a:xfrm>
        </p:grpSpPr>
        <p:sp>
          <p:nvSpPr>
            <p:cNvPr id="9252" name="Rectangle 5"/>
            <p:cNvSpPr>
              <a:spLocks noChangeArrowheads="1"/>
            </p:cNvSpPr>
            <p:nvPr/>
          </p:nvSpPr>
          <p:spPr bwMode="auto">
            <a:xfrm>
              <a:off x="567" y="164"/>
              <a:ext cx="726" cy="545"/>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9253" name="Rectangle 6"/>
            <p:cNvSpPr>
              <a:spLocks noChangeArrowheads="1"/>
            </p:cNvSpPr>
            <p:nvPr/>
          </p:nvSpPr>
          <p:spPr bwMode="auto">
            <a:xfrm>
              <a:off x="567" y="346"/>
              <a:ext cx="726" cy="181"/>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9254" name="Text Box 4"/>
            <p:cNvSpPr txBox="1">
              <a:spLocks noChangeArrowheads="1"/>
            </p:cNvSpPr>
            <p:nvPr/>
          </p:nvSpPr>
          <p:spPr bwMode="auto">
            <a:xfrm>
              <a:off x="613" y="164"/>
              <a:ext cx="5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latin typeface="Comic Sans MS" panose="030F0702030302020204" pitchFamily="66" charset="0"/>
                </a:rPr>
                <a:t>Component</a:t>
              </a:r>
            </a:p>
            <a:p>
              <a:endParaRPr lang="en-NZ" altLang="en-US" sz="1200">
                <a:latin typeface="Comic Sans MS" panose="030F0702030302020204" pitchFamily="66" charset="0"/>
              </a:endParaRPr>
            </a:p>
          </p:txBody>
        </p:sp>
        <p:sp>
          <p:nvSpPr>
            <p:cNvPr id="9255" name="Rectangle 5"/>
            <p:cNvSpPr>
              <a:spLocks noChangeArrowheads="1"/>
            </p:cNvSpPr>
            <p:nvPr/>
          </p:nvSpPr>
          <p:spPr bwMode="auto">
            <a:xfrm>
              <a:off x="249" y="1207"/>
              <a:ext cx="1315" cy="545"/>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9256" name="Rectangle 6"/>
            <p:cNvSpPr>
              <a:spLocks noChangeArrowheads="1"/>
            </p:cNvSpPr>
            <p:nvPr/>
          </p:nvSpPr>
          <p:spPr bwMode="auto">
            <a:xfrm>
              <a:off x="249" y="1389"/>
              <a:ext cx="1315" cy="181"/>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9257" name="Text Box 4"/>
            <p:cNvSpPr txBox="1">
              <a:spLocks noChangeArrowheads="1"/>
            </p:cNvSpPr>
            <p:nvPr/>
          </p:nvSpPr>
          <p:spPr bwMode="auto">
            <a:xfrm>
              <a:off x="289" y="1207"/>
              <a:ext cx="1302"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200">
                  <a:latin typeface="Comic Sans MS" panose="030F0702030302020204" pitchFamily="66" charset="0"/>
                </a:rPr>
                <a:t>Container</a:t>
              </a:r>
            </a:p>
            <a:p>
              <a:endParaRPr lang="en-NZ" altLang="en-US" sz="1200">
                <a:latin typeface="Comic Sans MS" panose="030F0702030302020204" pitchFamily="66" charset="0"/>
              </a:endParaRPr>
            </a:p>
            <a:p>
              <a:endParaRPr lang="en-NZ" altLang="en-US" sz="1200">
                <a:latin typeface="Comic Sans MS" panose="030F0702030302020204" pitchFamily="66" charset="0"/>
              </a:endParaRPr>
            </a:p>
            <a:p>
              <a:r>
                <a:rPr lang="en-NZ" altLang="en-US" sz="1200">
                  <a:latin typeface="Comic Sans MS" panose="030F0702030302020204" pitchFamily="66" charset="0"/>
                </a:rPr>
                <a:t>add( c : Component ) : void</a:t>
              </a:r>
            </a:p>
            <a:p>
              <a:endParaRPr lang="en-NZ" altLang="en-US" sz="1200">
                <a:latin typeface="Comic Sans MS" panose="030F0702030302020204" pitchFamily="66" charset="0"/>
              </a:endParaRPr>
            </a:p>
          </p:txBody>
        </p:sp>
        <p:sp>
          <p:nvSpPr>
            <p:cNvPr id="9258" name="AutoShape 13"/>
            <p:cNvSpPr>
              <a:spLocks noChangeArrowheads="1"/>
            </p:cNvSpPr>
            <p:nvPr/>
          </p:nvSpPr>
          <p:spPr bwMode="auto">
            <a:xfrm>
              <a:off x="839" y="708"/>
              <a:ext cx="137" cy="182"/>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9259" name="Line 14"/>
            <p:cNvSpPr>
              <a:spLocks noChangeShapeType="1"/>
            </p:cNvSpPr>
            <p:nvPr/>
          </p:nvSpPr>
          <p:spPr bwMode="auto">
            <a:xfrm flipH="1">
              <a:off x="908" y="889"/>
              <a:ext cx="0" cy="31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9260" name="AutoShape 11"/>
            <p:cNvSpPr>
              <a:spLocks noChangeArrowheads="1"/>
            </p:cNvSpPr>
            <p:nvPr/>
          </p:nvSpPr>
          <p:spPr bwMode="auto">
            <a:xfrm>
              <a:off x="1565" y="1411"/>
              <a:ext cx="227" cy="136"/>
            </a:xfrm>
            <a:prstGeom prst="diamond">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9261" name="Line 12"/>
            <p:cNvSpPr>
              <a:spLocks noChangeShapeType="1"/>
            </p:cNvSpPr>
            <p:nvPr/>
          </p:nvSpPr>
          <p:spPr bwMode="auto">
            <a:xfrm>
              <a:off x="1792" y="1479"/>
              <a:ext cx="2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9262" name="Line 42"/>
            <p:cNvSpPr>
              <a:spLocks noChangeShapeType="1"/>
            </p:cNvSpPr>
            <p:nvPr/>
          </p:nvSpPr>
          <p:spPr bwMode="auto">
            <a:xfrm flipV="1">
              <a:off x="2064" y="436"/>
              <a:ext cx="0" cy="104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9263" name="Line 43"/>
            <p:cNvSpPr>
              <a:spLocks noChangeShapeType="1"/>
            </p:cNvSpPr>
            <p:nvPr/>
          </p:nvSpPr>
          <p:spPr bwMode="auto">
            <a:xfrm flipH="1" flipV="1">
              <a:off x="1293" y="436"/>
              <a:ext cx="77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grpSp>
      <p:sp>
        <p:nvSpPr>
          <p:cNvPr id="61484" name="Text Box 21"/>
          <p:cNvSpPr txBox="1">
            <a:spLocks noChangeArrowheads="1"/>
          </p:cNvSpPr>
          <p:nvPr/>
        </p:nvSpPr>
        <p:spPr bwMode="auto">
          <a:xfrm>
            <a:off x="560388" y="3860801"/>
            <a:ext cx="3384550" cy="1590675"/>
          </a:xfrm>
          <a:prstGeom prst="rect">
            <a:avLst/>
          </a:prstGeom>
          <a:solidFill>
            <a:schemeClr val="bg1"/>
          </a:solidFill>
          <a:ln w="9525">
            <a:solidFill>
              <a:schemeClr val="tx1"/>
            </a:solidFill>
            <a:prstDash val="sysDot"/>
            <a:miter lim="800000"/>
            <a:headEnd/>
            <a:tailEnd/>
          </a:ln>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400">
                <a:latin typeface="Comic Sans MS" panose="030F0702030302020204" pitchFamily="66" charset="0"/>
              </a:rPr>
              <a:t>class Container extends Component {</a:t>
            </a:r>
          </a:p>
          <a:p>
            <a:r>
              <a:rPr lang="en-US" altLang="en-US" sz="1400">
                <a:latin typeface="Comic Sans MS" panose="030F0702030302020204" pitchFamily="66" charset="0"/>
              </a:rPr>
              <a:t>    private List&lt;Component&gt; children;</a:t>
            </a:r>
          </a:p>
          <a:p>
            <a:r>
              <a:rPr lang="en-US" altLang="en-US" sz="1400">
                <a:latin typeface="Comic Sans MS" panose="030F0702030302020204" pitchFamily="66" charset="0"/>
              </a:rPr>
              <a:t>    …</a:t>
            </a:r>
          </a:p>
          <a:p>
            <a:r>
              <a:rPr lang="en-US" altLang="en-US" sz="1400">
                <a:latin typeface="Comic Sans MS" panose="030F0702030302020204" pitchFamily="66" charset="0"/>
              </a:rPr>
              <a:t>    public void add( Component c ) {</a:t>
            </a:r>
          </a:p>
          <a:p>
            <a:r>
              <a:rPr lang="en-US" altLang="en-US" sz="1400">
                <a:latin typeface="Comic Sans MS" panose="030F0702030302020204" pitchFamily="66" charset="0"/>
              </a:rPr>
              <a:t>        children.add( c );</a:t>
            </a:r>
          </a:p>
          <a:p>
            <a:r>
              <a:rPr lang="en-US" altLang="en-US" sz="1400">
                <a:latin typeface="Comic Sans MS" panose="030F0702030302020204" pitchFamily="66" charset="0"/>
              </a:rPr>
              <a:t>    }</a:t>
            </a:r>
          </a:p>
          <a:p>
            <a:r>
              <a:rPr lang="en-US" altLang="en-US" sz="1400">
                <a:latin typeface="Comic Sans MS" panose="030F0702030302020204" pitchFamily="66" charset="0"/>
              </a:rPr>
              <a:t>}</a:t>
            </a:r>
            <a:endParaRPr lang="en-US" altLang="en-US" sz="1400">
              <a:solidFill>
                <a:srgbClr val="FF3300"/>
              </a:solidFill>
              <a:latin typeface="Comic Sans MS" panose="030F0702030302020204" pitchFamily="66" charset="0"/>
            </a:endParaRPr>
          </a:p>
        </p:txBody>
      </p:sp>
      <p:grpSp>
        <p:nvGrpSpPr>
          <p:cNvPr id="4" name="Group 90"/>
          <p:cNvGrpSpPr>
            <a:grpSpLocks/>
          </p:cNvGrpSpPr>
          <p:nvPr/>
        </p:nvGrpSpPr>
        <p:grpSpPr bwMode="auto">
          <a:xfrm>
            <a:off x="3078164" y="3141663"/>
            <a:ext cx="6280149" cy="3548062"/>
            <a:chOff x="1699" y="1979"/>
            <a:chExt cx="3956" cy="2235"/>
          </a:xfrm>
        </p:grpSpPr>
        <p:sp>
          <p:nvSpPr>
            <p:cNvPr id="9226" name="Text Box 48"/>
            <p:cNvSpPr txBox="1">
              <a:spLocks noChangeArrowheads="1"/>
            </p:cNvSpPr>
            <p:nvPr/>
          </p:nvSpPr>
          <p:spPr bwMode="auto">
            <a:xfrm>
              <a:off x="4150" y="1979"/>
              <a:ext cx="90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Frame instance</a:t>
              </a:r>
            </a:p>
          </p:txBody>
        </p:sp>
        <p:sp>
          <p:nvSpPr>
            <p:cNvPr id="9227" name="Line 50"/>
            <p:cNvSpPr>
              <a:spLocks noChangeShapeType="1"/>
            </p:cNvSpPr>
            <p:nvPr/>
          </p:nvSpPr>
          <p:spPr bwMode="auto">
            <a:xfrm flipH="1">
              <a:off x="3334" y="2341"/>
              <a:ext cx="1043" cy="63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28" name="Line 53"/>
            <p:cNvSpPr>
              <a:spLocks noChangeShapeType="1"/>
            </p:cNvSpPr>
            <p:nvPr/>
          </p:nvSpPr>
          <p:spPr bwMode="auto">
            <a:xfrm flipH="1">
              <a:off x="2155" y="3112"/>
              <a:ext cx="907"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29" name="Line 54"/>
            <p:cNvSpPr>
              <a:spLocks noChangeShapeType="1"/>
            </p:cNvSpPr>
            <p:nvPr/>
          </p:nvSpPr>
          <p:spPr bwMode="auto">
            <a:xfrm flipH="1">
              <a:off x="2880" y="3112"/>
              <a:ext cx="318"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30" name="Text Box 58"/>
            <p:cNvSpPr txBox="1">
              <a:spLocks noChangeArrowheads="1"/>
            </p:cNvSpPr>
            <p:nvPr/>
          </p:nvSpPr>
          <p:spPr bwMode="auto">
            <a:xfrm>
              <a:off x="2559" y="3884"/>
              <a:ext cx="66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TextField </a:t>
              </a:r>
            </a:p>
            <a:p>
              <a:r>
                <a:rPr lang="en-GB" altLang="en-US" sz="1400">
                  <a:latin typeface="Comic Sans MS" panose="030F0702030302020204" pitchFamily="66" charset="0"/>
                </a:rPr>
                <a:t>instance</a:t>
              </a:r>
            </a:p>
          </p:txBody>
        </p:sp>
        <p:sp>
          <p:nvSpPr>
            <p:cNvPr id="9231" name="Line 59"/>
            <p:cNvSpPr>
              <a:spLocks noChangeShapeType="1"/>
            </p:cNvSpPr>
            <p:nvPr/>
          </p:nvSpPr>
          <p:spPr bwMode="auto">
            <a:xfrm flipH="1">
              <a:off x="4195" y="2341"/>
              <a:ext cx="454" cy="590"/>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32" name="Line 62"/>
            <p:cNvSpPr>
              <a:spLocks noChangeShapeType="1"/>
            </p:cNvSpPr>
            <p:nvPr/>
          </p:nvSpPr>
          <p:spPr bwMode="auto">
            <a:xfrm flipH="1">
              <a:off x="3833" y="3112"/>
              <a:ext cx="318"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33" name="Text Box 66"/>
            <p:cNvSpPr txBox="1">
              <a:spLocks noChangeArrowheads="1"/>
            </p:cNvSpPr>
            <p:nvPr/>
          </p:nvSpPr>
          <p:spPr bwMode="auto">
            <a:xfrm>
              <a:off x="5101" y="261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9234" name="Line 67"/>
            <p:cNvSpPr>
              <a:spLocks noChangeShapeType="1"/>
            </p:cNvSpPr>
            <p:nvPr/>
          </p:nvSpPr>
          <p:spPr bwMode="auto">
            <a:xfrm flipH="1">
              <a:off x="4649" y="3112"/>
              <a:ext cx="454"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35" name="Line 68"/>
            <p:cNvSpPr>
              <a:spLocks noChangeShapeType="1"/>
            </p:cNvSpPr>
            <p:nvPr/>
          </p:nvSpPr>
          <p:spPr bwMode="auto">
            <a:xfrm>
              <a:off x="5239" y="3112"/>
              <a:ext cx="136"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36" name="Text Box 70"/>
            <p:cNvSpPr txBox="1">
              <a:spLocks noChangeArrowheads="1"/>
            </p:cNvSpPr>
            <p:nvPr/>
          </p:nvSpPr>
          <p:spPr bwMode="auto">
            <a:xfrm>
              <a:off x="4330"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Button</a:t>
              </a:r>
            </a:p>
            <a:p>
              <a:r>
                <a:rPr lang="en-NZ" altLang="en-US" sz="1400">
                  <a:latin typeface="Comic Sans MS" panose="030F0702030302020204" pitchFamily="66" charset="0"/>
                </a:rPr>
                <a:t>instance</a:t>
              </a:r>
              <a:endParaRPr lang="en-GB" altLang="en-US" sz="1400">
                <a:latin typeface="Comic Sans MS" panose="030F0702030302020204" pitchFamily="66" charset="0"/>
              </a:endParaRPr>
            </a:p>
          </p:txBody>
        </p:sp>
        <p:sp>
          <p:nvSpPr>
            <p:cNvPr id="9237" name="Line 71"/>
            <p:cNvSpPr>
              <a:spLocks noChangeShapeType="1"/>
            </p:cNvSpPr>
            <p:nvPr/>
          </p:nvSpPr>
          <p:spPr bwMode="auto">
            <a:xfrm>
              <a:off x="4875" y="2341"/>
              <a:ext cx="182" cy="590"/>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9238" name="Text Box 73"/>
            <p:cNvSpPr txBox="1">
              <a:spLocks noChangeArrowheads="1"/>
            </p:cNvSpPr>
            <p:nvPr/>
          </p:nvSpPr>
          <p:spPr bwMode="auto">
            <a:xfrm>
              <a:off x="5101"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Button</a:t>
              </a:r>
            </a:p>
            <a:p>
              <a:r>
                <a:rPr lang="en-NZ" altLang="en-US" sz="1400">
                  <a:latin typeface="Comic Sans MS" panose="030F0702030302020204" pitchFamily="66" charset="0"/>
                </a:rPr>
                <a:t>instance</a:t>
              </a:r>
              <a:endParaRPr lang="en-GB" altLang="en-US" sz="1400">
                <a:latin typeface="Comic Sans MS" panose="030F0702030302020204" pitchFamily="66" charset="0"/>
              </a:endParaRPr>
            </a:p>
          </p:txBody>
        </p:sp>
        <p:sp>
          <p:nvSpPr>
            <p:cNvPr id="9239" name="Oval 74"/>
            <p:cNvSpPr>
              <a:spLocks noChangeArrowheads="1"/>
            </p:cNvSpPr>
            <p:nvPr/>
          </p:nvSpPr>
          <p:spPr bwMode="auto">
            <a:xfrm>
              <a:off x="4059" y="2160"/>
              <a:ext cx="1089"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0" name="Oval 75"/>
            <p:cNvSpPr>
              <a:spLocks noChangeArrowheads="1"/>
            </p:cNvSpPr>
            <p:nvPr/>
          </p:nvSpPr>
          <p:spPr bwMode="auto">
            <a:xfrm>
              <a:off x="4876" y="2931"/>
              <a:ext cx="590"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1" name="Oval 76"/>
            <p:cNvSpPr>
              <a:spLocks noChangeArrowheads="1"/>
            </p:cNvSpPr>
            <p:nvPr/>
          </p:nvSpPr>
          <p:spPr bwMode="auto">
            <a:xfrm>
              <a:off x="4332"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2" name="Oval 77"/>
            <p:cNvSpPr>
              <a:spLocks noChangeArrowheads="1"/>
            </p:cNvSpPr>
            <p:nvPr/>
          </p:nvSpPr>
          <p:spPr bwMode="auto">
            <a:xfrm>
              <a:off x="5057"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3" name="Oval 78"/>
            <p:cNvSpPr>
              <a:spLocks noChangeArrowheads="1"/>
            </p:cNvSpPr>
            <p:nvPr/>
          </p:nvSpPr>
          <p:spPr bwMode="auto">
            <a:xfrm>
              <a:off x="3515"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4" name="Oval 79"/>
            <p:cNvSpPr>
              <a:spLocks noChangeArrowheads="1"/>
            </p:cNvSpPr>
            <p:nvPr/>
          </p:nvSpPr>
          <p:spPr bwMode="auto">
            <a:xfrm>
              <a:off x="3833" y="2931"/>
              <a:ext cx="590"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5" name="Oval 80"/>
            <p:cNvSpPr>
              <a:spLocks noChangeArrowheads="1"/>
            </p:cNvSpPr>
            <p:nvPr/>
          </p:nvSpPr>
          <p:spPr bwMode="auto">
            <a:xfrm>
              <a:off x="2835" y="2931"/>
              <a:ext cx="590"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6" name="Oval 81"/>
            <p:cNvSpPr>
              <a:spLocks noChangeArrowheads="1"/>
            </p:cNvSpPr>
            <p:nvPr/>
          </p:nvSpPr>
          <p:spPr bwMode="auto">
            <a:xfrm>
              <a:off x="2517" y="3566"/>
              <a:ext cx="726"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7" name="Text Box 82"/>
            <p:cNvSpPr txBox="1">
              <a:spLocks noChangeArrowheads="1"/>
            </p:cNvSpPr>
            <p:nvPr/>
          </p:nvSpPr>
          <p:spPr bwMode="auto">
            <a:xfrm>
              <a:off x="1699"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Label</a:t>
              </a:r>
            </a:p>
            <a:p>
              <a:r>
                <a:rPr lang="en-GB" altLang="en-US" sz="1400">
                  <a:latin typeface="Comic Sans MS" panose="030F0702030302020204" pitchFamily="66" charset="0"/>
                </a:rPr>
                <a:t>instance</a:t>
              </a:r>
            </a:p>
          </p:txBody>
        </p:sp>
        <p:sp>
          <p:nvSpPr>
            <p:cNvPr id="9248" name="Oval 83"/>
            <p:cNvSpPr>
              <a:spLocks noChangeArrowheads="1"/>
            </p:cNvSpPr>
            <p:nvPr/>
          </p:nvSpPr>
          <p:spPr bwMode="auto">
            <a:xfrm>
              <a:off x="1701"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49" name="Text Box 84"/>
            <p:cNvSpPr txBox="1">
              <a:spLocks noChangeArrowheads="1"/>
            </p:cNvSpPr>
            <p:nvPr/>
          </p:nvSpPr>
          <p:spPr bwMode="auto">
            <a:xfrm>
              <a:off x="4330" y="270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9250" name="Text Box 85"/>
            <p:cNvSpPr txBox="1">
              <a:spLocks noChangeArrowheads="1"/>
            </p:cNvSpPr>
            <p:nvPr/>
          </p:nvSpPr>
          <p:spPr bwMode="auto">
            <a:xfrm>
              <a:off x="2923" y="2568"/>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9251" name="Text Box 86"/>
            <p:cNvSpPr txBox="1">
              <a:spLocks noChangeArrowheads="1"/>
            </p:cNvSpPr>
            <p:nvPr/>
          </p:nvSpPr>
          <p:spPr bwMode="auto">
            <a:xfrm>
              <a:off x="3558"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Label</a:t>
              </a:r>
            </a:p>
            <a:p>
              <a:r>
                <a:rPr lang="en-GB" altLang="en-US" sz="1400">
                  <a:latin typeface="Comic Sans MS" panose="030F0702030302020204" pitchFamily="66" charset="0"/>
                </a:rPr>
                <a:t>instance</a:t>
              </a:r>
            </a:p>
          </p:txBody>
        </p:sp>
      </p:grpSp>
      <p:sp>
        <p:nvSpPr>
          <p:cNvPr id="5" name="Date Placeholder 4"/>
          <p:cNvSpPr>
            <a:spLocks noGrp="1"/>
          </p:cNvSpPr>
          <p:nvPr>
            <p:ph type="dt" sz="half" idx="10"/>
          </p:nvPr>
        </p:nvSpPr>
        <p:spPr/>
        <p:txBody>
          <a:bodyPr/>
          <a:lstStyle/>
          <a:p>
            <a:pPr>
              <a:defRPr/>
            </a:pPr>
            <a:r>
              <a:rPr lang="en-US" smtClean="0"/>
              <a:t>COMPSCI 230: Swing2</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1484"/>
                                        </p:tgtEl>
                                        <p:attrNameLst>
                                          <p:attrName>style.visibility</p:attrName>
                                        </p:attrNameLst>
                                      </p:cBhvr>
                                      <p:to>
                                        <p:strVal val="visible"/>
                                      </p:to>
                                    </p:set>
                                    <p:anim calcmode="lin" valueType="num">
                                      <p:cBhvr additive="base">
                                        <p:cTn id="17" dur="500" fill="hold"/>
                                        <p:tgtEl>
                                          <p:spTgt spid="61484"/>
                                        </p:tgtEl>
                                        <p:attrNameLst>
                                          <p:attrName>ppt_x</p:attrName>
                                        </p:attrNameLst>
                                      </p:cBhvr>
                                      <p:tavLst>
                                        <p:tav tm="0">
                                          <p:val>
                                            <p:strVal val="#ppt_x"/>
                                          </p:val>
                                        </p:tav>
                                        <p:tav tm="100000">
                                          <p:val>
                                            <p:strVal val="#ppt_x"/>
                                          </p:val>
                                        </p:tav>
                                      </p:tavLst>
                                    </p:anim>
                                    <p:anim calcmode="lin" valueType="num">
                                      <p:cBhvr additive="base">
                                        <p:cTn id="18" dur="500" fill="hold"/>
                                        <p:tgtEl>
                                          <p:spTgt spid="6148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D7C26BE-ED40-4F84-91BA-A08391B7620B}" type="slidenum">
              <a:rPr lang="en-US" altLang="en-US" sz="1400">
                <a:solidFill>
                  <a:schemeClr val="bg2"/>
                </a:solidFill>
              </a:rPr>
              <a:pPr/>
              <a:t>7</a:t>
            </a:fld>
            <a:endParaRPr lang="en-US" altLang="en-US" sz="1400">
              <a:solidFill>
                <a:schemeClr val="bg2"/>
              </a:solidFill>
            </a:endParaRPr>
          </a:p>
        </p:txBody>
      </p:sp>
      <p:sp>
        <p:nvSpPr>
          <p:cNvPr id="10244" name="Rectangle 2"/>
          <p:cNvSpPr>
            <a:spLocks noGrp="1" noChangeArrowheads="1"/>
          </p:cNvSpPr>
          <p:nvPr>
            <p:ph type="title"/>
          </p:nvPr>
        </p:nvSpPr>
        <p:spPr>
          <a:xfrm>
            <a:off x="1103785" y="242889"/>
            <a:ext cx="8346132" cy="914400"/>
          </a:xfrm>
        </p:spPr>
        <p:txBody>
          <a:bodyPr/>
          <a:lstStyle/>
          <a:p>
            <a:r>
              <a:rPr lang="en-NZ" altLang="en-US" sz="3600" dirty="0"/>
              <a:t>Traversing the nested structure</a:t>
            </a:r>
            <a:endParaRPr lang="en-GB" altLang="en-US" sz="3600" dirty="0"/>
          </a:p>
        </p:txBody>
      </p:sp>
      <p:grpSp>
        <p:nvGrpSpPr>
          <p:cNvPr id="10245" name="Group 4"/>
          <p:cNvGrpSpPr>
            <a:grpSpLocks/>
          </p:cNvGrpSpPr>
          <p:nvPr/>
        </p:nvGrpSpPr>
        <p:grpSpPr bwMode="auto">
          <a:xfrm>
            <a:off x="3005139" y="2349501"/>
            <a:ext cx="6280149" cy="3548063"/>
            <a:chOff x="1699" y="1979"/>
            <a:chExt cx="3956" cy="2235"/>
          </a:xfrm>
        </p:grpSpPr>
        <p:sp>
          <p:nvSpPr>
            <p:cNvPr id="10265" name="Text Box 5"/>
            <p:cNvSpPr txBox="1">
              <a:spLocks noChangeArrowheads="1"/>
            </p:cNvSpPr>
            <p:nvPr/>
          </p:nvSpPr>
          <p:spPr bwMode="auto">
            <a:xfrm>
              <a:off x="4150" y="1979"/>
              <a:ext cx="90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Frame instance</a:t>
              </a:r>
            </a:p>
          </p:txBody>
        </p:sp>
        <p:sp>
          <p:nvSpPr>
            <p:cNvPr id="10266" name="Line 6"/>
            <p:cNvSpPr>
              <a:spLocks noChangeShapeType="1"/>
            </p:cNvSpPr>
            <p:nvPr/>
          </p:nvSpPr>
          <p:spPr bwMode="auto">
            <a:xfrm flipH="1">
              <a:off x="3334" y="2341"/>
              <a:ext cx="1043" cy="635"/>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67" name="Line 7"/>
            <p:cNvSpPr>
              <a:spLocks noChangeShapeType="1"/>
            </p:cNvSpPr>
            <p:nvPr/>
          </p:nvSpPr>
          <p:spPr bwMode="auto">
            <a:xfrm flipH="1">
              <a:off x="2155" y="3112"/>
              <a:ext cx="907"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68" name="Line 8"/>
            <p:cNvSpPr>
              <a:spLocks noChangeShapeType="1"/>
            </p:cNvSpPr>
            <p:nvPr/>
          </p:nvSpPr>
          <p:spPr bwMode="auto">
            <a:xfrm flipH="1">
              <a:off x="2880" y="3112"/>
              <a:ext cx="318"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69" name="Text Box 9"/>
            <p:cNvSpPr txBox="1">
              <a:spLocks noChangeArrowheads="1"/>
            </p:cNvSpPr>
            <p:nvPr/>
          </p:nvSpPr>
          <p:spPr bwMode="auto">
            <a:xfrm>
              <a:off x="2559" y="3884"/>
              <a:ext cx="66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TextField </a:t>
              </a:r>
            </a:p>
            <a:p>
              <a:r>
                <a:rPr lang="en-GB" altLang="en-US" sz="1400">
                  <a:latin typeface="Comic Sans MS" panose="030F0702030302020204" pitchFamily="66" charset="0"/>
                </a:rPr>
                <a:t>instance</a:t>
              </a:r>
            </a:p>
          </p:txBody>
        </p:sp>
        <p:sp>
          <p:nvSpPr>
            <p:cNvPr id="10270" name="Line 10"/>
            <p:cNvSpPr>
              <a:spLocks noChangeShapeType="1"/>
            </p:cNvSpPr>
            <p:nvPr/>
          </p:nvSpPr>
          <p:spPr bwMode="auto">
            <a:xfrm flipH="1">
              <a:off x="4195" y="2341"/>
              <a:ext cx="454" cy="590"/>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71" name="Line 11"/>
            <p:cNvSpPr>
              <a:spLocks noChangeShapeType="1"/>
            </p:cNvSpPr>
            <p:nvPr/>
          </p:nvSpPr>
          <p:spPr bwMode="auto">
            <a:xfrm flipH="1">
              <a:off x="3833" y="3112"/>
              <a:ext cx="318"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72" name="Text Box 12"/>
            <p:cNvSpPr txBox="1">
              <a:spLocks noChangeArrowheads="1"/>
            </p:cNvSpPr>
            <p:nvPr/>
          </p:nvSpPr>
          <p:spPr bwMode="auto">
            <a:xfrm>
              <a:off x="5101" y="261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10273" name="Line 13"/>
            <p:cNvSpPr>
              <a:spLocks noChangeShapeType="1"/>
            </p:cNvSpPr>
            <p:nvPr/>
          </p:nvSpPr>
          <p:spPr bwMode="auto">
            <a:xfrm flipH="1">
              <a:off x="4649" y="3112"/>
              <a:ext cx="454"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74" name="Line 14"/>
            <p:cNvSpPr>
              <a:spLocks noChangeShapeType="1"/>
            </p:cNvSpPr>
            <p:nvPr/>
          </p:nvSpPr>
          <p:spPr bwMode="auto">
            <a:xfrm>
              <a:off x="5239" y="3112"/>
              <a:ext cx="136" cy="454"/>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75" name="Text Box 15"/>
            <p:cNvSpPr txBox="1">
              <a:spLocks noChangeArrowheads="1"/>
            </p:cNvSpPr>
            <p:nvPr/>
          </p:nvSpPr>
          <p:spPr bwMode="auto">
            <a:xfrm>
              <a:off x="4330"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Button</a:t>
              </a:r>
            </a:p>
            <a:p>
              <a:r>
                <a:rPr lang="en-NZ" altLang="en-US" sz="1400">
                  <a:latin typeface="Comic Sans MS" panose="030F0702030302020204" pitchFamily="66" charset="0"/>
                </a:rPr>
                <a:t>instance</a:t>
              </a:r>
              <a:endParaRPr lang="en-GB" altLang="en-US" sz="1400">
                <a:latin typeface="Comic Sans MS" panose="030F0702030302020204" pitchFamily="66" charset="0"/>
              </a:endParaRPr>
            </a:p>
          </p:txBody>
        </p:sp>
        <p:sp>
          <p:nvSpPr>
            <p:cNvPr id="10276" name="Line 16"/>
            <p:cNvSpPr>
              <a:spLocks noChangeShapeType="1"/>
            </p:cNvSpPr>
            <p:nvPr/>
          </p:nvSpPr>
          <p:spPr bwMode="auto">
            <a:xfrm>
              <a:off x="4875" y="2341"/>
              <a:ext cx="182" cy="590"/>
            </a:xfrm>
            <a:prstGeom prst="line">
              <a:avLst/>
            </a:prstGeom>
            <a:noFill/>
            <a:ln w="31750">
              <a:solidFill>
                <a:schemeClr val="tx1"/>
              </a:solidFill>
              <a:round/>
              <a:headEnd type="oval" w="lg" len="lg"/>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77" name="Text Box 17"/>
            <p:cNvSpPr txBox="1">
              <a:spLocks noChangeArrowheads="1"/>
            </p:cNvSpPr>
            <p:nvPr/>
          </p:nvSpPr>
          <p:spPr bwMode="auto">
            <a:xfrm>
              <a:off x="5101"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Button</a:t>
              </a:r>
            </a:p>
            <a:p>
              <a:r>
                <a:rPr lang="en-NZ" altLang="en-US" sz="1400">
                  <a:latin typeface="Comic Sans MS" panose="030F0702030302020204" pitchFamily="66" charset="0"/>
                </a:rPr>
                <a:t>instance</a:t>
              </a:r>
              <a:endParaRPr lang="en-GB" altLang="en-US" sz="1400">
                <a:latin typeface="Comic Sans MS" panose="030F0702030302020204" pitchFamily="66" charset="0"/>
              </a:endParaRPr>
            </a:p>
          </p:txBody>
        </p:sp>
        <p:sp>
          <p:nvSpPr>
            <p:cNvPr id="10278" name="Oval 18"/>
            <p:cNvSpPr>
              <a:spLocks noChangeArrowheads="1"/>
            </p:cNvSpPr>
            <p:nvPr/>
          </p:nvSpPr>
          <p:spPr bwMode="auto">
            <a:xfrm>
              <a:off x="4059" y="2160"/>
              <a:ext cx="1089"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79" name="Oval 19"/>
            <p:cNvSpPr>
              <a:spLocks noChangeArrowheads="1"/>
            </p:cNvSpPr>
            <p:nvPr/>
          </p:nvSpPr>
          <p:spPr bwMode="auto">
            <a:xfrm>
              <a:off x="4876" y="2931"/>
              <a:ext cx="590"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0" name="Oval 20"/>
            <p:cNvSpPr>
              <a:spLocks noChangeArrowheads="1"/>
            </p:cNvSpPr>
            <p:nvPr/>
          </p:nvSpPr>
          <p:spPr bwMode="auto">
            <a:xfrm>
              <a:off x="4332"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1" name="Oval 21"/>
            <p:cNvSpPr>
              <a:spLocks noChangeArrowheads="1"/>
            </p:cNvSpPr>
            <p:nvPr/>
          </p:nvSpPr>
          <p:spPr bwMode="auto">
            <a:xfrm>
              <a:off x="5057"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2" name="Oval 22"/>
            <p:cNvSpPr>
              <a:spLocks noChangeArrowheads="1"/>
            </p:cNvSpPr>
            <p:nvPr/>
          </p:nvSpPr>
          <p:spPr bwMode="auto">
            <a:xfrm>
              <a:off x="3515"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3" name="Oval 23"/>
            <p:cNvSpPr>
              <a:spLocks noChangeArrowheads="1"/>
            </p:cNvSpPr>
            <p:nvPr/>
          </p:nvSpPr>
          <p:spPr bwMode="auto">
            <a:xfrm>
              <a:off x="3833" y="2931"/>
              <a:ext cx="590"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4" name="Oval 24"/>
            <p:cNvSpPr>
              <a:spLocks noChangeArrowheads="1"/>
            </p:cNvSpPr>
            <p:nvPr/>
          </p:nvSpPr>
          <p:spPr bwMode="auto">
            <a:xfrm>
              <a:off x="2835" y="2931"/>
              <a:ext cx="590" cy="36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5" name="Oval 25"/>
            <p:cNvSpPr>
              <a:spLocks noChangeArrowheads="1"/>
            </p:cNvSpPr>
            <p:nvPr/>
          </p:nvSpPr>
          <p:spPr bwMode="auto">
            <a:xfrm>
              <a:off x="2517" y="3566"/>
              <a:ext cx="726"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6" name="Text Box 26"/>
            <p:cNvSpPr txBox="1">
              <a:spLocks noChangeArrowheads="1"/>
            </p:cNvSpPr>
            <p:nvPr/>
          </p:nvSpPr>
          <p:spPr bwMode="auto">
            <a:xfrm>
              <a:off x="1699"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Label</a:t>
              </a:r>
            </a:p>
            <a:p>
              <a:r>
                <a:rPr lang="en-GB" altLang="en-US" sz="1400">
                  <a:latin typeface="Comic Sans MS" panose="030F0702030302020204" pitchFamily="66" charset="0"/>
                </a:rPr>
                <a:t>instance</a:t>
              </a:r>
            </a:p>
          </p:txBody>
        </p:sp>
        <p:sp>
          <p:nvSpPr>
            <p:cNvPr id="10287" name="Oval 27"/>
            <p:cNvSpPr>
              <a:spLocks noChangeArrowheads="1"/>
            </p:cNvSpPr>
            <p:nvPr/>
          </p:nvSpPr>
          <p:spPr bwMode="auto">
            <a:xfrm>
              <a:off x="1701" y="3566"/>
              <a:ext cx="590" cy="31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288" name="Text Box 28"/>
            <p:cNvSpPr txBox="1">
              <a:spLocks noChangeArrowheads="1"/>
            </p:cNvSpPr>
            <p:nvPr/>
          </p:nvSpPr>
          <p:spPr bwMode="auto">
            <a:xfrm>
              <a:off x="4330" y="270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10289" name="Text Box 29"/>
            <p:cNvSpPr txBox="1">
              <a:spLocks noChangeArrowheads="1"/>
            </p:cNvSpPr>
            <p:nvPr/>
          </p:nvSpPr>
          <p:spPr bwMode="auto">
            <a:xfrm>
              <a:off x="2923" y="2568"/>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Panel </a:t>
              </a:r>
            </a:p>
            <a:p>
              <a:r>
                <a:rPr lang="en-GB" altLang="en-US" sz="1400">
                  <a:latin typeface="Comic Sans MS" panose="030F0702030302020204" pitchFamily="66" charset="0"/>
                </a:rPr>
                <a:t>instance</a:t>
              </a:r>
            </a:p>
          </p:txBody>
        </p:sp>
        <p:sp>
          <p:nvSpPr>
            <p:cNvPr id="10290" name="Text Box 30"/>
            <p:cNvSpPr txBox="1">
              <a:spLocks noChangeArrowheads="1"/>
            </p:cNvSpPr>
            <p:nvPr/>
          </p:nvSpPr>
          <p:spPr bwMode="auto">
            <a:xfrm>
              <a:off x="3558" y="3884"/>
              <a:ext cx="55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GB" altLang="en-US" sz="1400">
                  <a:latin typeface="Comic Sans MS" panose="030F0702030302020204" pitchFamily="66" charset="0"/>
                </a:rPr>
                <a:t>Label</a:t>
              </a:r>
            </a:p>
            <a:p>
              <a:r>
                <a:rPr lang="en-GB" altLang="en-US" sz="1400">
                  <a:latin typeface="Comic Sans MS" panose="030F0702030302020204" pitchFamily="66" charset="0"/>
                </a:rPr>
                <a:t>instance</a:t>
              </a:r>
            </a:p>
          </p:txBody>
        </p:sp>
      </p:grpSp>
      <p:sp>
        <p:nvSpPr>
          <p:cNvPr id="10246" name="Text Box 21"/>
          <p:cNvSpPr txBox="1">
            <a:spLocks noChangeArrowheads="1"/>
          </p:cNvSpPr>
          <p:nvPr/>
        </p:nvSpPr>
        <p:spPr bwMode="auto">
          <a:xfrm>
            <a:off x="229088" y="1336666"/>
            <a:ext cx="3860805" cy="2677656"/>
          </a:xfrm>
          <a:prstGeom prst="rect">
            <a:avLst/>
          </a:prstGeom>
          <a:solidFill>
            <a:schemeClr val="bg1"/>
          </a:solidFill>
          <a:ln w="9525">
            <a:solidFill>
              <a:schemeClr val="tx1"/>
            </a:solidFill>
            <a:prstDash val="sysDot"/>
            <a:miter lim="800000"/>
            <a:headEnd/>
            <a:tailEnd/>
          </a:ln>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sz="1400" b="1" dirty="0">
                <a:solidFill>
                  <a:srgbClr val="7F0055"/>
                </a:solidFill>
                <a:latin typeface="Consolas" panose="020B0609020204030204" pitchFamily="49" charset="0"/>
              </a:rPr>
              <a:t>class</a:t>
            </a:r>
            <a:r>
              <a:rPr lang="en-NZ" sz="1400" b="1" dirty="0">
                <a:solidFill>
                  <a:srgbClr val="000000"/>
                </a:solidFill>
                <a:latin typeface="Consolas" panose="020B0609020204030204" pitchFamily="49" charset="0"/>
              </a:rPr>
              <a:t> Container </a:t>
            </a:r>
            <a:r>
              <a:rPr lang="en-NZ" sz="1400" b="1" dirty="0">
                <a:solidFill>
                  <a:srgbClr val="7F0055"/>
                </a:solidFill>
                <a:latin typeface="Consolas" panose="020B0609020204030204" pitchFamily="49" charset="0"/>
              </a:rPr>
              <a:t>extends</a:t>
            </a:r>
            <a:r>
              <a:rPr lang="en-NZ" sz="1400" b="1" dirty="0">
                <a:solidFill>
                  <a:srgbClr val="000000"/>
                </a:solidFill>
                <a:latin typeface="Consolas" panose="020B0609020204030204" pitchFamily="49" charset="0"/>
              </a:rPr>
              <a:t> Component {</a:t>
            </a: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private</a:t>
            </a:r>
            <a:r>
              <a:rPr lang="en-NZ" sz="1400" b="1" dirty="0">
                <a:solidFill>
                  <a:srgbClr val="000000"/>
                </a:solidFill>
                <a:latin typeface="Consolas" panose="020B0609020204030204" pitchFamily="49" charset="0"/>
              </a:rPr>
              <a:t> List&lt;Component&gt; children;</a:t>
            </a:r>
          </a:p>
          <a:p>
            <a:pPr algn="l"/>
            <a:r>
              <a:rPr lang="en-NZ" sz="1400" dirty="0">
                <a:solidFill>
                  <a:srgbClr val="000000"/>
                </a:solidFill>
                <a:latin typeface="Consolas" panose="020B0609020204030204" pitchFamily="49" charset="0"/>
              </a:rPr>
              <a:t>    …</a:t>
            </a: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public</a:t>
            </a:r>
            <a:r>
              <a:rPr lang="en-NZ" sz="1400" b="1"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void</a:t>
            </a:r>
            <a:r>
              <a:rPr lang="en-NZ" sz="1400" b="1" dirty="0">
                <a:solidFill>
                  <a:srgbClr val="000000"/>
                </a:solidFill>
                <a:latin typeface="Consolas" panose="020B0609020204030204" pitchFamily="49" charset="0"/>
              </a:rPr>
              <a:t> add( Component c ) {</a:t>
            </a:r>
          </a:p>
          <a:p>
            <a:pPr algn="l"/>
            <a:r>
              <a:rPr lang="en-NZ" sz="1400" dirty="0">
                <a:solidFill>
                  <a:srgbClr val="000000"/>
                </a:solidFill>
                <a:latin typeface="Consolas" panose="020B0609020204030204" pitchFamily="49" charset="0"/>
              </a:rPr>
              <a:t>        </a:t>
            </a:r>
            <a:r>
              <a:rPr lang="en-NZ" sz="1400" dirty="0" err="1">
                <a:solidFill>
                  <a:srgbClr val="000000"/>
                </a:solidFill>
                <a:latin typeface="Consolas" panose="020B0609020204030204" pitchFamily="49" charset="0"/>
              </a:rPr>
              <a:t>children.add</a:t>
            </a:r>
            <a:r>
              <a:rPr lang="en-NZ" sz="1400" dirty="0">
                <a:solidFill>
                  <a:srgbClr val="000000"/>
                </a:solidFill>
                <a:latin typeface="Consolas" panose="020B0609020204030204" pitchFamily="49" charset="0"/>
              </a:rPr>
              <a:t>( c );</a:t>
            </a:r>
          </a:p>
          <a:p>
            <a:pPr algn="l"/>
            <a:r>
              <a:rPr lang="en-NZ" sz="1400" dirty="0">
                <a:solidFill>
                  <a:srgbClr val="000000"/>
                </a:solidFill>
                <a:latin typeface="Consolas" panose="020B0609020204030204" pitchFamily="49" charset="0"/>
              </a:rPr>
              <a:t>    }</a:t>
            </a:r>
          </a:p>
          <a:p>
            <a:pPr algn="l"/>
            <a:endParaRPr lang="en-NZ" sz="1400" dirty="0">
              <a:latin typeface="Consolas" panose="020B0609020204030204" pitchFamily="49" charset="0"/>
            </a:endParaRP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public</a:t>
            </a:r>
            <a:r>
              <a:rPr lang="en-NZ" sz="1400" b="1"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void</a:t>
            </a:r>
            <a:r>
              <a:rPr lang="en-NZ" sz="1400" b="1" dirty="0">
                <a:solidFill>
                  <a:srgbClr val="000000"/>
                </a:solidFill>
                <a:latin typeface="Consolas" panose="020B0609020204030204" pitchFamily="49" charset="0"/>
              </a:rPr>
              <a:t> paint( Graphics g ) {</a:t>
            </a:r>
          </a:p>
          <a:p>
            <a:pPr algn="l"/>
            <a:r>
              <a:rPr lang="en-NZ" sz="1400" dirty="0">
                <a:solidFill>
                  <a:srgbClr val="000000"/>
                </a:solidFill>
                <a:latin typeface="Consolas" panose="020B0609020204030204" pitchFamily="49" charset="0"/>
              </a:rPr>
              <a:t>        </a:t>
            </a:r>
            <a:r>
              <a:rPr lang="en-NZ" sz="1400" b="1" dirty="0">
                <a:solidFill>
                  <a:srgbClr val="7F0055"/>
                </a:solidFill>
                <a:latin typeface="Consolas" panose="020B0609020204030204" pitchFamily="49" charset="0"/>
              </a:rPr>
              <a:t>for</a:t>
            </a:r>
            <a:r>
              <a:rPr lang="en-NZ" sz="1400" b="1" dirty="0">
                <a:solidFill>
                  <a:srgbClr val="000000"/>
                </a:solidFill>
                <a:latin typeface="Consolas" panose="020B0609020204030204" pitchFamily="49" charset="0"/>
              </a:rPr>
              <a:t>( Component c : children )</a:t>
            </a:r>
          </a:p>
          <a:p>
            <a:pPr algn="l"/>
            <a:r>
              <a:rPr lang="en-NZ" sz="1400" dirty="0">
                <a:solidFill>
                  <a:srgbClr val="000000"/>
                </a:solidFill>
                <a:latin typeface="Consolas" panose="020B0609020204030204" pitchFamily="49" charset="0"/>
              </a:rPr>
              <a:t>            </a:t>
            </a:r>
            <a:r>
              <a:rPr lang="en-NZ" sz="1400" dirty="0" err="1">
                <a:solidFill>
                  <a:srgbClr val="000000"/>
                </a:solidFill>
                <a:latin typeface="Consolas" panose="020B0609020204030204" pitchFamily="49" charset="0"/>
              </a:rPr>
              <a:t>c.paint</a:t>
            </a:r>
            <a:r>
              <a:rPr lang="en-NZ" sz="1400" dirty="0">
                <a:solidFill>
                  <a:srgbClr val="000000"/>
                </a:solidFill>
                <a:latin typeface="Consolas" panose="020B0609020204030204" pitchFamily="49" charset="0"/>
              </a:rPr>
              <a:t>( );</a:t>
            </a:r>
          </a:p>
          <a:p>
            <a:pPr algn="l"/>
            <a:r>
              <a:rPr lang="en-NZ" sz="1400" dirty="0">
                <a:solidFill>
                  <a:srgbClr val="000000"/>
                </a:solidFill>
                <a:latin typeface="Consolas" panose="020B0609020204030204" pitchFamily="49" charset="0"/>
              </a:rPr>
              <a:t>    }</a:t>
            </a:r>
          </a:p>
          <a:p>
            <a:pPr algn="l"/>
            <a:r>
              <a:rPr lang="en-NZ" sz="1400" dirty="0">
                <a:solidFill>
                  <a:srgbClr val="000000"/>
                </a:solidFill>
                <a:latin typeface="Consolas" panose="020B0609020204030204" pitchFamily="49" charset="0"/>
              </a:rPr>
              <a:t>}</a:t>
            </a:r>
            <a:endParaRPr lang="en-US" altLang="en-US" sz="1400" dirty="0">
              <a:solidFill>
                <a:srgbClr val="FF3300"/>
              </a:solidFill>
              <a:latin typeface="Comic Sans MS" panose="030F0702030302020204" pitchFamily="66" charset="0"/>
            </a:endParaRPr>
          </a:p>
        </p:txBody>
      </p:sp>
      <p:grpSp>
        <p:nvGrpSpPr>
          <p:cNvPr id="3" name="Group 45"/>
          <p:cNvGrpSpPr>
            <a:grpSpLocks/>
          </p:cNvGrpSpPr>
          <p:nvPr/>
        </p:nvGrpSpPr>
        <p:grpSpPr bwMode="auto">
          <a:xfrm>
            <a:off x="6103938" y="1773239"/>
            <a:ext cx="963612" cy="936625"/>
            <a:chOff x="3605" y="1117"/>
            <a:chExt cx="607" cy="590"/>
          </a:xfrm>
        </p:grpSpPr>
        <p:sp>
          <p:nvSpPr>
            <p:cNvPr id="10263" name="Line 18"/>
            <p:cNvSpPr>
              <a:spLocks noChangeShapeType="1"/>
            </p:cNvSpPr>
            <p:nvPr/>
          </p:nvSpPr>
          <p:spPr bwMode="auto">
            <a:xfrm>
              <a:off x="3832" y="1344"/>
              <a:ext cx="272" cy="363"/>
            </a:xfrm>
            <a:prstGeom prst="line">
              <a:avLst/>
            </a:prstGeom>
            <a:noFill/>
            <a:ln w="38100">
              <a:solidFill>
                <a:srgbClr val="FF3300"/>
              </a:solidFill>
              <a:prstDash val="lgDashDot"/>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64" name="TextBox 19"/>
            <p:cNvSpPr txBox="1">
              <a:spLocks noChangeArrowheads="1"/>
            </p:cNvSpPr>
            <p:nvPr/>
          </p:nvSpPr>
          <p:spPr bwMode="auto">
            <a:xfrm>
              <a:off x="3605" y="1117"/>
              <a:ext cx="60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1: paint( )</a:t>
              </a:r>
              <a:endParaRPr lang="en-US" altLang="en-US" sz="1400">
                <a:solidFill>
                  <a:srgbClr val="FF3300"/>
                </a:solidFill>
                <a:latin typeface="Comic Sans MS" panose="030F0702030302020204" pitchFamily="66" charset="0"/>
              </a:endParaRPr>
            </a:p>
          </p:txBody>
        </p:sp>
      </p:grpSp>
      <p:grpSp>
        <p:nvGrpSpPr>
          <p:cNvPr id="4" name="Group 46"/>
          <p:cNvGrpSpPr>
            <a:grpSpLocks/>
          </p:cNvGrpSpPr>
          <p:nvPr/>
        </p:nvGrpSpPr>
        <p:grpSpPr bwMode="auto">
          <a:xfrm>
            <a:off x="5456238" y="2852739"/>
            <a:ext cx="1223962" cy="649287"/>
            <a:chOff x="3197" y="1797"/>
            <a:chExt cx="771" cy="409"/>
          </a:xfrm>
        </p:grpSpPr>
        <p:sp>
          <p:nvSpPr>
            <p:cNvPr id="10261" name="Line 18"/>
            <p:cNvSpPr>
              <a:spLocks noChangeShapeType="1"/>
            </p:cNvSpPr>
            <p:nvPr/>
          </p:nvSpPr>
          <p:spPr bwMode="auto">
            <a:xfrm flipH="1">
              <a:off x="3514" y="1933"/>
              <a:ext cx="454" cy="273"/>
            </a:xfrm>
            <a:prstGeom prst="line">
              <a:avLst/>
            </a:prstGeom>
            <a:noFill/>
            <a:ln w="38100">
              <a:solidFill>
                <a:srgbClr val="FF3300"/>
              </a:solidFill>
              <a:prstDash val="lgDashDot"/>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62" name="TextBox 19"/>
            <p:cNvSpPr txBox="1">
              <a:spLocks noChangeArrowheads="1"/>
            </p:cNvSpPr>
            <p:nvPr/>
          </p:nvSpPr>
          <p:spPr bwMode="auto">
            <a:xfrm>
              <a:off x="3197" y="1797"/>
              <a:ext cx="62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2: paint( )</a:t>
              </a:r>
              <a:endParaRPr lang="en-US" altLang="en-US" sz="1400">
                <a:solidFill>
                  <a:srgbClr val="FF3300"/>
                </a:solidFill>
                <a:latin typeface="Comic Sans MS" panose="030F0702030302020204" pitchFamily="66" charset="0"/>
              </a:endParaRPr>
            </a:p>
          </p:txBody>
        </p:sp>
      </p:grpSp>
      <p:grpSp>
        <p:nvGrpSpPr>
          <p:cNvPr id="5" name="Group 47"/>
          <p:cNvGrpSpPr>
            <a:grpSpLocks/>
          </p:cNvGrpSpPr>
          <p:nvPr/>
        </p:nvGrpSpPr>
        <p:grpSpPr bwMode="auto">
          <a:xfrm>
            <a:off x="2792414" y="4221163"/>
            <a:ext cx="1800225" cy="520700"/>
            <a:chOff x="1519" y="2659"/>
            <a:chExt cx="1134" cy="328"/>
          </a:xfrm>
        </p:grpSpPr>
        <p:sp>
          <p:nvSpPr>
            <p:cNvPr id="10259" name="TextBox 19"/>
            <p:cNvSpPr txBox="1">
              <a:spLocks noChangeArrowheads="1"/>
            </p:cNvSpPr>
            <p:nvPr/>
          </p:nvSpPr>
          <p:spPr bwMode="auto">
            <a:xfrm>
              <a:off x="1519" y="2795"/>
              <a:ext cx="62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3: paint( )</a:t>
              </a:r>
              <a:endParaRPr lang="en-US" altLang="en-US" sz="1400">
                <a:solidFill>
                  <a:srgbClr val="FF3300"/>
                </a:solidFill>
                <a:latin typeface="Comic Sans MS" panose="030F0702030302020204" pitchFamily="66" charset="0"/>
              </a:endParaRPr>
            </a:p>
          </p:txBody>
        </p:sp>
        <p:sp>
          <p:nvSpPr>
            <p:cNvPr id="10260" name="Line 18"/>
            <p:cNvSpPr>
              <a:spLocks noChangeShapeType="1"/>
            </p:cNvSpPr>
            <p:nvPr/>
          </p:nvSpPr>
          <p:spPr bwMode="auto">
            <a:xfrm flipH="1">
              <a:off x="2199" y="2659"/>
              <a:ext cx="454" cy="227"/>
            </a:xfrm>
            <a:prstGeom prst="line">
              <a:avLst/>
            </a:prstGeom>
            <a:noFill/>
            <a:ln w="38100">
              <a:solidFill>
                <a:srgbClr val="FF3300"/>
              </a:solidFill>
              <a:prstDash val="lgDashDot"/>
              <a:round/>
              <a:headEnd/>
              <a:tailEnd type="stealth" w="lg" len="lg"/>
            </a:ln>
            <a:extLst>
              <a:ext uri="{909E8E84-426E-40DD-AFC4-6F175D3DCCD1}">
                <a14:hiddenFill xmlns:a14="http://schemas.microsoft.com/office/drawing/2010/main">
                  <a:noFill/>
                </a14:hiddenFill>
              </a:ext>
            </a:extLst>
          </p:spPr>
          <p:txBody>
            <a:bodyPr/>
            <a:lstStyle/>
            <a:p>
              <a:endParaRPr lang="en-NZ"/>
            </a:p>
          </p:txBody>
        </p:sp>
      </p:grpSp>
      <p:grpSp>
        <p:nvGrpSpPr>
          <p:cNvPr id="6" name="Group 48"/>
          <p:cNvGrpSpPr>
            <a:grpSpLocks/>
          </p:cNvGrpSpPr>
          <p:nvPr/>
        </p:nvGrpSpPr>
        <p:grpSpPr bwMode="auto">
          <a:xfrm>
            <a:off x="5095875" y="4365625"/>
            <a:ext cx="1136650" cy="431800"/>
            <a:chOff x="2970" y="2750"/>
            <a:chExt cx="716" cy="272"/>
          </a:xfrm>
        </p:grpSpPr>
        <p:sp>
          <p:nvSpPr>
            <p:cNvPr id="10257" name="Line 18"/>
            <p:cNvSpPr>
              <a:spLocks noChangeShapeType="1"/>
            </p:cNvSpPr>
            <p:nvPr/>
          </p:nvSpPr>
          <p:spPr bwMode="auto">
            <a:xfrm flipH="1">
              <a:off x="2970" y="2750"/>
              <a:ext cx="182" cy="272"/>
            </a:xfrm>
            <a:prstGeom prst="line">
              <a:avLst/>
            </a:prstGeom>
            <a:noFill/>
            <a:ln w="38100">
              <a:solidFill>
                <a:srgbClr val="FF3300"/>
              </a:solidFill>
              <a:prstDash val="lgDashDot"/>
              <a:round/>
              <a:headEnd/>
              <a:tailEnd type="stealth" w="lg" len="lg"/>
            </a:ln>
            <a:extLst>
              <a:ext uri="{909E8E84-426E-40DD-AFC4-6F175D3DCCD1}">
                <a14:hiddenFill xmlns:a14="http://schemas.microsoft.com/office/drawing/2010/main">
                  <a:noFill/>
                </a14:hiddenFill>
              </a:ext>
            </a:extLst>
          </p:spPr>
          <p:txBody>
            <a:bodyPr/>
            <a:lstStyle/>
            <a:p>
              <a:endParaRPr lang="en-NZ"/>
            </a:p>
          </p:txBody>
        </p:sp>
        <p:sp>
          <p:nvSpPr>
            <p:cNvPr id="10258" name="TextBox 19"/>
            <p:cNvSpPr txBox="1">
              <a:spLocks noChangeArrowheads="1"/>
            </p:cNvSpPr>
            <p:nvPr/>
          </p:nvSpPr>
          <p:spPr bwMode="auto">
            <a:xfrm>
              <a:off x="3061" y="2795"/>
              <a:ext cx="62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4: paint( )</a:t>
              </a:r>
              <a:endParaRPr lang="en-US" altLang="en-US" sz="1400">
                <a:solidFill>
                  <a:srgbClr val="FF3300"/>
                </a:solidFill>
                <a:latin typeface="Comic Sans MS" panose="030F0702030302020204" pitchFamily="66" charset="0"/>
              </a:endParaRPr>
            </a:p>
          </p:txBody>
        </p:sp>
      </p:grpSp>
      <p:grpSp>
        <p:nvGrpSpPr>
          <p:cNvPr id="7" name="Group 49"/>
          <p:cNvGrpSpPr>
            <a:grpSpLocks/>
          </p:cNvGrpSpPr>
          <p:nvPr/>
        </p:nvGrpSpPr>
        <p:grpSpPr bwMode="auto">
          <a:xfrm>
            <a:off x="6608763" y="3068639"/>
            <a:ext cx="2451100" cy="1817687"/>
            <a:chOff x="3923" y="1933"/>
            <a:chExt cx="1544" cy="1145"/>
          </a:xfrm>
        </p:grpSpPr>
        <p:sp>
          <p:nvSpPr>
            <p:cNvPr id="10252" name="TextBox 19"/>
            <p:cNvSpPr txBox="1">
              <a:spLocks noChangeArrowheads="1"/>
            </p:cNvSpPr>
            <p:nvPr/>
          </p:nvSpPr>
          <p:spPr bwMode="auto">
            <a:xfrm>
              <a:off x="4422" y="2024"/>
              <a:ext cx="1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5</a:t>
              </a:r>
              <a:endParaRPr lang="en-US" altLang="en-US" sz="1400">
                <a:solidFill>
                  <a:srgbClr val="FF3300"/>
                </a:solidFill>
                <a:latin typeface="Comic Sans MS" panose="030F0702030302020204" pitchFamily="66" charset="0"/>
              </a:endParaRPr>
            </a:p>
          </p:txBody>
        </p:sp>
        <p:sp>
          <p:nvSpPr>
            <p:cNvPr id="10253" name="TextBox 19"/>
            <p:cNvSpPr txBox="1">
              <a:spLocks noChangeArrowheads="1"/>
            </p:cNvSpPr>
            <p:nvPr/>
          </p:nvSpPr>
          <p:spPr bwMode="auto">
            <a:xfrm>
              <a:off x="3923" y="2795"/>
              <a:ext cx="1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6</a:t>
              </a:r>
              <a:endParaRPr lang="en-US" altLang="en-US" sz="1400">
                <a:solidFill>
                  <a:srgbClr val="FF3300"/>
                </a:solidFill>
                <a:latin typeface="Comic Sans MS" panose="030F0702030302020204" pitchFamily="66" charset="0"/>
              </a:endParaRPr>
            </a:p>
          </p:txBody>
        </p:sp>
        <p:sp>
          <p:nvSpPr>
            <p:cNvPr id="10254" name="TextBox 19"/>
            <p:cNvSpPr txBox="1">
              <a:spLocks noChangeArrowheads="1"/>
            </p:cNvSpPr>
            <p:nvPr/>
          </p:nvSpPr>
          <p:spPr bwMode="auto">
            <a:xfrm>
              <a:off x="4920" y="1933"/>
              <a:ext cx="1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7</a:t>
              </a:r>
              <a:endParaRPr lang="en-US" altLang="en-US" sz="1400">
                <a:solidFill>
                  <a:srgbClr val="FF3300"/>
                </a:solidFill>
                <a:latin typeface="Comic Sans MS" panose="030F0702030302020204" pitchFamily="66" charset="0"/>
              </a:endParaRPr>
            </a:p>
          </p:txBody>
        </p:sp>
        <p:sp>
          <p:nvSpPr>
            <p:cNvPr id="10255" name="TextBox 19"/>
            <p:cNvSpPr txBox="1">
              <a:spLocks noChangeArrowheads="1"/>
            </p:cNvSpPr>
            <p:nvPr/>
          </p:nvSpPr>
          <p:spPr bwMode="auto">
            <a:xfrm>
              <a:off x="4739" y="2886"/>
              <a:ext cx="1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8</a:t>
              </a:r>
              <a:endParaRPr lang="en-US" altLang="en-US" sz="1400">
                <a:solidFill>
                  <a:srgbClr val="FF3300"/>
                </a:solidFill>
                <a:latin typeface="Comic Sans MS" panose="030F0702030302020204" pitchFamily="66" charset="0"/>
              </a:endParaRPr>
            </a:p>
          </p:txBody>
        </p:sp>
        <p:sp>
          <p:nvSpPr>
            <p:cNvPr id="10256" name="TextBox 19"/>
            <p:cNvSpPr txBox="1">
              <a:spLocks noChangeArrowheads="1"/>
            </p:cNvSpPr>
            <p:nvPr/>
          </p:nvSpPr>
          <p:spPr bwMode="auto">
            <a:xfrm>
              <a:off x="5283" y="2705"/>
              <a:ext cx="1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9</a:t>
              </a:r>
              <a:endParaRPr lang="en-US" altLang="en-US" sz="1400">
                <a:solidFill>
                  <a:srgbClr val="FF3300"/>
                </a:solidFill>
                <a:latin typeface="Comic Sans MS" panose="030F0702030302020204" pitchFamily="66" charset="0"/>
              </a:endParaRPr>
            </a:p>
          </p:txBody>
        </p:sp>
      </p:grpSp>
      <p:sp>
        <p:nvSpPr>
          <p:cNvPr id="2" name="Date Placeholder 1"/>
          <p:cNvSpPr>
            <a:spLocks noGrp="1"/>
          </p:cNvSpPr>
          <p:nvPr>
            <p:ph type="dt" sz="half" idx="10"/>
          </p:nvPr>
        </p:nvSpPr>
        <p:spPr/>
        <p:txBody>
          <a:bodyPr/>
          <a:lstStyle/>
          <a:p>
            <a:pPr>
              <a:defRPr/>
            </a:pPr>
            <a:r>
              <a:rPr lang="en-US" smtClean="0"/>
              <a:t>COMPSCI 230: Swing2</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8F31EDD2-7D31-4C0F-80F1-923A0D796EBF}" type="slidenum">
              <a:rPr lang="en-US" altLang="en-US" sz="1400">
                <a:solidFill>
                  <a:schemeClr val="bg2"/>
                </a:solidFill>
              </a:rPr>
              <a:pPr/>
              <a:t>8</a:t>
            </a:fld>
            <a:endParaRPr lang="en-US" altLang="en-US" sz="1400">
              <a:solidFill>
                <a:schemeClr val="bg2"/>
              </a:solidFill>
            </a:endParaRPr>
          </a:p>
        </p:txBody>
      </p:sp>
      <p:sp>
        <p:nvSpPr>
          <p:cNvPr id="11268" name="Rectangle 2"/>
          <p:cNvSpPr>
            <a:spLocks noGrp="1" noChangeArrowheads="1"/>
          </p:cNvSpPr>
          <p:nvPr>
            <p:ph type="title"/>
          </p:nvPr>
        </p:nvSpPr>
        <p:spPr>
          <a:xfrm>
            <a:off x="920552" y="0"/>
            <a:ext cx="7556698" cy="1143000"/>
          </a:xfrm>
        </p:spPr>
        <p:txBody>
          <a:bodyPr/>
          <a:lstStyle/>
          <a:p>
            <a:r>
              <a:rPr lang="en-NZ" altLang="en-US" dirty="0" smtClean="0"/>
              <a:t>Layout management</a:t>
            </a:r>
            <a:endParaRPr lang="en-GB" altLang="en-US" dirty="0" smtClean="0"/>
          </a:p>
        </p:txBody>
      </p:sp>
      <p:sp>
        <p:nvSpPr>
          <p:cNvPr id="11269" name="Text Box 4"/>
          <p:cNvSpPr txBox="1">
            <a:spLocks noChangeArrowheads="1"/>
          </p:cNvSpPr>
          <p:nvPr/>
        </p:nvSpPr>
        <p:spPr bwMode="auto">
          <a:xfrm>
            <a:off x="706438" y="2781301"/>
            <a:ext cx="25336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l"/>
            <a:r>
              <a:rPr lang="en-NZ" altLang="en-US" sz="1000" dirty="0">
                <a:latin typeface="Comic Sans MS" panose="030F0702030302020204" pitchFamily="66" charset="0"/>
              </a:rPr>
              <a:t>Container</a:t>
            </a:r>
          </a:p>
          <a:p>
            <a:pPr algn="l"/>
            <a:endParaRPr lang="en-NZ" altLang="en-US" sz="1000" dirty="0">
              <a:latin typeface="Comic Sans MS" panose="030F0702030302020204" pitchFamily="66" charset="0"/>
            </a:endParaRPr>
          </a:p>
          <a:p>
            <a:pPr algn="l"/>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setLayout</a:t>
            </a:r>
            <a:r>
              <a:rPr lang="en-NZ" altLang="en-US" sz="1000" dirty="0">
                <a:latin typeface="Comic Sans MS" panose="030F0702030302020204" pitchFamily="66" charset="0"/>
              </a:rPr>
              <a:t>( </a:t>
            </a:r>
            <a:r>
              <a:rPr lang="en-NZ" altLang="en-US" sz="1000" dirty="0" err="1">
                <a:latin typeface="Comic Sans MS" panose="030F0702030302020204" pitchFamily="66" charset="0"/>
              </a:rPr>
              <a:t>mgr</a:t>
            </a:r>
            <a:r>
              <a:rPr lang="en-NZ" altLang="en-US" sz="1000" dirty="0">
                <a:latin typeface="Comic Sans MS" panose="030F0702030302020204" pitchFamily="66" charset="0"/>
              </a:rPr>
              <a:t> : </a:t>
            </a:r>
            <a:r>
              <a:rPr lang="en-NZ" altLang="en-US" sz="1000" dirty="0" err="1">
                <a:latin typeface="Comic Sans MS" panose="030F0702030302020204" pitchFamily="66" charset="0"/>
              </a:rPr>
              <a:t>LayoutManager</a:t>
            </a:r>
            <a:r>
              <a:rPr lang="en-NZ" altLang="en-US" sz="1000" dirty="0">
                <a:latin typeface="Comic Sans MS" panose="030F0702030302020204" pitchFamily="66" charset="0"/>
              </a:rPr>
              <a:t> ) : void</a:t>
            </a:r>
          </a:p>
          <a:p>
            <a:pPr algn="l"/>
            <a:r>
              <a:rPr lang="en-NZ" altLang="en-US" sz="1000" dirty="0" err="1">
                <a:latin typeface="Comic Sans MS" panose="030F0702030302020204" pitchFamily="66" charset="0"/>
              </a:rPr>
              <a:t>doLayout</a:t>
            </a:r>
            <a:r>
              <a:rPr lang="en-NZ" altLang="en-US" sz="1000" dirty="0">
                <a:latin typeface="Comic Sans MS" panose="030F0702030302020204" pitchFamily="66" charset="0"/>
              </a:rPr>
              <a:t>( )</a:t>
            </a:r>
          </a:p>
          <a:p>
            <a:pPr algn="l"/>
            <a:r>
              <a:rPr lang="en-NZ" altLang="en-US" sz="1000" dirty="0">
                <a:latin typeface="Comic Sans MS" panose="030F0702030302020204" pitchFamily="66" charset="0"/>
              </a:rPr>
              <a:t>add( c : Component ) : void</a:t>
            </a:r>
            <a:endParaRPr lang="en-GB" altLang="en-US" sz="1000" dirty="0">
              <a:latin typeface="Comic Sans MS" panose="030F0702030302020204" pitchFamily="66" charset="0"/>
            </a:endParaRPr>
          </a:p>
        </p:txBody>
      </p:sp>
      <p:sp>
        <p:nvSpPr>
          <p:cNvPr id="11270" name="Rectangle 5"/>
          <p:cNvSpPr>
            <a:spLocks noChangeArrowheads="1"/>
          </p:cNvSpPr>
          <p:nvPr/>
        </p:nvSpPr>
        <p:spPr bwMode="auto">
          <a:xfrm>
            <a:off x="633414" y="2781300"/>
            <a:ext cx="2663825" cy="1079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71" name="Line 13"/>
          <p:cNvSpPr>
            <a:spLocks noChangeShapeType="1"/>
          </p:cNvSpPr>
          <p:nvPr/>
        </p:nvSpPr>
        <p:spPr bwMode="auto">
          <a:xfrm>
            <a:off x="633414" y="3068638"/>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2" name="Line 13"/>
          <p:cNvSpPr>
            <a:spLocks noChangeShapeType="1"/>
          </p:cNvSpPr>
          <p:nvPr/>
        </p:nvSpPr>
        <p:spPr bwMode="auto">
          <a:xfrm>
            <a:off x="633414" y="3213100"/>
            <a:ext cx="2663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3" name="AutoShape 23"/>
          <p:cNvSpPr>
            <a:spLocks noChangeArrowheads="1"/>
          </p:cNvSpPr>
          <p:nvPr/>
        </p:nvSpPr>
        <p:spPr bwMode="auto">
          <a:xfrm>
            <a:off x="3297238" y="3429001"/>
            <a:ext cx="215900" cy="144463"/>
          </a:xfrm>
          <a:prstGeom prst="diamond">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74" name="Line 24"/>
          <p:cNvSpPr>
            <a:spLocks noChangeShapeType="1"/>
          </p:cNvSpPr>
          <p:nvPr/>
        </p:nvSpPr>
        <p:spPr bwMode="auto">
          <a:xfrm>
            <a:off x="3513138" y="3500438"/>
            <a:ext cx="646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5" name="Text Box 4"/>
          <p:cNvSpPr txBox="1">
            <a:spLocks noChangeArrowheads="1"/>
          </p:cNvSpPr>
          <p:nvPr/>
        </p:nvSpPr>
        <p:spPr bwMode="auto">
          <a:xfrm>
            <a:off x="1498601" y="1771651"/>
            <a:ext cx="823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Component</a:t>
            </a:r>
          </a:p>
          <a:p>
            <a:endParaRPr lang="en-NZ" altLang="en-US" sz="1000" dirty="0">
              <a:latin typeface="Comic Sans MS" panose="030F0702030302020204" pitchFamily="66" charset="0"/>
            </a:endParaRPr>
          </a:p>
        </p:txBody>
      </p:sp>
      <p:sp>
        <p:nvSpPr>
          <p:cNvPr id="11276" name="Rectangle 5"/>
          <p:cNvSpPr>
            <a:spLocks noChangeArrowheads="1"/>
          </p:cNvSpPr>
          <p:nvPr/>
        </p:nvSpPr>
        <p:spPr bwMode="auto">
          <a:xfrm>
            <a:off x="1425575" y="1771651"/>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77" name="Line 13"/>
          <p:cNvSpPr>
            <a:spLocks noChangeShapeType="1"/>
          </p:cNvSpPr>
          <p:nvPr/>
        </p:nvSpPr>
        <p:spPr bwMode="auto">
          <a:xfrm>
            <a:off x="1425575" y="2058989"/>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8" name="Line 13"/>
          <p:cNvSpPr>
            <a:spLocks noChangeShapeType="1"/>
          </p:cNvSpPr>
          <p:nvPr/>
        </p:nvSpPr>
        <p:spPr bwMode="auto">
          <a:xfrm>
            <a:off x="1425575" y="2203450"/>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79" name="AutoShape 29"/>
          <p:cNvSpPr>
            <a:spLocks noChangeArrowheads="1"/>
          </p:cNvSpPr>
          <p:nvPr/>
        </p:nvSpPr>
        <p:spPr bwMode="auto">
          <a:xfrm>
            <a:off x="3298825" y="2925763"/>
            <a:ext cx="215900" cy="144462"/>
          </a:xfrm>
          <a:prstGeom prst="diamond">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80" name="Line 30"/>
          <p:cNvSpPr>
            <a:spLocks noChangeShapeType="1"/>
          </p:cNvSpPr>
          <p:nvPr/>
        </p:nvSpPr>
        <p:spPr bwMode="auto">
          <a:xfrm>
            <a:off x="3514726" y="2997200"/>
            <a:ext cx="2143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1" name="AutoShape 13"/>
          <p:cNvSpPr>
            <a:spLocks noChangeArrowheads="1"/>
          </p:cNvSpPr>
          <p:nvPr/>
        </p:nvSpPr>
        <p:spPr bwMode="auto">
          <a:xfrm>
            <a:off x="1857376" y="2347913"/>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82" name="Line 32"/>
          <p:cNvSpPr>
            <a:spLocks noChangeShapeType="1"/>
          </p:cNvSpPr>
          <p:nvPr/>
        </p:nvSpPr>
        <p:spPr bwMode="auto">
          <a:xfrm>
            <a:off x="1928814" y="2563813"/>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3" name="Line 33"/>
          <p:cNvSpPr>
            <a:spLocks noChangeShapeType="1"/>
          </p:cNvSpPr>
          <p:nvPr/>
        </p:nvSpPr>
        <p:spPr bwMode="auto">
          <a:xfrm flipV="1">
            <a:off x="3729038" y="2276476"/>
            <a:ext cx="0" cy="720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4" name="Line 34"/>
          <p:cNvSpPr>
            <a:spLocks noChangeShapeType="1"/>
          </p:cNvSpPr>
          <p:nvPr/>
        </p:nvSpPr>
        <p:spPr bwMode="auto">
          <a:xfrm flipH="1">
            <a:off x="2505076" y="2276475"/>
            <a:ext cx="12239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5" name="Text Box 4"/>
          <p:cNvSpPr txBox="1">
            <a:spLocks noChangeArrowheads="1"/>
          </p:cNvSpPr>
          <p:nvPr/>
        </p:nvSpPr>
        <p:spPr bwMode="auto">
          <a:xfrm>
            <a:off x="4233863" y="2708276"/>
            <a:ext cx="3059112"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dirty="0">
                <a:latin typeface="Comic Sans MS" panose="030F0702030302020204" pitchFamily="66" charset="0"/>
              </a:rPr>
              <a:t>&lt;&lt; interface &gt;&gt;</a:t>
            </a:r>
          </a:p>
          <a:p>
            <a:r>
              <a:rPr lang="en-NZ" altLang="en-US" sz="1000" dirty="0" err="1">
                <a:latin typeface="Comic Sans MS" panose="030F0702030302020204" pitchFamily="66" charset="0"/>
              </a:rPr>
              <a:t>LayoutManager</a:t>
            </a:r>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endParaRPr lang="en-NZ" altLang="en-US" sz="1000" dirty="0">
              <a:latin typeface="Comic Sans MS" panose="030F0702030302020204" pitchFamily="66" charset="0"/>
            </a:endParaRPr>
          </a:p>
          <a:p>
            <a:pPr algn="l"/>
            <a:r>
              <a:rPr lang="en-NZ" altLang="en-US" sz="1000" dirty="0" err="1">
                <a:latin typeface="Comic Sans MS" panose="030F0702030302020204" pitchFamily="66" charset="0"/>
              </a:rPr>
              <a:t>layoutContainer</a:t>
            </a:r>
            <a:r>
              <a:rPr lang="en-NZ" altLang="en-US" sz="1000" dirty="0">
                <a:latin typeface="Comic Sans MS" panose="030F0702030302020204" pitchFamily="66" charset="0"/>
              </a:rPr>
              <a:t>( c : Container )</a:t>
            </a:r>
          </a:p>
          <a:p>
            <a:pPr algn="l"/>
            <a:r>
              <a:rPr lang="en-NZ" altLang="en-US" sz="1000" dirty="0" err="1">
                <a:latin typeface="Comic Sans MS" panose="030F0702030302020204" pitchFamily="66" charset="0"/>
              </a:rPr>
              <a:t>minimumLayoutSize</a:t>
            </a:r>
            <a:r>
              <a:rPr lang="en-NZ" altLang="en-US" sz="1000" dirty="0">
                <a:latin typeface="Comic Sans MS" panose="030F0702030302020204" pitchFamily="66" charset="0"/>
              </a:rPr>
              <a:t>( c : Container ) : Dimension</a:t>
            </a:r>
          </a:p>
          <a:p>
            <a:pPr algn="l"/>
            <a:r>
              <a:rPr lang="en-NZ" altLang="en-US" sz="1000" dirty="0" err="1">
                <a:latin typeface="Comic Sans MS" panose="030F0702030302020204" pitchFamily="66" charset="0"/>
              </a:rPr>
              <a:t>preferredLayoutSize</a:t>
            </a:r>
            <a:r>
              <a:rPr lang="en-NZ" altLang="en-US" sz="1000" dirty="0">
                <a:latin typeface="Comic Sans MS" panose="030F0702030302020204" pitchFamily="66" charset="0"/>
              </a:rPr>
              <a:t>( c : Container ) : Dimension</a:t>
            </a:r>
          </a:p>
        </p:txBody>
      </p:sp>
      <p:sp>
        <p:nvSpPr>
          <p:cNvPr id="11286" name="Rectangle 5"/>
          <p:cNvSpPr>
            <a:spLocks noChangeArrowheads="1"/>
          </p:cNvSpPr>
          <p:nvPr/>
        </p:nvSpPr>
        <p:spPr bwMode="auto">
          <a:xfrm>
            <a:off x="4160838" y="2708276"/>
            <a:ext cx="3167062" cy="12239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87" name="Line 13"/>
          <p:cNvSpPr>
            <a:spLocks noChangeShapeType="1"/>
          </p:cNvSpPr>
          <p:nvPr/>
        </p:nvSpPr>
        <p:spPr bwMode="auto">
          <a:xfrm>
            <a:off x="4160838" y="3140075"/>
            <a:ext cx="31670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8" name="Line 13"/>
          <p:cNvSpPr>
            <a:spLocks noChangeShapeType="1"/>
          </p:cNvSpPr>
          <p:nvPr/>
        </p:nvSpPr>
        <p:spPr bwMode="auto">
          <a:xfrm>
            <a:off x="4160838" y="3355975"/>
            <a:ext cx="31670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89" name="AutoShape 13"/>
          <p:cNvSpPr>
            <a:spLocks noChangeArrowheads="1"/>
          </p:cNvSpPr>
          <p:nvPr/>
        </p:nvSpPr>
        <p:spPr bwMode="auto">
          <a:xfrm>
            <a:off x="5530851" y="3932238"/>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90" name="Line 40"/>
          <p:cNvSpPr>
            <a:spLocks noChangeShapeType="1"/>
          </p:cNvSpPr>
          <p:nvPr/>
        </p:nvSpPr>
        <p:spPr bwMode="auto">
          <a:xfrm>
            <a:off x="5602289" y="4148138"/>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1" name="Text Box 4"/>
          <p:cNvSpPr txBox="1">
            <a:spLocks noChangeArrowheads="1"/>
          </p:cNvSpPr>
          <p:nvPr/>
        </p:nvSpPr>
        <p:spPr bwMode="auto">
          <a:xfrm>
            <a:off x="2794000" y="4581526"/>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BorderLayout</a:t>
            </a:r>
          </a:p>
          <a:p>
            <a:endParaRPr lang="en-NZ" altLang="en-US" sz="1000">
              <a:latin typeface="Comic Sans MS" panose="030F0702030302020204" pitchFamily="66" charset="0"/>
            </a:endParaRPr>
          </a:p>
        </p:txBody>
      </p:sp>
      <p:sp>
        <p:nvSpPr>
          <p:cNvPr id="11292" name="Rectangle 5"/>
          <p:cNvSpPr>
            <a:spLocks noChangeArrowheads="1"/>
          </p:cNvSpPr>
          <p:nvPr/>
        </p:nvSpPr>
        <p:spPr bwMode="auto">
          <a:xfrm>
            <a:off x="2720975" y="4581526"/>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93" name="Line 13"/>
          <p:cNvSpPr>
            <a:spLocks noChangeShapeType="1"/>
          </p:cNvSpPr>
          <p:nvPr/>
        </p:nvSpPr>
        <p:spPr bwMode="auto">
          <a:xfrm>
            <a:off x="2720975" y="4868864"/>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4" name="Line 13"/>
          <p:cNvSpPr>
            <a:spLocks noChangeShapeType="1"/>
          </p:cNvSpPr>
          <p:nvPr/>
        </p:nvSpPr>
        <p:spPr bwMode="auto">
          <a:xfrm>
            <a:off x="2720975" y="5013325"/>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5" name="Text Box 4"/>
          <p:cNvSpPr txBox="1">
            <a:spLocks noChangeArrowheads="1"/>
          </p:cNvSpPr>
          <p:nvPr/>
        </p:nvSpPr>
        <p:spPr bwMode="auto">
          <a:xfrm>
            <a:off x="4233863" y="4581526"/>
            <a:ext cx="800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BoxLayout</a:t>
            </a:r>
          </a:p>
          <a:p>
            <a:endParaRPr lang="en-NZ" altLang="en-US" sz="1000">
              <a:latin typeface="Comic Sans MS" panose="030F0702030302020204" pitchFamily="66" charset="0"/>
            </a:endParaRPr>
          </a:p>
        </p:txBody>
      </p:sp>
      <p:sp>
        <p:nvSpPr>
          <p:cNvPr id="11296" name="Rectangle 5"/>
          <p:cNvSpPr>
            <a:spLocks noChangeArrowheads="1"/>
          </p:cNvSpPr>
          <p:nvPr/>
        </p:nvSpPr>
        <p:spPr bwMode="auto">
          <a:xfrm>
            <a:off x="4160839" y="4581526"/>
            <a:ext cx="1081087"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297" name="Line 13"/>
          <p:cNvSpPr>
            <a:spLocks noChangeShapeType="1"/>
          </p:cNvSpPr>
          <p:nvPr/>
        </p:nvSpPr>
        <p:spPr bwMode="auto">
          <a:xfrm>
            <a:off x="4160839" y="4868864"/>
            <a:ext cx="10810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8" name="Line 13"/>
          <p:cNvSpPr>
            <a:spLocks noChangeShapeType="1"/>
          </p:cNvSpPr>
          <p:nvPr/>
        </p:nvSpPr>
        <p:spPr bwMode="auto">
          <a:xfrm>
            <a:off x="4160839" y="5013325"/>
            <a:ext cx="1081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299" name="Text Box 4"/>
          <p:cNvSpPr txBox="1">
            <a:spLocks noChangeArrowheads="1"/>
          </p:cNvSpPr>
          <p:nvPr/>
        </p:nvSpPr>
        <p:spPr bwMode="auto">
          <a:xfrm>
            <a:off x="5675314" y="4581526"/>
            <a:ext cx="8461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FlowLayout</a:t>
            </a:r>
          </a:p>
          <a:p>
            <a:endParaRPr lang="en-NZ" altLang="en-US" sz="1000">
              <a:latin typeface="Comic Sans MS" panose="030F0702030302020204" pitchFamily="66" charset="0"/>
            </a:endParaRPr>
          </a:p>
        </p:txBody>
      </p:sp>
      <p:sp>
        <p:nvSpPr>
          <p:cNvPr id="11300" name="Rectangle 5"/>
          <p:cNvSpPr>
            <a:spLocks noChangeArrowheads="1"/>
          </p:cNvSpPr>
          <p:nvPr/>
        </p:nvSpPr>
        <p:spPr bwMode="auto">
          <a:xfrm>
            <a:off x="5602289" y="4581526"/>
            <a:ext cx="1081087"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301" name="Line 13"/>
          <p:cNvSpPr>
            <a:spLocks noChangeShapeType="1"/>
          </p:cNvSpPr>
          <p:nvPr/>
        </p:nvSpPr>
        <p:spPr bwMode="auto">
          <a:xfrm>
            <a:off x="5602289" y="4868864"/>
            <a:ext cx="1081087"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2" name="Line 13"/>
          <p:cNvSpPr>
            <a:spLocks noChangeShapeType="1"/>
          </p:cNvSpPr>
          <p:nvPr/>
        </p:nvSpPr>
        <p:spPr bwMode="auto">
          <a:xfrm>
            <a:off x="5602289" y="5013325"/>
            <a:ext cx="10810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3" name="Text Box 4"/>
          <p:cNvSpPr txBox="1">
            <a:spLocks noChangeArrowheads="1"/>
          </p:cNvSpPr>
          <p:nvPr/>
        </p:nvSpPr>
        <p:spPr bwMode="auto">
          <a:xfrm>
            <a:off x="7115176" y="4581526"/>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GridLayout</a:t>
            </a:r>
          </a:p>
          <a:p>
            <a:endParaRPr lang="en-NZ" altLang="en-US" sz="1000">
              <a:latin typeface="Comic Sans MS" panose="030F0702030302020204" pitchFamily="66" charset="0"/>
            </a:endParaRPr>
          </a:p>
        </p:txBody>
      </p:sp>
      <p:sp>
        <p:nvSpPr>
          <p:cNvPr id="11304" name="Rectangle 5"/>
          <p:cNvSpPr>
            <a:spLocks noChangeArrowheads="1"/>
          </p:cNvSpPr>
          <p:nvPr/>
        </p:nvSpPr>
        <p:spPr bwMode="auto">
          <a:xfrm>
            <a:off x="7042150" y="4581526"/>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305" name="Line 13"/>
          <p:cNvSpPr>
            <a:spLocks noChangeShapeType="1"/>
          </p:cNvSpPr>
          <p:nvPr/>
        </p:nvSpPr>
        <p:spPr bwMode="auto">
          <a:xfrm>
            <a:off x="7042150" y="4868864"/>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6" name="Line 13"/>
          <p:cNvSpPr>
            <a:spLocks noChangeShapeType="1"/>
          </p:cNvSpPr>
          <p:nvPr/>
        </p:nvSpPr>
        <p:spPr bwMode="auto">
          <a:xfrm>
            <a:off x="7042150" y="5013325"/>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7" name="Line 57"/>
          <p:cNvSpPr>
            <a:spLocks noChangeShapeType="1"/>
          </p:cNvSpPr>
          <p:nvPr/>
        </p:nvSpPr>
        <p:spPr bwMode="auto">
          <a:xfrm>
            <a:off x="3297238" y="4365625"/>
            <a:ext cx="4176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8" name="Line 58"/>
          <p:cNvSpPr>
            <a:spLocks noChangeShapeType="1"/>
          </p:cNvSpPr>
          <p:nvPr/>
        </p:nvSpPr>
        <p:spPr bwMode="auto">
          <a:xfrm>
            <a:off x="3297239" y="4365625"/>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09" name="Line 59"/>
          <p:cNvSpPr>
            <a:spLocks noChangeShapeType="1"/>
          </p:cNvSpPr>
          <p:nvPr/>
        </p:nvSpPr>
        <p:spPr bwMode="auto">
          <a:xfrm>
            <a:off x="4665664" y="4365625"/>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10" name="Line 60"/>
          <p:cNvSpPr>
            <a:spLocks noChangeShapeType="1"/>
          </p:cNvSpPr>
          <p:nvPr/>
        </p:nvSpPr>
        <p:spPr bwMode="auto">
          <a:xfrm>
            <a:off x="6105525" y="4365625"/>
            <a:ext cx="158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1311" name="Line 61"/>
          <p:cNvSpPr>
            <a:spLocks noChangeShapeType="1"/>
          </p:cNvSpPr>
          <p:nvPr/>
        </p:nvSpPr>
        <p:spPr bwMode="auto">
          <a:xfrm>
            <a:off x="7473950" y="4365625"/>
            <a:ext cx="158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pic>
        <p:nvPicPr>
          <p:cNvPr id="11312" name="Picture 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7014" y="5229226"/>
            <a:ext cx="22955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13" name="Picture 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426" y="5229225"/>
            <a:ext cx="968375" cy="78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14" name="Picture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0713" y="5229226"/>
            <a:ext cx="2252662"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15" name="Picture 6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86388" y="5229226"/>
            <a:ext cx="15113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16" name="Text Box 7"/>
          <p:cNvSpPr txBox="1">
            <a:spLocks noChangeArrowheads="1"/>
          </p:cNvSpPr>
          <p:nvPr/>
        </p:nvSpPr>
        <p:spPr bwMode="auto">
          <a:xfrm>
            <a:off x="5313363" y="1412876"/>
            <a:ext cx="3816350"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2000" dirty="0">
                <a:latin typeface="Comic Sans MS" panose="030F0702030302020204" pitchFamily="66" charset="0"/>
              </a:rPr>
              <a:t>Why is this design for layout management so effective?</a:t>
            </a:r>
          </a:p>
        </p:txBody>
      </p:sp>
      <p:pic>
        <p:nvPicPr>
          <p:cNvPr id="11317" name="Picture 5" descr="MCj0431512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1201" y="1341439"/>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smtClean="0"/>
              <a:t>COMPSCI 230: Swing2</a:t>
            </a:r>
            <a:endParaRPr lang="en-NZ" dirty="0"/>
          </a:p>
        </p:txBody>
      </p:sp>
    </p:spTree>
    <p:extLst>
      <p:ext uri="{BB962C8B-B14F-4D97-AF65-F5344CB8AC3E}">
        <p14:creationId xmlns:p14="http://schemas.microsoft.com/office/powerpoint/2010/main" val="674075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4077690-DFE8-4523-9691-26538581B49D}" type="slidenum">
              <a:rPr lang="en-US" altLang="en-US" sz="1400">
                <a:solidFill>
                  <a:schemeClr val="bg2"/>
                </a:solidFill>
              </a:rPr>
              <a:pPr/>
              <a:t>9</a:t>
            </a:fld>
            <a:endParaRPr lang="en-US" altLang="en-US" sz="1400">
              <a:solidFill>
                <a:schemeClr val="bg2"/>
              </a:solidFill>
            </a:endParaRPr>
          </a:p>
        </p:txBody>
      </p:sp>
      <p:sp>
        <p:nvSpPr>
          <p:cNvPr id="12292" name="Rectangle 2"/>
          <p:cNvSpPr>
            <a:spLocks noGrp="1" noChangeArrowheads="1"/>
          </p:cNvSpPr>
          <p:nvPr>
            <p:ph type="title"/>
          </p:nvPr>
        </p:nvSpPr>
        <p:spPr>
          <a:xfrm>
            <a:off x="1136576" y="228600"/>
            <a:ext cx="8274124" cy="914400"/>
          </a:xfrm>
        </p:spPr>
        <p:txBody>
          <a:bodyPr>
            <a:normAutofit fontScale="90000"/>
          </a:bodyPr>
          <a:lstStyle/>
          <a:p>
            <a:r>
              <a:rPr lang="en-NZ" altLang="en-US" sz="3600" dirty="0"/>
              <a:t>Layout </a:t>
            </a:r>
            <a:br>
              <a:rPr lang="en-NZ" altLang="en-US" sz="3600" dirty="0"/>
            </a:br>
            <a:r>
              <a:rPr lang="en-NZ" altLang="en-US" sz="3600" dirty="0"/>
              <a:t>management</a:t>
            </a:r>
            <a:endParaRPr lang="en-GB" altLang="en-US" sz="3600" dirty="0"/>
          </a:p>
        </p:txBody>
      </p:sp>
      <p:sp>
        <p:nvSpPr>
          <p:cNvPr id="12293" name="Text Box 4"/>
          <p:cNvSpPr txBox="1">
            <a:spLocks noChangeArrowheads="1"/>
          </p:cNvSpPr>
          <p:nvPr/>
        </p:nvSpPr>
        <p:spPr bwMode="auto">
          <a:xfrm>
            <a:off x="4486275" y="333376"/>
            <a:ext cx="7508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Container</a:t>
            </a:r>
          </a:p>
          <a:p>
            <a:endParaRPr lang="en-NZ" altLang="en-US" sz="1000">
              <a:latin typeface="Comic Sans MS" panose="030F0702030302020204" pitchFamily="66" charset="0"/>
            </a:endParaRPr>
          </a:p>
        </p:txBody>
      </p:sp>
      <p:sp>
        <p:nvSpPr>
          <p:cNvPr id="12294" name="Rectangle 5"/>
          <p:cNvSpPr>
            <a:spLocks noChangeArrowheads="1"/>
          </p:cNvSpPr>
          <p:nvPr/>
        </p:nvSpPr>
        <p:spPr bwMode="auto">
          <a:xfrm>
            <a:off x="4413250" y="333376"/>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295" name="Line 13"/>
          <p:cNvSpPr>
            <a:spLocks noChangeShapeType="1"/>
          </p:cNvSpPr>
          <p:nvPr/>
        </p:nvSpPr>
        <p:spPr bwMode="auto">
          <a:xfrm>
            <a:off x="4413250" y="620714"/>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296" name="Line 13"/>
          <p:cNvSpPr>
            <a:spLocks noChangeShapeType="1"/>
          </p:cNvSpPr>
          <p:nvPr/>
        </p:nvSpPr>
        <p:spPr bwMode="auto">
          <a:xfrm>
            <a:off x="4413250" y="765175"/>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297" name="Text Box 4"/>
          <p:cNvSpPr txBox="1">
            <a:spLocks noChangeArrowheads="1"/>
          </p:cNvSpPr>
          <p:nvPr/>
        </p:nvSpPr>
        <p:spPr bwMode="auto">
          <a:xfrm>
            <a:off x="3692526" y="1339851"/>
            <a:ext cx="487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Panel</a:t>
            </a:r>
          </a:p>
          <a:p>
            <a:endParaRPr lang="en-NZ" altLang="en-US" sz="1000">
              <a:latin typeface="Comic Sans MS" panose="030F0702030302020204" pitchFamily="66" charset="0"/>
            </a:endParaRPr>
          </a:p>
        </p:txBody>
      </p:sp>
      <p:sp>
        <p:nvSpPr>
          <p:cNvPr id="12298" name="Rectangle 5"/>
          <p:cNvSpPr>
            <a:spLocks noChangeArrowheads="1"/>
          </p:cNvSpPr>
          <p:nvPr/>
        </p:nvSpPr>
        <p:spPr bwMode="auto">
          <a:xfrm>
            <a:off x="3619500" y="1339851"/>
            <a:ext cx="1081088"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299" name="Line 13"/>
          <p:cNvSpPr>
            <a:spLocks noChangeShapeType="1"/>
          </p:cNvSpPr>
          <p:nvPr/>
        </p:nvSpPr>
        <p:spPr bwMode="auto">
          <a:xfrm>
            <a:off x="3619500" y="1627189"/>
            <a:ext cx="10810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00" name="Line 13"/>
          <p:cNvSpPr>
            <a:spLocks noChangeShapeType="1"/>
          </p:cNvSpPr>
          <p:nvPr/>
        </p:nvSpPr>
        <p:spPr bwMode="auto">
          <a:xfrm>
            <a:off x="3619500" y="1771650"/>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01" name="Text Box 4"/>
          <p:cNvSpPr txBox="1">
            <a:spLocks noChangeArrowheads="1"/>
          </p:cNvSpPr>
          <p:nvPr/>
        </p:nvSpPr>
        <p:spPr bwMode="auto">
          <a:xfrm>
            <a:off x="957263" y="2565401"/>
            <a:ext cx="159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PanelWithBorderLayout</a:t>
            </a:r>
          </a:p>
          <a:p>
            <a:endParaRPr lang="en-NZ" altLang="en-US" sz="1000">
              <a:latin typeface="Comic Sans MS" panose="030F0702030302020204" pitchFamily="66" charset="0"/>
            </a:endParaRPr>
          </a:p>
        </p:txBody>
      </p:sp>
      <p:sp>
        <p:nvSpPr>
          <p:cNvPr id="12302" name="Rectangle 5"/>
          <p:cNvSpPr>
            <a:spLocks noChangeArrowheads="1"/>
          </p:cNvSpPr>
          <p:nvPr/>
        </p:nvSpPr>
        <p:spPr bwMode="auto">
          <a:xfrm>
            <a:off x="884238" y="2565401"/>
            <a:ext cx="17272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03" name="Line 13"/>
          <p:cNvSpPr>
            <a:spLocks noChangeShapeType="1"/>
          </p:cNvSpPr>
          <p:nvPr/>
        </p:nvSpPr>
        <p:spPr bwMode="auto">
          <a:xfrm>
            <a:off x="884238" y="2852738"/>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04" name="Line 13"/>
          <p:cNvSpPr>
            <a:spLocks noChangeShapeType="1"/>
          </p:cNvSpPr>
          <p:nvPr/>
        </p:nvSpPr>
        <p:spPr bwMode="auto">
          <a:xfrm>
            <a:off x="884238" y="29972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05" name="Text Box 4"/>
          <p:cNvSpPr txBox="1">
            <a:spLocks noChangeArrowheads="1"/>
          </p:cNvSpPr>
          <p:nvPr/>
        </p:nvSpPr>
        <p:spPr bwMode="auto">
          <a:xfrm>
            <a:off x="3044825" y="2565401"/>
            <a:ext cx="1403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PanelWithBoxLayout</a:t>
            </a:r>
          </a:p>
          <a:p>
            <a:endParaRPr lang="en-NZ" altLang="en-US" sz="1000">
              <a:latin typeface="Comic Sans MS" panose="030F0702030302020204" pitchFamily="66" charset="0"/>
            </a:endParaRPr>
          </a:p>
        </p:txBody>
      </p:sp>
      <p:sp>
        <p:nvSpPr>
          <p:cNvPr id="12306" name="Rectangle 5"/>
          <p:cNvSpPr>
            <a:spLocks noChangeArrowheads="1"/>
          </p:cNvSpPr>
          <p:nvPr/>
        </p:nvSpPr>
        <p:spPr bwMode="auto">
          <a:xfrm>
            <a:off x="2971800" y="2565401"/>
            <a:ext cx="17272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07" name="Line 13"/>
          <p:cNvSpPr>
            <a:spLocks noChangeShapeType="1"/>
          </p:cNvSpPr>
          <p:nvPr/>
        </p:nvSpPr>
        <p:spPr bwMode="auto">
          <a:xfrm>
            <a:off x="2971800" y="2852738"/>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08" name="Line 13"/>
          <p:cNvSpPr>
            <a:spLocks noChangeShapeType="1"/>
          </p:cNvSpPr>
          <p:nvPr/>
        </p:nvSpPr>
        <p:spPr bwMode="auto">
          <a:xfrm>
            <a:off x="2971800" y="29972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09" name="AutoShape 13"/>
          <p:cNvSpPr>
            <a:spLocks noChangeArrowheads="1"/>
          </p:cNvSpPr>
          <p:nvPr/>
        </p:nvSpPr>
        <p:spPr bwMode="auto">
          <a:xfrm>
            <a:off x="4845051" y="909638"/>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10" name="Line 25"/>
          <p:cNvSpPr>
            <a:spLocks noChangeShapeType="1"/>
          </p:cNvSpPr>
          <p:nvPr/>
        </p:nvSpPr>
        <p:spPr bwMode="auto">
          <a:xfrm>
            <a:off x="4916488" y="1125538"/>
            <a:ext cx="0"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11" name="AutoShape 13"/>
          <p:cNvSpPr>
            <a:spLocks noChangeArrowheads="1"/>
          </p:cNvSpPr>
          <p:nvPr/>
        </p:nvSpPr>
        <p:spPr bwMode="auto">
          <a:xfrm>
            <a:off x="4052889" y="1916113"/>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12" name="Line 27"/>
          <p:cNvSpPr>
            <a:spLocks noChangeShapeType="1"/>
          </p:cNvSpPr>
          <p:nvPr/>
        </p:nvSpPr>
        <p:spPr bwMode="auto">
          <a:xfrm>
            <a:off x="4124325" y="2132013"/>
            <a:ext cx="158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13" name="Line 28"/>
          <p:cNvSpPr>
            <a:spLocks noChangeShapeType="1"/>
          </p:cNvSpPr>
          <p:nvPr/>
        </p:nvSpPr>
        <p:spPr bwMode="auto">
          <a:xfrm>
            <a:off x="1674814" y="2349500"/>
            <a:ext cx="21605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14" name="Line 29"/>
          <p:cNvSpPr>
            <a:spLocks noChangeShapeType="1"/>
          </p:cNvSpPr>
          <p:nvPr/>
        </p:nvSpPr>
        <p:spPr bwMode="auto">
          <a:xfrm>
            <a:off x="1674813" y="23495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15" name="Line 30"/>
          <p:cNvSpPr>
            <a:spLocks noChangeShapeType="1"/>
          </p:cNvSpPr>
          <p:nvPr/>
        </p:nvSpPr>
        <p:spPr bwMode="auto">
          <a:xfrm>
            <a:off x="3835400" y="23495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16" name="Text Box 31"/>
          <p:cNvSpPr txBox="1">
            <a:spLocks noChangeArrowheads="1"/>
          </p:cNvSpPr>
          <p:nvPr/>
        </p:nvSpPr>
        <p:spPr bwMode="auto">
          <a:xfrm>
            <a:off x="2540000" y="25654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a:t>…</a:t>
            </a:r>
            <a:endParaRPr lang="en-GB" altLang="en-US"/>
          </a:p>
        </p:txBody>
      </p:sp>
      <p:sp>
        <p:nvSpPr>
          <p:cNvPr id="12317" name="Text Box 32"/>
          <p:cNvSpPr txBox="1">
            <a:spLocks noChangeArrowheads="1"/>
          </p:cNvSpPr>
          <p:nvPr/>
        </p:nvSpPr>
        <p:spPr bwMode="auto">
          <a:xfrm>
            <a:off x="6321425" y="260351"/>
            <a:ext cx="3024188"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400">
                <a:solidFill>
                  <a:srgbClr val="FF3300"/>
                </a:solidFill>
                <a:latin typeface="Comic Sans MS" panose="030F0702030302020204" pitchFamily="66" charset="0"/>
              </a:rPr>
              <a:t>Alternative design: for each special kind of container, implement further subclasses, one for each kind of layout strategy.</a:t>
            </a:r>
            <a:endParaRPr lang="en-GB" altLang="en-US" sz="1400">
              <a:solidFill>
                <a:srgbClr val="FF3300"/>
              </a:solidFill>
              <a:latin typeface="Comic Sans MS" panose="030F0702030302020204" pitchFamily="66" charset="0"/>
            </a:endParaRPr>
          </a:p>
        </p:txBody>
      </p:sp>
      <p:graphicFrame>
        <p:nvGraphicFramePr>
          <p:cNvPr id="67644" name="Group 60"/>
          <p:cNvGraphicFramePr>
            <a:graphicFrameLocks noGrp="1"/>
          </p:cNvGraphicFramePr>
          <p:nvPr/>
        </p:nvGraphicFramePr>
        <p:xfrm>
          <a:off x="849314" y="3644900"/>
          <a:ext cx="8072437" cy="2992696"/>
        </p:xfrm>
        <a:graphic>
          <a:graphicData uri="http://schemas.openxmlformats.org/drawingml/2006/table">
            <a:tbl>
              <a:tblPr/>
              <a:tblGrid>
                <a:gridCol w="4037012"/>
                <a:gridCol w="4035425"/>
              </a:tblGrid>
              <a:tr h="3714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800" b="1" i="0" u="none" strike="noStrike" cap="none" normalizeH="0" baseline="0" dirty="0" smtClean="0">
                          <a:ln>
                            <a:noFill/>
                          </a:ln>
                          <a:solidFill>
                            <a:srgbClr val="FFFFFF"/>
                          </a:solidFill>
                          <a:effectLst/>
                          <a:latin typeface="Comic Sans MS" pitchFamily="66" charset="0"/>
                        </a:rPr>
                        <a:t>Composition and interfaces</a:t>
                      </a:r>
                      <a:endParaRPr kumimoji="0" lang="en-US" sz="1800" b="1" i="0" u="none" strike="noStrike" cap="none" normalizeH="0" baseline="0" dirty="0" smtClean="0">
                        <a:ln>
                          <a:noFill/>
                        </a:ln>
                        <a:solidFill>
                          <a:srgbClr val="FFFFFF"/>
                        </a:solidFill>
                        <a:effectLst/>
                        <a:latin typeface="Comic Sans MS" pitchFamily="66"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800" b="1" i="0" u="none" strike="noStrike" cap="none" normalizeH="0" baseline="0" smtClean="0">
                          <a:ln>
                            <a:noFill/>
                          </a:ln>
                          <a:solidFill>
                            <a:srgbClr val="FFFFFF"/>
                          </a:solidFill>
                          <a:effectLst/>
                          <a:latin typeface="Comic Sans MS" pitchFamily="66" charset="0"/>
                        </a:rPr>
                        <a:t>Inheritance</a:t>
                      </a:r>
                      <a:endParaRPr kumimoji="0" lang="en-US" sz="1800" b="1" i="0" u="none" strike="noStrike" cap="none" normalizeH="0" baseline="0" smtClean="0">
                        <a:ln>
                          <a:noFill/>
                        </a:ln>
                        <a:solidFill>
                          <a:srgbClr val="FFFFFF"/>
                        </a:solidFill>
                        <a:effectLst/>
                        <a:latin typeface="Comic Sans MS" pitchFamily="66"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105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600" b="0" i="0" u="none" strike="noStrike" cap="none" normalizeH="0" baseline="0" dirty="0" smtClean="0">
                          <a:ln>
                            <a:noFill/>
                          </a:ln>
                          <a:solidFill>
                            <a:srgbClr val="000000"/>
                          </a:solidFill>
                          <a:effectLst/>
                          <a:latin typeface="Comic Sans MS" pitchFamily="66" charset="0"/>
                        </a:rPr>
                        <a:t>This solution requires only one class for each special type of container, and one class for each layout strategy. Any kind of container instance can be configured with any kind of strategy object.</a:t>
                      </a:r>
                      <a:endParaRPr kumimoji="0" lang="en-US" sz="1600" b="0" i="0" u="none" strike="noStrike" cap="none" normalizeH="0" baseline="0" dirty="0" smtClean="0">
                        <a:ln>
                          <a:noFill/>
                        </a:ln>
                        <a:solidFill>
                          <a:srgbClr val="000000"/>
                        </a:solidFill>
                        <a:effectLst/>
                        <a:latin typeface="Comic Sans MS" pitchFamily="66"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3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600" b="1" i="0" u="none" strike="noStrike" cap="none" normalizeH="0" baseline="0" smtClean="0">
                          <a:ln>
                            <a:noFill/>
                          </a:ln>
                          <a:solidFill>
                            <a:srgbClr val="000000"/>
                          </a:solidFill>
                          <a:effectLst/>
                          <a:latin typeface="Comic Sans MS" pitchFamily="66" charset="0"/>
                        </a:rPr>
                        <a:t>Subclass explosion!</a:t>
                      </a:r>
                      <a:r>
                        <a:rPr kumimoji="0" lang="en-NZ" sz="1600" b="0" i="0" u="none" strike="noStrike" cap="none" normalizeH="0" baseline="0" smtClean="0">
                          <a:ln>
                            <a:noFill/>
                          </a:ln>
                          <a:solidFill>
                            <a:srgbClr val="000000"/>
                          </a:solidFill>
                          <a:effectLst/>
                          <a:latin typeface="Comic Sans MS" pitchFamily="66" charset="0"/>
                        </a:rPr>
                        <a:t> To support all container (c) and layout strategy (s) combinations, c * s classes would be required.</a:t>
                      </a:r>
                      <a:endParaRPr kumimoji="0" lang="en-US" sz="1600" b="0" i="0" u="none" strike="noStrike" cap="none" normalizeH="0" baseline="0" smtClean="0">
                        <a:ln>
                          <a:noFill/>
                        </a:ln>
                        <a:solidFill>
                          <a:srgbClr val="000000"/>
                        </a:solidFill>
                        <a:effectLst/>
                        <a:latin typeface="Comic Sans MS" pitchFamily="66"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D3CB"/>
                    </a:solidFill>
                  </a:tcPr>
                </a:tc>
              </a:tr>
              <a:tr h="13105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600" b="0" i="0" u="none" strike="noStrike" cap="none" normalizeH="0" baseline="0" smtClean="0">
                          <a:ln>
                            <a:noFill/>
                          </a:ln>
                          <a:solidFill>
                            <a:srgbClr val="000000"/>
                          </a:solidFill>
                          <a:effectLst/>
                          <a:latin typeface="Comic Sans MS" pitchFamily="66" charset="0"/>
                        </a:rPr>
                        <a:t>Composition offers run-time flexibility. A Frame can change how it lays out its children simply by swapping its current layout strategy (e.g. BorderLayout) for another (e.g. GridLayout).</a:t>
                      </a:r>
                      <a:endParaRPr kumimoji="0" lang="en-US" sz="1600" b="0" i="0" u="none" strike="noStrike" cap="none" normalizeH="0" baseline="0" smtClean="0">
                        <a:ln>
                          <a:noFill/>
                        </a:ln>
                        <a:solidFill>
                          <a:srgbClr val="000000"/>
                        </a:solidFill>
                        <a:effectLst/>
                        <a:latin typeface="Comic Sans MS" pitchFamily="66"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A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600" b="1" i="0" u="none" strike="noStrike" cap="none" normalizeH="0" baseline="0" dirty="0" smtClean="0">
                          <a:ln>
                            <a:noFill/>
                          </a:ln>
                          <a:solidFill>
                            <a:srgbClr val="000000"/>
                          </a:solidFill>
                          <a:effectLst/>
                          <a:latin typeface="Comic Sans MS" pitchFamily="66" charset="0"/>
                        </a:rPr>
                        <a:t>Overly rigid structure</a:t>
                      </a:r>
                      <a:r>
                        <a:rPr kumimoji="0" lang="en-NZ" sz="1600" b="0" i="0" u="none" strike="noStrike" cap="none" normalizeH="0" baseline="0" dirty="0" smtClean="0">
                          <a:ln>
                            <a:noFill/>
                          </a:ln>
                          <a:solidFill>
                            <a:srgbClr val="000000"/>
                          </a:solidFill>
                          <a:effectLst/>
                          <a:latin typeface="Comic Sans MS" pitchFamily="66" charset="0"/>
                        </a:rPr>
                        <a:t>. Once a </a:t>
                      </a:r>
                      <a:r>
                        <a:rPr kumimoji="0" lang="en-NZ" sz="1600" b="0" i="0" u="none" strike="noStrike" cap="none" normalizeH="0" baseline="0" dirty="0" err="1" smtClean="0">
                          <a:ln>
                            <a:noFill/>
                          </a:ln>
                          <a:solidFill>
                            <a:srgbClr val="000000"/>
                          </a:solidFill>
                          <a:effectLst/>
                          <a:latin typeface="Comic Sans MS" pitchFamily="66" charset="0"/>
                        </a:rPr>
                        <a:t>PanelWithBorderLayout</a:t>
                      </a:r>
                      <a:r>
                        <a:rPr kumimoji="0" lang="en-NZ" sz="1600" b="0" i="0" u="none" strike="noStrike" cap="none" normalizeH="0" baseline="0" dirty="0" smtClean="0">
                          <a:ln>
                            <a:noFill/>
                          </a:ln>
                          <a:solidFill>
                            <a:srgbClr val="000000"/>
                          </a:solidFill>
                          <a:effectLst/>
                          <a:latin typeface="Comic Sans MS" pitchFamily="66" charset="0"/>
                        </a:rPr>
                        <a:t> object, for example, has been created, the panel will always be laid out according to the border strategy.</a:t>
                      </a:r>
                      <a:endParaRPr kumimoji="0" lang="en-US" sz="1600" b="0" i="0" u="none" strike="noStrike" cap="none" normalizeH="0" baseline="0" dirty="0" smtClean="0">
                        <a:ln>
                          <a:noFill/>
                        </a:ln>
                        <a:solidFill>
                          <a:srgbClr val="000000"/>
                        </a:solidFill>
                        <a:effectLst/>
                        <a:latin typeface="Comic Sans MS" pitchFamily="66" charset="0"/>
                      </a:endParaRPr>
                    </a:p>
                  </a:txBody>
                  <a:tcPr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AE7"/>
                    </a:solidFill>
                  </a:tcPr>
                </a:tc>
              </a:tr>
            </a:tbl>
          </a:graphicData>
        </a:graphic>
      </p:graphicFrame>
      <p:sp>
        <p:nvSpPr>
          <p:cNvPr id="12332" name="Text Box 4"/>
          <p:cNvSpPr txBox="1">
            <a:spLocks noChangeArrowheads="1"/>
          </p:cNvSpPr>
          <p:nvPr/>
        </p:nvSpPr>
        <p:spPr bwMode="auto">
          <a:xfrm>
            <a:off x="5133976" y="1341439"/>
            <a:ext cx="5556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Frame</a:t>
            </a:r>
          </a:p>
          <a:p>
            <a:endParaRPr lang="en-NZ" altLang="en-US" sz="1000">
              <a:latin typeface="Comic Sans MS" panose="030F0702030302020204" pitchFamily="66" charset="0"/>
            </a:endParaRPr>
          </a:p>
        </p:txBody>
      </p:sp>
      <p:sp>
        <p:nvSpPr>
          <p:cNvPr id="12333" name="Rectangle 5"/>
          <p:cNvSpPr>
            <a:spLocks noChangeArrowheads="1"/>
          </p:cNvSpPr>
          <p:nvPr/>
        </p:nvSpPr>
        <p:spPr bwMode="auto">
          <a:xfrm>
            <a:off x="5060950" y="1341438"/>
            <a:ext cx="1081088"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34" name="Line 13"/>
          <p:cNvSpPr>
            <a:spLocks noChangeShapeType="1"/>
          </p:cNvSpPr>
          <p:nvPr/>
        </p:nvSpPr>
        <p:spPr bwMode="auto">
          <a:xfrm>
            <a:off x="5060950" y="1628775"/>
            <a:ext cx="1081088"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35" name="Line 13"/>
          <p:cNvSpPr>
            <a:spLocks noChangeShapeType="1"/>
          </p:cNvSpPr>
          <p:nvPr/>
        </p:nvSpPr>
        <p:spPr bwMode="auto">
          <a:xfrm>
            <a:off x="5060950" y="1773238"/>
            <a:ext cx="1081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36" name="Line 65"/>
          <p:cNvSpPr>
            <a:spLocks noChangeShapeType="1"/>
          </p:cNvSpPr>
          <p:nvPr/>
        </p:nvSpPr>
        <p:spPr bwMode="auto">
          <a:xfrm>
            <a:off x="4197351" y="1270000"/>
            <a:ext cx="14398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37" name="Line 66"/>
          <p:cNvSpPr>
            <a:spLocks noChangeShapeType="1"/>
          </p:cNvSpPr>
          <p:nvPr/>
        </p:nvSpPr>
        <p:spPr bwMode="auto">
          <a:xfrm flipV="1">
            <a:off x="5637213" y="1270000"/>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38" name="Line 67"/>
          <p:cNvSpPr>
            <a:spLocks noChangeShapeType="1"/>
          </p:cNvSpPr>
          <p:nvPr/>
        </p:nvSpPr>
        <p:spPr bwMode="auto">
          <a:xfrm flipV="1">
            <a:off x="4197350" y="1270000"/>
            <a:ext cx="0"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39" name="Text Box 68"/>
          <p:cNvSpPr txBox="1">
            <a:spLocks noChangeArrowheads="1"/>
          </p:cNvSpPr>
          <p:nvPr/>
        </p:nvSpPr>
        <p:spPr bwMode="auto">
          <a:xfrm>
            <a:off x="4629150" y="141446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a:t>…</a:t>
            </a:r>
            <a:endParaRPr lang="en-GB" altLang="en-US"/>
          </a:p>
        </p:txBody>
      </p:sp>
      <p:sp>
        <p:nvSpPr>
          <p:cNvPr id="12340" name="Line 69"/>
          <p:cNvSpPr>
            <a:spLocks noChangeShapeType="1"/>
          </p:cNvSpPr>
          <p:nvPr/>
        </p:nvSpPr>
        <p:spPr bwMode="auto">
          <a:xfrm>
            <a:off x="3692525" y="2349500"/>
            <a:ext cx="43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41" name="Text Box 4"/>
          <p:cNvSpPr txBox="1">
            <a:spLocks noChangeArrowheads="1"/>
          </p:cNvSpPr>
          <p:nvPr/>
        </p:nvSpPr>
        <p:spPr bwMode="auto">
          <a:xfrm>
            <a:off x="5170488" y="2565400"/>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FrameWithBorderLayout</a:t>
            </a:r>
          </a:p>
          <a:p>
            <a:endParaRPr lang="en-NZ" altLang="en-US" sz="1000">
              <a:latin typeface="Comic Sans MS" panose="030F0702030302020204" pitchFamily="66" charset="0"/>
            </a:endParaRPr>
          </a:p>
        </p:txBody>
      </p:sp>
      <p:sp>
        <p:nvSpPr>
          <p:cNvPr id="12342" name="Rectangle 5"/>
          <p:cNvSpPr>
            <a:spLocks noChangeArrowheads="1"/>
          </p:cNvSpPr>
          <p:nvPr/>
        </p:nvSpPr>
        <p:spPr bwMode="auto">
          <a:xfrm>
            <a:off x="5097463" y="2565401"/>
            <a:ext cx="17272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43" name="Line 13"/>
          <p:cNvSpPr>
            <a:spLocks noChangeShapeType="1"/>
          </p:cNvSpPr>
          <p:nvPr/>
        </p:nvSpPr>
        <p:spPr bwMode="auto">
          <a:xfrm>
            <a:off x="5097463" y="2852738"/>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44" name="Line 13"/>
          <p:cNvSpPr>
            <a:spLocks noChangeShapeType="1"/>
          </p:cNvSpPr>
          <p:nvPr/>
        </p:nvSpPr>
        <p:spPr bwMode="auto">
          <a:xfrm>
            <a:off x="5097463" y="29972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45" name="Text Box 4"/>
          <p:cNvSpPr txBox="1">
            <a:spLocks noChangeArrowheads="1"/>
          </p:cNvSpPr>
          <p:nvPr/>
        </p:nvSpPr>
        <p:spPr bwMode="auto">
          <a:xfrm>
            <a:off x="7258051" y="2565400"/>
            <a:ext cx="14843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sz="1000">
                <a:latin typeface="Comic Sans MS" panose="030F0702030302020204" pitchFamily="66" charset="0"/>
              </a:rPr>
              <a:t>FrameWithBoxLayout</a:t>
            </a:r>
          </a:p>
          <a:p>
            <a:endParaRPr lang="en-NZ" altLang="en-US" sz="1000">
              <a:latin typeface="Comic Sans MS" panose="030F0702030302020204" pitchFamily="66" charset="0"/>
            </a:endParaRPr>
          </a:p>
        </p:txBody>
      </p:sp>
      <p:sp>
        <p:nvSpPr>
          <p:cNvPr id="12346" name="Rectangle 5"/>
          <p:cNvSpPr>
            <a:spLocks noChangeArrowheads="1"/>
          </p:cNvSpPr>
          <p:nvPr/>
        </p:nvSpPr>
        <p:spPr bwMode="auto">
          <a:xfrm>
            <a:off x="7185025" y="2565401"/>
            <a:ext cx="1727200" cy="576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47" name="Line 13"/>
          <p:cNvSpPr>
            <a:spLocks noChangeShapeType="1"/>
          </p:cNvSpPr>
          <p:nvPr/>
        </p:nvSpPr>
        <p:spPr bwMode="auto">
          <a:xfrm>
            <a:off x="7185025" y="2852738"/>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48" name="Line 13"/>
          <p:cNvSpPr>
            <a:spLocks noChangeShapeType="1"/>
          </p:cNvSpPr>
          <p:nvPr/>
        </p:nvSpPr>
        <p:spPr bwMode="auto">
          <a:xfrm>
            <a:off x="7185025" y="29972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49" name="Text Box 78"/>
          <p:cNvSpPr txBox="1">
            <a:spLocks noChangeArrowheads="1"/>
          </p:cNvSpPr>
          <p:nvPr/>
        </p:nvSpPr>
        <p:spPr bwMode="auto">
          <a:xfrm>
            <a:off x="6753225" y="25654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NZ" altLang="en-US"/>
              <a:t>…</a:t>
            </a:r>
            <a:endParaRPr lang="en-GB" altLang="en-US"/>
          </a:p>
        </p:txBody>
      </p:sp>
      <p:sp>
        <p:nvSpPr>
          <p:cNvPr id="12350" name="AutoShape 13"/>
          <p:cNvSpPr>
            <a:spLocks noChangeArrowheads="1"/>
          </p:cNvSpPr>
          <p:nvPr/>
        </p:nvSpPr>
        <p:spPr bwMode="auto">
          <a:xfrm>
            <a:off x="5492751" y="1916113"/>
            <a:ext cx="142875" cy="215900"/>
          </a:xfrm>
          <a:prstGeom prst="triangle">
            <a:avLst>
              <a:gd name="adj" fmla="val 50000"/>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2351" name="Line 80"/>
          <p:cNvSpPr>
            <a:spLocks noChangeShapeType="1"/>
          </p:cNvSpPr>
          <p:nvPr/>
        </p:nvSpPr>
        <p:spPr bwMode="auto">
          <a:xfrm>
            <a:off x="5564189" y="2132013"/>
            <a:ext cx="1587"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52" name="Line 82"/>
          <p:cNvSpPr>
            <a:spLocks noChangeShapeType="1"/>
          </p:cNvSpPr>
          <p:nvPr/>
        </p:nvSpPr>
        <p:spPr bwMode="auto">
          <a:xfrm>
            <a:off x="5995989" y="2349500"/>
            <a:ext cx="21605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53" name="Line 83"/>
          <p:cNvSpPr>
            <a:spLocks noChangeShapeType="1"/>
          </p:cNvSpPr>
          <p:nvPr/>
        </p:nvSpPr>
        <p:spPr bwMode="auto">
          <a:xfrm>
            <a:off x="5564188" y="2349500"/>
            <a:ext cx="43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54" name="Line 84"/>
          <p:cNvSpPr>
            <a:spLocks noChangeShapeType="1"/>
          </p:cNvSpPr>
          <p:nvPr/>
        </p:nvSpPr>
        <p:spPr bwMode="auto">
          <a:xfrm>
            <a:off x="5924550" y="23495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12355" name="Line 85"/>
          <p:cNvSpPr>
            <a:spLocks noChangeShapeType="1"/>
          </p:cNvSpPr>
          <p:nvPr/>
        </p:nvSpPr>
        <p:spPr bwMode="auto">
          <a:xfrm>
            <a:off x="8156575" y="2349500"/>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NZ"/>
          </a:p>
        </p:txBody>
      </p:sp>
      <p:sp>
        <p:nvSpPr>
          <p:cNvPr id="2" name="Date Placeholder 1"/>
          <p:cNvSpPr>
            <a:spLocks noGrp="1"/>
          </p:cNvSpPr>
          <p:nvPr>
            <p:ph type="dt" sz="half" idx="10"/>
          </p:nvPr>
        </p:nvSpPr>
        <p:spPr/>
        <p:txBody>
          <a:bodyPr/>
          <a:lstStyle/>
          <a:p>
            <a:pPr>
              <a:defRPr/>
            </a:pPr>
            <a:r>
              <a:rPr lang="en-US" smtClean="0"/>
              <a:t>COMPSCI 230: Swing2</a:t>
            </a:r>
            <a:endParaRPr lang="en-N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7644"/>
                                        </p:tgtEl>
                                        <p:attrNameLst>
                                          <p:attrName>style.visibility</p:attrName>
                                        </p:attrNameLst>
                                      </p:cBhvr>
                                      <p:to>
                                        <p:strVal val="visible"/>
                                      </p:to>
                                    </p:set>
                                    <p:anim calcmode="lin" valueType="num">
                                      <p:cBhvr additive="base">
                                        <p:cTn id="7" dur="500" fill="hold"/>
                                        <p:tgtEl>
                                          <p:spTgt spid="67644"/>
                                        </p:tgtEl>
                                        <p:attrNameLst>
                                          <p:attrName>ppt_x</p:attrName>
                                        </p:attrNameLst>
                                      </p:cBhvr>
                                      <p:tavLst>
                                        <p:tav tm="0">
                                          <p:val>
                                            <p:strVal val="#ppt_x"/>
                                          </p:val>
                                        </p:tav>
                                        <p:tav tm="100000">
                                          <p:val>
                                            <p:strVal val="#ppt_x"/>
                                          </p:val>
                                        </p:tav>
                                      </p:tavLst>
                                    </p:anim>
                                    <p:anim calcmode="lin" valueType="num">
                                      <p:cBhvr additive="base">
                                        <p:cTn id="8" dur="500" fill="hold"/>
                                        <p:tgtEl>
                                          <p:spTgt spid="676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noFill/>
      </a:spPr>
      <a:bodyPr rtlCol="0" anchor="ctr">
        <a:normAutofit fontScale="85000" lnSpcReduction="10000"/>
      </a:bodyP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CS105_10</Template>
  <TotalTime>3421</TotalTime>
  <Words>1533</Words>
  <Application>Microsoft Office PowerPoint</Application>
  <PresentationFormat>A4 Paper (210x297 mm)</PresentationFormat>
  <Paragraphs>330</Paragraphs>
  <Slides>13</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新細明體</vt:lpstr>
      <vt:lpstr>Arial</vt:lpstr>
      <vt:lpstr>Bookman Old Style</vt:lpstr>
      <vt:lpstr>Comic Sans MS</vt:lpstr>
      <vt:lpstr>Consolas</vt:lpstr>
      <vt:lpstr>Gill Sans MT</vt:lpstr>
      <vt:lpstr>Tahoma</vt:lpstr>
      <vt:lpstr>Times New Roman</vt:lpstr>
      <vt:lpstr>Wingdings</vt:lpstr>
      <vt:lpstr>Wingdings 3</vt:lpstr>
      <vt:lpstr>CS105_10</vt:lpstr>
      <vt:lpstr>PowerPoint Presentation</vt:lpstr>
      <vt:lpstr>Learning Goals</vt:lpstr>
      <vt:lpstr>Java applets: a simple GUI framework</vt:lpstr>
      <vt:lpstr>Hello World applet</vt:lpstr>
      <vt:lpstr>Java’s AWT framework</vt:lpstr>
      <vt:lpstr>PowerPoint Presentation</vt:lpstr>
      <vt:lpstr>Traversing the nested structure</vt:lpstr>
      <vt:lpstr>Layout management</vt:lpstr>
      <vt:lpstr>Layout  management</vt:lpstr>
      <vt:lpstr>Provided and Required Interfaces</vt:lpstr>
      <vt:lpstr>Layout management</vt:lpstr>
      <vt:lpstr>Layout Managers</vt:lpstr>
      <vt:lpstr>Learning Goals: Review</vt:lpstr>
    </vt:vector>
  </TitlesOfParts>
  <Company>The University of Auckland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ctho065</cp:lastModifiedBy>
  <cp:revision>501</cp:revision>
  <cp:lastPrinted>2013-03-10T08:13:21Z</cp:lastPrinted>
  <dcterms:created xsi:type="dcterms:W3CDTF">2003-06-18T01:49:53Z</dcterms:created>
  <dcterms:modified xsi:type="dcterms:W3CDTF">2015-04-19T14:02:00Z</dcterms:modified>
</cp:coreProperties>
</file>