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5" r:id="rId1"/>
  </p:sldMasterIdLst>
  <p:notesMasterIdLst>
    <p:notesMasterId r:id="rId18"/>
  </p:notesMasterIdLst>
  <p:handoutMasterIdLst>
    <p:handoutMasterId r:id="rId19"/>
  </p:handoutMasterIdLst>
  <p:sldIdLst>
    <p:sldId id="349" r:id="rId2"/>
    <p:sldId id="364" r:id="rId3"/>
    <p:sldId id="350" r:id="rId4"/>
    <p:sldId id="351" r:id="rId5"/>
    <p:sldId id="352" r:id="rId6"/>
    <p:sldId id="353" r:id="rId7"/>
    <p:sldId id="354" r:id="rId8"/>
    <p:sldId id="355" r:id="rId9"/>
    <p:sldId id="356" r:id="rId10"/>
    <p:sldId id="357" r:id="rId11"/>
    <p:sldId id="359" r:id="rId12"/>
    <p:sldId id="360" r:id="rId13"/>
    <p:sldId id="361" r:id="rId14"/>
    <p:sldId id="362" r:id="rId15"/>
    <p:sldId id="363" r:id="rId16"/>
    <p:sldId id="365" r:id="rId17"/>
  </p:sldIdLst>
  <p:sldSz cx="9906000" cy="6858000" type="A4"/>
  <p:notesSz cx="7099300" cy="10234613"/>
  <p:defaultTextStyle>
    <a:defPPr>
      <a:defRPr lang="en-NZ"/>
    </a:defPPr>
    <a:lvl1pPr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8043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658" autoAdjust="0"/>
    <p:restoredTop sz="94737" autoAdjust="0"/>
  </p:normalViewPr>
  <p:slideViewPr>
    <p:cSldViewPr>
      <p:cViewPr varScale="1">
        <p:scale>
          <a:sx n="128" d="100"/>
          <a:sy n="128" d="100"/>
        </p:scale>
        <p:origin x="-258" y="-90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095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621" tIns="47809" rIns="95621" bIns="47809" numCol="1" anchor="t" anchorCtr="0" compatLnSpc="1">
            <a:prstTxWarp prst="textNoShape">
              <a:avLst/>
            </a:prstTxWarp>
          </a:bodyPr>
          <a:lstStyle>
            <a:lvl1pPr algn="l" defTabSz="955675">
              <a:spcBef>
                <a:spcPct val="20000"/>
              </a:spcBef>
              <a:buFontTx/>
              <a:buChar char="•"/>
              <a:defRPr sz="1300" b="1">
                <a:latin typeface="Times New Roman" pitchFamily="18" charset="0"/>
              </a:defRPr>
            </a:lvl1pPr>
          </a:lstStyle>
          <a:p>
            <a:endParaRPr lang="en-US" dirty="0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2726" y="0"/>
            <a:ext cx="3076575" cy="5095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621" tIns="47809" rIns="95621" bIns="47809" numCol="1" anchor="t" anchorCtr="0" compatLnSpc="1">
            <a:prstTxWarp prst="textNoShape">
              <a:avLst/>
            </a:prstTxWarp>
          </a:bodyPr>
          <a:lstStyle>
            <a:lvl1pPr algn="r" defTabSz="955675">
              <a:spcBef>
                <a:spcPct val="20000"/>
              </a:spcBef>
              <a:buFontTx/>
              <a:buChar char="•"/>
              <a:defRPr sz="1300" b="1">
                <a:latin typeface="Times New Roman" pitchFamily="18" charset="0"/>
              </a:defRPr>
            </a:lvl1pPr>
          </a:lstStyle>
          <a:p>
            <a:endParaRPr lang="en-US" dirty="0"/>
          </a:p>
        </p:txBody>
      </p:sp>
      <p:sp>
        <p:nvSpPr>
          <p:cNvPr id="378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5106"/>
            <a:ext cx="3076575" cy="5095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621" tIns="47809" rIns="95621" bIns="47809" numCol="1" anchor="b" anchorCtr="0" compatLnSpc="1">
            <a:prstTxWarp prst="textNoShape">
              <a:avLst/>
            </a:prstTxWarp>
          </a:bodyPr>
          <a:lstStyle>
            <a:lvl1pPr algn="l" defTabSz="955675">
              <a:spcBef>
                <a:spcPct val="20000"/>
              </a:spcBef>
              <a:buFontTx/>
              <a:buChar char="•"/>
              <a:defRPr sz="1300" b="1">
                <a:latin typeface="Times New Roman" pitchFamily="18" charset="0"/>
              </a:defRPr>
            </a:lvl1pPr>
          </a:lstStyle>
          <a:p>
            <a:endParaRPr lang="en-US" dirty="0"/>
          </a:p>
        </p:txBody>
      </p:sp>
      <p:sp>
        <p:nvSpPr>
          <p:cNvPr id="378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2726" y="9725106"/>
            <a:ext cx="3076575" cy="5095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621" tIns="47809" rIns="95621" bIns="47809" numCol="1" anchor="b" anchorCtr="0" compatLnSpc="1">
            <a:prstTxWarp prst="textNoShape">
              <a:avLst/>
            </a:prstTxWarp>
          </a:bodyPr>
          <a:lstStyle>
            <a:lvl1pPr algn="r" defTabSz="955675">
              <a:spcBef>
                <a:spcPct val="20000"/>
              </a:spcBef>
              <a:buFontTx/>
              <a:buChar char="•"/>
              <a:defRPr sz="1300" b="1">
                <a:latin typeface="Times New Roman" pitchFamily="18" charset="0"/>
              </a:defRPr>
            </a:lvl1pPr>
          </a:lstStyle>
          <a:p>
            <a:fld id="{E167212A-14EC-40D4-88E4-618B1918B453}" type="slidenum">
              <a:rPr lang="en-NZ"/>
              <a:pPr/>
              <a:t>‹#›</a:t>
            </a:fld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276901685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095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621" tIns="47809" rIns="95621" bIns="47809" numCol="1" anchor="t" anchorCtr="0" compatLnSpc="1">
            <a:prstTxWarp prst="textNoShape">
              <a:avLst/>
            </a:prstTxWarp>
          </a:bodyPr>
          <a:lstStyle>
            <a:lvl1pPr algn="l" defTabSz="955675">
              <a:defRPr sz="1300">
                <a:latin typeface="Times New Roman" pitchFamily="18" charset="0"/>
              </a:defRPr>
            </a:lvl1pPr>
          </a:lstStyle>
          <a:p>
            <a:endParaRPr lang="en-US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2726" y="0"/>
            <a:ext cx="3076575" cy="5095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621" tIns="47809" rIns="95621" bIns="47809" numCol="1" anchor="t" anchorCtr="0" compatLnSpc="1">
            <a:prstTxWarp prst="textNoShape">
              <a:avLst/>
            </a:prstTxWarp>
          </a:bodyPr>
          <a:lstStyle>
            <a:lvl1pPr algn="r" defTabSz="955675">
              <a:defRPr sz="1300">
                <a:latin typeface="Times New Roman" pitchFamily="18" charset="0"/>
              </a:defRPr>
            </a:lvl1pPr>
          </a:lstStyle>
          <a:p>
            <a:endParaRPr lang="en-US" dirty="0"/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76288" y="768350"/>
            <a:ext cx="5546725" cy="38401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6150" y="4861760"/>
            <a:ext cx="5207000" cy="46046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621" tIns="47809" rIns="95621" bIns="4780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NZ" noProof="0" smtClean="0"/>
              <a:t>Click to edit Master text styles</a:t>
            </a:r>
          </a:p>
          <a:p>
            <a:pPr lvl="1"/>
            <a:r>
              <a:rPr lang="en-NZ" noProof="0" smtClean="0"/>
              <a:t>Second level</a:t>
            </a:r>
          </a:p>
          <a:p>
            <a:pPr lvl="2"/>
            <a:r>
              <a:rPr lang="en-NZ" noProof="0" smtClean="0"/>
              <a:t>Third level</a:t>
            </a:r>
          </a:p>
          <a:p>
            <a:pPr lvl="3"/>
            <a:r>
              <a:rPr lang="en-NZ" noProof="0" smtClean="0"/>
              <a:t>Fourth level</a:t>
            </a:r>
          </a:p>
          <a:p>
            <a:pPr lvl="4"/>
            <a:r>
              <a:rPr lang="en-NZ" noProof="0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5106"/>
            <a:ext cx="3076575" cy="5095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621" tIns="47809" rIns="95621" bIns="47809" numCol="1" anchor="b" anchorCtr="0" compatLnSpc="1">
            <a:prstTxWarp prst="textNoShape">
              <a:avLst/>
            </a:prstTxWarp>
          </a:bodyPr>
          <a:lstStyle>
            <a:lvl1pPr algn="l" defTabSz="955675">
              <a:defRPr sz="1300">
                <a:latin typeface="Times New Roman" pitchFamily="18" charset="0"/>
              </a:defRPr>
            </a:lvl1pPr>
          </a:lstStyle>
          <a:p>
            <a:endParaRPr lang="en-US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2726" y="9725106"/>
            <a:ext cx="3076575" cy="5095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621" tIns="47809" rIns="95621" bIns="47809" numCol="1" anchor="b" anchorCtr="0" compatLnSpc="1">
            <a:prstTxWarp prst="textNoShape">
              <a:avLst/>
            </a:prstTxWarp>
          </a:bodyPr>
          <a:lstStyle>
            <a:lvl1pPr algn="r" defTabSz="955675">
              <a:defRPr sz="1300">
                <a:latin typeface="Times New Roman" pitchFamily="18" charset="0"/>
              </a:defRPr>
            </a:lvl1pPr>
          </a:lstStyle>
          <a:p>
            <a:fld id="{D89CE8FB-603F-47E9-8523-E6A2764F3B89}" type="slidenum">
              <a:rPr lang="en-NZ"/>
              <a:pPr/>
              <a:t>‹#›</a:t>
            </a:fld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131305007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CCA55C4-0597-4451-85E8-0BBE7FA57170}" type="slidenum">
              <a:rPr lang="en-NZ"/>
              <a:pPr/>
              <a:t>1</a:t>
            </a:fld>
            <a:endParaRPr lang="en-NZ" dirty="0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0992993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9CE8FB-603F-47E9-8523-E6A2764F3B89}" type="slidenum">
              <a:rPr lang="en-NZ" smtClean="0"/>
              <a:pPr/>
              <a:t>3</a:t>
            </a:fld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30791941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320800" y="3886200"/>
            <a:ext cx="74295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20800" y="5124450"/>
            <a:ext cx="74295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934200" y="6355080"/>
            <a:ext cx="2476500" cy="365760"/>
          </a:xfrm>
        </p:spPr>
        <p:txBody>
          <a:bodyPr/>
          <a:lstStyle>
            <a:lvl1pPr>
              <a:defRPr sz="1400"/>
            </a:lvl1pPr>
          </a:lstStyle>
          <a:p>
            <a:pPr>
              <a:defRPr/>
            </a:pPr>
            <a:r>
              <a:rPr lang="en-US" smtClean="0"/>
              <a:t>COMPSCI 230: Swing1</a:t>
            </a:r>
            <a:endParaRPr lang="en-NZ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3140202" y="6355080"/>
            <a:ext cx="3764280" cy="365760"/>
          </a:xfrm>
        </p:spPr>
        <p:txBody>
          <a:bodyPr/>
          <a:lstStyle/>
          <a:p>
            <a:pPr>
              <a:defRPr/>
            </a:pPr>
            <a:r>
              <a:rPr lang="en-NZ" dirty="0" smtClean="0"/>
              <a:t>Handout 02</a:t>
            </a:r>
            <a:endParaRPr lang="en-NZ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317498" y="6355080"/>
            <a:ext cx="1320800" cy="365760"/>
          </a:xfrm>
        </p:spPr>
        <p:txBody>
          <a:bodyPr/>
          <a:lstStyle/>
          <a:p>
            <a:fld id="{B50DB01F-54BB-4C95-99EA-E46547BEE03A}" type="slidenum">
              <a:rPr lang="en-NZ" smtClean="0"/>
              <a:pPr/>
              <a:t>‹#›</a:t>
            </a:fld>
            <a:endParaRPr lang="en-NZ" dirty="0"/>
          </a:p>
        </p:txBody>
      </p:sp>
      <p:sp>
        <p:nvSpPr>
          <p:cNvPr id="21" name="Rectangle 20"/>
          <p:cNvSpPr/>
          <p:nvPr/>
        </p:nvSpPr>
        <p:spPr>
          <a:xfrm>
            <a:off x="980281" y="3648075"/>
            <a:ext cx="79248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3" name="Rectangle 32"/>
          <p:cNvSpPr/>
          <p:nvPr/>
        </p:nvSpPr>
        <p:spPr>
          <a:xfrm>
            <a:off x="990600" y="5048250"/>
            <a:ext cx="79248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Rectangle 21"/>
          <p:cNvSpPr/>
          <p:nvPr/>
        </p:nvSpPr>
        <p:spPr>
          <a:xfrm>
            <a:off x="980281" y="3648075"/>
            <a:ext cx="24765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2" name="Rectangle 31"/>
          <p:cNvSpPr/>
          <p:nvPr/>
        </p:nvSpPr>
        <p:spPr>
          <a:xfrm>
            <a:off x="990600" y="5048250"/>
            <a:ext cx="24765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pic>
        <p:nvPicPr>
          <p:cNvPr id="5939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42251" y="2286001"/>
            <a:ext cx="1090348" cy="1262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COMPSCI 230: Swing1</a:t>
            </a:r>
            <a:endParaRPr lang="en-N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NZ" dirty="0" smtClean="0"/>
              <a:t>Handout 02</a:t>
            </a:r>
            <a:endParaRPr lang="en-N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EA15E-8400-42F0-BA18-FBF7EE6B80DB}" type="slidenum">
              <a:rPr lang="en-NZ" smtClean="0"/>
              <a:pPr/>
              <a:t>‹#›</a:t>
            </a:fld>
            <a:endParaRPr lang="en-NZ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COMPSCI 230: Swing1</a:t>
            </a:r>
            <a:endParaRPr lang="en-N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NZ" dirty="0" smtClean="0"/>
              <a:t>Handout 02</a:t>
            </a:r>
            <a:endParaRPr lang="en-N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5D2B1-14CC-4BFC-BAAA-DD04B8EE6787}" type="slidenum">
              <a:rPr lang="en-NZ" smtClean="0"/>
              <a:pPr/>
              <a:t>‹#›</a:t>
            </a:fld>
            <a:endParaRPr lang="en-NZ" dirty="0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95300" y="6353175"/>
            <a:ext cx="89154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61978" y="6462462"/>
            <a:ext cx="190849" cy="13034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4175914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8050" y="152400"/>
            <a:ext cx="8730399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215000" y="6356350"/>
            <a:ext cx="2479802" cy="365760"/>
          </a:xfrm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r>
              <a:rPr lang="en-US" smtClean="0"/>
              <a:t>COMPSCI 230: Swing1</a:t>
            </a:r>
            <a:endParaRPr lang="en-N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r>
              <a:rPr lang="en-NZ" dirty="0" smtClean="0"/>
              <a:t>Handout 02</a:t>
            </a:r>
            <a:endParaRPr lang="en-N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95000" y="6356350"/>
            <a:ext cx="2146300" cy="365760"/>
          </a:xfrm>
        </p:spPr>
        <p:txBody>
          <a:bodyPr/>
          <a:lstStyle/>
          <a:p>
            <a:fld id="{265A78E7-7AD6-4CE3-9CFE-8518B88CB2BD}" type="slidenum">
              <a:rPr lang="en-NZ" smtClean="0"/>
              <a:pPr/>
              <a:t>‹#›</a:t>
            </a:fld>
            <a:endParaRPr lang="en-NZ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165100" y="1219200"/>
            <a:ext cx="9493250" cy="5105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pic>
        <p:nvPicPr>
          <p:cNvPr id="6041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5100" y="228600"/>
            <a:ext cx="724154" cy="838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20800" y="2971800"/>
            <a:ext cx="74295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03350" y="4267200"/>
            <a:ext cx="734695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34200" y="6355080"/>
            <a:ext cx="2476500" cy="365760"/>
          </a:xfrm>
        </p:spPr>
        <p:txBody>
          <a:bodyPr/>
          <a:lstStyle/>
          <a:p>
            <a:pPr>
              <a:defRPr/>
            </a:pPr>
            <a:r>
              <a:rPr lang="en-US" smtClean="0"/>
              <a:t>COMPSCI 230: Swing1</a:t>
            </a:r>
            <a:endParaRPr lang="en-N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40202" y="6355080"/>
            <a:ext cx="3764280" cy="365760"/>
          </a:xfrm>
        </p:spPr>
        <p:txBody>
          <a:bodyPr/>
          <a:lstStyle/>
          <a:p>
            <a:pPr>
              <a:defRPr/>
            </a:pPr>
            <a:r>
              <a:rPr lang="en-NZ" dirty="0" smtClean="0"/>
              <a:t>Handout 02</a:t>
            </a:r>
            <a:endParaRPr lang="en-N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59002" y="6355080"/>
            <a:ext cx="1647698" cy="365760"/>
          </a:xfrm>
        </p:spPr>
        <p:txBody>
          <a:bodyPr/>
          <a:lstStyle/>
          <a:p>
            <a:fld id="{67EF2ECB-0BCA-4E6F-90CF-E56091D8C7EA}" type="slidenum">
              <a:rPr lang="en-NZ" smtClean="0"/>
              <a:pPr/>
              <a:t>‹#›</a:t>
            </a:fld>
            <a:endParaRPr lang="en-NZ" dirty="0"/>
          </a:p>
        </p:txBody>
      </p:sp>
      <p:sp>
        <p:nvSpPr>
          <p:cNvPr id="7" name="Rectangle 6"/>
          <p:cNvSpPr/>
          <p:nvPr/>
        </p:nvSpPr>
        <p:spPr>
          <a:xfrm>
            <a:off x="990600" y="2819400"/>
            <a:ext cx="79248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Rectangle 7"/>
          <p:cNvSpPr/>
          <p:nvPr/>
        </p:nvSpPr>
        <p:spPr>
          <a:xfrm>
            <a:off x="990600" y="2819400"/>
            <a:ext cx="24765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8659" y="228600"/>
            <a:ext cx="8482041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COMPSCI 230: Swing1</a:t>
            </a:r>
            <a:endParaRPr lang="en-N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NZ" dirty="0" smtClean="0"/>
              <a:t>Handout 02</a:t>
            </a:r>
            <a:endParaRPr lang="en-N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F2ECB-0BCA-4E6F-90CF-E56091D8C7EA}" type="slidenum">
              <a:rPr lang="en-NZ" smtClean="0"/>
              <a:pPr/>
              <a:t>‹#›</a:t>
            </a:fld>
            <a:endParaRPr lang="en-NZ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95300" y="1219200"/>
            <a:ext cx="4378452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5018215" y="1216152"/>
            <a:ext cx="4378452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5100" y="228600"/>
            <a:ext cx="724154" cy="838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28600"/>
            <a:ext cx="89154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285875"/>
            <a:ext cx="4376870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5035550" y="1295400"/>
            <a:ext cx="4378590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COMPSCI 230: Swing1</a:t>
            </a:r>
            <a:endParaRPr lang="en-NZ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NZ" dirty="0" smtClean="0"/>
              <a:t>Handout 02</a:t>
            </a:r>
            <a:endParaRPr lang="en-NZ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90606-573D-4CD4-BDDF-C4997264EBF0}" type="slidenum">
              <a:rPr lang="en-NZ" smtClean="0"/>
              <a:pPr/>
              <a:t>‹#›</a:t>
            </a:fld>
            <a:endParaRPr lang="en-NZ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5300" y="2133600"/>
            <a:ext cx="437515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5035550" y="2133600"/>
            <a:ext cx="437515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28600"/>
            <a:ext cx="89154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COMPSCI 230: Swing1</a:t>
            </a:r>
            <a:endParaRPr lang="en-N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NZ" dirty="0" smtClean="0"/>
              <a:t>Handout 02</a:t>
            </a:r>
            <a:endParaRPr lang="en-NZ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6CE49-37E2-434A-8845-8D31492FD5BC}" type="slidenum">
              <a:rPr lang="en-NZ" smtClean="0"/>
              <a:pPr/>
              <a:t>‹#›</a:t>
            </a:fld>
            <a:endParaRPr lang="en-NZ" dirty="0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61978" y="6462462"/>
            <a:ext cx="190849" cy="13034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COMPSCI 230: Swing1</a:t>
            </a:r>
            <a:endParaRPr lang="en-NZ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NZ" dirty="0" smtClean="0"/>
              <a:t>Handout 02</a:t>
            </a:r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73016-E8A0-4208-9704-6A88CCFBA9A8}" type="slidenum">
              <a:rPr lang="en-NZ" smtClean="0"/>
              <a:pPr/>
              <a:t>‹#›</a:t>
            </a:fld>
            <a:endParaRPr lang="en-NZ" dirty="0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95300" y="6353175"/>
            <a:ext cx="89154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61978" y="6462462"/>
            <a:ext cx="190849" cy="13034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1650" y="304800"/>
            <a:ext cx="272415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1650" y="1219201"/>
            <a:ext cx="272415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COMPSCI 230: Swing1</a:t>
            </a:r>
            <a:endParaRPr lang="en-N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NZ" dirty="0" smtClean="0"/>
              <a:t>Handout 02</a:t>
            </a:r>
            <a:endParaRPr lang="en-N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4B0FA-A61E-4972-9E27-B6E0197E83DD}" type="slidenum">
              <a:rPr lang="en-NZ" smtClean="0"/>
              <a:pPr/>
              <a:t>‹#›</a:t>
            </a:fld>
            <a:endParaRPr lang="en-NZ" dirty="0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95300" y="6353175"/>
            <a:ext cx="89154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675492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61978" y="6462462"/>
            <a:ext cx="190849" cy="13034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30200" y="304800"/>
            <a:ext cx="619125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500856"/>
            <a:ext cx="89154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95300" y="1905000"/>
            <a:ext cx="89154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219200"/>
            <a:ext cx="89154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COMPSCI 230: Swing1</a:t>
            </a:r>
            <a:endParaRPr lang="en-N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NZ" dirty="0" smtClean="0"/>
              <a:t>Handout 02</a:t>
            </a:r>
            <a:endParaRPr lang="en-N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EE19C-612B-4A77-9032-13D89960CF81}" type="slidenum">
              <a:rPr lang="en-NZ" smtClean="0"/>
              <a:pPr/>
              <a:t>‹#›</a:t>
            </a:fld>
            <a:endParaRPr lang="en-NZ" dirty="0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95300" y="6353175"/>
            <a:ext cx="89154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61978" y="6462462"/>
            <a:ext cx="190849" cy="13034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>
            <a:off x="495300" y="500856"/>
            <a:ext cx="19812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28659" y="152400"/>
            <a:ext cx="8482041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95300" y="1219200"/>
            <a:ext cx="89154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7215000" y="6356350"/>
            <a:ext cx="247980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en-US" smtClean="0"/>
              <a:t>COMPSCI 230: Swing1</a:t>
            </a:r>
            <a:endParaRPr lang="en-NZ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40202" y="6356350"/>
            <a:ext cx="3797300" cy="365760"/>
          </a:xfrm>
          <a:prstGeom prst="rect">
            <a:avLst/>
          </a:prstGeom>
        </p:spPr>
        <p:txBody>
          <a:bodyPr vert="horz"/>
          <a:lstStyle>
            <a:lvl1pPr algn="ct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en-NZ" dirty="0" smtClean="0"/>
              <a:t>Handout 02</a:t>
            </a:r>
            <a:endParaRPr lang="en-NZ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95000" y="6356350"/>
            <a:ext cx="21463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67EF2ECB-0BCA-4E6F-90CF-E56091D8C7EA}" type="slidenum">
              <a:rPr lang="en-NZ" smtClean="0"/>
              <a:pPr/>
              <a:t>‹#›</a:t>
            </a:fld>
            <a:endParaRPr lang="en-NZ" dirty="0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165100" y="6353175"/>
            <a:ext cx="93600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165100" y="1143000"/>
            <a:ext cx="93600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165100" y="228600"/>
            <a:ext cx="724154" cy="838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</p:sldLayoutIdLst>
  <p:hf hdr="0" ftr="0"/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en.wikipedia.org/wiki/Standard_Widget_Toolkit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en.wikipedia.org/wiki/X_Window_System" TargetMode="External"/><Relationship Id="rId4" Type="http://schemas.openxmlformats.org/officeDocument/2006/relationships/image" Target="../media/image5.em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en.wikipedia.org/wiki/WIMP_(computing)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e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subTitle" idx="1"/>
          </p:nvPr>
        </p:nvSpPr>
        <p:spPr>
          <a:xfrm>
            <a:off x="1320800" y="5085184"/>
            <a:ext cx="7592640" cy="648072"/>
          </a:xfrm>
        </p:spPr>
        <p:txBody>
          <a:bodyPr>
            <a:noAutofit/>
          </a:bodyPr>
          <a:lstStyle/>
          <a:p>
            <a:pPr eaLnBrk="1" hangingPunct="1"/>
            <a:r>
              <a:rPr lang="en-NZ" dirty="0" smtClean="0"/>
              <a:t>Swing 1		S1 2015</a:t>
            </a:r>
          </a:p>
          <a:p>
            <a:pPr eaLnBrk="1" hangingPunct="1"/>
            <a:r>
              <a:rPr lang="en-US" sz="1600" dirty="0" smtClean="0"/>
              <a:t>Authors: Tim Vaughan (Theme B lecturer, S2 2014), Clark Thomborson </a:t>
            </a: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1320800" y="3886200"/>
            <a:ext cx="7429500" cy="990600"/>
          </a:xfrm>
          <a:prstGeom prst="rect">
            <a:avLst/>
          </a:prstGeom>
        </p:spPr>
        <p:txBody>
          <a:bodyPr vert="horz" anchor="t" anchorCtr="0">
            <a:noAutofit/>
          </a:bodyPr>
          <a:lstStyle/>
          <a:p>
            <a:pPr lvl="0" algn="r" fontAlgn="auto">
              <a:spcAft>
                <a:spcPts val="0"/>
              </a:spcAft>
              <a:defRPr/>
            </a:pPr>
            <a:r>
              <a:rPr lang="en-NZ" altLang="zh-TW" sz="3200" dirty="0" err="1">
                <a:latin typeface="+mj-lt"/>
                <a:ea typeface="新細明體" pitchFamily="18" charset="-120"/>
                <a:cs typeface="+mj-cs"/>
              </a:rPr>
              <a:t>CompSci</a:t>
            </a:r>
            <a:r>
              <a:rPr lang="en-NZ" altLang="zh-TW" sz="3200" dirty="0">
                <a:latin typeface="+mj-lt"/>
                <a:ea typeface="新細明體" pitchFamily="18" charset="-120"/>
                <a:cs typeface="+mj-cs"/>
              </a:rPr>
              <a:t> 230</a:t>
            </a:r>
            <a:br>
              <a:rPr lang="en-NZ" altLang="zh-TW" sz="3200" dirty="0">
                <a:latin typeface="+mj-lt"/>
                <a:ea typeface="新細明體" pitchFamily="18" charset="-120"/>
                <a:cs typeface="+mj-cs"/>
              </a:rPr>
            </a:br>
            <a:r>
              <a:rPr lang="en-NZ" altLang="zh-TW" sz="3200" dirty="0">
                <a:latin typeface="+mj-lt"/>
                <a:ea typeface="新細明體" pitchFamily="18" charset="-120"/>
                <a:cs typeface="+mj-cs"/>
              </a:rPr>
              <a:t>Software </a:t>
            </a:r>
            <a:r>
              <a:rPr lang="en-NZ" altLang="zh-TW" sz="3200" dirty="0" smtClean="0">
                <a:latin typeface="+mj-lt"/>
                <a:ea typeface="新細明體" pitchFamily="18" charset="-120"/>
                <a:cs typeface="+mj-cs"/>
              </a:rPr>
              <a:t>Construction</a:t>
            </a:r>
            <a:endParaRPr kumimoji="0" lang="en-US" alt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A Simple Swing App</a:t>
            </a:r>
            <a:endParaRPr lang="en-NZ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COMPSCI 230: Swing1</a:t>
            </a:r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A78E7-7AD6-4CE3-9CFE-8518B88CB2BD}" type="slidenum">
              <a:rPr lang="en-NZ" smtClean="0"/>
              <a:pPr/>
              <a:t>10</a:t>
            </a:fld>
            <a:endParaRPr lang="en-NZ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NZ" sz="2800" b="1" dirty="0">
                <a:solidFill>
                  <a:srgbClr val="7F0055"/>
                </a:solidFill>
                <a:latin typeface="Consolas"/>
              </a:rPr>
              <a:t>import</a:t>
            </a:r>
            <a:r>
              <a:rPr lang="en-NZ" sz="2800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NZ" sz="2800" b="1" dirty="0" err="1">
                <a:solidFill>
                  <a:srgbClr val="000000"/>
                </a:solidFill>
                <a:latin typeface="Consolas"/>
              </a:rPr>
              <a:t>javax.swing</a:t>
            </a:r>
            <a:r>
              <a:rPr lang="en-NZ" sz="2800" b="1" dirty="0">
                <a:solidFill>
                  <a:srgbClr val="000000"/>
                </a:solidFill>
                <a:latin typeface="Consolas"/>
              </a:rPr>
              <a:t>.*;</a:t>
            </a:r>
          </a:p>
          <a:p>
            <a:pPr marL="0" indent="0">
              <a:buNone/>
            </a:pPr>
            <a:endParaRPr lang="en-NZ" sz="2800" dirty="0">
              <a:latin typeface="Consolas"/>
            </a:endParaRPr>
          </a:p>
          <a:p>
            <a:pPr marL="0" indent="0">
              <a:buNone/>
            </a:pPr>
            <a:r>
              <a:rPr lang="en-NZ" sz="2800" b="1" dirty="0">
                <a:solidFill>
                  <a:srgbClr val="7F0055"/>
                </a:solidFill>
                <a:latin typeface="Consolas"/>
              </a:rPr>
              <a:t>public</a:t>
            </a:r>
            <a:r>
              <a:rPr lang="en-NZ" sz="2800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NZ" sz="2800" b="1" dirty="0">
                <a:solidFill>
                  <a:srgbClr val="7F0055"/>
                </a:solidFill>
                <a:latin typeface="Consolas"/>
              </a:rPr>
              <a:t>class</a:t>
            </a:r>
            <a:r>
              <a:rPr lang="en-NZ" sz="2800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NZ" sz="2800" b="1" dirty="0" err="1">
                <a:solidFill>
                  <a:srgbClr val="000000"/>
                </a:solidFill>
                <a:highlight>
                  <a:srgbClr val="D4D4D4"/>
                </a:highlight>
                <a:latin typeface="Consolas"/>
              </a:rPr>
              <a:t>TempConvGUI</a:t>
            </a:r>
            <a:r>
              <a:rPr lang="en-NZ" sz="2800" b="1" dirty="0">
                <a:solidFill>
                  <a:srgbClr val="000000"/>
                </a:solidFill>
                <a:highlight>
                  <a:srgbClr val="D4D4D4"/>
                </a:highlight>
                <a:latin typeface="Consolas"/>
              </a:rPr>
              <a:t> {</a:t>
            </a:r>
          </a:p>
          <a:p>
            <a:pPr marL="0" indent="0">
              <a:buNone/>
            </a:pPr>
            <a:endParaRPr lang="en-NZ" sz="2800" dirty="0">
              <a:latin typeface="Consolas"/>
            </a:endParaRPr>
          </a:p>
          <a:p>
            <a:pPr marL="0" indent="0">
              <a:buNone/>
            </a:pPr>
            <a:r>
              <a:rPr lang="en-NZ" sz="2800" dirty="0">
                <a:solidFill>
                  <a:srgbClr val="000000"/>
                </a:solidFill>
                <a:latin typeface="Consolas"/>
              </a:rPr>
              <a:t>    </a:t>
            </a:r>
            <a:r>
              <a:rPr lang="en-NZ" sz="2800" b="1" dirty="0">
                <a:solidFill>
                  <a:srgbClr val="7F0055"/>
                </a:solidFill>
                <a:latin typeface="Consolas"/>
              </a:rPr>
              <a:t>public</a:t>
            </a:r>
            <a:r>
              <a:rPr lang="en-NZ" sz="2800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NZ" sz="2800" b="1" dirty="0">
                <a:solidFill>
                  <a:srgbClr val="7F0055"/>
                </a:solidFill>
                <a:latin typeface="Consolas"/>
              </a:rPr>
              <a:t>static</a:t>
            </a:r>
            <a:r>
              <a:rPr lang="en-NZ" sz="2800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NZ" sz="2800" b="1" dirty="0">
                <a:solidFill>
                  <a:srgbClr val="7F0055"/>
                </a:solidFill>
                <a:latin typeface="Consolas"/>
              </a:rPr>
              <a:t>void</a:t>
            </a:r>
            <a:r>
              <a:rPr lang="en-NZ" sz="2800" b="1" dirty="0">
                <a:solidFill>
                  <a:srgbClr val="000000"/>
                </a:solidFill>
                <a:latin typeface="Consolas"/>
              </a:rPr>
              <a:t> main(String[] </a:t>
            </a:r>
            <a:r>
              <a:rPr lang="en-NZ" sz="2800" b="1" dirty="0" err="1">
                <a:solidFill>
                  <a:srgbClr val="6A3E3E"/>
                </a:solidFill>
                <a:latin typeface="Consolas"/>
              </a:rPr>
              <a:t>args</a:t>
            </a:r>
            <a:r>
              <a:rPr lang="en-NZ" sz="2800" b="1" dirty="0">
                <a:solidFill>
                  <a:srgbClr val="000000"/>
                </a:solidFill>
                <a:latin typeface="Consolas"/>
              </a:rPr>
              <a:t>) {</a:t>
            </a:r>
          </a:p>
          <a:p>
            <a:pPr marL="0" indent="0">
              <a:buNone/>
            </a:pPr>
            <a:r>
              <a:rPr lang="en-NZ" sz="2800" dirty="0">
                <a:solidFill>
                  <a:srgbClr val="000000"/>
                </a:solidFill>
                <a:latin typeface="Consolas"/>
              </a:rPr>
              <a:t>        String </a:t>
            </a:r>
            <a:r>
              <a:rPr lang="en-NZ" sz="2800" dirty="0" err="1">
                <a:solidFill>
                  <a:srgbClr val="6A3E3E"/>
                </a:solidFill>
                <a:latin typeface="Consolas"/>
              </a:rPr>
              <a:t>fahrString</a:t>
            </a:r>
            <a:r>
              <a:rPr lang="en-NZ" sz="2800" dirty="0">
                <a:solidFill>
                  <a:srgbClr val="000000"/>
                </a:solidFill>
                <a:latin typeface="Consolas"/>
              </a:rPr>
              <a:t>;</a:t>
            </a:r>
          </a:p>
          <a:p>
            <a:pPr marL="0" indent="0">
              <a:buNone/>
            </a:pPr>
            <a:r>
              <a:rPr lang="en-NZ" sz="2800" dirty="0">
                <a:solidFill>
                  <a:srgbClr val="000000"/>
                </a:solidFill>
                <a:latin typeface="Consolas"/>
              </a:rPr>
              <a:t>        </a:t>
            </a:r>
            <a:r>
              <a:rPr lang="en-NZ" sz="2800" b="1" dirty="0">
                <a:solidFill>
                  <a:srgbClr val="7F0055"/>
                </a:solidFill>
                <a:latin typeface="Consolas"/>
              </a:rPr>
              <a:t>double</a:t>
            </a:r>
            <a:r>
              <a:rPr lang="en-NZ" sz="2800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NZ" sz="2800" b="1" dirty="0" err="1">
                <a:solidFill>
                  <a:srgbClr val="6A3E3E"/>
                </a:solidFill>
                <a:latin typeface="Consolas"/>
              </a:rPr>
              <a:t>fahr</a:t>
            </a:r>
            <a:r>
              <a:rPr lang="en-NZ" sz="2800" b="1" dirty="0">
                <a:solidFill>
                  <a:srgbClr val="000000"/>
                </a:solidFill>
                <a:latin typeface="Consolas"/>
              </a:rPr>
              <a:t>, </a:t>
            </a:r>
            <a:r>
              <a:rPr lang="en-NZ" sz="2800" b="1" dirty="0" err="1">
                <a:solidFill>
                  <a:srgbClr val="6A3E3E"/>
                </a:solidFill>
                <a:latin typeface="Consolas"/>
              </a:rPr>
              <a:t>cel</a:t>
            </a:r>
            <a:r>
              <a:rPr lang="en-NZ" sz="2800" b="1" dirty="0">
                <a:solidFill>
                  <a:srgbClr val="000000"/>
                </a:solidFill>
                <a:latin typeface="Consolas"/>
              </a:rPr>
              <a:t>;</a:t>
            </a:r>
          </a:p>
          <a:p>
            <a:pPr marL="0" indent="0">
              <a:buNone/>
            </a:pPr>
            <a:endParaRPr lang="en-NZ" sz="2800" dirty="0">
              <a:latin typeface="Consolas"/>
            </a:endParaRPr>
          </a:p>
          <a:p>
            <a:pPr marL="0" indent="0">
              <a:buNone/>
            </a:pPr>
            <a:r>
              <a:rPr lang="en-NZ" sz="2800" dirty="0">
                <a:solidFill>
                  <a:srgbClr val="000000"/>
                </a:solidFill>
                <a:latin typeface="Consolas"/>
              </a:rPr>
              <a:t>        </a:t>
            </a:r>
            <a:r>
              <a:rPr lang="en-NZ" sz="2800" dirty="0" err="1">
                <a:solidFill>
                  <a:srgbClr val="6A3E3E"/>
                </a:solidFill>
                <a:latin typeface="Consolas"/>
              </a:rPr>
              <a:t>fahrString</a:t>
            </a:r>
            <a:r>
              <a:rPr lang="en-NZ" sz="2800" dirty="0">
                <a:solidFill>
                  <a:srgbClr val="000000"/>
                </a:solidFill>
                <a:latin typeface="Consolas"/>
              </a:rPr>
              <a:t> = </a:t>
            </a:r>
            <a:r>
              <a:rPr lang="en-NZ" sz="2800" dirty="0" err="1">
                <a:solidFill>
                  <a:srgbClr val="000000"/>
                </a:solidFill>
                <a:latin typeface="Consolas"/>
              </a:rPr>
              <a:t>JOptionPane.</a:t>
            </a:r>
            <a:r>
              <a:rPr lang="en-NZ" sz="2800" i="1" dirty="0" err="1">
                <a:solidFill>
                  <a:srgbClr val="000000"/>
                </a:solidFill>
                <a:latin typeface="Consolas"/>
              </a:rPr>
              <a:t>showInputDialog</a:t>
            </a:r>
            <a:r>
              <a:rPr lang="en-NZ" sz="2800" i="1" dirty="0">
                <a:solidFill>
                  <a:srgbClr val="000000"/>
                </a:solidFill>
                <a:latin typeface="Consolas"/>
              </a:rPr>
              <a:t>(</a:t>
            </a:r>
            <a:r>
              <a:rPr lang="en-NZ" sz="2800" i="1" dirty="0">
                <a:solidFill>
                  <a:srgbClr val="2A00FF"/>
                </a:solidFill>
                <a:latin typeface="Consolas"/>
              </a:rPr>
              <a:t>"Enter the temperature in F"</a:t>
            </a:r>
            <a:r>
              <a:rPr lang="en-NZ" sz="2800" i="1" dirty="0">
                <a:solidFill>
                  <a:srgbClr val="000000"/>
                </a:solidFill>
                <a:latin typeface="Consolas"/>
              </a:rPr>
              <a:t>);</a:t>
            </a:r>
          </a:p>
          <a:p>
            <a:pPr marL="0" indent="0">
              <a:buNone/>
            </a:pPr>
            <a:r>
              <a:rPr lang="en-NZ" sz="2800" dirty="0">
                <a:solidFill>
                  <a:srgbClr val="000000"/>
                </a:solidFill>
                <a:latin typeface="Consolas"/>
              </a:rPr>
              <a:t>        </a:t>
            </a:r>
            <a:r>
              <a:rPr lang="en-NZ" sz="2800" dirty="0" err="1">
                <a:solidFill>
                  <a:srgbClr val="6A3E3E"/>
                </a:solidFill>
                <a:latin typeface="Consolas"/>
              </a:rPr>
              <a:t>fahr</a:t>
            </a:r>
            <a:r>
              <a:rPr lang="en-NZ" sz="2800" dirty="0">
                <a:solidFill>
                  <a:srgbClr val="000000"/>
                </a:solidFill>
                <a:latin typeface="Consolas"/>
              </a:rPr>
              <a:t> = </a:t>
            </a:r>
            <a:r>
              <a:rPr lang="en-NZ" sz="2800" dirty="0" err="1">
                <a:solidFill>
                  <a:srgbClr val="000000"/>
                </a:solidFill>
                <a:latin typeface="Consolas"/>
              </a:rPr>
              <a:t>Double.</a:t>
            </a:r>
            <a:r>
              <a:rPr lang="en-NZ" sz="2800" i="1" dirty="0" err="1">
                <a:solidFill>
                  <a:srgbClr val="000000"/>
                </a:solidFill>
                <a:latin typeface="Consolas"/>
              </a:rPr>
              <a:t>parseDouble</a:t>
            </a:r>
            <a:r>
              <a:rPr lang="en-NZ" sz="2800" i="1" dirty="0">
                <a:solidFill>
                  <a:srgbClr val="000000"/>
                </a:solidFill>
                <a:latin typeface="Consolas"/>
              </a:rPr>
              <a:t>(</a:t>
            </a:r>
            <a:r>
              <a:rPr lang="en-NZ" sz="2800" i="1" dirty="0" err="1">
                <a:solidFill>
                  <a:srgbClr val="6A3E3E"/>
                </a:solidFill>
                <a:latin typeface="Consolas"/>
              </a:rPr>
              <a:t>fahrString</a:t>
            </a:r>
            <a:r>
              <a:rPr lang="en-NZ" sz="2800" i="1" dirty="0">
                <a:solidFill>
                  <a:srgbClr val="000000"/>
                </a:solidFill>
                <a:latin typeface="Consolas"/>
              </a:rPr>
              <a:t>);</a:t>
            </a:r>
          </a:p>
          <a:p>
            <a:pPr marL="0" indent="0">
              <a:buNone/>
            </a:pPr>
            <a:r>
              <a:rPr lang="en-NZ" sz="2800" dirty="0">
                <a:solidFill>
                  <a:srgbClr val="000000"/>
                </a:solidFill>
                <a:latin typeface="Consolas"/>
              </a:rPr>
              <a:t>        </a:t>
            </a:r>
            <a:r>
              <a:rPr lang="en-NZ" sz="2800" dirty="0" err="1">
                <a:solidFill>
                  <a:srgbClr val="6A3E3E"/>
                </a:solidFill>
                <a:latin typeface="Consolas"/>
              </a:rPr>
              <a:t>cel</a:t>
            </a:r>
            <a:r>
              <a:rPr lang="en-NZ" sz="2800" dirty="0">
                <a:solidFill>
                  <a:srgbClr val="000000"/>
                </a:solidFill>
                <a:latin typeface="Consolas"/>
              </a:rPr>
              <a:t> = (</a:t>
            </a:r>
            <a:r>
              <a:rPr lang="en-NZ" sz="2800" dirty="0" err="1">
                <a:solidFill>
                  <a:srgbClr val="6A3E3E"/>
                </a:solidFill>
                <a:latin typeface="Consolas"/>
              </a:rPr>
              <a:t>fahr</a:t>
            </a:r>
            <a:r>
              <a:rPr lang="en-NZ" sz="2800" dirty="0">
                <a:solidFill>
                  <a:srgbClr val="000000"/>
                </a:solidFill>
                <a:latin typeface="Consolas"/>
              </a:rPr>
              <a:t> - 32) * 5.0/9.0;</a:t>
            </a:r>
          </a:p>
          <a:p>
            <a:pPr marL="0" indent="0">
              <a:buNone/>
            </a:pPr>
            <a:endParaRPr lang="en-NZ" sz="2800" dirty="0">
              <a:latin typeface="Consolas"/>
            </a:endParaRPr>
          </a:p>
          <a:p>
            <a:pPr marL="0" indent="0">
              <a:buNone/>
            </a:pPr>
            <a:r>
              <a:rPr lang="en-NZ" sz="2800" dirty="0">
                <a:solidFill>
                  <a:srgbClr val="000000"/>
                </a:solidFill>
                <a:latin typeface="Consolas"/>
              </a:rPr>
              <a:t>        </a:t>
            </a:r>
            <a:r>
              <a:rPr lang="en-NZ" sz="2800" dirty="0" err="1">
                <a:solidFill>
                  <a:srgbClr val="000000"/>
                </a:solidFill>
                <a:latin typeface="Consolas"/>
              </a:rPr>
              <a:t>JOptionPane.</a:t>
            </a:r>
            <a:r>
              <a:rPr lang="en-NZ" sz="2800" i="1" dirty="0" err="1">
                <a:solidFill>
                  <a:srgbClr val="000000"/>
                </a:solidFill>
                <a:latin typeface="Consolas"/>
              </a:rPr>
              <a:t>showMessageDialog</a:t>
            </a:r>
            <a:r>
              <a:rPr lang="en-NZ" sz="2800" i="1" dirty="0">
                <a:solidFill>
                  <a:srgbClr val="000000"/>
                </a:solidFill>
                <a:latin typeface="Consolas"/>
              </a:rPr>
              <a:t>(</a:t>
            </a:r>
            <a:r>
              <a:rPr lang="en-NZ" sz="2800" b="1" i="1" dirty="0" err="1">
                <a:solidFill>
                  <a:srgbClr val="7F0055"/>
                </a:solidFill>
                <a:latin typeface="Consolas"/>
              </a:rPr>
              <a:t>null</a:t>
            </a:r>
            <a:r>
              <a:rPr lang="en-NZ" sz="2800" b="1" i="1" dirty="0" err="1">
                <a:solidFill>
                  <a:srgbClr val="000000"/>
                </a:solidFill>
                <a:latin typeface="Consolas"/>
              </a:rPr>
              <a:t>,</a:t>
            </a:r>
            <a:r>
              <a:rPr lang="en-NZ" sz="2800" b="1" i="1" dirty="0" err="1">
                <a:solidFill>
                  <a:srgbClr val="2A00FF"/>
                </a:solidFill>
                <a:latin typeface="Consolas"/>
              </a:rPr>
              <a:t>"The</a:t>
            </a:r>
            <a:r>
              <a:rPr lang="en-NZ" sz="2800" b="1" i="1" dirty="0">
                <a:solidFill>
                  <a:srgbClr val="2A00FF"/>
                </a:solidFill>
                <a:latin typeface="Consolas"/>
              </a:rPr>
              <a:t> temperature in C is, "</a:t>
            </a:r>
            <a:r>
              <a:rPr lang="en-NZ" sz="2800" b="1" i="1" dirty="0">
                <a:solidFill>
                  <a:srgbClr val="000000"/>
                </a:solidFill>
                <a:latin typeface="Consolas"/>
              </a:rPr>
              <a:t> + </a:t>
            </a:r>
            <a:r>
              <a:rPr lang="en-NZ" sz="2800" b="1" i="1" dirty="0" err="1">
                <a:solidFill>
                  <a:srgbClr val="6A3E3E"/>
                </a:solidFill>
                <a:latin typeface="Consolas"/>
              </a:rPr>
              <a:t>cel</a:t>
            </a:r>
            <a:r>
              <a:rPr lang="en-NZ" sz="2800" b="1" i="1" dirty="0">
                <a:solidFill>
                  <a:srgbClr val="000000"/>
                </a:solidFill>
                <a:latin typeface="Consolas"/>
              </a:rPr>
              <a:t>);</a:t>
            </a:r>
          </a:p>
          <a:p>
            <a:pPr marL="0" indent="0">
              <a:buNone/>
            </a:pPr>
            <a:r>
              <a:rPr lang="en-NZ" sz="2800" dirty="0">
                <a:solidFill>
                  <a:srgbClr val="000000"/>
                </a:solidFill>
                <a:latin typeface="Consolas"/>
              </a:rPr>
              <a:t>    }</a:t>
            </a:r>
          </a:p>
          <a:p>
            <a:pPr marL="0" indent="0">
              <a:buNone/>
            </a:pPr>
            <a:endParaRPr lang="en-NZ" sz="2800" dirty="0">
              <a:latin typeface="Consolas"/>
            </a:endParaRPr>
          </a:p>
          <a:p>
            <a:pPr marL="0" indent="0">
              <a:buNone/>
            </a:pPr>
            <a:r>
              <a:rPr lang="en-NZ" sz="2800" dirty="0">
                <a:solidFill>
                  <a:srgbClr val="000000"/>
                </a:solidFill>
                <a:latin typeface="Consolas"/>
              </a:rPr>
              <a:t>}</a:t>
            </a:r>
            <a:endParaRPr lang="en-NZ" dirty="0"/>
          </a:p>
        </p:txBody>
      </p:sp>
      <p:sp>
        <p:nvSpPr>
          <p:cNvPr id="7" name="Line Callout 1 6"/>
          <p:cNvSpPr/>
          <p:nvPr/>
        </p:nvSpPr>
        <p:spPr>
          <a:xfrm>
            <a:off x="5834177" y="522443"/>
            <a:ext cx="2232248" cy="936104"/>
          </a:xfrm>
          <a:prstGeom prst="borderCallout1">
            <a:avLst>
              <a:gd name="adj1" fmla="val 46743"/>
              <a:gd name="adj2" fmla="val -569"/>
              <a:gd name="adj3" fmla="val 296626"/>
              <a:gd name="adj4" fmla="val -123152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l"/>
            <a:r>
              <a:rPr lang="en-NZ" sz="2000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JOptionPane</a:t>
            </a:r>
            <a:r>
              <a:rPr lang="en-NZ" sz="2000" dirty="0" smtClean="0">
                <a:solidFill>
                  <a:schemeClr val="tx1"/>
                </a:solidFill>
              </a:rPr>
              <a:t> inherits from </a:t>
            </a:r>
            <a:r>
              <a:rPr lang="en-NZ" sz="2000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awt.Component</a:t>
            </a:r>
            <a:r>
              <a:rPr lang="en-NZ" sz="2000" dirty="0" smtClean="0">
                <a:solidFill>
                  <a:schemeClr val="tx1"/>
                </a:solidFill>
              </a:rPr>
              <a:t>.</a:t>
            </a:r>
            <a:endParaRPr lang="en-NZ" sz="2000" dirty="0">
              <a:solidFill>
                <a:schemeClr val="tx1"/>
              </a:solidFill>
            </a:endParaRPr>
          </a:p>
        </p:txBody>
      </p:sp>
      <p:sp>
        <p:nvSpPr>
          <p:cNvPr id="8" name="Line Callout 1 7"/>
          <p:cNvSpPr/>
          <p:nvPr/>
        </p:nvSpPr>
        <p:spPr>
          <a:xfrm>
            <a:off x="5097016" y="1844824"/>
            <a:ext cx="4305624" cy="1224136"/>
          </a:xfrm>
          <a:prstGeom prst="borderCallout1">
            <a:avLst>
              <a:gd name="adj1" fmla="val 47551"/>
              <a:gd name="adj2" fmla="val -337"/>
              <a:gd name="adj3" fmla="val 119199"/>
              <a:gd name="adj4" fmla="val -21593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NZ" sz="2000" dirty="0" smtClean="0">
                <a:solidFill>
                  <a:schemeClr val="tx1"/>
                </a:solidFill>
              </a:rPr>
              <a:t>A static method of the </a:t>
            </a:r>
            <a:r>
              <a:rPr lang="en-NZ" sz="2000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JOptionPane</a:t>
            </a:r>
            <a:r>
              <a:rPr lang="en-NZ" sz="2000" dirty="0" smtClean="0">
                <a:solidFill>
                  <a:schemeClr val="tx1"/>
                </a:solidFill>
              </a:rPr>
              <a:t> class.  Instantiates and paints a container with several widgets; waits for the user to click OK.</a:t>
            </a:r>
          </a:p>
        </p:txBody>
      </p:sp>
      <p:sp>
        <p:nvSpPr>
          <p:cNvPr id="9" name="Line Callout 1 8"/>
          <p:cNvSpPr/>
          <p:nvPr/>
        </p:nvSpPr>
        <p:spPr>
          <a:xfrm>
            <a:off x="5284429" y="3573016"/>
            <a:ext cx="4386958" cy="648072"/>
          </a:xfrm>
          <a:prstGeom prst="borderCallout1">
            <a:avLst>
              <a:gd name="adj1" fmla="val 50751"/>
              <a:gd name="adj2" fmla="val -419"/>
              <a:gd name="adj3" fmla="val -6777"/>
              <a:gd name="adj4" fmla="val -93491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NZ" sz="2000" dirty="0" smtClean="0">
                <a:solidFill>
                  <a:schemeClr val="tx1"/>
                </a:solidFill>
              </a:rPr>
              <a:t>The user-modified portion of the GUI model is returned as a </a:t>
            </a:r>
            <a:r>
              <a:rPr lang="en-NZ" sz="20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String</a:t>
            </a:r>
            <a:r>
              <a:rPr lang="en-NZ" sz="2000" dirty="0" smtClean="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10" name="Line Callout 1 9"/>
          <p:cNvSpPr/>
          <p:nvPr/>
        </p:nvSpPr>
        <p:spPr>
          <a:xfrm>
            <a:off x="848544" y="5170523"/>
            <a:ext cx="5400600" cy="1080120"/>
          </a:xfrm>
          <a:prstGeom prst="borderCallout1">
            <a:avLst>
              <a:gd name="adj1" fmla="val 1212"/>
              <a:gd name="adj2" fmla="val 50101"/>
              <a:gd name="adj3" fmla="val -61323"/>
              <a:gd name="adj4" fmla="val 4319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NZ" sz="2000" dirty="0" smtClean="0">
                <a:solidFill>
                  <a:schemeClr val="tx1"/>
                </a:solidFill>
              </a:rPr>
              <a:t>Another static method of the </a:t>
            </a:r>
            <a:r>
              <a:rPr lang="en-NZ" sz="2000" dirty="0" err="1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JOptionPane</a:t>
            </a:r>
            <a:r>
              <a:rPr lang="en-NZ" sz="2000" dirty="0" smtClean="0">
                <a:solidFill>
                  <a:schemeClr val="tx1"/>
                </a:solidFill>
              </a:rPr>
              <a:t> class.  Instantiates and paints a container with several widgets; waits for the user to click OK.</a:t>
            </a:r>
          </a:p>
        </p:txBody>
      </p:sp>
      <p:pic>
        <p:nvPicPr>
          <p:cNvPr id="2050" name="Picture 2" descr="C:\Users\ctho065\Desktop\tempconvgui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8928" y="4797152"/>
            <a:ext cx="2828925" cy="1181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C:\Users\ctho065\Desktop\Clipboard04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61462" y="4825727"/>
            <a:ext cx="3209925" cy="1123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633816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err="1" smtClean="0"/>
              <a:t>HelloWorldSwing</a:t>
            </a:r>
            <a:endParaRPr lang="en-NZ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COMPSCI 230: Swing1</a:t>
            </a:r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F2ECB-0BCA-4E6F-90CF-E56091D8C7EA}" type="slidenum">
              <a:rPr lang="en-NZ" smtClean="0"/>
              <a:pPr/>
              <a:t>11</a:t>
            </a:fld>
            <a:endParaRPr lang="en-NZ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NZ" sz="2200" b="1" dirty="0">
                <a:solidFill>
                  <a:srgbClr val="7F0055"/>
                </a:solidFill>
                <a:latin typeface="Consolas"/>
              </a:rPr>
              <a:t>import</a:t>
            </a:r>
            <a:r>
              <a:rPr lang="en-NZ" sz="2200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NZ" sz="2200" b="1" dirty="0" err="1">
                <a:solidFill>
                  <a:srgbClr val="000000"/>
                </a:solidFill>
                <a:latin typeface="Consolas"/>
              </a:rPr>
              <a:t>javax.swing</a:t>
            </a:r>
            <a:r>
              <a:rPr lang="en-NZ" sz="2200" b="1" dirty="0">
                <a:solidFill>
                  <a:srgbClr val="000000"/>
                </a:solidFill>
                <a:latin typeface="Consolas"/>
              </a:rPr>
              <a:t>.*;       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NZ" sz="2200" dirty="0">
                <a:solidFill>
                  <a:srgbClr val="000000"/>
                </a:solidFill>
                <a:latin typeface="Consolas"/>
              </a:rPr>
              <a:t>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NZ" sz="2200" b="1" dirty="0">
                <a:solidFill>
                  <a:srgbClr val="7F0055"/>
                </a:solidFill>
                <a:latin typeface="Consolas"/>
              </a:rPr>
              <a:t>public</a:t>
            </a:r>
            <a:r>
              <a:rPr lang="en-NZ" sz="2200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NZ" sz="2200" b="1" dirty="0">
                <a:solidFill>
                  <a:srgbClr val="7F0055"/>
                </a:solidFill>
                <a:latin typeface="Consolas"/>
              </a:rPr>
              <a:t>class</a:t>
            </a:r>
            <a:r>
              <a:rPr lang="en-NZ" sz="2200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NZ" sz="2200" b="1" dirty="0" err="1">
                <a:solidFill>
                  <a:srgbClr val="000000"/>
                </a:solidFill>
                <a:latin typeface="Consolas"/>
              </a:rPr>
              <a:t>HelloWorldSwing</a:t>
            </a:r>
            <a:r>
              <a:rPr lang="en-NZ" sz="2200" b="1" dirty="0">
                <a:solidFill>
                  <a:srgbClr val="000000"/>
                </a:solidFill>
                <a:latin typeface="Consolas"/>
              </a:rPr>
              <a:t> {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en-NZ" sz="2200" dirty="0">
              <a:latin typeface="Consolas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NZ" sz="2200" dirty="0" smtClean="0">
                <a:solidFill>
                  <a:srgbClr val="000000"/>
                </a:solidFill>
                <a:latin typeface="Consolas"/>
              </a:rPr>
              <a:t>  </a:t>
            </a:r>
            <a:r>
              <a:rPr lang="en-NZ" sz="2200" b="1" dirty="0" smtClean="0">
                <a:solidFill>
                  <a:srgbClr val="7F0055"/>
                </a:solidFill>
                <a:latin typeface="Consolas"/>
              </a:rPr>
              <a:t>private</a:t>
            </a:r>
            <a:r>
              <a:rPr lang="en-NZ" sz="2200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NZ" sz="2200" b="1" dirty="0">
                <a:solidFill>
                  <a:srgbClr val="7F0055"/>
                </a:solidFill>
                <a:latin typeface="Consolas"/>
              </a:rPr>
              <a:t>static</a:t>
            </a:r>
            <a:r>
              <a:rPr lang="en-NZ" sz="2200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NZ" sz="2200" b="1" dirty="0">
                <a:solidFill>
                  <a:srgbClr val="7F0055"/>
                </a:solidFill>
                <a:latin typeface="Consolas"/>
              </a:rPr>
              <a:t>void</a:t>
            </a:r>
            <a:r>
              <a:rPr lang="en-NZ" sz="2200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NZ" sz="2200" b="1" dirty="0" err="1">
                <a:solidFill>
                  <a:srgbClr val="000000"/>
                </a:solidFill>
                <a:latin typeface="Consolas"/>
              </a:rPr>
              <a:t>createAndShowGUI</a:t>
            </a:r>
            <a:r>
              <a:rPr lang="en-NZ" sz="2200" b="1" dirty="0" smtClean="0">
                <a:solidFill>
                  <a:srgbClr val="000000"/>
                </a:solidFill>
                <a:latin typeface="Consolas"/>
              </a:rPr>
              <a:t>()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NZ" sz="2200" b="1" dirty="0" smtClean="0">
                <a:solidFill>
                  <a:srgbClr val="000000"/>
                </a:solidFill>
                <a:latin typeface="Consolas"/>
              </a:rPr>
              <a:t>  {</a:t>
            </a:r>
            <a:endParaRPr lang="en-NZ" sz="2200" b="1" dirty="0">
              <a:solidFill>
                <a:srgbClr val="000000"/>
              </a:solidFill>
              <a:latin typeface="Consolas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NZ" sz="2200" dirty="0">
                <a:solidFill>
                  <a:srgbClr val="000000"/>
                </a:solidFill>
                <a:latin typeface="Consolas"/>
              </a:rPr>
              <a:t>  </a:t>
            </a:r>
            <a:r>
              <a:rPr lang="en-NZ" sz="2200" dirty="0" smtClean="0">
                <a:solidFill>
                  <a:srgbClr val="000000"/>
                </a:solidFill>
                <a:latin typeface="Consolas"/>
              </a:rPr>
              <a:t>  </a:t>
            </a:r>
            <a:r>
              <a:rPr lang="en-NZ" sz="2200" dirty="0">
                <a:solidFill>
                  <a:srgbClr val="3F7F5F"/>
                </a:solidFill>
                <a:latin typeface="Consolas"/>
              </a:rPr>
              <a:t>//Create and set up the window.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NZ" sz="2200" dirty="0">
                <a:solidFill>
                  <a:srgbClr val="000000"/>
                </a:solidFill>
                <a:latin typeface="Consolas"/>
              </a:rPr>
              <a:t>  </a:t>
            </a:r>
            <a:r>
              <a:rPr lang="en-NZ" sz="2200" dirty="0" smtClean="0">
                <a:solidFill>
                  <a:srgbClr val="000000"/>
                </a:solidFill>
                <a:latin typeface="Consolas"/>
              </a:rPr>
              <a:t>  </a:t>
            </a:r>
            <a:r>
              <a:rPr lang="en-NZ" sz="2200" dirty="0" err="1">
                <a:solidFill>
                  <a:srgbClr val="000000"/>
                </a:solidFill>
                <a:latin typeface="Consolas"/>
              </a:rPr>
              <a:t>JFrame</a:t>
            </a:r>
            <a:r>
              <a:rPr lang="en-NZ" sz="2200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NZ" sz="2200" dirty="0">
                <a:solidFill>
                  <a:srgbClr val="6A3E3E"/>
                </a:solidFill>
                <a:latin typeface="Consolas"/>
              </a:rPr>
              <a:t>frame</a:t>
            </a:r>
            <a:r>
              <a:rPr lang="en-NZ" sz="2200" dirty="0">
                <a:solidFill>
                  <a:srgbClr val="000000"/>
                </a:solidFill>
                <a:latin typeface="Consolas"/>
              </a:rPr>
              <a:t> = </a:t>
            </a:r>
            <a:r>
              <a:rPr lang="en-NZ" sz="2200" b="1" dirty="0" smtClean="0">
                <a:solidFill>
                  <a:srgbClr val="7F0055"/>
                </a:solidFill>
                <a:latin typeface="Consolas"/>
              </a:rPr>
              <a:t>new</a:t>
            </a:r>
            <a:r>
              <a:rPr lang="en-NZ" sz="2200" b="1" dirty="0" smtClean="0">
                <a:solidFill>
                  <a:srgbClr val="000000"/>
                </a:solidFill>
                <a:latin typeface="Consolas"/>
              </a:rPr>
              <a:t>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NZ" sz="2200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NZ" sz="2200" b="1" dirty="0" smtClean="0">
                <a:solidFill>
                  <a:srgbClr val="000000"/>
                </a:solidFill>
                <a:latin typeface="Consolas"/>
              </a:rPr>
              <a:t>     </a:t>
            </a:r>
            <a:r>
              <a:rPr lang="en-NZ" sz="2200" b="1" dirty="0" err="1" smtClean="0">
                <a:solidFill>
                  <a:srgbClr val="000000"/>
                </a:solidFill>
                <a:latin typeface="Consolas"/>
              </a:rPr>
              <a:t>JFrame</a:t>
            </a:r>
            <a:r>
              <a:rPr lang="en-NZ" sz="2200" b="1" dirty="0">
                <a:solidFill>
                  <a:srgbClr val="000000"/>
                </a:solidFill>
                <a:latin typeface="Consolas"/>
              </a:rPr>
              <a:t>(</a:t>
            </a:r>
            <a:r>
              <a:rPr lang="en-NZ" sz="2200" b="1" dirty="0">
                <a:solidFill>
                  <a:srgbClr val="2A00FF"/>
                </a:solidFill>
                <a:latin typeface="Consolas"/>
              </a:rPr>
              <a:t>"</a:t>
            </a:r>
            <a:r>
              <a:rPr lang="en-NZ" sz="2200" b="1" dirty="0" err="1">
                <a:solidFill>
                  <a:srgbClr val="2A00FF"/>
                </a:solidFill>
                <a:latin typeface="Consolas"/>
              </a:rPr>
              <a:t>HelloWorldSwing</a:t>
            </a:r>
            <a:r>
              <a:rPr lang="en-NZ" sz="2200" b="1" dirty="0">
                <a:solidFill>
                  <a:srgbClr val="2A00FF"/>
                </a:solidFill>
                <a:latin typeface="Consolas"/>
              </a:rPr>
              <a:t>"</a:t>
            </a:r>
            <a:r>
              <a:rPr lang="en-NZ" sz="2200" b="1" dirty="0">
                <a:solidFill>
                  <a:srgbClr val="000000"/>
                </a:solidFill>
                <a:latin typeface="Consolas"/>
              </a:rPr>
              <a:t>);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NZ" sz="2200" dirty="0">
                <a:solidFill>
                  <a:srgbClr val="000000"/>
                </a:solidFill>
                <a:latin typeface="Consolas"/>
              </a:rPr>
              <a:t>    </a:t>
            </a:r>
            <a:r>
              <a:rPr lang="en-NZ" sz="2200" dirty="0" err="1" smtClean="0">
                <a:solidFill>
                  <a:srgbClr val="6A3E3E"/>
                </a:solidFill>
                <a:latin typeface="Consolas"/>
              </a:rPr>
              <a:t>frame</a:t>
            </a:r>
            <a:r>
              <a:rPr lang="en-NZ" sz="2200" dirty="0" err="1" smtClean="0">
                <a:solidFill>
                  <a:srgbClr val="000000"/>
                </a:solidFill>
                <a:latin typeface="Consolas"/>
              </a:rPr>
              <a:t>.setDefaultCloseOperation</a:t>
            </a:r>
            <a:r>
              <a:rPr lang="en-NZ" sz="2200" dirty="0" smtClean="0">
                <a:solidFill>
                  <a:srgbClr val="000000"/>
                </a:solidFill>
                <a:latin typeface="Consolas"/>
              </a:rPr>
              <a:t>(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NZ" sz="2200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NZ" sz="2200" dirty="0" smtClean="0">
                <a:solidFill>
                  <a:srgbClr val="000000"/>
                </a:solidFill>
                <a:latin typeface="Consolas"/>
              </a:rPr>
              <a:t>     </a:t>
            </a:r>
            <a:r>
              <a:rPr lang="en-NZ" sz="2200" dirty="0" err="1" smtClean="0">
                <a:solidFill>
                  <a:srgbClr val="000000"/>
                </a:solidFill>
                <a:latin typeface="Consolas"/>
              </a:rPr>
              <a:t>JFrame.</a:t>
            </a:r>
            <a:r>
              <a:rPr lang="en-NZ" sz="2200" b="1" i="1" dirty="0" err="1" smtClean="0">
                <a:solidFill>
                  <a:srgbClr val="0000C0"/>
                </a:solidFill>
                <a:latin typeface="Consolas"/>
              </a:rPr>
              <a:t>EXIT_ON_CLOSE</a:t>
            </a:r>
            <a:r>
              <a:rPr lang="en-NZ" sz="2200" b="1" i="1" dirty="0">
                <a:solidFill>
                  <a:srgbClr val="000000"/>
                </a:solidFill>
                <a:latin typeface="Consolas"/>
              </a:rPr>
              <a:t>);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NZ" sz="2200" dirty="0">
                <a:solidFill>
                  <a:srgbClr val="000000"/>
                </a:solidFill>
                <a:latin typeface="Consolas"/>
              </a:rPr>
              <a:t>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NZ" sz="2200" dirty="0" smtClean="0">
                <a:solidFill>
                  <a:srgbClr val="000000"/>
                </a:solidFill>
                <a:latin typeface="Consolas"/>
              </a:rPr>
              <a:t>    </a:t>
            </a:r>
            <a:r>
              <a:rPr lang="en-NZ" sz="2200" dirty="0" err="1" smtClean="0">
                <a:solidFill>
                  <a:srgbClr val="000000"/>
                </a:solidFill>
                <a:latin typeface="Consolas"/>
              </a:rPr>
              <a:t>JLabel</a:t>
            </a:r>
            <a:r>
              <a:rPr lang="en-NZ" sz="2200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NZ" sz="2200" dirty="0">
                <a:solidFill>
                  <a:srgbClr val="6A3E3E"/>
                </a:solidFill>
                <a:latin typeface="Consolas"/>
              </a:rPr>
              <a:t>label</a:t>
            </a:r>
            <a:r>
              <a:rPr lang="en-NZ" sz="2200" dirty="0">
                <a:solidFill>
                  <a:srgbClr val="000000"/>
                </a:solidFill>
                <a:latin typeface="Consolas"/>
              </a:rPr>
              <a:t> = </a:t>
            </a:r>
            <a:r>
              <a:rPr lang="en-NZ" sz="2200" b="1" dirty="0">
                <a:solidFill>
                  <a:srgbClr val="7F0055"/>
                </a:solidFill>
                <a:latin typeface="Consolas"/>
              </a:rPr>
              <a:t>new</a:t>
            </a:r>
            <a:r>
              <a:rPr lang="en-NZ" sz="2200" b="1" dirty="0">
                <a:solidFill>
                  <a:srgbClr val="000000"/>
                </a:solidFill>
                <a:latin typeface="Consolas"/>
              </a:rPr>
              <a:t> </a:t>
            </a:r>
            <a:endParaRPr lang="en-NZ" sz="2200" b="1" dirty="0" smtClean="0">
              <a:solidFill>
                <a:srgbClr val="000000"/>
              </a:solidFill>
              <a:latin typeface="Consolas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NZ" sz="2200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NZ" sz="2200" b="1" dirty="0" smtClean="0">
                <a:solidFill>
                  <a:srgbClr val="000000"/>
                </a:solidFill>
                <a:latin typeface="Consolas"/>
              </a:rPr>
              <a:t>     </a:t>
            </a:r>
            <a:r>
              <a:rPr lang="en-NZ" sz="2200" b="1" dirty="0" err="1" smtClean="0">
                <a:solidFill>
                  <a:srgbClr val="000000"/>
                </a:solidFill>
                <a:latin typeface="Consolas"/>
              </a:rPr>
              <a:t>JLabel</a:t>
            </a:r>
            <a:r>
              <a:rPr lang="en-NZ" sz="2200" b="1" dirty="0">
                <a:solidFill>
                  <a:srgbClr val="000000"/>
                </a:solidFill>
                <a:latin typeface="Consolas"/>
              </a:rPr>
              <a:t>(</a:t>
            </a:r>
            <a:r>
              <a:rPr lang="en-NZ" sz="2200" b="1" dirty="0">
                <a:solidFill>
                  <a:srgbClr val="2A00FF"/>
                </a:solidFill>
                <a:latin typeface="Consolas"/>
              </a:rPr>
              <a:t>"Hello World"</a:t>
            </a:r>
            <a:r>
              <a:rPr lang="en-NZ" sz="2200" b="1" dirty="0">
                <a:solidFill>
                  <a:srgbClr val="000000"/>
                </a:solidFill>
                <a:latin typeface="Consolas"/>
              </a:rPr>
              <a:t>);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NZ" sz="2200" dirty="0">
                <a:solidFill>
                  <a:srgbClr val="000000"/>
                </a:solidFill>
                <a:latin typeface="Consolas"/>
              </a:rPr>
              <a:t>    </a:t>
            </a:r>
            <a:r>
              <a:rPr lang="en-NZ" sz="2200" dirty="0" err="1" smtClean="0">
                <a:solidFill>
                  <a:srgbClr val="6A3E3E"/>
                </a:solidFill>
                <a:latin typeface="Consolas"/>
              </a:rPr>
              <a:t>frame</a:t>
            </a:r>
            <a:r>
              <a:rPr lang="en-NZ" sz="2200" dirty="0" err="1" smtClean="0">
                <a:solidFill>
                  <a:srgbClr val="000000"/>
                </a:solidFill>
                <a:latin typeface="Consolas"/>
              </a:rPr>
              <a:t>.getContentPane</a:t>
            </a:r>
            <a:r>
              <a:rPr lang="en-NZ" sz="2200" dirty="0" smtClean="0">
                <a:solidFill>
                  <a:srgbClr val="000000"/>
                </a:solidFill>
                <a:latin typeface="Consolas"/>
              </a:rPr>
              <a:t>().add(</a:t>
            </a:r>
            <a:r>
              <a:rPr lang="en-NZ" sz="2200" dirty="0" smtClean="0">
                <a:solidFill>
                  <a:srgbClr val="6A3E3E"/>
                </a:solidFill>
                <a:latin typeface="Consolas"/>
              </a:rPr>
              <a:t>label</a:t>
            </a:r>
            <a:r>
              <a:rPr lang="en-NZ" sz="2200" dirty="0">
                <a:solidFill>
                  <a:srgbClr val="000000"/>
                </a:solidFill>
                <a:latin typeface="Consolas"/>
              </a:rPr>
              <a:t>);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NZ" sz="2200" dirty="0">
                <a:solidFill>
                  <a:srgbClr val="000000"/>
                </a:solidFill>
                <a:latin typeface="Consolas"/>
              </a:rPr>
              <a:t> </a:t>
            </a:r>
            <a:endParaRPr lang="en-NZ" sz="2200" dirty="0" smtClean="0">
              <a:solidFill>
                <a:srgbClr val="000000"/>
              </a:solidFill>
              <a:latin typeface="Consolas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NZ" sz="2200" dirty="0" smtClean="0">
                <a:solidFill>
                  <a:srgbClr val="000000"/>
                </a:solidFill>
                <a:latin typeface="Consolas"/>
              </a:rPr>
              <a:t>    </a:t>
            </a:r>
            <a:r>
              <a:rPr lang="en-NZ" sz="2200" dirty="0">
                <a:solidFill>
                  <a:srgbClr val="3F7F5F"/>
                </a:solidFill>
                <a:latin typeface="Consolas"/>
              </a:rPr>
              <a:t>//Display the window.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NZ" sz="2200" dirty="0" smtClean="0">
                <a:solidFill>
                  <a:srgbClr val="000000"/>
                </a:solidFill>
                <a:latin typeface="Consolas"/>
              </a:rPr>
              <a:t>    </a:t>
            </a:r>
            <a:r>
              <a:rPr lang="en-NZ" sz="2200" dirty="0" err="1">
                <a:solidFill>
                  <a:srgbClr val="6A3E3E"/>
                </a:solidFill>
                <a:latin typeface="Consolas"/>
              </a:rPr>
              <a:t>frame</a:t>
            </a:r>
            <a:r>
              <a:rPr lang="en-NZ" sz="2200" dirty="0" err="1">
                <a:solidFill>
                  <a:srgbClr val="000000"/>
                </a:solidFill>
                <a:latin typeface="Consolas"/>
              </a:rPr>
              <a:t>.pack</a:t>
            </a:r>
            <a:r>
              <a:rPr lang="en-NZ" sz="2200" dirty="0">
                <a:solidFill>
                  <a:srgbClr val="000000"/>
                </a:solidFill>
                <a:latin typeface="Consolas"/>
              </a:rPr>
              <a:t>();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NZ" sz="2200" dirty="0" smtClean="0">
                <a:solidFill>
                  <a:srgbClr val="000000"/>
                </a:solidFill>
                <a:latin typeface="Consolas"/>
              </a:rPr>
              <a:t>    </a:t>
            </a:r>
            <a:r>
              <a:rPr lang="en-NZ" sz="2200" dirty="0" err="1">
                <a:solidFill>
                  <a:srgbClr val="6A3E3E"/>
                </a:solidFill>
                <a:latin typeface="Consolas"/>
              </a:rPr>
              <a:t>frame</a:t>
            </a:r>
            <a:r>
              <a:rPr lang="en-NZ" sz="2200" dirty="0" err="1">
                <a:solidFill>
                  <a:srgbClr val="000000"/>
                </a:solidFill>
                <a:latin typeface="Consolas"/>
              </a:rPr>
              <a:t>.setVisible</a:t>
            </a:r>
            <a:r>
              <a:rPr lang="en-NZ" sz="2200" dirty="0">
                <a:solidFill>
                  <a:srgbClr val="000000"/>
                </a:solidFill>
                <a:latin typeface="Consolas"/>
              </a:rPr>
              <a:t>(</a:t>
            </a:r>
            <a:r>
              <a:rPr lang="en-NZ" sz="2200" b="1" dirty="0">
                <a:solidFill>
                  <a:srgbClr val="7F0055"/>
                </a:solidFill>
                <a:latin typeface="Consolas"/>
              </a:rPr>
              <a:t>true</a:t>
            </a:r>
            <a:r>
              <a:rPr lang="en-NZ" sz="2200" b="1" dirty="0">
                <a:solidFill>
                  <a:srgbClr val="000000"/>
                </a:solidFill>
                <a:latin typeface="Consolas"/>
              </a:rPr>
              <a:t>);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NZ" sz="2200" dirty="0" smtClean="0">
                <a:solidFill>
                  <a:srgbClr val="000000"/>
                </a:solidFill>
                <a:latin typeface="Consolas"/>
              </a:rPr>
              <a:t>  </a:t>
            </a:r>
            <a:r>
              <a:rPr lang="en-NZ" sz="2200" dirty="0">
                <a:solidFill>
                  <a:srgbClr val="000000"/>
                </a:solidFill>
                <a:latin typeface="Consolas"/>
              </a:rPr>
              <a:t>}</a:t>
            </a:r>
          </a:p>
          <a:p>
            <a:endParaRPr lang="en-NZ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2"/>
          </p:nvPr>
        </p:nvSpPr>
        <p:spPr>
          <a:xfrm>
            <a:off x="5018214" y="1216152"/>
            <a:ext cx="4687313" cy="2932928"/>
          </a:xfrm>
        </p:spPr>
        <p:txBody>
          <a:bodyPr>
            <a:normAutofit fontScale="70000" lnSpcReduction="20000"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NZ" sz="2100" b="1" dirty="0" smtClean="0">
                <a:solidFill>
                  <a:srgbClr val="7F0055"/>
                </a:solidFill>
                <a:latin typeface="Consolas"/>
              </a:rPr>
              <a:t>  public</a:t>
            </a:r>
            <a:r>
              <a:rPr lang="en-NZ" sz="2100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NZ" sz="2100" b="1" dirty="0">
                <a:solidFill>
                  <a:srgbClr val="7F0055"/>
                </a:solidFill>
                <a:latin typeface="Consolas"/>
              </a:rPr>
              <a:t>static</a:t>
            </a:r>
            <a:r>
              <a:rPr lang="en-NZ" sz="2100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NZ" sz="2100" b="1" dirty="0" smtClean="0">
                <a:solidFill>
                  <a:srgbClr val="7F0055"/>
                </a:solidFill>
                <a:latin typeface="Consolas"/>
              </a:rPr>
              <a:t>void </a:t>
            </a:r>
            <a:r>
              <a:rPr lang="en-NZ" sz="2100" b="1" dirty="0" smtClean="0">
                <a:solidFill>
                  <a:srgbClr val="000000"/>
                </a:solidFill>
                <a:latin typeface="Consolas"/>
              </a:rPr>
              <a:t>main(String</a:t>
            </a:r>
            <a:r>
              <a:rPr lang="en-NZ" sz="2100" b="1" dirty="0">
                <a:solidFill>
                  <a:srgbClr val="000000"/>
                </a:solidFill>
                <a:latin typeface="Consolas"/>
              </a:rPr>
              <a:t>[] </a:t>
            </a:r>
            <a:r>
              <a:rPr lang="en-NZ" sz="2100" b="1" dirty="0" err="1">
                <a:solidFill>
                  <a:srgbClr val="6A3E3E"/>
                </a:solidFill>
                <a:latin typeface="Consolas"/>
              </a:rPr>
              <a:t>args</a:t>
            </a:r>
            <a:r>
              <a:rPr lang="en-NZ" sz="2100" b="1" dirty="0">
                <a:solidFill>
                  <a:srgbClr val="000000"/>
                </a:solidFill>
                <a:latin typeface="Consolas"/>
              </a:rPr>
              <a:t>) {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NZ" sz="2100" dirty="0">
                <a:solidFill>
                  <a:srgbClr val="000000"/>
                </a:solidFill>
                <a:latin typeface="Consolas"/>
              </a:rPr>
              <a:t>  </a:t>
            </a:r>
            <a:r>
              <a:rPr lang="en-NZ" sz="2100" dirty="0" smtClean="0">
                <a:solidFill>
                  <a:srgbClr val="000000"/>
                </a:solidFill>
                <a:latin typeface="Consolas"/>
              </a:rPr>
              <a:t>  </a:t>
            </a:r>
            <a:r>
              <a:rPr lang="en-NZ" sz="2100" dirty="0" smtClean="0">
                <a:solidFill>
                  <a:srgbClr val="3F7F5F"/>
                </a:solidFill>
                <a:latin typeface="Consolas"/>
              </a:rPr>
              <a:t>// Schedule </a:t>
            </a:r>
            <a:r>
              <a:rPr lang="en-NZ" sz="2100" dirty="0">
                <a:solidFill>
                  <a:srgbClr val="3F7F5F"/>
                </a:solidFill>
                <a:latin typeface="Consolas"/>
              </a:rPr>
              <a:t>a job for the </a:t>
            </a:r>
            <a:r>
              <a:rPr lang="en-NZ" sz="2100" dirty="0" smtClean="0">
                <a:solidFill>
                  <a:srgbClr val="3F7F5F"/>
                </a:solidFill>
                <a:latin typeface="Consolas"/>
              </a:rPr>
              <a:t>event-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NZ" sz="2100" dirty="0">
                <a:solidFill>
                  <a:srgbClr val="3F7F5F"/>
                </a:solidFill>
                <a:latin typeface="Consolas"/>
              </a:rPr>
              <a:t> </a:t>
            </a:r>
            <a:r>
              <a:rPr lang="en-NZ" sz="2100" dirty="0" smtClean="0">
                <a:solidFill>
                  <a:srgbClr val="3F7F5F"/>
                </a:solidFill>
                <a:latin typeface="Consolas"/>
              </a:rPr>
              <a:t>   // dispatching thread: creating and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NZ" sz="2100" dirty="0">
                <a:solidFill>
                  <a:srgbClr val="3F7F5F"/>
                </a:solidFill>
                <a:latin typeface="Consolas"/>
              </a:rPr>
              <a:t> </a:t>
            </a:r>
            <a:r>
              <a:rPr lang="en-NZ" sz="2100" dirty="0" smtClean="0">
                <a:solidFill>
                  <a:srgbClr val="3F7F5F"/>
                </a:solidFill>
                <a:latin typeface="Consolas"/>
              </a:rPr>
              <a:t>   // showing </a:t>
            </a:r>
            <a:r>
              <a:rPr lang="en-NZ" sz="2100" dirty="0">
                <a:solidFill>
                  <a:srgbClr val="3F7F5F"/>
                </a:solidFill>
                <a:latin typeface="Consolas"/>
              </a:rPr>
              <a:t>this application's GUI.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NZ" sz="2100" dirty="0">
                <a:solidFill>
                  <a:srgbClr val="000000"/>
                </a:solidFill>
                <a:latin typeface="Consolas"/>
              </a:rPr>
              <a:t>  </a:t>
            </a:r>
            <a:r>
              <a:rPr lang="en-NZ" sz="2100" dirty="0" smtClean="0">
                <a:solidFill>
                  <a:srgbClr val="000000"/>
                </a:solidFill>
                <a:latin typeface="Consolas"/>
              </a:rPr>
              <a:t>  </a:t>
            </a:r>
            <a:r>
              <a:rPr lang="en-NZ" sz="2100" dirty="0" err="1" smtClean="0">
                <a:solidFill>
                  <a:srgbClr val="000000"/>
                </a:solidFill>
                <a:latin typeface="Consolas"/>
              </a:rPr>
              <a:t>javax.swing.SwingUtilities</a:t>
            </a:r>
            <a:r>
              <a:rPr lang="en-NZ" sz="2100" dirty="0" smtClean="0">
                <a:solidFill>
                  <a:srgbClr val="000000"/>
                </a:solidFill>
                <a:latin typeface="Consolas"/>
              </a:rPr>
              <a:t>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NZ" sz="2100" i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NZ" sz="2100" i="1" dirty="0" smtClean="0">
                <a:solidFill>
                  <a:srgbClr val="000000"/>
                </a:solidFill>
                <a:latin typeface="Consolas"/>
              </a:rPr>
              <a:t>     </a:t>
            </a:r>
            <a:r>
              <a:rPr lang="en-NZ" sz="2100" i="1" dirty="0" err="1" smtClean="0">
                <a:solidFill>
                  <a:srgbClr val="000000"/>
                </a:solidFill>
                <a:latin typeface="Consolas"/>
              </a:rPr>
              <a:t>invokeLater</a:t>
            </a:r>
            <a:r>
              <a:rPr lang="en-NZ" sz="2100" i="1" dirty="0" smtClean="0">
                <a:solidFill>
                  <a:srgbClr val="000000"/>
                </a:solidFill>
                <a:latin typeface="Consolas"/>
              </a:rPr>
              <a:t>(</a:t>
            </a:r>
            <a:r>
              <a:rPr lang="en-NZ" sz="2100" b="1" i="1" dirty="0" smtClean="0">
                <a:solidFill>
                  <a:srgbClr val="7F0055"/>
                </a:solidFill>
                <a:latin typeface="Consolas"/>
              </a:rPr>
              <a:t>new</a:t>
            </a:r>
            <a:r>
              <a:rPr lang="en-NZ" sz="2100" b="1" i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NZ" sz="2100" b="1" i="1" dirty="0">
                <a:solidFill>
                  <a:srgbClr val="000000"/>
                </a:solidFill>
                <a:latin typeface="Consolas"/>
              </a:rPr>
              <a:t>Runnable() {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NZ" sz="2100" dirty="0">
                <a:solidFill>
                  <a:srgbClr val="000000"/>
                </a:solidFill>
                <a:latin typeface="Consolas"/>
              </a:rPr>
              <a:t>  </a:t>
            </a:r>
            <a:r>
              <a:rPr lang="en-NZ" sz="2100" dirty="0" smtClean="0">
                <a:solidFill>
                  <a:srgbClr val="000000"/>
                </a:solidFill>
                <a:latin typeface="Consolas"/>
              </a:rPr>
              <a:t>      </a:t>
            </a:r>
            <a:r>
              <a:rPr lang="en-NZ" sz="2100" b="1" dirty="0" smtClean="0">
                <a:solidFill>
                  <a:srgbClr val="7F0055"/>
                </a:solidFill>
                <a:latin typeface="Consolas"/>
              </a:rPr>
              <a:t>public</a:t>
            </a:r>
            <a:r>
              <a:rPr lang="en-NZ" sz="2100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NZ" sz="2100" b="1" dirty="0">
                <a:solidFill>
                  <a:srgbClr val="7F0055"/>
                </a:solidFill>
                <a:latin typeface="Consolas"/>
              </a:rPr>
              <a:t>void</a:t>
            </a:r>
            <a:r>
              <a:rPr lang="en-NZ" sz="2100" b="1" dirty="0">
                <a:solidFill>
                  <a:srgbClr val="000000"/>
                </a:solidFill>
                <a:latin typeface="Consolas"/>
              </a:rPr>
              <a:t> run() {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NZ" sz="2100" dirty="0">
                <a:solidFill>
                  <a:srgbClr val="000000"/>
                </a:solidFill>
                <a:latin typeface="Consolas"/>
              </a:rPr>
              <a:t>  </a:t>
            </a:r>
            <a:r>
              <a:rPr lang="en-NZ" sz="2100" dirty="0" smtClean="0">
                <a:solidFill>
                  <a:srgbClr val="000000"/>
                </a:solidFill>
                <a:latin typeface="Consolas"/>
              </a:rPr>
              <a:t>        </a:t>
            </a:r>
            <a:r>
              <a:rPr lang="en-NZ" sz="2100" i="1" dirty="0" err="1" smtClean="0">
                <a:solidFill>
                  <a:srgbClr val="000000"/>
                </a:solidFill>
                <a:latin typeface="Consolas"/>
              </a:rPr>
              <a:t>createAndShowGUI</a:t>
            </a:r>
            <a:r>
              <a:rPr lang="en-NZ" sz="2100" i="1" dirty="0">
                <a:solidFill>
                  <a:srgbClr val="000000"/>
                </a:solidFill>
                <a:latin typeface="Consolas"/>
              </a:rPr>
              <a:t>();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NZ" sz="2100" dirty="0">
                <a:solidFill>
                  <a:srgbClr val="000000"/>
                </a:solidFill>
                <a:latin typeface="Consolas"/>
              </a:rPr>
              <a:t>  </a:t>
            </a:r>
            <a:r>
              <a:rPr lang="en-NZ" sz="2100" dirty="0" smtClean="0">
                <a:solidFill>
                  <a:srgbClr val="000000"/>
                </a:solidFill>
                <a:latin typeface="Consolas"/>
              </a:rPr>
              <a:t>      }</a:t>
            </a:r>
            <a:endParaRPr lang="en-NZ" sz="2100" dirty="0">
              <a:solidFill>
                <a:srgbClr val="000000"/>
              </a:solidFill>
              <a:latin typeface="Consolas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NZ" sz="2100" dirty="0">
                <a:solidFill>
                  <a:srgbClr val="000000"/>
                </a:solidFill>
                <a:latin typeface="Consolas"/>
              </a:rPr>
              <a:t>  </a:t>
            </a:r>
            <a:r>
              <a:rPr lang="en-NZ" sz="2100" dirty="0" smtClean="0">
                <a:solidFill>
                  <a:srgbClr val="000000"/>
                </a:solidFill>
                <a:latin typeface="Consolas"/>
              </a:rPr>
              <a:t>  });</a:t>
            </a:r>
            <a:endParaRPr lang="en-NZ" sz="2100" dirty="0">
              <a:solidFill>
                <a:srgbClr val="000000"/>
              </a:solidFill>
              <a:latin typeface="Consolas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NZ" sz="2100" dirty="0" smtClean="0">
                <a:solidFill>
                  <a:srgbClr val="000000"/>
                </a:solidFill>
                <a:latin typeface="Consolas"/>
              </a:rPr>
              <a:t>  }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NZ" sz="2100" dirty="0" smtClean="0">
                <a:solidFill>
                  <a:srgbClr val="000000"/>
                </a:solidFill>
                <a:latin typeface="Consolas"/>
              </a:rPr>
              <a:t>}</a:t>
            </a:r>
            <a:endParaRPr lang="en-NZ" sz="2100" dirty="0"/>
          </a:p>
          <a:p>
            <a:endParaRPr lang="en-NZ" dirty="0"/>
          </a:p>
        </p:txBody>
      </p:sp>
      <p:pic>
        <p:nvPicPr>
          <p:cNvPr id="3074" name="Picture 2" descr="C:\Users\ctho065\Desktop\helloworldswing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13040" y="126283"/>
            <a:ext cx="2288254" cy="9361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Line Callout 1 7"/>
          <p:cNvSpPr/>
          <p:nvPr/>
        </p:nvSpPr>
        <p:spPr>
          <a:xfrm>
            <a:off x="6825208" y="3356992"/>
            <a:ext cx="2520280" cy="792088"/>
          </a:xfrm>
          <a:prstGeom prst="borderCallout1">
            <a:avLst>
              <a:gd name="adj1" fmla="val 46743"/>
              <a:gd name="adj2" fmla="val -569"/>
              <a:gd name="adj3" fmla="val -33038"/>
              <a:gd name="adj4" fmla="val -204692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l"/>
            <a:r>
              <a:rPr lang="en-NZ" sz="2000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JFrame</a:t>
            </a:r>
            <a:r>
              <a:rPr lang="en-NZ" sz="20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NZ" sz="2000" dirty="0" smtClean="0">
                <a:solidFill>
                  <a:schemeClr val="tx1"/>
                </a:solidFill>
              </a:rPr>
              <a:t>inherits from </a:t>
            </a:r>
            <a:r>
              <a:rPr lang="en-NZ" sz="2000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awt.Component</a:t>
            </a:r>
            <a:r>
              <a:rPr lang="en-NZ" sz="2000" dirty="0" smtClean="0">
                <a:solidFill>
                  <a:schemeClr val="tx1"/>
                </a:solidFill>
              </a:rPr>
              <a:t>.</a:t>
            </a:r>
            <a:endParaRPr lang="en-NZ" sz="2000" dirty="0">
              <a:solidFill>
                <a:schemeClr val="tx1"/>
              </a:solidFill>
            </a:endParaRPr>
          </a:p>
        </p:txBody>
      </p:sp>
      <p:sp>
        <p:nvSpPr>
          <p:cNvPr id="9" name="Line Callout 1 8"/>
          <p:cNvSpPr/>
          <p:nvPr/>
        </p:nvSpPr>
        <p:spPr>
          <a:xfrm>
            <a:off x="6825208" y="4424772"/>
            <a:ext cx="2520280" cy="792088"/>
          </a:xfrm>
          <a:prstGeom prst="borderCallout1">
            <a:avLst>
              <a:gd name="adj1" fmla="val 46743"/>
              <a:gd name="adj2" fmla="val -569"/>
              <a:gd name="adj3" fmla="val 32419"/>
              <a:gd name="adj4" fmla="val -127266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l"/>
            <a:r>
              <a:rPr lang="en-NZ" sz="2000" dirty="0" smtClean="0">
                <a:solidFill>
                  <a:schemeClr val="tx1"/>
                </a:solidFill>
                <a:cs typeface="Consolas" panose="020B0609020204030204" pitchFamily="49" charset="0"/>
              </a:rPr>
              <a:t>We add a </a:t>
            </a:r>
            <a:r>
              <a:rPr lang="en-NZ" sz="2000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JLabel</a:t>
            </a:r>
            <a:r>
              <a:rPr lang="en-NZ" sz="2000" dirty="0" smtClean="0">
                <a:solidFill>
                  <a:schemeClr val="tx1"/>
                </a:solidFill>
                <a:cs typeface="Consolas" panose="020B0609020204030204" pitchFamily="49" charset="0"/>
              </a:rPr>
              <a:t> to our </a:t>
            </a:r>
            <a:r>
              <a:rPr lang="en-NZ" sz="2000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JFrame</a:t>
            </a:r>
            <a:r>
              <a:rPr lang="en-NZ" sz="20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NZ" sz="2000" dirty="0" smtClean="0">
                <a:solidFill>
                  <a:schemeClr val="tx1"/>
                </a:solidFill>
                <a:cs typeface="Consolas" panose="020B0609020204030204" pitchFamily="49" charset="0"/>
              </a:rPr>
              <a:t>instance.</a:t>
            </a:r>
            <a:endParaRPr lang="en-NZ" sz="2000" dirty="0">
              <a:solidFill>
                <a:schemeClr val="tx1"/>
              </a:solidFill>
            </a:endParaRPr>
          </a:p>
        </p:txBody>
      </p:sp>
      <p:sp>
        <p:nvSpPr>
          <p:cNvPr id="10" name="Line Callout 1 9"/>
          <p:cNvSpPr/>
          <p:nvPr/>
        </p:nvSpPr>
        <p:spPr>
          <a:xfrm>
            <a:off x="4982003" y="5348616"/>
            <a:ext cx="4392488" cy="971923"/>
          </a:xfrm>
          <a:prstGeom prst="borderCallout1">
            <a:avLst>
              <a:gd name="adj1" fmla="val 46743"/>
              <a:gd name="adj2" fmla="val -569"/>
              <a:gd name="adj3" fmla="val -1273"/>
              <a:gd name="adj4" fmla="val -68634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l"/>
            <a:r>
              <a:rPr lang="en-NZ" sz="2000" dirty="0" smtClean="0">
                <a:solidFill>
                  <a:schemeClr val="tx1"/>
                </a:solidFill>
                <a:cs typeface="Consolas" panose="020B0609020204030204" pitchFamily="49" charset="0"/>
              </a:rPr>
              <a:t>The initial size of our frame is just large enough to display all of its widgets.</a:t>
            </a:r>
            <a:endParaRPr lang="en-NZ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04830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err="1" smtClean="0"/>
              <a:t>HelloWorldSwing</a:t>
            </a:r>
            <a:endParaRPr lang="en-NZ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COMPSCI 230: Swing1</a:t>
            </a:r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F2ECB-0BCA-4E6F-90CF-E56091D8C7EA}" type="slidenum">
              <a:rPr lang="en-NZ" smtClean="0"/>
              <a:pPr/>
              <a:t>12</a:t>
            </a:fld>
            <a:endParaRPr lang="en-NZ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NZ" sz="2200" b="1" dirty="0">
                <a:solidFill>
                  <a:srgbClr val="7F0055"/>
                </a:solidFill>
                <a:latin typeface="Consolas"/>
              </a:rPr>
              <a:t>import</a:t>
            </a:r>
            <a:r>
              <a:rPr lang="en-NZ" sz="2200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NZ" sz="2200" b="1" dirty="0" err="1">
                <a:solidFill>
                  <a:srgbClr val="000000"/>
                </a:solidFill>
                <a:latin typeface="Consolas"/>
              </a:rPr>
              <a:t>javax.swing</a:t>
            </a:r>
            <a:r>
              <a:rPr lang="en-NZ" sz="2200" b="1" dirty="0">
                <a:solidFill>
                  <a:srgbClr val="000000"/>
                </a:solidFill>
                <a:latin typeface="Consolas"/>
              </a:rPr>
              <a:t>.*;       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NZ" sz="2200" dirty="0">
                <a:solidFill>
                  <a:srgbClr val="000000"/>
                </a:solidFill>
                <a:latin typeface="Consolas"/>
              </a:rPr>
              <a:t>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NZ" sz="2200" b="1" dirty="0">
                <a:solidFill>
                  <a:srgbClr val="7F0055"/>
                </a:solidFill>
                <a:latin typeface="Consolas"/>
              </a:rPr>
              <a:t>public</a:t>
            </a:r>
            <a:r>
              <a:rPr lang="en-NZ" sz="2200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NZ" sz="2200" b="1" dirty="0">
                <a:solidFill>
                  <a:srgbClr val="7F0055"/>
                </a:solidFill>
                <a:latin typeface="Consolas"/>
              </a:rPr>
              <a:t>class</a:t>
            </a:r>
            <a:r>
              <a:rPr lang="en-NZ" sz="2200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NZ" sz="2200" b="1" dirty="0" err="1">
                <a:solidFill>
                  <a:srgbClr val="000000"/>
                </a:solidFill>
                <a:latin typeface="Consolas"/>
              </a:rPr>
              <a:t>HelloWorldSwing</a:t>
            </a:r>
            <a:r>
              <a:rPr lang="en-NZ" sz="2200" b="1" dirty="0">
                <a:solidFill>
                  <a:srgbClr val="000000"/>
                </a:solidFill>
                <a:latin typeface="Consolas"/>
              </a:rPr>
              <a:t> {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en-NZ" sz="2200" dirty="0">
              <a:latin typeface="Consolas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NZ" sz="2200" dirty="0" smtClean="0">
                <a:solidFill>
                  <a:srgbClr val="000000"/>
                </a:solidFill>
                <a:latin typeface="Consolas"/>
              </a:rPr>
              <a:t>  </a:t>
            </a:r>
            <a:r>
              <a:rPr lang="en-NZ" sz="2200" b="1" dirty="0" smtClean="0">
                <a:solidFill>
                  <a:srgbClr val="7F0055"/>
                </a:solidFill>
                <a:latin typeface="Consolas"/>
              </a:rPr>
              <a:t>private</a:t>
            </a:r>
            <a:r>
              <a:rPr lang="en-NZ" sz="2200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NZ" sz="2200" b="1" dirty="0">
                <a:solidFill>
                  <a:srgbClr val="7F0055"/>
                </a:solidFill>
                <a:latin typeface="Consolas"/>
              </a:rPr>
              <a:t>static</a:t>
            </a:r>
            <a:r>
              <a:rPr lang="en-NZ" sz="2200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NZ" sz="2200" b="1" dirty="0">
                <a:solidFill>
                  <a:srgbClr val="7F0055"/>
                </a:solidFill>
                <a:latin typeface="Consolas"/>
              </a:rPr>
              <a:t>void</a:t>
            </a:r>
            <a:r>
              <a:rPr lang="en-NZ" sz="2200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NZ" sz="2200" b="1" dirty="0" err="1">
                <a:solidFill>
                  <a:srgbClr val="000000"/>
                </a:solidFill>
                <a:latin typeface="Consolas"/>
              </a:rPr>
              <a:t>createAndShowGUI</a:t>
            </a:r>
            <a:r>
              <a:rPr lang="en-NZ" sz="2200" b="1" dirty="0" smtClean="0">
                <a:solidFill>
                  <a:srgbClr val="000000"/>
                </a:solidFill>
                <a:latin typeface="Consolas"/>
              </a:rPr>
              <a:t>()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NZ" sz="2200" b="1" dirty="0" smtClean="0">
                <a:solidFill>
                  <a:srgbClr val="000000"/>
                </a:solidFill>
                <a:latin typeface="Consolas"/>
              </a:rPr>
              <a:t>  {</a:t>
            </a:r>
            <a:endParaRPr lang="en-NZ" sz="2200" b="1" dirty="0">
              <a:solidFill>
                <a:srgbClr val="000000"/>
              </a:solidFill>
              <a:latin typeface="Consolas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NZ" sz="2200" dirty="0">
                <a:solidFill>
                  <a:srgbClr val="000000"/>
                </a:solidFill>
                <a:latin typeface="Consolas"/>
              </a:rPr>
              <a:t>  </a:t>
            </a:r>
            <a:r>
              <a:rPr lang="en-NZ" sz="2200" dirty="0" smtClean="0">
                <a:solidFill>
                  <a:srgbClr val="000000"/>
                </a:solidFill>
                <a:latin typeface="Consolas"/>
              </a:rPr>
              <a:t>  </a:t>
            </a:r>
            <a:r>
              <a:rPr lang="en-NZ" sz="2200" dirty="0">
                <a:solidFill>
                  <a:srgbClr val="3F7F5F"/>
                </a:solidFill>
                <a:latin typeface="Consolas"/>
              </a:rPr>
              <a:t>//Create and set up the window.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NZ" sz="2200" dirty="0">
                <a:solidFill>
                  <a:srgbClr val="000000"/>
                </a:solidFill>
                <a:latin typeface="Consolas"/>
              </a:rPr>
              <a:t>  </a:t>
            </a:r>
            <a:r>
              <a:rPr lang="en-NZ" sz="2200" dirty="0" smtClean="0">
                <a:solidFill>
                  <a:srgbClr val="000000"/>
                </a:solidFill>
                <a:latin typeface="Consolas"/>
              </a:rPr>
              <a:t>  </a:t>
            </a:r>
            <a:r>
              <a:rPr lang="en-NZ" sz="2200" dirty="0" err="1">
                <a:solidFill>
                  <a:srgbClr val="000000"/>
                </a:solidFill>
                <a:latin typeface="Consolas"/>
              </a:rPr>
              <a:t>JFrame</a:t>
            </a:r>
            <a:r>
              <a:rPr lang="en-NZ" sz="2200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NZ" sz="2200" dirty="0">
                <a:solidFill>
                  <a:srgbClr val="6A3E3E"/>
                </a:solidFill>
                <a:latin typeface="Consolas"/>
              </a:rPr>
              <a:t>frame</a:t>
            </a:r>
            <a:r>
              <a:rPr lang="en-NZ" sz="2200" dirty="0">
                <a:solidFill>
                  <a:srgbClr val="000000"/>
                </a:solidFill>
                <a:latin typeface="Consolas"/>
              </a:rPr>
              <a:t> = </a:t>
            </a:r>
            <a:r>
              <a:rPr lang="en-NZ" sz="2200" b="1" dirty="0" smtClean="0">
                <a:solidFill>
                  <a:srgbClr val="7F0055"/>
                </a:solidFill>
                <a:latin typeface="Consolas"/>
              </a:rPr>
              <a:t>new</a:t>
            </a:r>
            <a:r>
              <a:rPr lang="en-NZ" sz="2200" b="1" dirty="0" smtClean="0">
                <a:solidFill>
                  <a:srgbClr val="000000"/>
                </a:solidFill>
                <a:latin typeface="Consolas"/>
              </a:rPr>
              <a:t>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NZ" sz="2200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NZ" sz="2200" b="1" dirty="0" smtClean="0">
                <a:solidFill>
                  <a:srgbClr val="000000"/>
                </a:solidFill>
                <a:latin typeface="Consolas"/>
              </a:rPr>
              <a:t>     </a:t>
            </a:r>
            <a:r>
              <a:rPr lang="en-NZ" sz="2200" b="1" dirty="0" err="1" smtClean="0">
                <a:solidFill>
                  <a:srgbClr val="000000"/>
                </a:solidFill>
                <a:latin typeface="Consolas"/>
              </a:rPr>
              <a:t>JFrame</a:t>
            </a:r>
            <a:r>
              <a:rPr lang="en-NZ" sz="2200" b="1" dirty="0">
                <a:solidFill>
                  <a:srgbClr val="000000"/>
                </a:solidFill>
                <a:latin typeface="Consolas"/>
              </a:rPr>
              <a:t>(</a:t>
            </a:r>
            <a:r>
              <a:rPr lang="en-NZ" sz="2200" b="1" dirty="0">
                <a:solidFill>
                  <a:srgbClr val="2A00FF"/>
                </a:solidFill>
                <a:latin typeface="Consolas"/>
              </a:rPr>
              <a:t>"</a:t>
            </a:r>
            <a:r>
              <a:rPr lang="en-NZ" sz="2200" b="1" dirty="0" err="1">
                <a:solidFill>
                  <a:srgbClr val="2A00FF"/>
                </a:solidFill>
                <a:latin typeface="Consolas"/>
              </a:rPr>
              <a:t>HelloWorldSwing</a:t>
            </a:r>
            <a:r>
              <a:rPr lang="en-NZ" sz="2200" b="1" dirty="0">
                <a:solidFill>
                  <a:srgbClr val="2A00FF"/>
                </a:solidFill>
                <a:latin typeface="Consolas"/>
              </a:rPr>
              <a:t>"</a:t>
            </a:r>
            <a:r>
              <a:rPr lang="en-NZ" sz="2200" b="1" dirty="0">
                <a:solidFill>
                  <a:srgbClr val="000000"/>
                </a:solidFill>
                <a:latin typeface="Consolas"/>
              </a:rPr>
              <a:t>);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NZ" sz="2200" dirty="0">
                <a:solidFill>
                  <a:srgbClr val="000000"/>
                </a:solidFill>
                <a:latin typeface="Consolas"/>
              </a:rPr>
              <a:t>    </a:t>
            </a:r>
            <a:r>
              <a:rPr lang="en-NZ" sz="2200" dirty="0" err="1" smtClean="0">
                <a:solidFill>
                  <a:srgbClr val="6A3E3E"/>
                </a:solidFill>
                <a:latin typeface="Consolas"/>
              </a:rPr>
              <a:t>frame</a:t>
            </a:r>
            <a:r>
              <a:rPr lang="en-NZ" sz="2200" dirty="0" err="1" smtClean="0">
                <a:solidFill>
                  <a:srgbClr val="000000"/>
                </a:solidFill>
                <a:latin typeface="Consolas"/>
              </a:rPr>
              <a:t>.setDefaultCloseOperation</a:t>
            </a:r>
            <a:r>
              <a:rPr lang="en-NZ" sz="2200" dirty="0" smtClean="0">
                <a:solidFill>
                  <a:srgbClr val="000000"/>
                </a:solidFill>
                <a:latin typeface="Consolas"/>
              </a:rPr>
              <a:t>(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NZ" sz="2200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NZ" sz="2200" dirty="0" smtClean="0">
                <a:solidFill>
                  <a:srgbClr val="000000"/>
                </a:solidFill>
                <a:latin typeface="Consolas"/>
              </a:rPr>
              <a:t>     </a:t>
            </a:r>
            <a:r>
              <a:rPr lang="en-NZ" sz="2200" dirty="0" err="1" smtClean="0">
                <a:solidFill>
                  <a:srgbClr val="000000"/>
                </a:solidFill>
                <a:latin typeface="Consolas"/>
              </a:rPr>
              <a:t>JFrame.</a:t>
            </a:r>
            <a:r>
              <a:rPr lang="en-NZ" sz="2200" b="1" i="1" dirty="0" err="1" smtClean="0">
                <a:solidFill>
                  <a:srgbClr val="0000C0"/>
                </a:solidFill>
                <a:latin typeface="Consolas"/>
              </a:rPr>
              <a:t>EXIT_ON_CLOSE</a:t>
            </a:r>
            <a:r>
              <a:rPr lang="en-NZ" sz="2200" b="1" i="1" dirty="0">
                <a:solidFill>
                  <a:srgbClr val="000000"/>
                </a:solidFill>
                <a:latin typeface="Consolas"/>
              </a:rPr>
              <a:t>);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NZ" sz="2200" dirty="0">
                <a:solidFill>
                  <a:srgbClr val="000000"/>
                </a:solidFill>
                <a:latin typeface="Consolas"/>
              </a:rPr>
              <a:t>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NZ" sz="2200" dirty="0" smtClean="0">
                <a:solidFill>
                  <a:srgbClr val="000000"/>
                </a:solidFill>
                <a:latin typeface="Consolas"/>
              </a:rPr>
              <a:t>    </a:t>
            </a:r>
            <a:r>
              <a:rPr lang="en-NZ" sz="2200" dirty="0" err="1" smtClean="0">
                <a:solidFill>
                  <a:srgbClr val="000000"/>
                </a:solidFill>
                <a:latin typeface="Consolas"/>
              </a:rPr>
              <a:t>JLabel</a:t>
            </a:r>
            <a:r>
              <a:rPr lang="en-NZ" sz="2200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NZ" sz="2200" dirty="0">
                <a:solidFill>
                  <a:srgbClr val="6A3E3E"/>
                </a:solidFill>
                <a:latin typeface="Consolas"/>
              </a:rPr>
              <a:t>label</a:t>
            </a:r>
            <a:r>
              <a:rPr lang="en-NZ" sz="2200" dirty="0">
                <a:solidFill>
                  <a:srgbClr val="000000"/>
                </a:solidFill>
                <a:latin typeface="Consolas"/>
              </a:rPr>
              <a:t> = </a:t>
            </a:r>
            <a:r>
              <a:rPr lang="en-NZ" sz="2200" b="1" dirty="0">
                <a:solidFill>
                  <a:srgbClr val="7F0055"/>
                </a:solidFill>
                <a:latin typeface="Consolas"/>
              </a:rPr>
              <a:t>new</a:t>
            </a:r>
            <a:r>
              <a:rPr lang="en-NZ" sz="2200" b="1" dirty="0">
                <a:solidFill>
                  <a:srgbClr val="000000"/>
                </a:solidFill>
                <a:latin typeface="Consolas"/>
              </a:rPr>
              <a:t> </a:t>
            </a:r>
            <a:endParaRPr lang="en-NZ" sz="2200" b="1" dirty="0" smtClean="0">
              <a:solidFill>
                <a:srgbClr val="000000"/>
              </a:solidFill>
              <a:latin typeface="Consolas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NZ" sz="2200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NZ" sz="2200" b="1" dirty="0" smtClean="0">
                <a:solidFill>
                  <a:srgbClr val="000000"/>
                </a:solidFill>
                <a:latin typeface="Consolas"/>
              </a:rPr>
              <a:t>     </a:t>
            </a:r>
            <a:r>
              <a:rPr lang="en-NZ" sz="2200" b="1" dirty="0" err="1" smtClean="0">
                <a:solidFill>
                  <a:srgbClr val="000000"/>
                </a:solidFill>
                <a:latin typeface="Consolas"/>
              </a:rPr>
              <a:t>JLabel</a:t>
            </a:r>
            <a:r>
              <a:rPr lang="en-NZ" sz="2200" b="1" dirty="0">
                <a:solidFill>
                  <a:srgbClr val="000000"/>
                </a:solidFill>
                <a:latin typeface="Consolas"/>
              </a:rPr>
              <a:t>(</a:t>
            </a:r>
            <a:r>
              <a:rPr lang="en-NZ" sz="2200" b="1" dirty="0">
                <a:solidFill>
                  <a:srgbClr val="2A00FF"/>
                </a:solidFill>
                <a:latin typeface="Consolas"/>
              </a:rPr>
              <a:t>"Hello World"</a:t>
            </a:r>
            <a:r>
              <a:rPr lang="en-NZ" sz="2200" b="1" dirty="0">
                <a:solidFill>
                  <a:srgbClr val="000000"/>
                </a:solidFill>
                <a:latin typeface="Consolas"/>
              </a:rPr>
              <a:t>);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NZ" sz="2200" dirty="0">
                <a:solidFill>
                  <a:srgbClr val="000000"/>
                </a:solidFill>
                <a:latin typeface="Consolas"/>
              </a:rPr>
              <a:t>    </a:t>
            </a:r>
            <a:r>
              <a:rPr lang="en-NZ" sz="2200" dirty="0" err="1" smtClean="0">
                <a:solidFill>
                  <a:srgbClr val="6A3E3E"/>
                </a:solidFill>
                <a:latin typeface="Consolas"/>
              </a:rPr>
              <a:t>frame</a:t>
            </a:r>
            <a:r>
              <a:rPr lang="en-NZ" sz="2200" dirty="0" err="1" smtClean="0">
                <a:solidFill>
                  <a:srgbClr val="000000"/>
                </a:solidFill>
                <a:latin typeface="Consolas"/>
              </a:rPr>
              <a:t>.getContentPane</a:t>
            </a:r>
            <a:r>
              <a:rPr lang="en-NZ" sz="2200" dirty="0" smtClean="0">
                <a:solidFill>
                  <a:srgbClr val="000000"/>
                </a:solidFill>
                <a:latin typeface="Consolas"/>
              </a:rPr>
              <a:t>().add(</a:t>
            </a:r>
            <a:r>
              <a:rPr lang="en-NZ" sz="2200" dirty="0" smtClean="0">
                <a:solidFill>
                  <a:srgbClr val="6A3E3E"/>
                </a:solidFill>
                <a:latin typeface="Consolas"/>
              </a:rPr>
              <a:t>label</a:t>
            </a:r>
            <a:r>
              <a:rPr lang="en-NZ" sz="2200" dirty="0">
                <a:solidFill>
                  <a:srgbClr val="000000"/>
                </a:solidFill>
                <a:latin typeface="Consolas"/>
              </a:rPr>
              <a:t>);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NZ" sz="2200" dirty="0">
                <a:solidFill>
                  <a:srgbClr val="000000"/>
                </a:solidFill>
                <a:latin typeface="Consolas"/>
              </a:rPr>
              <a:t> </a:t>
            </a:r>
            <a:endParaRPr lang="en-NZ" sz="2200" dirty="0" smtClean="0">
              <a:solidFill>
                <a:srgbClr val="000000"/>
              </a:solidFill>
              <a:latin typeface="Consolas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NZ" sz="2200" dirty="0" smtClean="0">
                <a:solidFill>
                  <a:srgbClr val="000000"/>
                </a:solidFill>
                <a:latin typeface="Consolas"/>
              </a:rPr>
              <a:t>    </a:t>
            </a:r>
            <a:r>
              <a:rPr lang="en-NZ" sz="2200" dirty="0">
                <a:solidFill>
                  <a:srgbClr val="3F7F5F"/>
                </a:solidFill>
                <a:latin typeface="Consolas"/>
              </a:rPr>
              <a:t>//Display the window.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NZ" sz="2200" dirty="0" smtClean="0">
                <a:solidFill>
                  <a:srgbClr val="000000"/>
                </a:solidFill>
                <a:latin typeface="Consolas"/>
              </a:rPr>
              <a:t>    </a:t>
            </a:r>
            <a:r>
              <a:rPr lang="en-NZ" sz="2200" dirty="0" err="1">
                <a:solidFill>
                  <a:srgbClr val="6A3E3E"/>
                </a:solidFill>
                <a:latin typeface="Consolas"/>
              </a:rPr>
              <a:t>frame</a:t>
            </a:r>
            <a:r>
              <a:rPr lang="en-NZ" sz="2200" dirty="0" err="1">
                <a:solidFill>
                  <a:srgbClr val="000000"/>
                </a:solidFill>
                <a:latin typeface="Consolas"/>
              </a:rPr>
              <a:t>.pack</a:t>
            </a:r>
            <a:r>
              <a:rPr lang="en-NZ" sz="2200" dirty="0">
                <a:solidFill>
                  <a:srgbClr val="000000"/>
                </a:solidFill>
                <a:latin typeface="Consolas"/>
              </a:rPr>
              <a:t>();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NZ" sz="2200" dirty="0" smtClean="0">
                <a:solidFill>
                  <a:srgbClr val="000000"/>
                </a:solidFill>
                <a:latin typeface="Consolas"/>
              </a:rPr>
              <a:t>    </a:t>
            </a:r>
            <a:r>
              <a:rPr lang="en-NZ" sz="2200" dirty="0" err="1">
                <a:solidFill>
                  <a:srgbClr val="6A3E3E"/>
                </a:solidFill>
                <a:latin typeface="Consolas"/>
              </a:rPr>
              <a:t>frame</a:t>
            </a:r>
            <a:r>
              <a:rPr lang="en-NZ" sz="2200" dirty="0" err="1">
                <a:solidFill>
                  <a:srgbClr val="000000"/>
                </a:solidFill>
                <a:latin typeface="Consolas"/>
              </a:rPr>
              <a:t>.setVisible</a:t>
            </a:r>
            <a:r>
              <a:rPr lang="en-NZ" sz="2200" dirty="0">
                <a:solidFill>
                  <a:srgbClr val="000000"/>
                </a:solidFill>
                <a:latin typeface="Consolas"/>
              </a:rPr>
              <a:t>(</a:t>
            </a:r>
            <a:r>
              <a:rPr lang="en-NZ" sz="2200" b="1" dirty="0">
                <a:solidFill>
                  <a:srgbClr val="7F0055"/>
                </a:solidFill>
                <a:latin typeface="Consolas"/>
              </a:rPr>
              <a:t>true</a:t>
            </a:r>
            <a:r>
              <a:rPr lang="en-NZ" sz="2200" b="1" dirty="0">
                <a:solidFill>
                  <a:srgbClr val="000000"/>
                </a:solidFill>
                <a:latin typeface="Consolas"/>
              </a:rPr>
              <a:t>);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NZ" sz="2200" dirty="0" smtClean="0">
                <a:solidFill>
                  <a:srgbClr val="000000"/>
                </a:solidFill>
                <a:latin typeface="Consolas"/>
              </a:rPr>
              <a:t>  </a:t>
            </a:r>
            <a:r>
              <a:rPr lang="en-NZ" sz="2200" dirty="0">
                <a:solidFill>
                  <a:srgbClr val="000000"/>
                </a:solidFill>
                <a:latin typeface="Consolas"/>
              </a:rPr>
              <a:t>}</a:t>
            </a:r>
          </a:p>
          <a:p>
            <a:endParaRPr lang="en-NZ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2"/>
          </p:nvPr>
        </p:nvSpPr>
        <p:spPr>
          <a:xfrm>
            <a:off x="5018214" y="1216152"/>
            <a:ext cx="4687313" cy="2932928"/>
          </a:xfrm>
        </p:spPr>
        <p:txBody>
          <a:bodyPr>
            <a:normAutofit fontScale="70000" lnSpcReduction="20000"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NZ" sz="2100" b="1" dirty="0" smtClean="0">
                <a:solidFill>
                  <a:srgbClr val="7F0055"/>
                </a:solidFill>
                <a:latin typeface="Consolas"/>
              </a:rPr>
              <a:t>  public</a:t>
            </a:r>
            <a:r>
              <a:rPr lang="en-NZ" sz="2100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NZ" sz="2100" b="1" dirty="0">
                <a:solidFill>
                  <a:srgbClr val="7F0055"/>
                </a:solidFill>
                <a:latin typeface="Consolas"/>
              </a:rPr>
              <a:t>static</a:t>
            </a:r>
            <a:r>
              <a:rPr lang="en-NZ" sz="2100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NZ" sz="2100" b="1" dirty="0" smtClean="0">
                <a:solidFill>
                  <a:srgbClr val="7F0055"/>
                </a:solidFill>
                <a:latin typeface="Consolas"/>
              </a:rPr>
              <a:t>void </a:t>
            </a:r>
            <a:r>
              <a:rPr lang="en-NZ" sz="2100" b="1" dirty="0" smtClean="0">
                <a:solidFill>
                  <a:srgbClr val="000000"/>
                </a:solidFill>
                <a:latin typeface="Consolas"/>
              </a:rPr>
              <a:t>main(String</a:t>
            </a:r>
            <a:r>
              <a:rPr lang="en-NZ" sz="2100" b="1" dirty="0">
                <a:solidFill>
                  <a:srgbClr val="000000"/>
                </a:solidFill>
                <a:latin typeface="Consolas"/>
              </a:rPr>
              <a:t>[] </a:t>
            </a:r>
            <a:r>
              <a:rPr lang="en-NZ" sz="2100" b="1" dirty="0" err="1">
                <a:solidFill>
                  <a:srgbClr val="6A3E3E"/>
                </a:solidFill>
                <a:latin typeface="Consolas"/>
              </a:rPr>
              <a:t>args</a:t>
            </a:r>
            <a:r>
              <a:rPr lang="en-NZ" sz="2100" b="1" dirty="0">
                <a:solidFill>
                  <a:srgbClr val="000000"/>
                </a:solidFill>
                <a:latin typeface="Consolas"/>
              </a:rPr>
              <a:t>) {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NZ" sz="2100" dirty="0">
                <a:solidFill>
                  <a:srgbClr val="000000"/>
                </a:solidFill>
                <a:latin typeface="Consolas"/>
              </a:rPr>
              <a:t>  </a:t>
            </a:r>
            <a:r>
              <a:rPr lang="en-NZ" sz="2100" dirty="0" smtClean="0">
                <a:solidFill>
                  <a:srgbClr val="000000"/>
                </a:solidFill>
                <a:latin typeface="Consolas"/>
              </a:rPr>
              <a:t>  </a:t>
            </a:r>
            <a:r>
              <a:rPr lang="en-NZ" sz="2100" dirty="0" smtClean="0">
                <a:solidFill>
                  <a:srgbClr val="3F7F5F"/>
                </a:solidFill>
                <a:latin typeface="Consolas"/>
              </a:rPr>
              <a:t>// Schedule </a:t>
            </a:r>
            <a:r>
              <a:rPr lang="en-NZ" sz="2100" dirty="0">
                <a:solidFill>
                  <a:srgbClr val="3F7F5F"/>
                </a:solidFill>
                <a:latin typeface="Consolas"/>
              </a:rPr>
              <a:t>a job for the </a:t>
            </a:r>
            <a:r>
              <a:rPr lang="en-NZ" sz="2100" dirty="0" smtClean="0">
                <a:solidFill>
                  <a:srgbClr val="3F7F5F"/>
                </a:solidFill>
                <a:latin typeface="Consolas"/>
              </a:rPr>
              <a:t>event-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NZ" sz="2100" dirty="0">
                <a:solidFill>
                  <a:srgbClr val="3F7F5F"/>
                </a:solidFill>
                <a:latin typeface="Consolas"/>
              </a:rPr>
              <a:t> </a:t>
            </a:r>
            <a:r>
              <a:rPr lang="en-NZ" sz="2100" dirty="0" smtClean="0">
                <a:solidFill>
                  <a:srgbClr val="3F7F5F"/>
                </a:solidFill>
                <a:latin typeface="Consolas"/>
              </a:rPr>
              <a:t>   // dispatching thread: creating and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NZ" sz="2100" dirty="0">
                <a:solidFill>
                  <a:srgbClr val="3F7F5F"/>
                </a:solidFill>
                <a:latin typeface="Consolas"/>
              </a:rPr>
              <a:t> </a:t>
            </a:r>
            <a:r>
              <a:rPr lang="en-NZ" sz="2100" dirty="0" smtClean="0">
                <a:solidFill>
                  <a:srgbClr val="3F7F5F"/>
                </a:solidFill>
                <a:latin typeface="Consolas"/>
              </a:rPr>
              <a:t>   // showing </a:t>
            </a:r>
            <a:r>
              <a:rPr lang="en-NZ" sz="2100" dirty="0">
                <a:solidFill>
                  <a:srgbClr val="3F7F5F"/>
                </a:solidFill>
                <a:latin typeface="Consolas"/>
              </a:rPr>
              <a:t>this application's GUI.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NZ" sz="2100" dirty="0">
                <a:solidFill>
                  <a:srgbClr val="000000"/>
                </a:solidFill>
                <a:latin typeface="Consolas"/>
              </a:rPr>
              <a:t>  </a:t>
            </a:r>
            <a:r>
              <a:rPr lang="en-NZ" sz="2100" dirty="0" smtClean="0">
                <a:solidFill>
                  <a:srgbClr val="000000"/>
                </a:solidFill>
                <a:latin typeface="Consolas"/>
              </a:rPr>
              <a:t>  </a:t>
            </a:r>
            <a:r>
              <a:rPr lang="en-NZ" sz="2100" dirty="0" err="1" smtClean="0">
                <a:solidFill>
                  <a:srgbClr val="000000"/>
                </a:solidFill>
                <a:latin typeface="Consolas"/>
              </a:rPr>
              <a:t>javax.swing.SwingUtilities</a:t>
            </a:r>
            <a:r>
              <a:rPr lang="en-NZ" sz="2100" dirty="0" smtClean="0">
                <a:solidFill>
                  <a:srgbClr val="000000"/>
                </a:solidFill>
                <a:latin typeface="Consolas"/>
              </a:rPr>
              <a:t>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NZ" sz="2100" i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NZ" sz="2100" i="1" dirty="0" smtClean="0">
                <a:solidFill>
                  <a:srgbClr val="000000"/>
                </a:solidFill>
                <a:latin typeface="Consolas"/>
              </a:rPr>
              <a:t>     </a:t>
            </a:r>
            <a:r>
              <a:rPr lang="en-NZ" sz="2100" i="1" dirty="0" err="1" smtClean="0">
                <a:solidFill>
                  <a:srgbClr val="000000"/>
                </a:solidFill>
                <a:latin typeface="Consolas"/>
              </a:rPr>
              <a:t>invokeLater</a:t>
            </a:r>
            <a:r>
              <a:rPr lang="en-NZ" sz="2100" i="1" dirty="0" smtClean="0">
                <a:solidFill>
                  <a:srgbClr val="000000"/>
                </a:solidFill>
                <a:latin typeface="Consolas"/>
              </a:rPr>
              <a:t>(</a:t>
            </a:r>
            <a:r>
              <a:rPr lang="en-NZ" sz="2100" b="1" i="1" dirty="0" smtClean="0">
                <a:solidFill>
                  <a:srgbClr val="7F0055"/>
                </a:solidFill>
                <a:latin typeface="Consolas"/>
              </a:rPr>
              <a:t>new</a:t>
            </a:r>
            <a:r>
              <a:rPr lang="en-NZ" sz="2100" b="1" i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NZ" sz="2100" b="1" i="1" dirty="0">
                <a:solidFill>
                  <a:srgbClr val="000000"/>
                </a:solidFill>
                <a:latin typeface="Consolas"/>
              </a:rPr>
              <a:t>Runnable() {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NZ" sz="2100" dirty="0">
                <a:solidFill>
                  <a:srgbClr val="000000"/>
                </a:solidFill>
                <a:latin typeface="Consolas"/>
              </a:rPr>
              <a:t>  </a:t>
            </a:r>
            <a:r>
              <a:rPr lang="en-NZ" sz="2100" dirty="0" smtClean="0">
                <a:solidFill>
                  <a:srgbClr val="000000"/>
                </a:solidFill>
                <a:latin typeface="Consolas"/>
              </a:rPr>
              <a:t>      </a:t>
            </a:r>
            <a:r>
              <a:rPr lang="en-NZ" sz="2100" b="1" dirty="0" smtClean="0">
                <a:solidFill>
                  <a:srgbClr val="7F0055"/>
                </a:solidFill>
                <a:latin typeface="Consolas"/>
              </a:rPr>
              <a:t>public</a:t>
            </a:r>
            <a:r>
              <a:rPr lang="en-NZ" sz="2100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NZ" sz="2100" b="1" dirty="0">
                <a:solidFill>
                  <a:srgbClr val="7F0055"/>
                </a:solidFill>
                <a:latin typeface="Consolas"/>
              </a:rPr>
              <a:t>void</a:t>
            </a:r>
            <a:r>
              <a:rPr lang="en-NZ" sz="2100" b="1" dirty="0">
                <a:solidFill>
                  <a:srgbClr val="000000"/>
                </a:solidFill>
                <a:latin typeface="Consolas"/>
              </a:rPr>
              <a:t> run() {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NZ" sz="2100" dirty="0">
                <a:solidFill>
                  <a:srgbClr val="000000"/>
                </a:solidFill>
                <a:latin typeface="Consolas"/>
              </a:rPr>
              <a:t>  </a:t>
            </a:r>
            <a:r>
              <a:rPr lang="en-NZ" sz="2100" dirty="0" smtClean="0">
                <a:solidFill>
                  <a:srgbClr val="000000"/>
                </a:solidFill>
                <a:latin typeface="Consolas"/>
              </a:rPr>
              <a:t>        </a:t>
            </a:r>
            <a:r>
              <a:rPr lang="en-NZ" sz="2100" i="1" dirty="0" err="1" smtClean="0">
                <a:solidFill>
                  <a:srgbClr val="000000"/>
                </a:solidFill>
                <a:latin typeface="Consolas"/>
              </a:rPr>
              <a:t>createAndShowGUI</a:t>
            </a:r>
            <a:r>
              <a:rPr lang="en-NZ" sz="2100" i="1" dirty="0">
                <a:solidFill>
                  <a:srgbClr val="000000"/>
                </a:solidFill>
                <a:latin typeface="Consolas"/>
              </a:rPr>
              <a:t>();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NZ" sz="2100" dirty="0">
                <a:solidFill>
                  <a:srgbClr val="000000"/>
                </a:solidFill>
                <a:latin typeface="Consolas"/>
              </a:rPr>
              <a:t>  </a:t>
            </a:r>
            <a:r>
              <a:rPr lang="en-NZ" sz="2100" dirty="0" smtClean="0">
                <a:solidFill>
                  <a:srgbClr val="000000"/>
                </a:solidFill>
                <a:latin typeface="Consolas"/>
              </a:rPr>
              <a:t>      }</a:t>
            </a:r>
            <a:endParaRPr lang="en-NZ" sz="2100" dirty="0">
              <a:solidFill>
                <a:srgbClr val="000000"/>
              </a:solidFill>
              <a:latin typeface="Consolas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NZ" sz="2100" dirty="0">
                <a:solidFill>
                  <a:srgbClr val="000000"/>
                </a:solidFill>
                <a:latin typeface="Consolas"/>
              </a:rPr>
              <a:t>  </a:t>
            </a:r>
            <a:r>
              <a:rPr lang="en-NZ" sz="2100" dirty="0" smtClean="0">
                <a:solidFill>
                  <a:srgbClr val="000000"/>
                </a:solidFill>
                <a:latin typeface="Consolas"/>
              </a:rPr>
              <a:t>  });</a:t>
            </a:r>
            <a:endParaRPr lang="en-NZ" sz="2100" dirty="0">
              <a:solidFill>
                <a:srgbClr val="000000"/>
              </a:solidFill>
              <a:latin typeface="Consolas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NZ" sz="2100" dirty="0" smtClean="0">
                <a:solidFill>
                  <a:srgbClr val="000000"/>
                </a:solidFill>
                <a:latin typeface="Consolas"/>
              </a:rPr>
              <a:t>  }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NZ" sz="2100" dirty="0" smtClean="0">
                <a:solidFill>
                  <a:srgbClr val="000000"/>
                </a:solidFill>
                <a:latin typeface="Consolas"/>
              </a:rPr>
              <a:t>}</a:t>
            </a:r>
            <a:endParaRPr lang="en-NZ" sz="2100" dirty="0"/>
          </a:p>
          <a:p>
            <a:endParaRPr lang="en-NZ" dirty="0"/>
          </a:p>
        </p:txBody>
      </p:sp>
      <p:pic>
        <p:nvPicPr>
          <p:cNvPr id="3074" name="Picture 2" descr="C:\Users\ctho065\Desktop\helloworldswing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13040" y="126283"/>
            <a:ext cx="2288254" cy="9361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Line Callout 1 10"/>
          <p:cNvSpPr/>
          <p:nvPr/>
        </p:nvSpPr>
        <p:spPr>
          <a:xfrm>
            <a:off x="3951889" y="5589240"/>
            <a:ext cx="5537615" cy="714164"/>
          </a:xfrm>
          <a:prstGeom prst="borderCallout1">
            <a:avLst>
              <a:gd name="adj1" fmla="val 52581"/>
              <a:gd name="adj2" fmla="val 86"/>
              <a:gd name="adj3" fmla="val -2543"/>
              <a:gd name="adj4" fmla="val -29909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l"/>
            <a:r>
              <a:rPr lang="en-NZ" sz="2000" dirty="0" smtClean="0">
                <a:solidFill>
                  <a:schemeClr val="tx1"/>
                </a:solidFill>
                <a:cs typeface="Consolas" panose="020B0609020204030204" pitchFamily="49" charset="0"/>
              </a:rPr>
              <a:t>A frame doesn’t have to be visible!  The widgets in an invisible window will respond to method-calls.</a:t>
            </a:r>
            <a:endParaRPr lang="en-NZ" sz="2000" dirty="0">
              <a:solidFill>
                <a:schemeClr val="tx1"/>
              </a:solidFill>
            </a:endParaRPr>
          </a:p>
        </p:txBody>
      </p:sp>
      <p:sp>
        <p:nvSpPr>
          <p:cNvPr id="12" name="Line Callout 1 11"/>
          <p:cNvSpPr/>
          <p:nvPr/>
        </p:nvSpPr>
        <p:spPr>
          <a:xfrm>
            <a:off x="5936549" y="3573017"/>
            <a:ext cx="3552955" cy="1440159"/>
          </a:xfrm>
          <a:prstGeom prst="borderCallout1">
            <a:avLst>
              <a:gd name="adj1" fmla="val -1123"/>
              <a:gd name="adj2" fmla="val 49154"/>
              <a:gd name="adj3" fmla="val -52924"/>
              <a:gd name="adj4" fmla="val 38775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l"/>
            <a:r>
              <a:rPr lang="en-NZ" sz="2000" dirty="0" smtClean="0">
                <a:solidFill>
                  <a:schemeClr val="tx1"/>
                </a:solidFill>
                <a:cs typeface="Consolas" panose="020B0609020204030204" pitchFamily="49" charset="0"/>
              </a:rPr>
              <a:t>The </a:t>
            </a:r>
            <a:r>
              <a:rPr lang="en-NZ" sz="20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main()</a:t>
            </a:r>
            <a:r>
              <a:rPr lang="en-NZ" sz="2000" dirty="0" smtClean="0">
                <a:solidFill>
                  <a:schemeClr val="tx1"/>
                </a:solidFill>
                <a:cs typeface="Consolas" panose="020B0609020204030204" pitchFamily="49" charset="0"/>
              </a:rPr>
              <a:t> thread exits normally, but another thread executes the </a:t>
            </a:r>
            <a:r>
              <a:rPr lang="en-NZ" sz="20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run()</a:t>
            </a:r>
            <a:r>
              <a:rPr lang="en-NZ" sz="2000" dirty="0" smtClean="0">
                <a:solidFill>
                  <a:schemeClr val="tx1"/>
                </a:solidFill>
                <a:cs typeface="Consolas" panose="020B0609020204030204" pitchFamily="49" charset="0"/>
              </a:rPr>
              <a:t> method in an anonymous class.</a:t>
            </a:r>
            <a:endParaRPr lang="en-NZ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9238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The GUI Event Loop</a:t>
            </a:r>
            <a:endParaRPr lang="en-NZ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COMPSCI 230: Swing1</a:t>
            </a:r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A78E7-7AD6-4CE3-9CFE-8518B88CB2BD}" type="slidenum">
              <a:rPr lang="en-NZ" smtClean="0"/>
              <a:pPr/>
              <a:t>13</a:t>
            </a:fld>
            <a:endParaRPr lang="en-NZ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165100" y="1219200"/>
            <a:ext cx="7524204" cy="5378152"/>
          </a:xfrm>
        </p:spPr>
        <p:txBody>
          <a:bodyPr>
            <a:normAutofit fontScale="850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NZ" dirty="0" smtClean="0"/>
              <a:t>Application is started in its main().</a:t>
            </a:r>
          </a:p>
          <a:p>
            <a:pPr marL="514350" indent="-514350">
              <a:buFont typeface="+mj-lt"/>
              <a:buAutoNum type="arabicPeriod"/>
            </a:pPr>
            <a:r>
              <a:rPr lang="en-NZ" dirty="0" smtClean="0"/>
              <a:t>Widgets are instantiated; their event-handlers are registered.</a:t>
            </a:r>
          </a:p>
          <a:p>
            <a:pPr marL="514350" indent="-514350">
              <a:buFont typeface="+mj-lt"/>
              <a:buAutoNum type="arabicPeriod"/>
            </a:pPr>
            <a:r>
              <a:rPr lang="en-NZ" dirty="0" smtClean="0"/>
              <a:t>Event loop is started.  </a:t>
            </a:r>
          </a:p>
          <a:p>
            <a:pPr marL="788670" lvl="1" indent="-514350">
              <a:buFont typeface="+mj-lt"/>
              <a:buAutoNum type="alphaLcParenR"/>
            </a:pPr>
            <a:r>
              <a:rPr lang="en-NZ" dirty="0" smtClean="0"/>
              <a:t>Usually </a:t>
            </a:r>
            <a:r>
              <a:rPr lang="en-NZ" dirty="0" smtClean="0">
                <a:latin typeface="Consolas" panose="020B0609020204030204" pitchFamily="49" charset="0"/>
                <a:cs typeface="Consolas" panose="020B0609020204030204" pitchFamily="49" charset="0"/>
              </a:rPr>
              <a:t>main()</a:t>
            </a:r>
            <a:r>
              <a:rPr lang="en-NZ" dirty="0" smtClean="0"/>
              <a:t> is terminated at this point.  </a:t>
            </a:r>
            <a:r>
              <a:rPr lang="en-NZ" dirty="0"/>
              <a:t>T</a:t>
            </a:r>
            <a:r>
              <a:rPr lang="en-NZ" dirty="0" smtClean="0"/>
              <a:t>he GUI Framework is now in control!  However the developer “sets the stage” in steps 1 and 2, so that the actors (the widgets and other objects) will respond appropriately to incoming events.</a:t>
            </a:r>
          </a:p>
          <a:p>
            <a:pPr marL="514350" indent="-514350">
              <a:buFont typeface="+mj-lt"/>
              <a:buAutoNum type="arabicPeriod"/>
            </a:pPr>
            <a:r>
              <a:rPr lang="en-NZ" dirty="0" smtClean="0"/>
              <a:t>The GUI Framework waits until there’s something (e.g. a mouse-click report from the Windowing System) in its </a:t>
            </a:r>
            <a:r>
              <a:rPr lang="en-NZ" dirty="0" smtClean="0">
                <a:solidFill>
                  <a:srgbClr val="FF0000"/>
                </a:solidFill>
              </a:rPr>
              <a:t>event queue</a:t>
            </a:r>
            <a:r>
              <a:rPr lang="en-NZ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en-NZ" dirty="0" smtClean="0"/>
              <a:t>The GUI Framework’s event-dispatcher removes an event from the event queue, dispatches it to the appropriate handler, and returns to step 4.</a:t>
            </a:r>
          </a:p>
          <a:p>
            <a:pPr marL="788670" lvl="1" indent="-514350">
              <a:buFont typeface="+mj-lt"/>
              <a:buAutoNum type="alphaLcParenR"/>
            </a:pPr>
            <a:r>
              <a:rPr lang="en-NZ" dirty="0" smtClean="0"/>
              <a:t>Most input events from the Windowing System will cause a cascade of internal events to occur within the GUI Framework, because many event-handlers will put additional events on the event queue.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77336" y="1196752"/>
            <a:ext cx="1676400" cy="2305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29897" y="3645024"/>
            <a:ext cx="1823839" cy="18447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Line Callout 1 7"/>
          <p:cNvSpPr/>
          <p:nvPr/>
        </p:nvSpPr>
        <p:spPr>
          <a:xfrm>
            <a:off x="5817096" y="548680"/>
            <a:ext cx="2636688" cy="504056"/>
          </a:xfrm>
          <a:prstGeom prst="borderCallout1">
            <a:avLst>
              <a:gd name="adj1" fmla="val 47801"/>
              <a:gd name="adj2" fmla="val 709"/>
              <a:gd name="adj3" fmla="val 447809"/>
              <a:gd name="adj4" fmla="val -113541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NZ" sz="2000" dirty="0" smtClean="0">
                <a:solidFill>
                  <a:schemeClr val="tx1"/>
                </a:solidFill>
              </a:rPr>
              <a:t>“Inversion of Control”</a:t>
            </a:r>
          </a:p>
        </p:txBody>
      </p:sp>
      <p:sp>
        <p:nvSpPr>
          <p:cNvPr id="9" name="Line Callout 1 8"/>
          <p:cNvSpPr/>
          <p:nvPr/>
        </p:nvSpPr>
        <p:spPr>
          <a:xfrm>
            <a:off x="4589537" y="1988840"/>
            <a:ext cx="3240360" cy="476672"/>
          </a:xfrm>
          <a:prstGeom prst="borderCallout1">
            <a:avLst>
              <a:gd name="adj1" fmla="val 50751"/>
              <a:gd name="adj2" fmla="val -419"/>
              <a:gd name="adj3" fmla="val 272390"/>
              <a:gd name="adj4" fmla="val -29711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NZ" sz="2000" dirty="0" smtClean="0">
                <a:solidFill>
                  <a:schemeClr val="tx1"/>
                </a:solidFill>
              </a:rPr>
              <a:t>“Event Driven Programming”</a:t>
            </a:r>
          </a:p>
        </p:txBody>
      </p:sp>
    </p:spTree>
    <p:extLst>
      <p:ext uri="{BB962C8B-B14F-4D97-AF65-F5344CB8AC3E}">
        <p14:creationId xmlns:p14="http://schemas.microsoft.com/office/powerpoint/2010/main" val="15028838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Window Manager</a:t>
            </a:r>
            <a:endParaRPr lang="en-NZ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COMPSCI 230: Swing1</a:t>
            </a:r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A78E7-7AD6-4CE3-9CFE-8518B88CB2BD}" type="slidenum">
              <a:rPr lang="en-NZ" smtClean="0"/>
              <a:pPr/>
              <a:t>14</a:t>
            </a:fld>
            <a:endParaRPr lang="en-NZ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165100" y="1219200"/>
            <a:ext cx="9493250" cy="5450160"/>
          </a:xfrm>
        </p:spPr>
        <p:txBody>
          <a:bodyPr>
            <a:normAutofit fontScale="70000" lnSpcReduction="20000"/>
          </a:bodyPr>
          <a:lstStyle/>
          <a:p>
            <a:r>
              <a:rPr lang="en-NZ" dirty="0" smtClean="0"/>
              <a:t>Definition by functionality: A window manager is any software which…</a:t>
            </a:r>
          </a:p>
          <a:p>
            <a:pPr lvl="1"/>
            <a:r>
              <a:rPr lang="en-NZ" dirty="0" smtClean="0"/>
              <a:t>Controls the placement </a:t>
            </a:r>
            <a:r>
              <a:rPr lang="en-NZ" dirty="0"/>
              <a:t>and appearance of </a:t>
            </a:r>
            <a:r>
              <a:rPr lang="en-NZ" dirty="0" smtClean="0"/>
              <a:t>all windows (but </a:t>
            </a:r>
            <a:r>
              <a:rPr lang="en-NZ" dirty="0"/>
              <a:t>not the window </a:t>
            </a:r>
            <a:r>
              <a:rPr lang="en-NZ" dirty="0" smtClean="0"/>
              <a:t>contents) on all window-level operations (open</a:t>
            </a:r>
            <a:r>
              <a:rPr lang="en-NZ" dirty="0"/>
              <a:t>, close, minimize, maximize, move, </a:t>
            </a:r>
            <a:r>
              <a:rPr lang="en-NZ" dirty="0" smtClean="0"/>
              <a:t>resize)</a:t>
            </a:r>
          </a:p>
          <a:p>
            <a:pPr lvl="2"/>
            <a:r>
              <a:rPr lang="en-NZ" dirty="0" smtClean="0"/>
              <a:t>While relying on the application (which is probably running a GUI Framework) to paint a window’s contents </a:t>
            </a:r>
            <a:r>
              <a:rPr lang="en-NZ" i="1" dirty="0" smtClean="0"/>
              <a:t>after</a:t>
            </a:r>
            <a:r>
              <a:rPr lang="en-NZ" dirty="0" smtClean="0"/>
              <a:t> the Window </a:t>
            </a:r>
            <a:r>
              <a:rPr lang="en-NZ" dirty="0"/>
              <a:t>M</a:t>
            </a:r>
            <a:r>
              <a:rPr lang="en-NZ" dirty="0" smtClean="0"/>
              <a:t>anager has determined its position and visibility; and which</a:t>
            </a:r>
            <a:endParaRPr lang="en-NZ" dirty="0"/>
          </a:p>
          <a:p>
            <a:pPr lvl="1"/>
            <a:r>
              <a:rPr lang="en-NZ" dirty="0" smtClean="0"/>
              <a:t>Is directly involved in starting and stopping GUI apps, and in handling window-focus events.</a:t>
            </a:r>
          </a:p>
          <a:p>
            <a:pPr lvl="2"/>
            <a:r>
              <a:rPr lang="en-NZ" dirty="0" smtClean="0"/>
              <a:t>Note that these events determine which app is responsible for determining what should be displayed in a window..</a:t>
            </a:r>
            <a:endParaRPr lang="en-NZ" dirty="0"/>
          </a:p>
          <a:p>
            <a:r>
              <a:rPr lang="en-NZ" dirty="0" smtClean="0"/>
              <a:t>This definition is not entirely satisfactory, because the functionality of a window manager (as defined above) may be delivered (at least in part) by software which delivers many other functions.</a:t>
            </a:r>
          </a:p>
          <a:p>
            <a:pPr lvl="1"/>
            <a:r>
              <a:rPr lang="en-NZ" dirty="0"/>
              <a:t>I</a:t>
            </a:r>
            <a:r>
              <a:rPr lang="en-NZ" dirty="0" smtClean="0"/>
              <a:t>n Windows computers, the window-management software is integrated with the operating system, so the window manager is better described as a “cluster of features” in the OS than as a distinct software component within the OS.</a:t>
            </a:r>
          </a:p>
          <a:p>
            <a:pPr lvl="2"/>
            <a:r>
              <a:rPr lang="en-NZ" dirty="0" smtClean="0"/>
              <a:t>In Apple’s OS X, different windowing systems may control different “layers” of the display, and you could be running a different window manager on each layer.   Layer management is handled by the OS, which dispatches events to the window manager on affected layers. </a:t>
            </a:r>
          </a:p>
          <a:p>
            <a:pPr lvl="1"/>
            <a:r>
              <a:rPr lang="en-NZ" dirty="0" smtClean="0"/>
              <a:t>The interface between a Windowing System and a Window Manager is somewhat arbitrary.</a:t>
            </a:r>
          </a:p>
          <a:p>
            <a:pPr lvl="2"/>
            <a:r>
              <a:rPr lang="en-NZ" dirty="0" smtClean="0"/>
              <a:t>A window manager which enforces a standard “look and feel” by using only low-level graphic primitives, rather than using higher-level primitives provided by native-code OS libraries such as the Win32 GUI API, is doing “some of the work” that a Windowing System could do.</a:t>
            </a:r>
          </a:p>
          <a:p>
            <a:pPr lvl="2"/>
            <a:r>
              <a:rPr lang="en-NZ" dirty="0" smtClean="0"/>
              <a:t>Note: a Windowing System may also provide widgets for a GUI Framework, see e.g. Eclipse’s </a:t>
            </a:r>
            <a:r>
              <a:rPr lang="en-NZ" dirty="0" smtClean="0">
                <a:hlinkClick r:id="rId2"/>
              </a:rPr>
              <a:t>SWT</a:t>
            </a:r>
            <a:r>
              <a:rPr lang="en-NZ" dirty="0" smtClean="0"/>
              <a:t>.</a:t>
            </a:r>
          </a:p>
          <a:p>
            <a:pPr lvl="1"/>
            <a:r>
              <a:rPr lang="en-NZ" dirty="0" smtClean="0"/>
              <a:t>Any GUI Framework which can handle many applications simultaneously, and which doesn’t rely on an OS for its “internally-managed windows”, is difficult to distinguish from a Window Manager.</a:t>
            </a:r>
          </a:p>
        </p:txBody>
      </p:sp>
    </p:spTree>
    <p:extLst>
      <p:ext uri="{BB962C8B-B14F-4D97-AF65-F5344CB8AC3E}">
        <p14:creationId xmlns:p14="http://schemas.microsoft.com/office/powerpoint/2010/main" val="2786565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Summary	</a:t>
            </a:r>
            <a:endParaRPr lang="en-NZ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COMPSCI 230: Swing1</a:t>
            </a:r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A78E7-7AD6-4CE3-9CFE-8518B88CB2BD}" type="slidenum">
              <a:rPr lang="en-NZ" smtClean="0"/>
              <a:pPr/>
              <a:t>15</a:t>
            </a:fld>
            <a:endParaRPr lang="en-NZ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165100" y="1219200"/>
            <a:ext cx="9493250" cy="5306144"/>
          </a:xfrm>
        </p:spPr>
        <p:txBody>
          <a:bodyPr>
            <a:normAutofit fontScale="92500" lnSpcReduction="20000"/>
          </a:bodyPr>
          <a:lstStyle/>
          <a:p>
            <a:r>
              <a:rPr lang="en-NZ" dirty="0" smtClean="0"/>
              <a:t>Concepts:</a:t>
            </a:r>
          </a:p>
          <a:p>
            <a:pPr lvl="1"/>
            <a:r>
              <a:rPr lang="en-NZ" dirty="0" smtClean="0"/>
              <a:t>Window Manager, GUI Framework, Windowing System</a:t>
            </a:r>
          </a:p>
          <a:p>
            <a:pPr lvl="2"/>
            <a:r>
              <a:rPr lang="en-NZ" dirty="0" smtClean="0"/>
              <a:t>As stack of (vaguely specified) functions, listed here from “high level” to “low level”</a:t>
            </a:r>
          </a:p>
          <a:p>
            <a:pPr lvl="1"/>
            <a:r>
              <a:rPr lang="en-NZ" dirty="0" smtClean="0"/>
              <a:t>Event-driven programming, inversion of control</a:t>
            </a:r>
          </a:p>
          <a:p>
            <a:pPr lvl="2"/>
            <a:r>
              <a:rPr lang="en-NZ" dirty="0" smtClean="0"/>
              <a:t>A new way to think about programming?  </a:t>
            </a:r>
          </a:p>
          <a:p>
            <a:pPr lvl="2"/>
            <a:r>
              <a:rPr lang="en-NZ" dirty="0" smtClean="0"/>
              <a:t>The job of main() is to “set the stage”.  During the actual “performance”, the GUI Framework’s event-dispatch loop controls “what happens next”.   Handlers “respond” to events by pushing other events onto the event queue, and not by directly invoking other methods.</a:t>
            </a:r>
          </a:p>
          <a:p>
            <a:pPr lvl="1"/>
            <a:r>
              <a:rPr lang="en-NZ" dirty="0" smtClean="0"/>
              <a:t>GUI Containers and Widgets</a:t>
            </a:r>
          </a:p>
          <a:p>
            <a:pPr lvl="2"/>
            <a:r>
              <a:rPr lang="en-NZ" dirty="0" smtClean="0"/>
              <a:t>The state of a widget is its portion of the “model”, and its </a:t>
            </a:r>
            <a:r>
              <a:rPr lang="en-NZ" dirty="0" smtClean="0">
                <a:latin typeface="Consolas" panose="020B0609020204030204" pitchFamily="49" charset="0"/>
                <a:cs typeface="Consolas" panose="020B0609020204030204" pitchFamily="49" charset="0"/>
              </a:rPr>
              <a:t>paint()</a:t>
            </a:r>
            <a:r>
              <a:rPr lang="en-NZ" dirty="0" smtClean="0"/>
              <a:t> method should update the user’s “view” of this state – so that the view is (nearly) always consistent with the model.</a:t>
            </a:r>
          </a:p>
          <a:p>
            <a:pPr lvl="3"/>
            <a:r>
              <a:rPr lang="en-NZ" dirty="0" smtClean="0"/>
              <a:t>Anything which changes the user-relevant state of a widget should cause a paint().</a:t>
            </a:r>
          </a:p>
          <a:p>
            <a:pPr lvl="2"/>
            <a:r>
              <a:rPr lang="en-NZ" dirty="0"/>
              <a:t>D</a:t>
            </a:r>
            <a:r>
              <a:rPr lang="en-NZ" dirty="0" smtClean="0"/>
              <a:t>evelopers don’t invoke </a:t>
            </a:r>
            <a:r>
              <a:rPr lang="en-NZ" dirty="0" smtClean="0">
                <a:latin typeface="Consolas" panose="020B0609020204030204" pitchFamily="49" charset="0"/>
                <a:cs typeface="Consolas" panose="020B0609020204030204" pitchFamily="49" charset="0"/>
              </a:rPr>
              <a:t>paint()</a:t>
            </a:r>
            <a:r>
              <a:rPr lang="en-NZ" dirty="0" smtClean="0"/>
              <a:t> directly in their code, unless they’re implementing custom widgets!  </a:t>
            </a:r>
          </a:p>
          <a:p>
            <a:pPr lvl="3"/>
            <a:r>
              <a:rPr lang="en-NZ" dirty="0" smtClean="0"/>
              <a:t>The GUI Framework should generate paint-events at appropriate times, e.g. after </a:t>
            </a:r>
            <a:r>
              <a:rPr lang="en-NZ" dirty="0" smtClean="0">
                <a:latin typeface="Consolas" panose="020B0609020204030204" pitchFamily="49" charset="0"/>
                <a:cs typeface="Consolas" panose="020B0609020204030204" pitchFamily="49" charset="0"/>
              </a:rPr>
              <a:t>repaint()</a:t>
            </a:r>
            <a:r>
              <a:rPr lang="en-NZ" dirty="0" smtClean="0"/>
              <a:t> is invoked by an event-handler, or a Window Manager advises of an invalidated region on the display.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457813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Learning Goals</a:t>
            </a:r>
            <a:r>
              <a:rPr lang="en-NZ" smtClean="0"/>
              <a:t>: Review</a:t>
            </a:r>
            <a:endParaRPr lang="en-NZ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COMPSCI 230: Swing1</a:t>
            </a:r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A78E7-7AD6-4CE3-9CFE-8518B88CB2BD}" type="slidenum">
              <a:rPr lang="en-NZ" smtClean="0"/>
              <a:pPr/>
              <a:t>16</a:t>
            </a:fld>
            <a:endParaRPr lang="en-NZ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NZ" dirty="0" smtClean="0"/>
              <a:t>You will gain a high-level understanding of GUI Frameworks which is</a:t>
            </a:r>
          </a:p>
          <a:p>
            <a:pPr lvl="1"/>
            <a:r>
              <a:rPr lang="en-NZ" dirty="0" smtClean="0"/>
              <a:t>Sufficient to get you started on Assignment 2 (in Swing)</a:t>
            </a:r>
          </a:p>
          <a:p>
            <a:pPr lvl="1"/>
            <a:r>
              <a:rPr lang="en-NZ" dirty="0" smtClean="0"/>
              <a:t>Provides a foundation for our subsequent lectures (after break) on some of the most-important features of AWT and Swing.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1228009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Learning Goals</a:t>
            </a:r>
            <a:endParaRPr lang="en-NZ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COMPSCI 230: Swing1</a:t>
            </a:r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A78E7-7AD6-4CE3-9CFE-8518B88CB2BD}" type="slidenum">
              <a:rPr lang="en-NZ" smtClean="0"/>
              <a:pPr/>
              <a:t>2</a:t>
            </a:fld>
            <a:endParaRPr lang="en-NZ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NZ" dirty="0" smtClean="0"/>
              <a:t>You will gain a high-level understanding of GUI Frameworks which is</a:t>
            </a:r>
          </a:p>
          <a:p>
            <a:pPr lvl="1"/>
            <a:r>
              <a:rPr lang="en-NZ" dirty="0" smtClean="0"/>
              <a:t>Sufficient to get you started on Assignment 2 (in Swing)</a:t>
            </a:r>
          </a:p>
          <a:p>
            <a:pPr lvl="1"/>
            <a:r>
              <a:rPr lang="en-NZ" dirty="0" smtClean="0"/>
              <a:t>Provides a foundation for our subsequent lectures (after break) on some of the most-important features of AWT and Swing.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2724804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NZ" dirty="0" smtClean="0"/>
              <a:t>History of </a:t>
            </a:r>
            <a:r>
              <a:rPr lang="en-NZ" dirty="0"/>
              <a:t>Graphical User </a:t>
            </a:r>
            <a:r>
              <a:rPr lang="en-NZ" dirty="0" smtClean="0"/>
              <a:t>Interfaces (GUIs)</a:t>
            </a:r>
            <a:endParaRPr lang="en-NZ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COMPSCI 230: Swing1</a:t>
            </a:r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A78E7-7AD6-4CE3-9CFE-8518B88CB2BD}" type="slidenum">
              <a:rPr lang="en-NZ" smtClean="0"/>
              <a:pPr/>
              <a:t>3</a:t>
            </a:fld>
            <a:endParaRPr lang="en-NZ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165100" y="1124744"/>
            <a:ext cx="7740228" cy="2647566"/>
          </a:xfrm>
        </p:spPr>
        <p:txBody>
          <a:bodyPr>
            <a:normAutofit fontScale="85000" lnSpcReduction="10000"/>
          </a:bodyPr>
          <a:lstStyle/>
          <a:p>
            <a:r>
              <a:rPr lang="en-NZ" dirty="0" smtClean="0"/>
              <a:t>In </a:t>
            </a:r>
            <a:r>
              <a:rPr lang="en-NZ" dirty="0"/>
              <a:t>the beginning was the Command Line </a:t>
            </a:r>
            <a:r>
              <a:rPr lang="en-NZ" dirty="0" smtClean="0"/>
              <a:t>Interface (CLI)</a:t>
            </a:r>
            <a:endParaRPr lang="en-NZ" dirty="0"/>
          </a:p>
          <a:p>
            <a:r>
              <a:rPr lang="en-NZ" dirty="0" smtClean="0"/>
              <a:t>The </a:t>
            </a:r>
            <a:r>
              <a:rPr lang="en-NZ" dirty="0"/>
              <a:t>first GUI was developed at Xerox PARC in </a:t>
            </a:r>
            <a:r>
              <a:rPr lang="en-NZ" dirty="0" smtClean="0"/>
              <a:t>the early 70s.</a:t>
            </a:r>
          </a:p>
          <a:p>
            <a:pPr lvl="1"/>
            <a:r>
              <a:rPr lang="en-NZ" dirty="0" smtClean="0"/>
              <a:t>Desktop metaphor, mouse &amp; keyboard, windows, menus, buttons, …</a:t>
            </a:r>
          </a:p>
          <a:p>
            <a:pPr lvl="1"/>
            <a:r>
              <a:rPr lang="en-NZ" dirty="0" smtClean="0"/>
              <a:t>Xerox Alto (1973-), Star (1981-).  </a:t>
            </a:r>
          </a:p>
          <a:p>
            <a:pPr lvl="1"/>
            <a:r>
              <a:rPr lang="en-NZ" dirty="0" smtClean="0"/>
              <a:t>Not a commercial success, but is the basis for all subsequent GUIs.</a:t>
            </a:r>
          </a:p>
          <a:p>
            <a:r>
              <a:rPr lang="en-NZ" dirty="0" smtClean="0"/>
              <a:t>First commercially-successful GUI on personal computers: </a:t>
            </a:r>
          </a:p>
          <a:p>
            <a:pPr lvl="1"/>
            <a:r>
              <a:rPr lang="en-NZ" dirty="0" smtClean="0"/>
              <a:t>Apple Macintosh (1984-).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02245" y="1345091"/>
            <a:ext cx="1836204" cy="1224136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7995543" y="2569227"/>
            <a:ext cx="153760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Z" sz="1800" dirty="0" smtClean="0"/>
              <a:t>1960s mouse</a:t>
            </a:r>
          </a:p>
          <a:p>
            <a:r>
              <a:rPr lang="en-NZ" sz="1800" dirty="0" smtClean="0"/>
              <a:t>(</a:t>
            </a:r>
            <a:r>
              <a:rPr lang="en-NZ" sz="1800" dirty="0" err="1" smtClean="0"/>
              <a:t>Engelbart</a:t>
            </a:r>
            <a:r>
              <a:rPr lang="en-NZ" sz="1800" dirty="0" smtClean="0"/>
              <a:t>)</a:t>
            </a:r>
            <a:endParaRPr lang="en-NZ" sz="1800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839496" y="3720334"/>
            <a:ext cx="3798953" cy="2541560"/>
          </a:xfrm>
          <a:prstGeom prst="rect">
            <a:avLst/>
          </a:prstGeom>
        </p:spPr>
      </p:pic>
      <p:sp>
        <p:nvSpPr>
          <p:cNvPr id="10" name="Content Placeholder 4"/>
          <p:cNvSpPr txBox="1">
            <a:spLocks/>
          </p:cNvSpPr>
          <p:nvPr/>
        </p:nvSpPr>
        <p:spPr>
          <a:xfrm>
            <a:off x="142112" y="3632584"/>
            <a:ext cx="5766112" cy="2723766"/>
          </a:xfrm>
          <a:prstGeom prst="rect">
            <a:avLst/>
          </a:prstGeom>
        </p:spPr>
        <p:txBody>
          <a:bodyPr vert="horz">
            <a:normAutofit fontScale="77500" lnSpcReduction="20000"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6000"/>
              <a:buFont typeface="Wingdings 3"/>
              <a:buChar char="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ts val="500"/>
              </a:spcBef>
              <a:buClr>
                <a:schemeClr val="accent2"/>
              </a:buClr>
              <a:buSzPct val="76000"/>
              <a:buFont typeface="Wingdings 3"/>
              <a:buChar char=""/>
              <a:defRPr kumimoji="0" sz="23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500"/>
              </a:spcBef>
              <a:buClr>
                <a:schemeClr val="bg1">
                  <a:shade val="50000"/>
                </a:schemeClr>
              </a:buClr>
              <a:buSzPct val="76000"/>
              <a:buFont typeface="Wingdings 3"/>
              <a:buChar char="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400"/>
              </a:spcBef>
              <a:buClr>
                <a:schemeClr val="accent2">
                  <a:shade val="75000"/>
                </a:schemeClr>
              </a:buClr>
              <a:buSzPct val="70000"/>
              <a:buFont typeface="Wingdings"/>
              <a:buChar char="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00"/>
              </a:spcBef>
              <a:buClr>
                <a:schemeClr val="accent2"/>
              </a:buClr>
              <a:buSzPct val="70000"/>
              <a:buFont typeface="Wingdings"/>
              <a:buChar char="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ts val="300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Char char=""/>
              <a:defRPr kumimoji="0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11680" indent="-182880" algn="l" rtl="0" eaLnBrk="1" latinLnBrk="0" hangingPunct="1">
              <a:spcBef>
                <a:spcPts val="300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94560" indent="-182880" algn="l" rtl="0" eaLnBrk="1" latinLnBrk="0" hangingPunct="1">
              <a:spcBef>
                <a:spcPts val="300"/>
              </a:spcBef>
              <a:buClr>
                <a:srgbClr val="9FB8CD"/>
              </a:buClr>
              <a:buSzPct val="75000"/>
              <a:buFont typeface="Wingdings 3"/>
              <a:buChar char=""/>
              <a:defRPr kumimoji="0"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</a:pPr>
            <a:r>
              <a:rPr lang="en-NZ" dirty="0" smtClean="0"/>
              <a:t>The X Window System (version 11, released 1987) ran on many platforms including Unix workstations, PCs, Macs.</a:t>
            </a:r>
          </a:p>
          <a:p>
            <a:pPr lvl="1" fontAlgn="auto">
              <a:spcAft>
                <a:spcPts val="0"/>
              </a:spcAft>
            </a:pPr>
            <a:r>
              <a:rPr lang="en-NZ" dirty="0" smtClean="0"/>
              <a:t>“… an architecture-independent system for remote graphical user interfaces and input device capabilities. </a:t>
            </a:r>
          </a:p>
          <a:p>
            <a:pPr lvl="1" fontAlgn="auto">
              <a:spcAft>
                <a:spcPts val="0"/>
              </a:spcAft>
            </a:pPr>
            <a:r>
              <a:rPr lang="en-NZ" dirty="0" smtClean="0"/>
              <a:t>“Each person using a networked terminal has the ability to interact with the display with any type of user input device.”  [</a:t>
            </a:r>
            <a:r>
              <a:rPr lang="en-NZ" dirty="0" smtClean="0">
                <a:hlinkClick r:id="rId5"/>
              </a:rPr>
              <a:t>Wikipedia</a:t>
            </a:r>
            <a:r>
              <a:rPr lang="en-NZ" dirty="0" smtClean="0"/>
              <a:t>]</a:t>
            </a:r>
          </a:p>
          <a:p>
            <a:pPr fontAlgn="auto">
              <a:spcAft>
                <a:spcPts val="0"/>
              </a:spcAft>
            </a:pPr>
            <a:r>
              <a:rPr lang="en-NZ" dirty="0" smtClean="0"/>
              <a:t>Windows 3.0 (1990-)</a:t>
            </a:r>
          </a:p>
          <a:p>
            <a:pPr lvl="1" fontAlgn="auto">
              <a:spcAft>
                <a:spcPts val="0"/>
              </a:spcAft>
            </a:pPr>
            <a:r>
              <a:rPr lang="en-NZ" dirty="0" smtClean="0"/>
              <a:t>This was Microsoft’s first successful GUI-based OS.</a:t>
            </a:r>
          </a:p>
        </p:txBody>
      </p:sp>
    </p:spTree>
    <p:extLst>
      <p:ext uri="{BB962C8B-B14F-4D97-AF65-F5344CB8AC3E}">
        <p14:creationId xmlns:p14="http://schemas.microsoft.com/office/powerpoint/2010/main" val="3744233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WIMPs</a:t>
            </a:r>
            <a:endParaRPr lang="en-NZ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COMPSCI 230: Swing1</a:t>
            </a:r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A78E7-7AD6-4CE3-9CFE-8518B88CB2BD}" type="slidenum">
              <a:rPr lang="en-NZ" smtClean="0"/>
              <a:pPr/>
              <a:t>4</a:t>
            </a:fld>
            <a:endParaRPr lang="en-NZ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165100" y="1219200"/>
            <a:ext cx="9493250" cy="5306144"/>
          </a:xfrm>
        </p:spPr>
        <p:txBody>
          <a:bodyPr>
            <a:normAutofit fontScale="92500" lnSpcReduction="20000"/>
          </a:bodyPr>
          <a:lstStyle/>
          <a:p>
            <a:r>
              <a:rPr lang="en-NZ" dirty="0" smtClean="0"/>
              <a:t>“</a:t>
            </a:r>
            <a:r>
              <a:rPr lang="en-NZ" dirty="0"/>
              <a:t>In a WIMP system:</a:t>
            </a:r>
          </a:p>
          <a:p>
            <a:pPr lvl="1"/>
            <a:r>
              <a:rPr lang="en-NZ" dirty="0"/>
              <a:t>A </a:t>
            </a:r>
            <a:r>
              <a:rPr lang="en-NZ" b="1" dirty="0"/>
              <a:t>window</a:t>
            </a:r>
            <a:r>
              <a:rPr lang="en-NZ" dirty="0"/>
              <a:t> runs a self-contained program, isolated from other programs that (if in a multi-program operating system) run at the same time in other windows.</a:t>
            </a:r>
          </a:p>
          <a:p>
            <a:pPr lvl="1"/>
            <a:r>
              <a:rPr lang="en-NZ" dirty="0"/>
              <a:t>An </a:t>
            </a:r>
            <a:r>
              <a:rPr lang="en-NZ" b="1" dirty="0"/>
              <a:t>icon</a:t>
            </a:r>
            <a:r>
              <a:rPr lang="en-NZ" dirty="0"/>
              <a:t> acts as a shortcut to an action the computer performs (e.g</a:t>
            </a:r>
            <a:r>
              <a:rPr lang="en-NZ" dirty="0" smtClean="0"/>
              <a:t>. </a:t>
            </a:r>
            <a:r>
              <a:rPr lang="en-NZ" dirty="0"/>
              <a:t>execute a </a:t>
            </a:r>
            <a:r>
              <a:rPr lang="en-NZ" dirty="0" smtClean="0"/>
              <a:t>program …).</a:t>
            </a:r>
            <a:endParaRPr lang="en-NZ" dirty="0"/>
          </a:p>
          <a:p>
            <a:pPr lvl="1"/>
            <a:r>
              <a:rPr lang="en-NZ" dirty="0"/>
              <a:t>A </a:t>
            </a:r>
            <a:r>
              <a:rPr lang="en-NZ" b="1" dirty="0"/>
              <a:t>menu</a:t>
            </a:r>
            <a:r>
              <a:rPr lang="en-NZ" dirty="0"/>
              <a:t> is a text or icon-based selection system that selects and executes programs or tasks.</a:t>
            </a:r>
          </a:p>
          <a:p>
            <a:pPr lvl="1"/>
            <a:r>
              <a:rPr lang="en-NZ" dirty="0"/>
              <a:t>The </a:t>
            </a:r>
            <a:r>
              <a:rPr lang="en-NZ" b="1" dirty="0"/>
              <a:t>pointer</a:t>
            </a:r>
            <a:r>
              <a:rPr lang="en-NZ" dirty="0"/>
              <a:t> is an onscreen symbol that represents movement of a physical device </a:t>
            </a:r>
            <a:r>
              <a:rPr lang="en-NZ" dirty="0" smtClean="0"/>
              <a:t>[which] the </a:t>
            </a:r>
            <a:r>
              <a:rPr lang="en-NZ" dirty="0"/>
              <a:t>user controls to select icons, data </a:t>
            </a:r>
            <a:r>
              <a:rPr lang="en-NZ" dirty="0" smtClean="0"/>
              <a:t>elements...”  [</a:t>
            </a:r>
            <a:r>
              <a:rPr lang="en-NZ" dirty="0" smtClean="0">
                <a:hlinkClick r:id="rId2"/>
              </a:rPr>
              <a:t>Wikipedia</a:t>
            </a:r>
            <a:r>
              <a:rPr lang="en-NZ" dirty="0" smtClean="0"/>
              <a:t>]</a:t>
            </a:r>
            <a:endParaRPr lang="en-NZ" dirty="0"/>
          </a:p>
          <a:p>
            <a:r>
              <a:rPr lang="en-NZ" dirty="0" smtClean="0"/>
              <a:t>Typical design (from PARC)</a:t>
            </a:r>
            <a:endParaRPr lang="en-NZ" dirty="0"/>
          </a:p>
          <a:p>
            <a:pPr lvl="1"/>
            <a:r>
              <a:rPr lang="en-NZ" dirty="0" smtClean="0"/>
              <a:t>Windowing </a:t>
            </a:r>
            <a:r>
              <a:rPr lang="en-NZ" dirty="0"/>
              <a:t>system: handles low-level input/output (</a:t>
            </a:r>
            <a:r>
              <a:rPr lang="en-NZ" dirty="0" smtClean="0"/>
              <a:t>possibly over </a:t>
            </a:r>
            <a:r>
              <a:rPr lang="en-NZ" dirty="0"/>
              <a:t>a </a:t>
            </a:r>
            <a:r>
              <a:rPr lang="en-NZ" dirty="0" smtClean="0"/>
              <a:t>network)</a:t>
            </a:r>
            <a:endParaRPr lang="en-NZ" dirty="0"/>
          </a:p>
          <a:p>
            <a:pPr lvl="1"/>
            <a:r>
              <a:rPr lang="en-NZ" dirty="0" smtClean="0"/>
              <a:t>Window </a:t>
            </a:r>
            <a:r>
              <a:rPr lang="en-NZ" dirty="0"/>
              <a:t>Manager: takes care of placement and </a:t>
            </a:r>
            <a:r>
              <a:rPr lang="en-NZ" dirty="0" smtClean="0"/>
              <a:t>appearance of windows</a:t>
            </a:r>
          </a:p>
          <a:p>
            <a:pPr lvl="1"/>
            <a:r>
              <a:rPr lang="en-NZ" dirty="0" smtClean="0"/>
              <a:t>GUI Framework/Toolkit: software library, eases programmer’s burden.</a:t>
            </a:r>
          </a:p>
          <a:p>
            <a:pPr lvl="2"/>
            <a:r>
              <a:rPr lang="en-NZ" dirty="0" smtClean="0"/>
              <a:t>Icon/Widget Graphic: </a:t>
            </a:r>
            <a:r>
              <a:rPr lang="en-NZ" dirty="0"/>
              <a:t>object with </a:t>
            </a:r>
            <a:r>
              <a:rPr lang="en-NZ" dirty="0" smtClean="0"/>
              <a:t>functionality e.g</a:t>
            </a:r>
            <a:r>
              <a:rPr lang="en-NZ" dirty="0"/>
              <a:t>. button, </a:t>
            </a:r>
            <a:r>
              <a:rPr lang="en-NZ" dirty="0" smtClean="0"/>
              <a:t>toolbar</a:t>
            </a:r>
          </a:p>
          <a:p>
            <a:pPr lvl="2"/>
            <a:r>
              <a:rPr lang="en-NZ" dirty="0" smtClean="0"/>
              <a:t>Window Container: holds widgets and nested containers.</a:t>
            </a:r>
          </a:p>
          <a:p>
            <a:pPr lvl="2"/>
            <a:r>
              <a:rPr lang="en-NZ" dirty="0" smtClean="0"/>
              <a:t>Events/messages: </a:t>
            </a:r>
            <a:r>
              <a:rPr lang="en-NZ" dirty="0"/>
              <a:t>How windows communicate</a:t>
            </a:r>
          </a:p>
        </p:txBody>
      </p:sp>
    </p:spTree>
    <p:extLst>
      <p:ext uri="{BB962C8B-B14F-4D97-AF65-F5344CB8AC3E}">
        <p14:creationId xmlns:p14="http://schemas.microsoft.com/office/powerpoint/2010/main" val="3965662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Windowing System</a:t>
            </a:r>
            <a:endParaRPr lang="en-NZ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COMPSCI 230: Swing1</a:t>
            </a:r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A78E7-7AD6-4CE3-9CFE-8518B88CB2BD}" type="slidenum">
              <a:rPr lang="en-NZ" smtClean="0"/>
              <a:pPr/>
              <a:t>5</a:t>
            </a:fld>
            <a:endParaRPr lang="en-NZ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165100" y="1219200"/>
            <a:ext cx="9473349" cy="2635126"/>
          </a:xfrm>
        </p:spPr>
        <p:txBody>
          <a:bodyPr>
            <a:normAutofit fontScale="92500" lnSpcReduction="10000"/>
          </a:bodyPr>
          <a:lstStyle/>
          <a:p>
            <a:r>
              <a:rPr lang="en-NZ" dirty="0"/>
              <a:t>Manages input and output </a:t>
            </a:r>
            <a:r>
              <a:rPr lang="en-NZ" dirty="0" smtClean="0"/>
              <a:t>devices</a:t>
            </a:r>
            <a:endParaRPr lang="en-NZ" dirty="0"/>
          </a:p>
          <a:p>
            <a:pPr lvl="1"/>
            <a:r>
              <a:rPr lang="en-NZ" dirty="0"/>
              <a:t>e</a:t>
            </a:r>
            <a:r>
              <a:rPr lang="en-NZ" dirty="0" smtClean="0"/>
              <a:t>.g. graphics </a:t>
            </a:r>
            <a:r>
              <a:rPr lang="en-NZ" dirty="0"/>
              <a:t>cards, screens, mice, </a:t>
            </a:r>
            <a:r>
              <a:rPr lang="en-NZ" dirty="0" smtClean="0"/>
              <a:t>keyboards,</a:t>
            </a:r>
            <a:endParaRPr lang="en-NZ" dirty="0"/>
          </a:p>
          <a:p>
            <a:r>
              <a:rPr lang="en-NZ" dirty="0" smtClean="0"/>
              <a:t>Sends </a:t>
            </a:r>
            <a:r>
              <a:rPr lang="en-NZ" dirty="0"/>
              <a:t>input events from input devices to </a:t>
            </a:r>
            <a:r>
              <a:rPr lang="en-NZ" dirty="0" smtClean="0"/>
              <a:t>apps,</a:t>
            </a:r>
            <a:endParaRPr lang="en-NZ" dirty="0"/>
          </a:p>
          <a:p>
            <a:pPr lvl="1"/>
            <a:r>
              <a:rPr lang="en-NZ" dirty="0" smtClean="0"/>
              <a:t>Receives </a:t>
            </a:r>
            <a:r>
              <a:rPr lang="en-NZ" dirty="0"/>
              <a:t>and processes drawing commands from </a:t>
            </a:r>
            <a:r>
              <a:rPr lang="en-NZ" dirty="0" smtClean="0"/>
              <a:t>apps.</a:t>
            </a:r>
            <a:endParaRPr lang="en-NZ" dirty="0"/>
          </a:p>
          <a:p>
            <a:r>
              <a:rPr lang="en-NZ" dirty="0" smtClean="0"/>
              <a:t>May interact with remote applications.</a:t>
            </a:r>
          </a:p>
          <a:p>
            <a:pPr lvl="1"/>
            <a:r>
              <a:rPr lang="en-NZ" dirty="0" smtClean="0"/>
              <a:t>X11 (1987-), Microsoft Remote Desktop Connection (1997-), </a:t>
            </a:r>
            <a:r>
              <a:rPr lang="en-NZ" dirty="0"/>
              <a:t>Apple Remote Desktop (2002-</a:t>
            </a:r>
            <a:r>
              <a:rPr lang="en-NZ" dirty="0" smtClean="0"/>
              <a:t>).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6536" y="3730073"/>
            <a:ext cx="6853261" cy="28091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5387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GUI Input Events</a:t>
            </a:r>
            <a:endParaRPr lang="en-NZ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COMPSCI 230: Swing1</a:t>
            </a:r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A78E7-7AD6-4CE3-9CFE-8518B88CB2BD}" type="slidenum">
              <a:rPr lang="en-NZ" smtClean="0"/>
              <a:pPr/>
              <a:t>6</a:t>
            </a:fld>
            <a:endParaRPr lang="en-NZ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NZ" dirty="0" smtClean="0"/>
              <a:t>Primitive </a:t>
            </a:r>
            <a:r>
              <a:rPr lang="en-NZ" dirty="0"/>
              <a:t>Pointer Events</a:t>
            </a:r>
          </a:p>
          <a:p>
            <a:pPr lvl="1"/>
            <a:r>
              <a:rPr lang="en-NZ" dirty="0" smtClean="0"/>
              <a:t>Mouse </a:t>
            </a:r>
            <a:r>
              <a:rPr lang="en-NZ" dirty="0"/>
              <a:t>Moved</a:t>
            </a:r>
          </a:p>
          <a:p>
            <a:pPr lvl="1"/>
            <a:r>
              <a:rPr lang="en-NZ" dirty="0" smtClean="0"/>
              <a:t>Mouse </a:t>
            </a:r>
            <a:r>
              <a:rPr lang="en-NZ" dirty="0"/>
              <a:t>Down</a:t>
            </a:r>
          </a:p>
          <a:p>
            <a:pPr lvl="1"/>
            <a:r>
              <a:rPr lang="en-NZ" dirty="0" smtClean="0"/>
              <a:t>Mouse </a:t>
            </a:r>
            <a:r>
              <a:rPr lang="en-NZ" dirty="0"/>
              <a:t>Up</a:t>
            </a:r>
          </a:p>
          <a:p>
            <a:r>
              <a:rPr lang="en-NZ" dirty="0" smtClean="0"/>
              <a:t>Primitive </a:t>
            </a:r>
            <a:r>
              <a:rPr lang="en-NZ" dirty="0"/>
              <a:t>Keyboard Events</a:t>
            </a:r>
          </a:p>
          <a:p>
            <a:pPr lvl="1"/>
            <a:r>
              <a:rPr lang="en-NZ" dirty="0" smtClean="0"/>
              <a:t>Key </a:t>
            </a:r>
            <a:r>
              <a:rPr lang="en-NZ" dirty="0"/>
              <a:t>down</a:t>
            </a:r>
          </a:p>
          <a:p>
            <a:pPr lvl="1"/>
            <a:r>
              <a:rPr lang="en-NZ" dirty="0" smtClean="0"/>
              <a:t>Key </a:t>
            </a:r>
            <a:r>
              <a:rPr lang="en-NZ" dirty="0"/>
              <a:t>up</a:t>
            </a:r>
          </a:p>
          <a:p>
            <a:r>
              <a:rPr lang="en-NZ" dirty="0"/>
              <a:t>Complex Pointer Events</a:t>
            </a:r>
          </a:p>
          <a:p>
            <a:pPr lvl="1"/>
            <a:r>
              <a:rPr lang="en-NZ" dirty="0" smtClean="0"/>
              <a:t>Click: </a:t>
            </a:r>
            <a:r>
              <a:rPr lang="en-NZ" dirty="0"/>
              <a:t>mouse down, mouse up</a:t>
            </a:r>
          </a:p>
          <a:p>
            <a:pPr lvl="1"/>
            <a:r>
              <a:rPr lang="en-NZ" dirty="0"/>
              <a:t>Double </a:t>
            </a:r>
            <a:r>
              <a:rPr lang="en-NZ" dirty="0" smtClean="0"/>
              <a:t>Click: </a:t>
            </a:r>
            <a:r>
              <a:rPr lang="en-NZ" dirty="0"/>
              <a:t>two clicks within a certain time</a:t>
            </a:r>
          </a:p>
          <a:p>
            <a:pPr lvl="1"/>
            <a:r>
              <a:rPr lang="en-NZ" dirty="0" smtClean="0"/>
              <a:t>Enter: </a:t>
            </a:r>
            <a:r>
              <a:rPr lang="en-NZ" dirty="0"/>
              <a:t>mouse moves into a region</a:t>
            </a:r>
          </a:p>
          <a:p>
            <a:pPr lvl="1"/>
            <a:r>
              <a:rPr lang="en-NZ" dirty="0" smtClean="0"/>
              <a:t>Leave: </a:t>
            </a:r>
            <a:r>
              <a:rPr lang="en-NZ" dirty="0"/>
              <a:t>mouse moves out of a region</a:t>
            </a:r>
          </a:p>
          <a:p>
            <a:pPr lvl="1"/>
            <a:r>
              <a:rPr lang="en-NZ" dirty="0" smtClean="0"/>
              <a:t>Hover: </a:t>
            </a:r>
            <a:r>
              <a:rPr lang="en-NZ" dirty="0"/>
              <a:t>mouse stays in a region for a time</a:t>
            </a:r>
          </a:p>
          <a:p>
            <a:pPr lvl="1"/>
            <a:r>
              <a:rPr lang="en-NZ" dirty="0"/>
              <a:t>Drag and </a:t>
            </a:r>
            <a:r>
              <a:rPr lang="en-NZ" dirty="0" smtClean="0"/>
              <a:t>Drop: mouse </a:t>
            </a:r>
            <a:r>
              <a:rPr lang="en-NZ" dirty="0"/>
              <a:t>down, mouse moved, mouse up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92960" y="1196752"/>
            <a:ext cx="1205236" cy="145996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05128" y="2602969"/>
            <a:ext cx="1824141" cy="146812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24265" y="4653136"/>
            <a:ext cx="1661271" cy="15741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7745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Event Handlers</a:t>
            </a:r>
            <a:endParaRPr lang="en-NZ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COMPSCI 230: Swing1</a:t>
            </a:r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A78E7-7AD6-4CE3-9CFE-8518B88CB2BD}" type="slidenum">
              <a:rPr lang="en-NZ" smtClean="0"/>
              <a:pPr/>
              <a:t>7</a:t>
            </a:fld>
            <a:endParaRPr lang="en-NZ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NZ" b="1" dirty="0" smtClean="0"/>
              <a:t>Input events </a:t>
            </a:r>
            <a:r>
              <a:rPr lang="en-NZ" dirty="0" smtClean="0"/>
              <a:t>are routed through the windowing system, and then the GUI framework, to an </a:t>
            </a:r>
            <a:r>
              <a:rPr lang="en-NZ" b="1" dirty="0" smtClean="0"/>
              <a:t>event listener</a:t>
            </a:r>
            <a:r>
              <a:rPr lang="en-NZ" dirty="0" smtClean="0"/>
              <a:t> (a.k.a. </a:t>
            </a:r>
            <a:r>
              <a:rPr lang="en-NZ" b="1" dirty="0" smtClean="0"/>
              <a:t>event handler</a:t>
            </a:r>
            <a:r>
              <a:rPr lang="en-NZ" dirty="0" smtClean="0"/>
              <a:t>) of a </a:t>
            </a:r>
            <a:r>
              <a:rPr lang="en-NZ" b="1" dirty="0" smtClean="0"/>
              <a:t>widget </a:t>
            </a:r>
            <a:r>
              <a:rPr lang="en-NZ" dirty="0" smtClean="0"/>
              <a:t>(a.k.a. Swing Component, JavaFX control, ActiveX control, …)</a:t>
            </a:r>
            <a:endParaRPr lang="en-NZ" b="1" dirty="0" smtClean="0"/>
          </a:p>
          <a:p>
            <a:pPr lvl="1"/>
            <a:r>
              <a:rPr lang="en-NZ" dirty="0" smtClean="0"/>
              <a:t>Keyboard and mouse events are sent to the active (“</a:t>
            </a:r>
            <a:r>
              <a:rPr lang="en-NZ" b="1" dirty="0" smtClean="0"/>
              <a:t>focus</a:t>
            </a:r>
            <a:r>
              <a:rPr lang="en-NZ" dirty="0" smtClean="0"/>
              <a:t>”) window.</a:t>
            </a:r>
          </a:p>
          <a:p>
            <a:pPr lvl="2"/>
            <a:r>
              <a:rPr lang="en-NZ" dirty="0" smtClean="0"/>
              <a:t>Focus is usually selected by the user, but may be forced by the OS.</a:t>
            </a:r>
          </a:p>
          <a:p>
            <a:pPr lvl="2"/>
            <a:r>
              <a:rPr lang="en-NZ" dirty="0" smtClean="0"/>
              <a:t>Within a window, a mouse event is usually routed to the widget that is displayed at the position of the mouse.</a:t>
            </a:r>
          </a:p>
          <a:p>
            <a:r>
              <a:rPr lang="en-NZ" dirty="0" smtClean="0"/>
              <a:t>Widget methods (of an appropriate type-signature) must be registered as event handlers with the GUI framework – otherwise no events will be routed to them.</a:t>
            </a:r>
          </a:p>
          <a:p>
            <a:pPr lvl="1"/>
            <a:r>
              <a:rPr lang="en-NZ" b="1" dirty="0" smtClean="0">
                <a:solidFill>
                  <a:srgbClr val="FF0000"/>
                </a:solidFill>
              </a:rPr>
              <a:t>Handler registration</a:t>
            </a:r>
            <a:r>
              <a:rPr lang="en-NZ" dirty="0" smtClean="0"/>
              <a:t>: A reference to an event-handling method is passed as an argument, in a method call to an event dispatcher.  </a:t>
            </a:r>
          </a:p>
          <a:p>
            <a:pPr lvl="1"/>
            <a:r>
              <a:rPr lang="en-NZ" b="1" dirty="0" smtClean="0">
                <a:solidFill>
                  <a:srgbClr val="FF0000"/>
                </a:solidFill>
              </a:rPr>
              <a:t>Handler </a:t>
            </a:r>
            <a:r>
              <a:rPr lang="en-NZ" b="1" dirty="0" err="1" smtClean="0">
                <a:solidFill>
                  <a:srgbClr val="FF0000"/>
                </a:solidFill>
              </a:rPr>
              <a:t>callback</a:t>
            </a:r>
            <a:r>
              <a:rPr lang="en-NZ" dirty="0" smtClean="0"/>
              <a:t>: an event dispatcher invokes a registered handler.</a:t>
            </a:r>
          </a:p>
          <a:p>
            <a:r>
              <a:rPr lang="en-NZ" dirty="0" smtClean="0"/>
              <a:t>App developers write event handlers which invoke application logic.</a:t>
            </a:r>
          </a:p>
          <a:p>
            <a:pPr lvl="1"/>
            <a:r>
              <a:rPr lang="en-NZ" dirty="0" smtClean="0"/>
              <a:t>A mouse-click event could be handled by a “Save As” button.  This handler method might enter a file-write task on a work-queue, then exit.</a:t>
            </a:r>
          </a:p>
          <a:p>
            <a:pPr lvl="1"/>
            <a:r>
              <a:rPr lang="en-NZ" dirty="0" smtClean="0">
                <a:solidFill>
                  <a:srgbClr val="FF0000"/>
                </a:solidFill>
              </a:rPr>
              <a:t>Event handlers should never perform lengthy computations.</a:t>
            </a:r>
          </a:p>
          <a:p>
            <a:pPr lvl="1"/>
            <a:endParaRPr lang="en-NZ" dirty="0" smtClean="0"/>
          </a:p>
          <a:p>
            <a:pPr lvl="1"/>
            <a:endParaRPr lang="en-NZ" b="1" dirty="0"/>
          </a:p>
        </p:txBody>
      </p:sp>
    </p:spTree>
    <p:extLst>
      <p:ext uri="{BB962C8B-B14F-4D97-AF65-F5344CB8AC3E}">
        <p14:creationId xmlns:p14="http://schemas.microsoft.com/office/powerpoint/2010/main" val="862266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“Painting” </a:t>
            </a:r>
            <a:r>
              <a:rPr lang="en-NZ" dirty="0" smtClean="0"/>
              <a:t>of Widgets</a:t>
            </a:r>
            <a:endParaRPr lang="en-NZ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COMPSCI 230: Swing1</a:t>
            </a:r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A78E7-7AD6-4CE3-9CFE-8518B88CB2BD}" type="slidenum">
              <a:rPr lang="en-NZ" smtClean="0"/>
              <a:pPr/>
              <a:t>8</a:t>
            </a:fld>
            <a:endParaRPr lang="en-NZ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344488" y="1196752"/>
            <a:ext cx="9217024" cy="5400600"/>
          </a:xfrm>
        </p:spPr>
        <p:txBody>
          <a:bodyPr>
            <a:normAutofit fontScale="70000" lnSpcReduction="20000"/>
          </a:bodyPr>
          <a:lstStyle/>
          <a:p>
            <a:r>
              <a:rPr lang="en-NZ" dirty="0"/>
              <a:t>Widgets have a visual </a:t>
            </a:r>
            <a:r>
              <a:rPr lang="en-NZ" dirty="0" smtClean="0"/>
              <a:t>representation.</a:t>
            </a:r>
          </a:p>
          <a:p>
            <a:pPr lvl="1"/>
            <a:r>
              <a:rPr lang="en-NZ" dirty="0" smtClean="0"/>
              <a:t>Widgets must define (or inherit) a </a:t>
            </a:r>
            <a:r>
              <a:rPr lang="en-NZ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paint()</a:t>
            </a:r>
            <a:r>
              <a:rPr lang="en-NZ" dirty="0" smtClean="0"/>
              <a:t> </a:t>
            </a:r>
            <a:r>
              <a:rPr lang="en-NZ" dirty="0" smtClean="0"/>
              <a:t>method, then </a:t>
            </a:r>
            <a:r>
              <a:rPr lang="en-NZ" dirty="0" smtClean="0">
                <a:solidFill>
                  <a:srgbClr val="FF0000"/>
                </a:solidFill>
              </a:rPr>
              <a:t>register</a:t>
            </a:r>
            <a:r>
              <a:rPr lang="en-NZ" dirty="0" smtClean="0"/>
              <a:t> it as </a:t>
            </a:r>
            <a:r>
              <a:rPr lang="en-NZ" dirty="0" smtClean="0"/>
              <a:t>a paint-event handler.</a:t>
            </a:r>
          </a:p>
          <a:p>
            <a:pPr lvl="1"/>
            <a:r>
              <a:rPr lang="en-NZ" dirty="0" smtClean="0"/>
              <a:t>When it is invoked, a paint() </a:t>
            </a:r>
            <a:r>
              <a:rPr lang="en-NZ" dirty="0" smtClean="0"/>
              <a:t>method should </a:t>
            </a:r>
            <a:r>
              <a:rPr lang="en-NZ" dirty="0" smtClean="0">
                <a:solidFill>
                  <a:srgbClr val="FF0000"/>
                </a:solidFill>
              </a:rPr>
              <a:t>render</a:t>
            </a:r>
            <a:r>
              <a:rPr lang="en-NZ" dirty="0" smtClean="0"/>
              <a:t> (or “paint”) its </a:t>
            </a:r>
            <a:r>
              <a:rPr lang="en-NZ" dirty="0" smtClean="0"/>
              <a:t>widget </a:t>
            </a:r>
            <a:r>
              <a:rPr lang="en-NZ" dirty="0" smtClean="0"/>
              <a:t>on the display – </a:t>
            </a:r>
            <a:r>
              <a:rPr lang="en-NZ" dirty="0" smtClean="0"/>
              <a:t>by sending </a:t>
            </a:r>
            <a:r>
              <a:rPr lang="en-NZ" dirty="0"/>
              <a:t>commands to the windowing </a:t>
            </a:r>
            <a:r>
              <a:rPr lang="en-NZ" dirty="0" smtClean="0"/>
              <a:t>system.  A widget is not visible to </a:t>
            </a:r>
            <a:r>
              <a:rPr lang="en-NZ" dirty="0" smtClean="0"/>
              <a:t>the </a:t>
            </a:r>
            <a:r>
              <a:rPr lang="en-NZ" dirty="0" smtClean="0"/>
              <a:t>user until it is rendered.</a:t>
            </a:r>
            <a:endParaRPr lang="en-NZ" dirty="0"/>
          </a:p>
          <a:p>
            <a:pPr lvl="1"/>
            <a:r>
              <a:rPr lang="en-NZ" dirty="0"/>
              <a:t>P</a:t>
            </a:r>
            <a:r>
              <a:rPr lang="en-NZ" dirty="0" smtClean="0"/>
              <a:t>aint </a:t>
            </a:r>
            <a:r>
              <a:rPr lang="en-NZ" dirty="0"/>
              <a:t>events (</a:t>
            </a:r>
            <a:r>
              <a:rPr lang="en-NZ" dirty="0" smtClean="0"/>
              <a:t>a.k.a. </a:t>
            </a:r>
            <a:r>
              <a:rPr lang="en-NZ" dirty="0"/>
              <a:t>update events) </a:t>
            </a:r>
            <a:r>
              <a:rPr lang="en-NZ" dirty="0" smtClean="0"/>
              <a:t>are dispatched to paint-event handlers through the </a:t>
            </a:r>
            <a:r>
              <a:rPr lang="en-NZ" dirty="0"/>
              <a:t>GUI </a:t>
            </a:r>
            <a:r>
              <a:rPr lang="en-NZ" dirty="0" smtClean="0"/>
              <a:t>framework.</a:t>
            </a:r>
            <a:endParaRPr lang="en-NZ" dirty="0"/>
          </a:p>
          <a:p>
            <a:r>
              <a:rPr lang="en-NZ" dirty="0" smtClean="0"/>
              <a:t>Containers </a:t>
            </a:r>
            <a:r>
              <a:rPr lang="en-NZ" dirty="0" smtClean="0"/>
              <a:t>also </a:t>
            </a:r>
            <a:r>
              <a:rPr lang="en-NZ" dirty="0" smtClean="0"/>
              <a:t>have </a:t>
            </a:r>
            <a:r>
              <a:rPr lang="en-NZ" dirty="0" smtClean="0">
                <a:latin typeface="Consolas" panose="020B0609020204030204" pitchFamily="49" charset="0"/>
                <a:cs typeface="Consolas" panose="020B0609020204030204" pitchFamily="49" charset="0"/>
              </a:rPr>
              <a:t>paint()</a:t>
            </a:r>
            <a:r>
              <a:rPr lang="en-NZ" dirty="0" smtClean="0"/>
              <a:t> methods</a:t>
            </a:r>
            <a:r>
              <a:rPr lang="en-NZ" dirty="0" smtClean="0"/>
              <a:t>. </a:t>
            </a:r>
          </a:p>
          <a:p>
            <a:pPr lvl="1"/>
            <a:r>
              <a:rPr lang="en-NZ" dirty="0" smtClean="0"/>
              <a:t>A GUI container holds widgets and other GUI containers.</a:t>
            </a:r>
            <a:endParaRPr lang="en-NZ" dirty="0" smtClean="0"/>
          </a:p>
          <a:p>
            <a:pPr lvl="1"/>
            <a:r>
              <a:rPr lang="en-NZ" dirty="0" smtClean="0"/>
              <a:t>A container’s paint-event handler, when invoked, dispatches paint events to all visible widgets in the container. </a:t>
            </a:r>
          </a:p>
          <a:p>
            <a:pPr lvl="1"/>
            <a:r>
              <a:rPr lang="en-NZ" dirty="0" smtClean="0"/>
              <a:t>Developers rarely have to write </a:t>
            </a:r>
            <a:r>
              <a:rPr lang="en-NZ" dirty="0" smtClean="0">
                <a:latin typeface="Consolas" panose="020B0609020204030204" pitchFamily="49" charset="0"/>
                <a:cs typeface="Consolas" panose="020B0609020204030204" pitchFamily="49" charset="0"/>
              </a:rPr>
              <a:t>paint()</a:t>
            </a:r>
            <a:r>
              <a:rPr lang="en-NZ" dirty="0" smtClean="0"/>
              <a:t> methods for containers – the implementations in the GUI framework should dispatch paint events to anything that is inserted into a GUI container using its </a:t>
            </a:r>
            <a:r>
              <a:rPr lang="en-NZ" sz="2200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add</a:t>
            </a:r>
            <a:r>
              <a:rPr lang="en-NZ" sz="2200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()</a:t>
            </a:r>
            <a:r>
              <a:rPr lang="en-NZ" dirty="0" smtClean="0"/>
              <a:t> method.</a:t>
            </a:r>
          </a:p>
          <a:p>
            <a:r>
              <a:rPr lang="en-NZ" dirty="0" smtClean="0">
                <a:solidFill>
                  <a:srgbClr val="FF0000"/>
                </a:solidFill>
              </a:rPr>
              <a:t>System-triggered</a:t>
            </a:r>
            <a:r>
              <a:rPr lang="en-NZ" dirty="0" smtClean="0"/>
              <a:t> </a:t>
            </a:r>
            <a:r>
              <a:rPr lang="en-NZ" dirty="0" smtClean="0"/>
              <a:t>paint events:</a:t>
            </a:r>
            <a:endParaRPr lang="en-NZ" dirty="0"/>
          </a:p>
          <a:p>
            <a:pPr lvl="1"/>
            <a:r>
              <a:rPr lang="en-NZ" dirty="0" smtClean="0"/>
              <a:t>Widgets must be rendered </a:t>
            </a:r>
            <a:r>
              <a:rPr lang="en-NZ" dirty="0" smtClean="0"/>
              <a:t>whenever </a:t>
            </a:r>
            <a:r>
              <a:rPr lang="en-NZ" dirty="0" smtClean="0"/>
              <a:t>the display window </a:t>
            </a:r>
            <a:r>
              <a:rPr lang="en-NZ" dirty="0" smtClean="0"/>
              <a:t>is</a:t>
            </a:r>
            <a:r>
              <a:rPr lang="en-NZ" dirty="0" smtClean="0"/>
              <a:t> resized or its </a:t>
            </a:r>
            <a:r>
              <a:rPr lang="en-NZ" dirty="0" smtClean="0"/>
              <a:t>visible area </a:t>
            </a:r>
            <a:r>
              <a:rPr lang="en-NZ" dirty="0" smtClean="0"/>
              <a:t>is</a:t>
            </a:r>
            <a:r>
              <a:rPr lang="en-NZ" dirty="0" smtClean="0"/>
              <a:t> </a:t>
            </a:r>
            <a:r>
              <a:rPr lang="en-NZ" dirty="0" smtClean="0"/>
              <a:t>changed in some other way (e.g. because of window movement). </a:t>
            </a:r>
          </a:p>
          <a:p>
            <a:r>
              <a:rPr lang="en-NZ" dirty="0" smtClean="0">
                <a:solidFill>
                  <a:srgbClr val="FF0000"/>
                </a:solidFill>
              </a:rPr>
              <a:t>Model-triggered</a:t>
            </a:r>
            <a:r>
              <a:rPr lang="en-NZ" dirty="0" smtClean="0"/>
              <a:t> </a:t>
            </a:r>
            <a:r>
              <a:rPr lang="en-NZ" dirty="0" smtClean="0"/>
              <a:t>paint events: </a:t>
            </a:r>
          </a:p>
          <a:p>
            <a:pPr lvl="1"/>
            <a:r>
              <a:rPr lang="en-NZ" dirty="0" smtClean="0"/>
              <a:t>The </a:t>
            </a:r>
            <a:r>
              <a:rPr lang="en-NZ" dirty="0" smtClean="0"/>
              <a:t>GUI framework will generate paint events </a:t>
            </a:r>
            <a:r>
              <a:rPr lang="en-NZ" dirty="0" smtClean="0"/>
              <a:t>whenever the user-visible state of a widget is changed</a:t>
            </a:r>
          </a:p>
          <a:p>
            <a:pPr lvl="1"/>
            <a:r>
              <a:rPr lang="en-NZ" dirty="0" smtClean="0"/>
              <a:t>For example, if a </a:t>
            </a:r>
            <a:r>
              <a:rPr lang="en-NZ" dirty="0" smtClean="0"/>
              <a:t>tick-box or menu-item has been selected, some text has been typed into a </a:t>
            </a:r>
            <a:r>
              <a:rPr lang="en-NZ" dirty="0" smtClean="0"/>
              <a:t>textbox</a:t>
            </a:r>
            <a:r>
              <a:rPr lang="en-NZ" dirty="0" smtClean="0"/>
              <a:t>, or a widget’s setter is invoked by a developer’s code, this “change of model” will trigger a paint event.</a:t>
            </a:r>
          </a:p>
          <a:p>
            <a:pPr lvl="2"/>
            <a:r>
              <a:rPr lang="en-NZ" dirty="0" smtClean="0"/>
              <a:t>Goal: “the view should always correspond to the model”.</a:t>
            </a:r>
          </a:p>
          <a:p>
            <a:pPr lvl="2"/>
            <a:r>
              <a:rPr lang="en-NZ" dirty="0" smtClean="0"/>
              <a:t>Developers can “read the model” by querying the state of a widget (using its getters).</a:t>
            </a:r>
            <a:endParaRPr lang="en-NZ" dirty="0" smtClean="0"/>
          </a:p>
        </p:txBody>
      </p:sp>
    </p:spTree>
    <p:extLst>
      <p:ext uri="{BB962C8B-B14F-4D97-AF65-F5344CB8AC3E}">
        <p14:creationId xmlns:p14="http://schemas.microsoft.com/office/powerpoint/2010/main" val="3552324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5280" y="4956740"/>
            <a:ext cx="6782096" cy="1424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Repaints and invalidations</a:t>
            </a:r>
            <a:endParaRPr lang="en-NZ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COMPSCI 230: Swing1</a:t>
            </a:r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A78E7-7AD6-4CE3-9CFE-8518B88CB2BD}" type="slidenum">
              <a:rPr lang="en-NZ" smtClean="0"/>
              <a:pPr/>
              <a:t>9</a:t>
            </a:fld>
            <a:endParaRPr lang="en-NZ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165100" y="1219200"/>
            <a:ext cx="9493250" cy="3865984"/>
          </a:xfrm>
        </p:spPr>
        <p:txBody>
          <a:bodyPr>
            <a:normAutofit fontScale="85000" lnSpcReduction="20000"/>
          </a:bodyPr>
          <a:lstStyle/>
          <a:p>
            <a:r>
              <a:rPr lang="en-NZ" dirty="0"/>
              <a:t>Developers can invoke </a:t>
            </a:r>
            <a:r>
              <a:rPr lang="en-NZ" dirty="0" smtClean="0"/>
              <a:t>the </a:t>
            </a:r>
            <a:r>
              <a:rPr lang="en-NZ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repaint</a:t>
            </a:r>
            <a:r>
              <a:rPr lang="en-NZ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()</a:t>
            </a:r>
            <a:r>
              <a:rPr lang="en-NZ" dirty="0"/>
              <a:t> </a:t>
            </a:r>
            <a:r>
              <a:rPr lang="en-NZ" dirty="0" smtClean="0"/>
              <a:t>method of a widget or container.</a:t>
            </a:r>
          </a:p>
          <a:p>
            <a:pPr lvl="1"/>
            <a:r>
              <a:rPr lang="en-NZ" dirty="0"/>
              <a:t>T</a:t>
            </a:r>
            <a:r>
              <a:rPr lang="en-NZ" dirty="0" smtClean="0"/>
              <a:t>his is a </a:t>
            </a:r>
            <a:r>
              <a:rPr lang="en-NZ" dirty="0"/>
              <a:t>“nice” way to request a </a:t>
            </a:r>
            <a:r>
              <a:rPr lang="en-NZ" dirty="0" smtClean="0"/>
              <a:t>paint-event.</a:t>
            </a:r>
            <a:endParaRPr lang="en-NZ" dirty="0"/>
          </a:p>
          <a:p>
            <a:pPr lvl="1"/>
            <a:r>
              <a:rPr lang="en-NZ" dirty="0"/>
              <a:t>Repaint events are queued, and are coalesced </a:t>
            </a:r>
            <a:r>
              <a:rPr lang="en-NZ" dirty="0" smtClean="0"/>
              <a:t>– so that repaints cause at most </a:t>
            </a:r>
            <a:r>
              <a:rPr lang="en-NZ" dirty="0"/>
              <a:t>100 paint-events per second per </a:t>
            </a:r>
            <a:r>
              <a:rPr lang="en-NZ" dirty="0" smtClean="0"/>
              <a:t>widget.</a:t>
            </a:r>
            <a:endParaRPr lang="en-NZ" dirty="0"/>
          </a:p>
          <a:p>
            <a:r>
              <a:rPr lang="en-NZ" dirty="0"/>
              <a:t>Developers should not (in general) throw </a:t>
            </a:r>
            <a:r>
              <a:rPr lang="en-NZ" dirty="0" smtClean="0">
                <a:solidFill>
                  <a:srgbClr val="FF0000"/>
                </a:solidFill>
              </a:rPr>
              <a:t>invalidation events</a:t>
            </a:r>
            <a:r>
              <a:rPr lang="en-NZ" dirty="0" smtClean="0"/>
              <a:t> </a:t>
            </a:r>
            <a:r>
              <a:rPr lang="en-NZ" dirty="0"/>
              <a:t>nor </a:t>
            </a:r>
            <a:r>
              <a:rPr lang="en-NZ" dirty="0" smtClean="0"/>
              <a:t>should they invoke </a:t>
            </a:r>
            <a:r>
              <a:rPr lang="en-NZ" dirty="0"/>
              <a:t>invalidate() methods.</a:t>
            </a:r>
          </a:p>
          <a:p>
            <a:pPr lvl="1"/>
            <a:r>
              <a:rPr lang="en-NZ" dirty="0"/>
              <a:t>The GUI framework throws invalidation events at all currently-visible containers, whenever “their” region of the </a:t>
            </a:r>
            <a:r>
              <a:rPr lang="en-NZ" dirty="0" smtClean="0"/>
              <a:t>display </a:t>
            </a:r>
            <a:r>
              <a:rPr lang="en-NZ" dirty="0"/>
              <a:t>must be </a:t>
            </a:r>
            <a:r>
              <a:rPr lang="en-NZ" dirty="0" smtClean="0"/>
              <a:t>repainted </a:t>
            </a:r>
            <a:r>
              <a:rPr lang="en-NZ" dirty="0"/>
              <a:t>because of window movements and </a:t>
            </a:r>
            <a:r>
              <a:rPr lang="en-NZ" dirty="0" err="1"/>
              <a:t>resizings</a:t>
            </a:r>
            <a:r>
              <a:rPr lang="en-NZ" dirty="0"/>
              <a:t>.</a:t>
            </a:r>
          </a:p>
          <a:p>
            <a:pPr lvl="1"/>
            <a:r>
              <a:rPr lang="en-NZ" dirty="0" smtClean="0"/>
              <a:t>The GUI framework’s default invalidation-handler </a:t>
            </a:r>
            <a:r>
              <a:rPr lang="en-NZ" dirty="0"/>
              <a:t>for a</a:t>
            </a:r>
            <a:r>
              <a:rPr lang="en-NZ" dirty="0" smtClean="0"/>
              <a:t> container will throw </a:t>
            </a:r>
            <a:r>
              <a:rPr lang="en-NZ" dirty="0"/>
              <a:t>paint events </a:t>
            </a:r>
            <a:r>
              <a:rPr lang="en-NZ" dirty="0" smtClean="0"/>
              <a:t>at its contained widgets and its nested containers.</a:t>
            </a:r>
          </a:p>
          <a:p>
            <a:pPr lvl="2"/>
            <a:r>
              <a:rPr lang="en-NZ" dirty="0" smtClean="0"/>
              <a:t>Widgets and containers that don’t overlap the invalidated region do not receive paint() events from an invalidation: this is an important optimisation.</a:t>
            </a:r>
            <a:endParaRPr lang="en-NZ" dirty="0"/>
          </a:p>
          <a:p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4253196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S105_10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>
    <a:spDef>
      <a:spPr>
        <a:noFill/>
      </a:spPr>
      <a:bodyPr rtlCol="0" anchor="ctr">
        <a:normAutofit fontScale="85000" lnSpcReduction="10000"/>
      </a:bodyPr>
      <a:lstStyle>
        <a:defPPr algn="l">
          <a:defRPr dirty="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CS105_10</Template>
  <TotalTime>3062</TotalTime>
  <Words>2477</Words>
  <Application>Microsoft Office PowerPoint</Application>
  <PresentationFormat>A4 Paper (210x297 mm)</PresentationFormat>
  <Paragraphs>255</Paragraphs>
  <Slides>16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CS105_10</vt:lpstr>
      <vt:lpstr>PowerPoint Presentation</vt:lpstr>
      <vt:lpstr>Learning Goals</vt:lpstr>
      <vt:lpstr>History of Graphical User Interfaces (GUIs)</vt:lpstr>
      <vt:lpstr>WIMPs</vt:lpstr>
      <vt:lpstr>Windowing System</vt:lpstr>
      <vt:lpstr>GUI Input Events</vt:lpstr>
      <vt:lpstr>Event Handlers</vt:lpstr>
      <vt:lpstr>“Painting” of Widgets</vt:lpstr>
      <vt:lpstr>Repaints and invalidations</vt:lpstr>
      <vt:lpstr>A Simple Swing App</vt:lpstr>
      <vt:lpstr>HelloWorldSwing</vt:lpstr>
      <vt:lpstr>HelloWorldSwing</vt:lpstr>
      <vt:lpstr>The GUI Event Loop</vt:lpstr>
      <vt:lpstr>Window Manager</vt:lpstr>
      <vt:lpstr>Summary </vt:lpstr>
      <vt:lpstr>Learning Goals: Review</vt:lpstr>
    </vt:vector>
  </TitlesOfParts>
  <Company>The University of Auckland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 Chang</dc:creator>
  <cp:lastModifiedBy>Clark Thomborson</cp:lastModifiedBy>
  <cp:revision>481</cp:revision>
  <cp:lastPrinted>2013-03-10T08:13:21Z</cp:lastPrinted>
  <dcterms:created xsi:type="dcterms:W3CDTF">2003-06-18T01:49:53Z</dcterms:created>
  <dcterms:modified xsi:type="dcterms:W3CDTF">2015-04-01T04:31:14Z</dcterms:modified>
</cp:coreProperties>
</file>