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24"/>
  </p:notesMasterIdLst>
  <p:handoutMasterIdLst>
    <p:handoutMasterId r:id="rId25"/>
  </p:handoutMasterIdLst>
  <p:sldIdLst>
    <p:sldId id="349" r:id="rId2"/>
    <p:sldId id="351" r:id="rId3"/>
    <p:sldId id="369" r:id="rId4"/>
    <p:sldId id="352" r:id="rId5"/>
    <p:sldId id="354" r:id="rId6"/>
    <p:sldId id="353" r:id="rId7"/>
    <p:sldId id="355" r:id="rId8"/>
    <p:sldId id="357" r:id="rId9"/>
    <p:sldId id="326" r:id="rId10"/>
    <p:sldId id="358" r:id="rId11"/>
    <p:sldId id="359" r:id="rId12"/>
    <p:sldId id="348" r:id="rId13"/>
    <p:sldId id="360" r:id="rId14"/>
    <p:sldId id="361" r:id="rId15"/>
    <p:sldId id="362" r:id="rId16"/>
    <p:sldId id="363" r:id="rId17"/>
    <p:sldId id="364" r:id="rId18"/>
    <p:sldId id="365" r:id="rId19"/>
    <p:sldId id="366" r:id="rId20"/>
    <p:sldId id="367" r:id="rId21"/>
    <p:sldId id="368" r:id="rId22"/>
    <p:sldId id="370" r:id="rId23"/>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58" autoAdjust="0"/>
    <p:restoredTop sz="94737" autoAdjust="0"/>
  </p:normalViewPr>
  <p:slideViewPr>
    <p:cSldViewPr>
      <p:cViewPr varScale="1">
        <p:scale>
          <a:sx n="101" d="100"/>
          <a:sy n="101" d="100"/>
        </p:scale>
        <p:origin x="-120" y="-9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endParaRPr lang="en-US" dirty="0"/>
          </a:p>
        </p:txBody>
      </p:sp>
      <p:sp>
        <p:nvSpPr>
          <p:cNvPr id="37891" name="Rectangle 3"/>
          <p:cNvSpPr>
            <a:spLocks noGrp="1" noChangeArrowheads="1"/>
          </p:cNvSpPr>
          <p:nvPr>
            <p:ph type="dt" sz="quarter" idx="1"/>
          </p:nvPr>
        </p:nvSpPr>
        <p:spPr bwMode="auto">
          <a:xfrm>
            <a:off x="4022726"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endParaRPr lang="en-US" dirty="0"/>
          </a:p>
        </p:txBody>
      </p:sp>
      <p:sp>
        <p:nvSpPr>
          <p:cNvPr id="37892" name="Rectangle 4"/>
          <p:cNvSpPr>
            <a:spLocks noGrp="1" noChangeArrowheads="1"/>
          </p:cNvSpPr>
          <p:nvPr>
            <p:ph type="ftr" sz="quarter" idx="2"/>
          </p:nvPr>
        </p:nvSpPr>
        <p:spPr bwMode="auto">
          <a:xfrm>
            <a:off x="0"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endParaRPr lang="en-US" dirty="0"/>
          </a:p>
        </p:txBody>
      </p:sp>
      <p:sp>
        <p:nvSpPr>
          <p:cNvPr id="37893" name="Rectangle 5"/>
          <p:cNvSpPr>
            <a:spLocks noGrp="1" noChangeArrowheads="1"/>
          </p:cNvSpPr>
          <p:nvPr>
            <p:ph type="sldNum" sz="quarter" idx="3"/>
          </p:nvPr>
        </p:nvSpPr>
        <p:spPr bwMode="auto">
          <a:xfrm>
            <a:off x="4022726"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fld id="{E167212A-14EC-40D4-88E4-618B1918B453}" type="slidenum">
              <a:rPr lang="en-NZ"/>
              <a:pPr/>
              <a:t>‹#›</a:t>
            </a:fld>
            <a:endParaRPr lang="en-NZ" dirty="0"/>
          </a:p>
        </p:txBody>
      </p:sp>
    </p:spTree>
    <p:extLst>
      <p:ext uri="{BB962C8B-B14F-4D97-AF65-F5344CB8AC3E}">
        <p14:creationId xmlns:p14="http://schemas.microsoft.com/office/powerpoint/2010/main" val="2769016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endParaRPr lang="en-US" dirty="0"/>
          </a:p>
        </p:txBody>
      </p:sp>
      <p:sp>
        <p:nvSpPr>
          <p:cNvPr id="4099" name="Rectangle 3"/>
          <p:cNvSpPr>
            <a:spLocks noGrp="1" noChangeArrowheads="1"/>
          </p:cNvSpPr>
          <p:nvPr>
            <p:ph type="dt" idx="1"/>
          </p:nvPr>
        </p:nvSpPr>
        <p:spPr bwMode="auto">
          <a:xfrm>
            <a:off x="4022726"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endParaRPr lang="en-US" dirty="0"/>
          </a:p>
        </p:txBody>
      </p:sp>
      <p:sp>
        <p:nvSpPr>
          <p:cNvPr id="2253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46150" y="4861760"/>
            <a:ext cx="5207000" cy="4604623"/>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endParaRPr lang="en-US" dirty="0"/>
          </a:p>
        </p:txBody>
      </p:sp>
      <p:sp>
        <p:nvSpPr>
          <p:cNvPr id="4103" name="Rectangle 7"/>
          <p:cNvSpPr>
            <a:spLocks noGrp="1" noChangeArrowheads="1"/>
          </p:cNvSpPr>
          <p:nvPr>
            <p:ph type="sldNum" sz="quarter" idx="5"/>
          </p:nvPr>
        </p:nvSpPr>
        <p:spPr bwMode="auto">
          <a:xfrm>
            <a:off x="4022726"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fld id="{D89CE8FB-603F-47E9-8523-E6A2764F3B89}" type="slidenum">
              <a:rPr lang="en-NZ"/>
              <a:pPr/>
              <a:t>‹#›</a:t>
            </a:fld>
            <a:endParaRPr lang="en-NZ" dirty="0"/>
          </a:p>
        </p:txBody>
      </p:sp>
    </p:spTree>
    <p:extLst>
      <p:ext uri="{BB962C8B-B14F-4D97-AF65-F5344CB8AC3E}">
        <p14:creationId xmlns:p14="http://schemas.microsoft.com/office/powerpoint/2010/main" val="13130500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CCA55C4-0597-4451-85E8-0BBE7FA57170}" type="slidenum">
              <a:rPr lang="en-NZ"/>
              <a:pPr/>
              <a:t>1</a:t>
            </a:fld>
            <a:endParaRPr lang="en-NZ" dirty="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099299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89CE8FB-603F-47E9-8523-E6A2764F3B89}" type="slidenum">
              <a:rPr lang="en-NZ" smtClean="0"/>
              <a:pPr/>
              <a:t>6</a:t>
            </a:fld>
            <a:endParaRPr lang="en-NZ" dirty="0"/>
          </a:p>
        </p:txBody>
      </p:sp>
    </p:spTree>
    <p:extLst>
      <p:ext uri="{BB962C8B-B14F-4D97-AF65-F5344CB8AC3E}">
        <p14:creationId xmlns:p14="http://schemas.microsoft.com/office/powerpoint/2010/main" val="949371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D89CE8FB-603F-47E9-8523-E6A2764F3B89}" type="slidenum">
              <a:rPr lang="en-NZ" smtClean="0"/>
              <a:pPr/>
              <a:t>7</a:t>
            </a:fld>
            <a:endParaRPr lang="en-NZ" dirty="0"/>
          </a:p>
        </p:txBody>
      </p:sp>
    </p:spTree>
    <p:extLst>
      <p:ext uri="{BB962C8B-B14F-4D97-AF65-F5344CB8AC3E}">
        <p14:creationId xmlns:p14="http://schemas.microsoft.com/office/powerpoint/2010/main" val="29032569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320800" y="3886200"/>
            <a:ext cx="74295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934200" y="6355080"/>
            <a:ext cx="2476500" cy="365760"/>
          </a:xfrm>
        </p:spPr>
        <p:txBody>
          <a:bodyPr/>
          <a:lstStyle>
            <a:lvl1pPr>
              <a:defRPr sz="1400"/>
            </a:lvl1pPr>
          </a:lstStyle>
          <a:p>
            <a:pPr>
              <a:defRPr/>
            </a:pPr>
            <a:r>
              <a:rPr lang="en-US" smtClean="0"/>
              <a:t>COMPSCI 230: Collections</a:t>
            </a:r>
            <a:endParaRPr lang="en-NZ" dirty="0"/>
          </a:p>
        </p:txBody>
      </p:sp>
      <p:sp>
        <p:nvSpPr>
          <p:cNvPr id="17" name="Footer Placeholder 16"/>
          <p:cNvSpPr>
            <a:spLocks noGrp="1"/>
          </p:cNvSpPr>
          <p:nvPr>
            <p:ph type="ftr" sz="quarter" idx="11"/>
          </p:nvPr>
        </p:nvSpPr>
        <p:spPr>
          <a:xfrm>
            <a:off x="3140202" y="6355080"/>
            <a:ext cx="3764280" cy="365760"/>
          </a:xfrm>
        </p:spPr>
        <p:txBody>
          <a:bodyPr/>
          <a:lstStyle/>
          <a:p>
            <a:pPr>
              <a:defRPr/>
            </a:pPr>
            <a:r>
              <a:rPr lang="en-NZ" dirty="0" smtClean="0"/>
              <a:t>Handout 02</a:t>
            </a:r>
            <a:endParaRPr lang="en-NZ" dirty="0"/>
          </a:p>
        </p:txBody>
      </p:sp>
      <p:sp>
        <p:nvSpPr>
          <p:cNvPr id="29" name="Slide Number Placeholder 28"/>
          <p:cNvSpPr>
            <a:spLocks noGrp="1"/>
          </p:cNvSpPr>
          <p:nvPr>
            <p:ph type="sldNum" sz="quarter" idx="12"/>
          </p:nvPr>
        </p:nvSpPr>
        <p:spPr>
          <a:xfrm>
            <a:off x="1317498" y="6355080"/>
            <a:ext cx="1320800" cy="365760"/>
          </a:xfrm>
        </p:spPr>
        <p:txBody>
          <a:bodyPr/>
          <a:lstStyle/>
          <a:p>
            <a:fld id="{B50DB01F-54BB-4C95-99EA-E46547BEE03A}" type="slidenum">
              <a:rPr lang="en-NZ" smtClean="0"/>
              <a:pPr/>
              <a:t>‹#›</a:t>
            </a:fld>
            <a:endParaRPr lang="en-NZ" dirty="0"/>
          </a:p>
        </p:txBody>
      </p:sp>
      <p:sp>
        <p:nvSpPr>
          <p:cNvPr id="21" name="Rectangle 20"/>
          <p:cNvSpPr/>
          <p:nvPr/>
        </p:nvSpPr>
        <p:spPr>
          <a:xfrm>
            <a:off x="980281" y="3648075"/>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80281" y="3648075"/>
            <a:ext cx="24765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59394" name="Picture 2"/>
          <p:cNvPicPr>
            <a:picLocks noChangeAspect="1" noChangeArrowheads="1"/>
          </p:cNvPicPr>
          <p:nvPr/>
        </p:nvPicPr>
        <p:blipFill>
          <a:blip r:embed="rId2" cstate="print"/>
          <a:srcRect/>
          <a:stretch>
            <a:fillRect/>
          </a:stretch>
        </p:blipFill>
        <p:spPr bwMode="auto">
          <a:xfrm>
            <a:off x="7842251" y="2286001"/>
            <a:ext cx="1090348" cy="1262063"/>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COMPSCI 230: Collections</a:t>
            </a:r>
            <a:endParaRPr lang="en-NZ" dirty="0"/>
          </a:p>
        </p:txBody>
      </p:sp>
      <p:sp>
        <p:nvSpPr>
          <p:cNvPr id="5" name="Footer Placeholder 4"/>
          <p:cNvSpPr>
            <a:spLocks noGrp="1"/>
          </p:cNvSpPr>
          <p:nvPr>
            <p:ph type="ftr" sz="quarter" idx="11"/>
          </p:nvPr>
        </p:nvSpPr>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p:txBody>
          <a:bodyPr/>
          <a:lstStyle/>
          <a:p>
            <a:fld id="{759EA15E-8400-42F0-BA18-FBF7EE6B80DB}"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COMPSCI 230: Collections</a:t>
            </a:r>
            <a:endParaRPr lang="en-NZ" dirty="0"/>
          </a:p>
        </p:txBody>
      </p:sp>
      <p:sp>
        <p:nvSpPr>
          <p:cNvPr id="5" name="Footer Placeholder 4"/>
          <p:cNvSpPr>
            <a:spLocks noGrp="1"/>
          </p:cNvSpPr>
          <p:nvPr>
            <p:ph type="ftr" sz="quarter" idx="11"/>
          </p:nvPr>
        </p:nvSpPr>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p:txBody>
          <a:bodyPr/>
          <a:lstStyle/>
          <a:p>
            <a:fld id="{15A5D2B1-14CC-4BFC-BAAA-DD04B8EE6787}" type="slidenum">
              <a:rPr lang="en-NZ" smtClean="0"/>
              <a:pPr/>
              <a:t>‹#›</a:t>
            </a:fld>
            <a:endParaRPr lang="en-NZ" dirty="0"/>
          </a:p>
        </p:txBody>
      </p:sp>
      <p:sp>
        <p:nvSpPr>
          <p:cNvPr id="7" name="Straight Connector 6"/>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4175914"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08050" y="152400"/>
            <a:ext cx="8730399" cy="990600"/>
          </a:xfrm>
        </p:spPr>
        <p:txBody>
          <a:bodyPr/>
          <a:lstStyle/>
          <a:p>
            <a:r>
              <a:rPr kumimoji="0" lang="en-US" smtClean="0"/>
              <a:t>Click to edit Master title style</a:t>
            </a:r>
            <a:endParaRPr kumimoji="0" lang="en-US" dirty="0"/>
          </a:p>
        </p:txBody>
      </p:sp>
      <p:sp>
        <p:nvSpPr>
          <p:cNvPr id="4" name="Date Placeholder 3"/>
          <p:cNvSpPr>
            <a:spLocks noGrp="1"/>
          </p:cNvSpPr>
          <p:nvPr>
            <p:ph type="dt" sz="half" idx="10"/>
          </p:nvPr>
        </p:nvSpPr>
        <p:spPr>
          <a:xfrm>
            <a:off x="7215000" y="6356350"/>
            <a:ext cx="2479802" cy="365760"/>
          </a:xfrm>
        </p:spPr>
        <p:txBody>
          <a:bodyPr/>
          <a:lstStyle>
            <a:lvl1pPr algn="r">
              <a:defRPr/>
            </a:lvl1pPr>
          </a:lstStyle>
          <a:p>
            <a:pPr>
              <a:defRPr/>
            </a:pPr>
            <a:r>
              <a:rPr lang="en-US" smtClean="0"/>
              <a:t>COMPSCI 230: Collections</a:t>
            </a:r>
            <a:endParaRPr lang="en-NZ" dirty="0"/>
          </a:p>
        </p:txBody>
      </p:sp>
      <p:sp>
        <p:nvSpPr>
          <p:cNvPr id="5" name="Footer Placeholder 4"/>
          <p:cNvSpPr>
            <a:spLocks noGrp="1"/>
          </p:cNvSpPr>
          <p:nvPr>
            <p:ph type="ftr" sz="quarter" idx="11"/>
          </p:nvPr>
        </p:nvSpPr>
        <p:spPr/>
        <p:txBody>
          <a:bodyPr/>
          <a:lstStyle>
            <a:lvl1pPr algn="ctr">
              <a:defRPr/>
            </a:lvl1pPr>
          </a:lstStyle>
          <a:p>
            <a:pPr>
              <a:defRPr/>
            </a:pPr>
            <a:r>
              <a:rPr lang="en-NZ" dirty="0" smtClean="0"/>
              <a:t>Handout 02</a:t>
            </a:r>
            <a:endParaRPr lang="en-NZ" dirty="0"/>
          </a:p>
        </p:txBody>
      </p:sp>
      <p:sp>
        <p:nvSpPr>
          <p:cNvPr id="6" name="Slide Number Placeholder 5"/>
          <p:cNvSpPr>
            <a:spLocks noGrp="1"/>
          </p:cNvSpPr>
          <p:nvPr>
            <p:ph type="sldNum" sz="quarter" idx="12"/>
          </p:nvPr>
        </p:nvSpPr>
        <p:spPr>
          <a:xfrm>
            <a:off x="195000" y="6356350"/>
            <a:ext cx="2146300" cy="365760"/>
          </a:xfrm>
        </p:spPr>
        <p:txBody>
          <a:bodyPr/>
          <a:lstStyle/>
          <a:p>
            <a:fld id="{265A78E7-7AD6-4CE3-9CFE-8518B88CB2BD}" type="slidenum">
              <a:rPr lang="en-NZ" smtClean="0"/>
              <a:pPr/>
              <a:t>‹#›</a:t>
            </a:fld>
            <a:endParaRPr lang="en-NZ" dirty="0"/>
          </a:p>
        </p:txBody>
      </p:sp>
      <p:sp>
        <p:nvSpPr>
          <p:cNvPr id="8" name="Content Placeholder 7"/>
          <p:cNvSpPr>
            <a:spLocks noGrp="1"/>
          </p:cNvSpPr>
          <p:nvPr>
            <p:ph sz="quarter" idx="1"/>
          </p:nvPr>
        </p:nvSpPr>
        <p:spPr>
          <a:xfrm>
            <a:off x="165100" y="1219200"/>
            <a:ext cx="9493250" cy="5105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60418" name="Picture 2"/>
          <p:cNvPicPr>
            <a:picLocks noChangeAspect="1" noChangeArrowheads="1"/>
          </p:cNvPicPr>
          <p:nvPr/>
        </p:nvPicPr>
        <p:blipFill>
          <a:blip r:embed="rId2" cstate="print"/>
          <a:srcRect/>
          <a:stretch>
            <a:fillRect/>
          </a:stretch>
        </p:blipFill>
        <p:spPr bwMode="auto">
          <a:xfrm>
            <a:off x="165100" y="228600"/>
            <a:ext cx="724154" cy="838199"/>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320800" y="2971800"/>
            <a:ext cx="74295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403350" y="4267200"/>
            <a:ext cx="734695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934200" y="6355080"/>
            <a:ext cx="2476500" cy="365760"/>
          </a:xfrm>
        </p:spPr>
        <p:txBody>
          <a:bodyPr/>
          <a:lstStyle/>
          <a:p>
            <a:pPr>
              <a:defRPr/>
            </a:pPr>
            <a:r>
              <a:rPr lang="en-US" smtClean="0"/>
              <a:t>COMPSCI 230: Collections</a:t>
            </a:r>
            <a:endParaRPr lang="en-NZ" dirty="0"/>
          </a:p>
        </p:txBody>
      </p:sp>
      <p:sp>
        <p:nvSpPr>
          <p:cNvPr id="5" name="Footer Placeholder 4"/>
          <p:cNvSpPr>
            <a:spLocks noGrp="1"/>
          </p:cNvSpPr>
          <p:nvPr>
            <p:ph type="ftr" sz="quarter" idx="11"/>
          </p:nvPr>
        </p:nvSpPr>
        <p:spPr>
          <a:xfrm>
            <a:off x="3140202" y="6355080"/>
            <a:ext cx="3764280" cy="365760"/>
          </a:xfrm>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a:xfrm>
            <a:off x="1159002" y="6355080"/>
            <a:ext cx="1647698" cy="365760"/>
          </a:xfrm>
        </p:spPr>
        <p:txBody>
          <a:bodyPr/>
          <a:lstStyle/>
          <a:p>
            <a:fld id="{67EF2ECB-0BCA-4E6F-90CF-E56091D8C7EA}" type="slidenum">
              <a:rPr lang="en-NZ" smtClean="0"/>
              <a:pPr/>
              <a:t>‹#›</a:t>
            </a:fld>
            <a:endParaRPr lang="en-NZ" dirty="0"/>
          </a:p>
        </p:txBody>
      </p:sp>
      <p:sp>
        <p:nvSpPr>
          <p:cNvPr id="7" name="Rectangle 6"/>
          <p:cNvSpPr/>
          <p:nvPr/>
        </p:nvSpPr>
        <p:spPr>
          <a:xfrm>
            <a:off x="990600" y="2819400"/>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90600" y="2819400"/>
            <a:ext cx="24765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28659" y="228600"/>
            <a:ext cx="8482041" cy="914400"/>
          </a:xfrm>
        </p:spPr>
        <p:txBody>
          <a:bodyPr/>
          <a:lstStyle/>
          <a:p>
            <a:r>
              <a:rPr kumimoji="0" lang="en-US" smtClean="0"/>
              <a:t>Click to edit Master title style</a:t>
            </a:r>
            <a:endParaRPr kumimoji="0" lang="en-US" dirty="0"/>
          </a:p>
        </p:txBody>
      </p:sp>
      <p:sp>
        <p:nvSpPr>
          <p:cNvPr id="5" name="Date Placeholder 4"/>
          <p:cNvSpPr>
            <a:spLocks noGrp="1"/>
          </p:cNvSpPr>
          <p:nvPr>
            <p:ph type="dt" sz="half" idx="10"/>
          </p:nvPr>
        </p:nvSpPr>
        <p:spPr/>
        <p:txBody>
          <a:bodyPr/>
          <a:lstStyle/>
          <a:p>
            <a:pPr>
              <a:defRPr/>
            </a:pPr>
            <a:r>
              <a:rPr lang="en-US" smtClean="0"/>
              <a:t>COMPSCI 230: Collections</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67EF2ECB-0BCA-4E6F-90CF-E56091D8C7EA}" type="slidenum">
              <a:rPr lang="en-NZ" smtClean="0"/>
              <a:pPr/>
              <a:t>‹#›</a:t>
            </a:fld>
            <a:endParaRPr lang="en-NZ" dirty="0"/>
          </a:p>
        </p:txBody>
      </p:sp>
      <p:sp>
        <p:nvSpPr>
          <p:cNvPr id="9" name="Content Placeholder 8"/>
          <p:cNvSpPr>
            <a:spLocks noGrp="1"/>
          </p:cNvSpPr>
          <p:nvPr>
            <p:ph sz="quarter" idx="1"/>
          </p:nvPr>
        </p:nvSpPr>
        <p:spPr>
          <a:xfrm>
            <a:off x="495300" y="1219200"/>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018215" y="1216152"/>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8" name="Picture 2"/>
          <p:cNvPicPr>
            <a:picLocks noChangeAspect="1" noChangeArrowheads="1"/>
          </p:cNvPicPr>
          <p:nvPr/>
        </p:nvPicPr>
        <p:blipFill>
          <a:blip r:embed="rId2" cstate="print"/>
          <a:srcRect/>
          <a:stretch>
            <a:fillRect/>
          </a:stretch>
        </p:blipFill>
        <p:spPr bwMode="auto">
          <a:xfrm>
            <a:off x="165100" y="228600"/>
            <a:ext cx="724154" cy="838199"/>
          </a:xfrm>
          <a:prstGeom prst="rect">
            <a:avLst/>
          </a:prstGeom>
          <a:noFill/>
          <a:ln w="9525">
            <a:noFill/>
            <a:miter lim="800000"/>
            <a:headEnd/>
            <a:tailEnd/>
          </a:ln>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1285875"/>
            <a:ext cx="4376870"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r>
              <a:rPr lang="en-US" smtClean="0"/>
              <a:t>COMPSCI 230: Collections</a:t>
            </a:r>
            <a:endParaRPr lang="en-NZ" dirty="0"/>
          </a:p>
        </p:txBody>
      </p:sp>
      <p:sp>
        <p:nvSpPr>
          <p:cNvPr id="8" name="Footer Placeholder 7"/>
          <p:cNvSpPr>
            <a:spLocks noGrp="1"/>
          </p:cNvSpPr>
          <p:nvPr>
            <p:ph type="ftr" sz="quarter" idx="11"/>
          </p:nvPr>
        </p:nvSpPr>
        <p:spPr/>
        <p:txBody>
          <a:bodyPr/>
          <a:lstStyle/>
          <a:p>
            <a:pPr>
              <a:defRPr/>
            </a:pPr>
            <a:r>
              <a:rPr lang="en-NZ" dirty="0" smtClean="0"/>
              <a:t>Handout 02</a:t>
            </a:r>
            <a:endParaRPr lang="en-NZ" dirty="0"/>
          </a:p>
        </p:txBody>
      </p:sp>
      <p:sp>
        <p:nvSpPr>
          <p:cNvPr id="9" name="Slide Number Placeholder 8"/>
          <p:cNvSpPr>
            <a:spLocks noGrp="1"/>
          </p:cNvSpPr>
          <p:nvPr>
            <p:ph type="sldNum" sz="quarter" idx="12"/>
          </p:nvPr>
        </p:nvSpPr>
        <p:spPr/>
        <p:txBody>
          <a:bodyPr/>
          <a:lstStyle/>
          <a:p>
            <a:fld id="{91C90606-573D-4CD4-BDDF-C4997264EBF0}" type="slidenum">
              <a:rPr lang="en-NZ" smtClean="0"/>
              <a:pPr/>
              <a:t>‹#›</a:t>
            </a:fld>
            <a:endParaRPr lang="en-NZ" dirty="0"/>
          </a:p>
        </p:txBody>
      </p:sp>
      <p:sp>
        <p:nvSpPr>
          <p:cNvPr id="11" name="Content Placeholder 10"/>
          <p:cNvSpPr>
            <a:spLocks noGrp="1"/>
          </p:cNvSpPr>
          <p:nvPr>
            <p:ph sz="quarter" idx="2"/>
          </p:nvPr>
        </p:nvSpPr>
        <p:spPr>
          <a:xfrm>
            <a:off x="495300"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035550"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Footer Placeholder 3"/>
          <p:cNvSpPr>
            <a:spLocks noGrp="1"/>
          </p:cNvSpPr>
          <p:nvPr>
            <p:ph type="ftr" sz="quarter" idx="11"/>
          </p:nvPr>
        </p:nvSpPr>
        <p:spPr/>
        <p:txBody>
          <a:bodyPr/>
          <a:lstStyle/>
          <a:p>
            <a:pPr>
              <a:defRPr/>
            </a:pPr>
            <a:r>
              <a:rPr lang="en-NZ" dirty="0" smtClean="0"/>
              <a:t>Handout 02</a:t>
            </a:r>
            <a:endParaRPr lang="en-NZ" dirty="0"/>
          </a:p>
        </p:txBody>
      </p:sp>
      <p:sp>
        <p:nvSpPr>
          <p:cNvPr id="5" name="Slide Number Placeholder 4"/>
          <p:cNvSpPr>
            <a:spLocks noGrp="1"/>
          </p:cNvSpPr>
          <p:nvPr>
            <p:ph type="sldNum" sz="quarter" idx="12"/>
          </p:nvPr>
        </p:nvSpPr>
        <p:spPr/>
        <p:txBody>
          <a:bodyPr/>
          <a:lstStyle/>
          <a:p>
            <a:fld id="{17A6CE49-37E2-434A-8845-8D31492FD5BC}" type="slidenum">
              <a:rPr lang="en-NZ" smtClean="0"/>
              <a:pPr/>
              <a:t>‹#›</a:t>
            </a:fld>
            <a:endParaRPr lang="en-NZ" dirty="0"/>
          </a:p>
        </p:txBody>
      </p:sp>
      <p:sp>
        <p:nvSpPr>
          <p:cNvPr id="6" name="Isosceles Triangle 5"/>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COMPSCI 230: Collections</a:t>
            </a:r>
            <a:endParaRPr lang="en-NZ" dirty="0"/>
          </a:p>
        </p:txBody>
      </p:sp>
      <p:sp>
        <p:nvSpPr>
          <p:cNvPr id="3" name="Footer Placeholder 2"/>
          <p:cNvSpPr>
            <a:spLocks noGrp="1"/>
          </p:cNvSpPr>
          <p:nvPr>
            <p:ph type="ftr" sz="quarter" idx="11"/>
          </p:nvPr>
        </p:nvSpPr>
        <p:spPr/>
        <p:txBody>
          <a:bodyPr/>
          <a:lstStyle/>
          <a:p>
            <a:pPr>
              <a:defRPr/>
            </a:pPr>
            <a:r>
              <a:rPr lang="en-NZ" dirty="0" smtClean="0"/>
              <a:t>Handout 02</a:t>
            </a:r>
            <a:endParaRPr lang="en-NZ" dirty="0"/>
          </a:p>
        </p:txBody>
      </p:sp>
      <p:sp>
        <p:nvSpPr>
          <p:cNvPr id="4" name="Slide Number Placeholder 3"/>
          <p:cNvSpPr>
            <a:spLocks noGrp="1"/>
          </p:cNvSpPr>
          <p:nvPr>
            <p:ph type="sldNum" sz="quarter" idx="12"/>
          </p:nvPr>
        </p:nvSpPr>
        <p:spPr/>
        <p:txBody>
          <a:bodyPr/>
          <a:lstStyle/>
          <a:p>
            <a:fld id="{33973016-E8A0-4208-9704-6A88CCFBA9A8}" type="slidenum">
              <a:rPr lang="en-NZ" smtClean="0"/>
              <a:pPr/>
              <a:t>‹#›</a:t>
            </a:fld>
            <a:endParaRPr lang="en-NZ" dirty="0"/>
          </a:p>
        </p:txBody>
      </p:sp>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1650" y="304800"/>
            <a:ext cx="272415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COMPSCI 230: Collections</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B684B0FA-A61E-4972-9E27-B6E0197E83DD}" type="slidenum">
              <a:rPr lang="en-NZ" smtClean="0"/>
              <a:pPr/>
              <a:t>‹#›</a:t>
            </a:fld>
            <a:endParaRPr lang="en-NZ" dirty="0"/>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675492"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30200" y="304800"/>
            <a:ext cx="619125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95300" y="1219200"/>
            <a:ext cx="89154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COMPSCI 230: Collections</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5B7EE19C-612B-4A77-9032-13D89960CF81}" type="slidenum">
              <a:rPr lang="en-NZ" smtClean="0"/>
              <a:pPr/>
              <a:t>‹#›</a:t>
            </a:fld>
            <a:endParaRPr lang="en-NZ" dirty="0"/>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95300" y="500856"/>
            <a:ext cx="19812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928659" y="152400"/>
            <a:ext cx="8482041" cy="990600"/>
          </a:xfrm>
          <a:prstGeom prst="rect">
            <a:avLst/>
          </a:prstGeom>
        </p:spPr>
        <p:txBody>
          <a:bodyPr vert="horz" anchor="b" anchorCtr="0">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495300" y="1219200"/>
            <a:ext cx="89154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7215000" y="6356350"/>
            <a:ext cx="2479802" cy="365760"/>
          </a:xfrm>
          <a:prstGeom prst="rect">
            <a:avLst/>
          </a:prstGeom>
        </p:spPr>
        <p:txBody>
          <a:bodyPr vert="horz"/>
          <a:lstStyle>
            <a:lvl1pPr algn="r" eaLnBrk="1" latinLnBrk="0" hangingPunct="1">
              <a:defRPr kumimoji="0" sz="1400">
                <a:solidFill>
                  <a:schemeClr val="tx2"/>
                </a:solidFill>
              </a:defRPr>
            </a:lvl1pPr>
          </a:lstStyle>
          <a:p>
            <a:pPr>
              <a:defRPr/>
            </a:pPr>
            <a:r>
              <a:rPr lang="en-US" smtClean="0"/>
              <a:t>COMPSCI 230: Collections</a:t>
            </a:r>
            <a:endParaRPr lang="en-NZ" dirty="0"/>
          </a:p>
        </p:txBody>
      </p:sp>
      <p:sp>
        <p:nvSpPr>
          <p:cNvPr id="3" name="Footer Placeholder 2"/>
          <p:cNvSpPr>
            <a:spLocks noGrp="1"/>
          </p:cNvSpPr>
          <p:nvPr>
            <p:ph type="ftr" sz="quarter" idx="3"/>
          </p:nvPr>
        </p:nvSpPr>
        <p:spPr>
          <a:xfrm>
            <a:off x="3140202" y="6356350"/>
            <a:ext cx="3797300" cy="365760"/>
          </a:xfrm>
          <a:prstGeom prst="rect">
            <a:avLst/>
          </a:prstGeom>
        </p:spPr>
        <p:txBody>
          <a:bodyPr vert="horz"/>
          <a:lstStyle>
            <a:lvl1pPr algn="ctr" eaLnBrk="1" latinLnBrk="0" hangingPunct="1">
              <a:defRPr kumimoji="0" sz="1400">
                <a:solidFill>
                  <a:schemeClr val="tx2"/>
                </a:solidFill>
              </a:defRPr>
            </a:lvl1pPr>
          </a:lstStyle>
          <a:p>
            <a:pPr>
              <a:defRPr/>
            </a:pPr>
            <a:r>
              <a:rPr lang="en-NZ" dirty="0" smtClean="0"/>
              <a:t>Handout 02</a:t>
            </a:r>
            <a:endParaRPr lang="en-NZ" dirty="0"/>
          </a:p>
        </p:txBody>
      </p:sp>
      <p:sp>
        <p:nvSpPr>
          <p:cNvPr id="23" name="Slide Number Placeholder 22"/>
          <p:cNvSpPr>
            <a:spLocks noGrp="1"/>
          </p:cNvSpPr>
          <p:nvPr>
            <p:ph type="sldNum" sz="quarter" idx="4"/>
          </p:nvPr>
        </p:nvSpPr>
        <p:spPr>
          <a:xfrm>
            <a:off x="195000" y="6356350"/>
            <a:ext cx="2146300" cy="365760"/>
          </a:xfrm>
          <a:prstGeom prst="rect">
            <a:avLst/>
          </a:prstGeom>
        </p:spPr>
        <p:txBody>
          <a:bodyPr vert="horz"/>
          <a:lstStyle>
            <a:lvl1pPr algn="l" eaLnBrk="1" latinLnBrk="0" hangingPunct="1">
              <a:defRPr kumimoji="0" sz="1400">
                <a:solidFill>
                  <a:schemeClr val="tx2"/>
                </a:solidFill>
              </a:defRPr>
            </a:lvl1pPr>
          </a:lstStyle>
          <a:p>
            <a:fld id="{67EF2ECB-0BCA-4E6F-90CF-E56091D8C7EA}" type="slidenum">
              <a:rPr lang="en-NZ" smtClean="0"/>
              <a:pPr/>
              <a:t>‹#›</a:t>
            </a:fld>
            <a:endParaRPr lang="en-NZ" dirty="0"/>
          </a:p>
        </p:txBody>
      </p:sp>
      <p:sp>
        <p:nvSpPr>
          <p:cNvPr id="28" name="Straight Connector 27"/>
          <p:cNvSpPr>
            <a:spLocks noChangeShapeType="1"/>
          </p:cNvSpPr>
          <p:nvPr/>
        </p:nvSpPr>
        <p:spPr bwMode="auto">
          <a:xfrm>
            <a:off x="165100" y="6353175"/>
            <a:ext cx="93600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165100" y="1143000"/>
            <a:ext cx="93600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pic>
        <p:nvPicPr>
          <p:cNvPr id="9" name="Picture 2"/>
          <p:cNvPicPr>
            <a:picLocks noChangeAspect="1" noChangeArrowheads="1"/>
          </p:cNvPicPr>
          <p:nvPr/>
        </p:nvPicPr>
        <p:blipFill>
          <a:blip r:embed="rId13" cstate="print"/>
          <a:srcRect/>
          <a:stretch>
            <a:fillRect/>
          </a:stretch>
        </p:blipFill>
        <p:spPr bwMode="auto">
          <a:xfrm>
            <a:off x="165100" y="228600"/>
            <a:ext cx="724154" cy="838199"/>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google-styleguide.googlecode.com/svn/trunk/javaguide.html#s4.1.1-braces-always-used" TargetMode="External"/><Relationship Id="rId2" Type="http://schemas.openxmlformats.org/officeDocument/2006/relationships/hyperlink" Target="https://docs.oracle.com/javase/tutorial/collections/interfaces/collection.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ocs.oracle.com/javase/8/docs/api/java/util/HashMap.html" TargetMode="External"/><Relationship Id="rId2" Type="http://schemas.openxmlformats.org/officeDocument/2006/relationships/hyperlink" Target="https://docs.oracle.com/javase/8/docs/api/java/util/Map.html" TargetMode="External"/><Relationship Id="rId1" Type="http://schemas.openxmlformats.org/officeDocument/2006/relationships/slideLayout" Target="../slideLayouts/slideLayout2.xml"/><Relationship Id="rId6" Type="http://schemas.openxmlformats.org/officeDocument/2006/relationships/hyperlink" Target="https://docs.oracle.com/javase/tutorial/collections/interfaces/set.html" TargetMode="External"/><Relationship Id="rId5" Type="http://schemas.openxmlformats.org/officeDocument/2006/relationships/hyperlink" Target="https://docs.oracle.com/javase/8/docs/api/java/util/LinkedHashMap.html" TargetMode="External"/><Relationship Id="rId4" Type="http://schemas.openxmlformats.org/officeDocument/2006/relationships/hyperlink" Target="https://docs.oracle.com/javase/8/docs/api/java/util/TreeMap.html"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docs.oracle.com/javase/tutorial/collections/interfaces/map.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x.doi.org.ezproxy.auckland.ac.nz/10.1145/262793.262799" TargetMode="External"/><Relationship Id="rId2" Type="http://schemas.openxmlformats.org/officeDocument/2006/relationships/hyperlink" Target="http://stackoverflow.com/questions/3057526/framework-vs-toolkit-vs-libr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cs.oracle.com/javase/tutorial/collections/intro/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kmike.ru/python-data-structur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ocs.oracle.com/javase/tutorial/collections/intro/index.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descr="Rectangle: Click to edit Master text styles&#10;Second level&#10;Third level&#10;Fourth level&#10;Fifth level"/>
          <p:cNvSpPr>
            <a:spLocks noGrp="1" noChangeArrowheads="1"/>
          </p:cNvSpPr>
          <p:nvPr>
            <p:ph type="subTitle" idx="1"/>
          </p:nvPr>
        </p:nvSpPr>
        <p:spPr>
          <a:xfrm>
            <a:off x="1320800" y="5085184"/>
            <a:ext cx="7592640" cy="648072"/>
          </a:xfrm>
        </p:spPr>
        <p:txBody>
          <a:bodyPr>
            <a:noAutofit/>
          </a:bodyPr>
          <a:lstStyle/>
          <a:p>
            <a:pPr eaLnBrk="1" hangingPunct="1"/>
            <a:r>
              <a:rPr lang="en-NZ" dirty="0" smtClean="0"/>
              <a:t>Collections		S1 2015</a:t>
            </a:r>
          </a:p>
          <a:p>
            <a:pPr eaLnBrk="1" hangingPunct="1"/>
            <a:endParaRPr lang="en-US" dirty="0" smtClean="0"/>
          </a:p>
        </p:txBody>
      </p:sp>
      <p:sp>
        <p:nvSpPr>
          <p:cNvPr id="4" name="Rectangle 2"/>
          <p:cNvSpPr txBox="1">
            <a:spLocks noChangeArrowheads="1"/>
          </p:cNvSpPr>
          <p:nvPr/>
        </p:nvSpPr>
        <p:spPr>
          <a:xfrm>
            <a:off x="1320800" y="3886200"/>
            <a:ext cx="7429500" cy="990600"/>
          </a:xfrm>
          <a:prstGeom prst="rect">
            <a:avLst/>
          </a:prstGeom>
        </p:spPr>
        <p:txBody>
          <a:bodyPr vert="horz" anchor="t" anchorCtr="0">
            <a:noAutofit/>
          </a:bodyPr>
          <a:lstStyle/>
          <a:p>
            <a:pPr lvl="0" algn="r" fontAlgn="auto">
              <a:spcAft>
                <a:spcPts val="0"/>
              </a:spcAft>
              <a:defRPr/>
            </a:pPr>
            <a:r>
              <a:rPr lang="en-NZ" altLang="zh-TW" sz="3200" dirty="0" err="1">
                <a:latin typeface="+mj-lt"/>
                <a:ea typeface="新細明體" pitchFamily="18" charset="-120"/>
                <a:cs typeface="+mj-cs"/>
              </a:rPr>
              <a:t>CompSci</a:t>
            </a:r>
            <a:r>
              <a:rPr lang="en-NZ" altLang="zh-TW" sz="3200" dirty="0">
                <a:latin typeface="+mj-lt"/>
                <a:ea typeface="新細明體" pitchFamily="18" charset="-120"/>
                <a:cs typeface="+mj-cs"/>
              </a:rPr>
              <a:t> 230</a:t>
            </a:r>
            <a:br>
              <a:rPr lang="en-NZ" altLang="zh-TW" sz="3200" dirty="0">
                <a:latin typeface="+mj-lt"/>
                <a:ea typeface="新細明體" pitchFamily="18" charset="-120"/>
                <a:cs typeface="+mj-cs"/>
              </a:rPr>
            </a:br>
            <a:r>
              <a:rPr lang="en-NZ" altLang="zh-TW" sz="3200" dirty="0">
                <a:latin typeface="+mj-lt"/>
                <a:ea typeface="新細明體" pitchFamily="18" charset="-120"/>
                <a:cs typeface="+mj-cs"/>
              </a:rPr>
              <a:t>Software </a:t>
            </a:r>
            <a:r>
              <a:rPr lang="en-NZ" altLang="zh-TW" sz="3200" dirty="0" smtClean="0">
                <a:latin typeface="+mj-lt"/>
                <a:ea typeface="新細明體" pitchFamily="18" charset="-120"/>
                <a:cs typeface="+mj-cs"/>
              </a:rPr>
              <a:t>Construction</a:t>
            </a:r>
            <a:endParaRPr kumimoji="0" lang="en-US" altLang="en-US" sz="32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JCF: Core Interfaces</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10</a:t>
            </a:fld>
            <a:endParaRPr lang="en-NZ" dirty="0"/>
          </a:p>
        </p:txBody>
      </p:sp>
      <p:sp>
        <p:nvSpPr>
          <p:cNvPr id="5" name="Content Placeholder 4"/>
          <p:cNvSpPr>
            <a:spLocks noGrp="1"/>
          </p:cNvSpPr>
          <p:nvPr>
            <p:ph sz="quarter" idx="1"/>
          </p:nvPr>
        </p:nvSpPr>
        <p:spPr/>
        <p:txBody>
          <a:bodyPr/>
          <a:lstStyle/>
          <a:p>
            <a:r>
              <a:rPr lang="en-NZ" dirty="0" smtClean="0"/>
              <a:t>“The </a:t>
            </a:r>
            <a:r>
              <a:rPr lang="en-NZ" i="1" dirty="0"/>
              <a:t>core collection interfaces</a:t>
            </a:r>
            <a:r>
              <a:rPr lang="en-NZ" dirty="0"/>
              <a:t> encapsulate different types of collections, which are shown in the figure below. </a:t>
            </a:r>
            <a:endParaRPr lang="en-NZ" dirty="0" smtClean="0"/>
          </a:p>
          <a:p>
            <a:pPr lvl="1"/>
            <a:r>
              <a:rPr lang="en-NZ" dirty="0" smtClean="0"/>
              <a:t>These </a:t>
            </a:r>
            <a:r>
              <a:rPr lang="en-NZ" dirty="0"/>
              <a:t>interfaces allow collections to be manipulated independently of the details of their </a:t>
            </a:r>
            <a:r>
              <a:rPr lang="en-NZ" dirty="0" smtClean="0"/>
              <a:t>representation.”</a:t>
            </a:r>
            <a:endParaRPr lang="en-NZ"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536" y="2996952"/>
            <a:ext cx="7930744" cy="2880320"/>
          </a:xfrm>
          <a:prstGeom prst="rect">
            <a:avLst/>
          </a:prstGeom>
        </p:spPr>
      </p:pic>
    </p:spTree>
    <p:extLst>
      <p:ext uri="{BB962C8B-B14F-4D97-AF65-F5344CB8AC3E}">
        <p14:creationId xmlns:p14="http://schemas.microsoft.com/office/powerpoint/2010/main" val="1024874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Generic Types in JCF</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11</a:t>
            </a:fld>
            <a:endParaRPr lang="en-NZ" dirty="0"/>
          </a:p>
        </p:txBody>
      </p:sp>
      <p:sp>
        <p:nvSpPr>
          <p:cNvPr id="5" name="Content Placeholder 4"/>
          <p:cNvSpPr>
            <a:spLocks noGrp="1"/>
          </p:cNvSpPr>
          <p:nvPr>
            <p:ph sz="quarter" idx="1"/>
          </p:nvPr>
        </p:nvSpPr>
        <p:spPr/>
        <p:txBody>
          <a:bodyPr>
            <a:normAutofit lnSpcReduction="10000"/>
          </a:bodyPr>
          <a:lstStyle/>
          <a:p>
            <a:r>
              <a:rPr lang="en-NZ" dirty="0" smtClean="0"/>
              <a:t>“… all </a:t>
            </a:r>
            <a:r>
              <a:rPr lang="en-NZ" dirty="0"/>
              <a:t>the core collection interfaces are generic. For example, this is the declaration of the Collection interface</a:t>
            </a:r>
            <a:r>
              <a:rPr lang="en-NZ" dirty="0" smtClean="0"/>
              <a:t>.</a:t>
            </a:r>
            <a:endParaRPr lang="en-NZ" dirty="0"/>
          </a:p>
          <a:p>
            <a:pPr marL="274320" lvl="1" indent="0">
              <a:buNone/>
            </a:pPr>
            <a:r>
              <a:rPr lang="en-NZ" dirty="0" smtClean="0">
                <a:latin typeface="Consolas" panose="020B0609020204030204" pitchFamily="49" charset="0"/>
                <a:cs typeface="Consolas" panose="020B0609020204030204" pitchFamily="49" charset="0"/>
              </a:rPr>
              <a:t>	</a:t>
            </a:r>
            <a:r>
              <a:rPr lang="en-NZ" sz="2400" b="1" dirty="0">
                <a:solidFill>
                  <a:srgbClr val="7F0055"/>
                </a:solidFill>
                <a:highlight>
                  <a:srgbClr val="E8F2FE"/>
                </a:highlight>
                <a:latin typeface="Consolas"/>
              </a:rPr>
              <a:t>public</a:t>
            </a:r>
            <a:r>
              <a:rPr lang="en-NZ" sz="2400" b="1" dirty="0">
                <a:solidFill>
                  <a:srgbClr val="000000"/>
                </a:solidFill>
                <a:highlight>
                  <a:srgbClr val="E8F2FE"/>
                </a:highlight>
                <a:latin typeface="Consolas"/>
              </a:rPr>
              <a:t> </a:t>
            </a:r>
            <a:r>
              <a:rPr lang="en-NZ" sz="2400" b="1" dirty="0">
                <a:solidFill>
                  <a:srgbClr val="7F0055"/>
                </a:solidFill>
                <a:highlight>
                  <a:srgbClr val="E8F2FE"/>
                </a:highlight>
                <a:latin typeface="Consolas"/>
              </a:rPr>
              <a:t>interface</a:t>
            </a:r>
            <a:r>
              <a:rPr lang="en-NZ" sz="2400" b="1" dirty="0">
                <a:solidFill>
                  <a:srgbClr val="000000"/>
                </a:solidFill>
                <a:highlight>
                  <a:srgbClr val="E8F2FE"/>
                </a:highlight>
                <a:latin typeface="Consolas"/>
              </a:rPr>
              <a:t> Collection&lt;E</a:t>
            </a:r>
            <a:r>
              <a:rPr lang="en-NZ" sz="2400" b="1" dirty="0" smtClean="0">
                <a:solidFill>
                  <a:srgbClr val="000000"/>
                </a:solidFill>
                <a:highlight>
                  <a:srgbClr val="E8F2FE"/>
                </a:highlight>
                <a:latin typeface="Consolas"/>
              </a:rPr>
              <a:t>&gt; …</a:t>
            </a:r>
            <a:endParaRPr lang="en-NZ" dirty="0">
              <a:latin typeface="Consolas" panose="020B0609020204030204" pitchFamily="49" charset="0"/>
              <a:cs typeface="Consolas" panose="020B0609020204030204" pitchFamily="49" charset="0"/>
            </a:endParaRPr>
          </a:p>
          <a:p>
            <a:r>
              <a:rPr lang="en-NZ" dirty="0" smtClean="0"/>
              <a:t>The </a:t>
            </a:r>
            <a:r>
              <a:rPr lang="en-NZ" dirty="0">
                <a:latin typeface="Consolas" panose="020B0609020204030204" pitchFamily="49" charset="0"/>
                <a:cs typeface="Consolas" panose="020B0609020204030204" pitchFamily="49" charset="0"/>
              </a:rPr>
              <a:t>&lt;E&gt;</a:t>
            </a:r>
            <a:r>
              <a:rPr lang="en-NZ" dirty="0"/>
              <a:t> syntax tells you that the interface is generic. </a:t>
            </a:r>
            <a:endParaRPr lang="en-NZ" dirty="0" smtClean="0"/>
          </a:p>
          <a:p>
            <a:r>
              <a:rPr lang="en-NZ" dirty="0" smtClean="0"/>
              <a:t>When </a:t>
            </a:r>
            <a:r>
              <a:rPr lang="en-NZ" dirty="0"/>
              <a:t>you declare a Collection instance you can and </a:t>
            </a:r>
            <a:r>
              <a:rPr lang="en-NZ" dirty="0">
                <a:solidFill>
                  <a:srgbClr val="FF0000"/>
                </a:solidFill>
              </a:rPr>
              <a:t>should</a:t>
            </a:r>
            <a:r>
              <a:rPr lang="en-NZ" dirty="0"/>
              <a:t> specify the type of object contained in the collection. </a:t>
            </a:r>
            <a:endParaRPr lang="en-NZ" dirty="0" smtClean="0"/>
          </a:p>
          <a:p>
            <a:pPr lvl="1"/>
            <a:r>
              <a:rPr lang="en-NZ" dirty="0" smtClean="0"/>
              <a:t>Specifying </a:t>
            </a:r>
            <a:r>
              <a:rPr lang="en-NZ" dirty="0"/>
              <a:t>the type allows the compiler to verify (at compile-time) that the type of object you put into the collection is correct, thus reducing errors at runtime</a:t>
            </a:r>
            <a:r>
              <a:rPr lang="en-NZ" dirty="0" smtClean="0"/>
              <a:t>.”</a:t>
            </a:r>
          </a:p>
          <a:p>
            <a:endParaRPr lang="en-NZ" dirty="0" smtClean="0"/>
          </a:p>
          <a:p>
            <a:r>
              <a:rPr lang="en-NZ" dirty="0" smtClean="0"/>
              <a:t>In this offering of </a:t>
            </a:r>
            <a:r>
              <a:rPr lang="en-NZ" dirty="0" err="1" smtClean="0"/>
              <a:t>CompSci</a:t>
            </a:r>
            <a:r>
              <a:rPr lang="en-NZ" dirty="0" smtClean="0"/>
              <a:t> 230, I will not cover the formal semantics of generic types in Java – you’ll learn by example.</a:t>
            </a:r>
            <a:endParaRPr lang="en-NZ" dirty="0"/>
          </a:p>
          <a:p>
            <a:endParaRPr lang="en-NZ" dirty="0"/>
          </a:p>
        </p:txBody>
      </p:sp>
    </p:spTree>
    <p:extLst>
      <p:ext uri="{BB962C8B-B14F-4D97-AF65-F5344CB8AC3E}">
        <p14:creationId xmlns:p14="http://schemas.microsoft.com/office/powerpoint/2010/main" val="695095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latin typeface="Consolas" panose="020B0609020204030204" pitchFamily="49" charset="0"/>
                <a:cs typeface="Consolas" panose="020B0609020204030204" pitchFamily="49" charset="0"/>
              </a:rPr>
              <a:t>List</a:t>
            </a:r>
            <a:r>
              <a:rPr lang="en-NZ" dirty="0" smtClean="0"/>
              <a:t> versus </a:t>
            </a:r>
            <a:r>
              <a:rPr lang="en-NZ" dirty="0">
                <a:latin typeface="Consolas" panose="020B0609020204030204" pitchFamily="49" charset="0"/>
                <a:cs typeface="Consolas" panose="020B0609020204030204" pitchFamily="49" charset="0"/>
              </a:rPr>
              <a:t>List&lt;T&gt;</a:t>
            </a:r>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12</a:t>
            </a:fld>
            <a:endParaRPr lang="en-NZ" dirty="0"/>
          </a:p>
        </p:txBody>
      </p:sp>
      <p:sp>
        <p:nvSpPr>
          <p:cNvPr id="5" name="Content Placeholder 4"/>
          <p:cNvSpPr>
            <a:spLocks noGrp="1"/>
          </p:cNvSpPr>
          <p:nvPr>
            <p:ph sz="quarter" idx="1"/>
          </p:nvPr>
        </p:nvSpPr>
        <p:spPr>
          <a:xfrm>
            <a:off x="165100" y="1196752"/>
            <a:ext cx="9493250" cy="5105400"/>
          </a:xfrm>
        </p:spPr>
        <p:txBody>
          <a:bodyPr>
            <a:normAutofit fontScale="92500" lnSpcReduction="10000"/>
          </a:bodyPr>
          <a:lstStyle/>
          <a:p>
            <a:r>
              <a:rPr lang="en-NZ" dirty="0" smtClean="0">
                <a:cs typeface="Courier New" pitchFamily="49" charset="0"/>
              </a:rPr>
              <a:t>Nice:</a:t>
            </a:r>
          </a:p>
          <a:p>
            <a:endParaRPr lang="en-NZ" dirty="0">
              <a:cs typeface="Courier New" pitchFamily="49" charset="0"/>
            </a:endParaRPr>
          </a:p>
          <a:p>
            <a:endParaRPr lang="en-NZ" dirty="0" smtClean="0">
              <a:cs typeface="Courier New" pitchFamily="49" charset="0"/>
            </a:endParaRPr>
          </a:p>
          <a:p>
            <a:endParaRPr lang="en-NZ" dirty="0">
              <a:cs typeface="Courier New" pitchFamily="49" charset="0"/>
            </a:endParaRPr>
          </a:p>
          <a:p>
            <a:r>
              <a:rPr lang="en-NZ" dirty="0" smtClean="0">
                <a:cs typeface="Courier New" pitchFamily="49" charset="0"/>
              </a:rPr>
              <a:t>Nicer (due to better type-checking, and less type-casting):</a:t>
            </a:r>
          </a:p>
          <a:p>
            <a:endParaRPr lang="en-NZ" dirty="0">
              <a:cs typeface="Courier New" pitchFamily="49" charset="0"/>
            </a:endParaRPr>
          </a:p>
          <a:p>
            <a:endParaRPr lang="en-NZ" dirty="0" smtClean="0">
              <a:cs typeface="Courier New" pitchFamily="49" charset="0"/>
            </a:endParaRPr>
          </a:p>
          <a:p>
            <a:endParaRPr lang="en-NZ" dirty="0" smtClean="0">
              <a:cs typeface="Courier New" pitchFamily="49" charset="0"/>
            </a:endParaRPr>
          </a:p>
          <a:p>
            <a:r>
              <a:rPr lang="en-NZ" dirty="0" smtClean="0">
                <a:cs typeface="Courier New" pitchFamily="49" charset="0"/>
              </a:rPr>
              <a:t>Note: </a:t>
            </a:r>
            <a:r>
              <a:rPr lang="en-NZ" dirty="0" smtClean="0">
                <a:cs typeface="Courier New" pitchFamily="49" charset="0"/>
              </a:rPr>
              <a:t>lists in Java are indexed from </a:t>
            </a:r>
            <a:r>
              <a:rPr lang="en-NZ" sz="2300" dirty="0">
                <a:solidFill>
                  <a:schemeClr val="tx2"/>
                </a:solidFill>
                <a:latin typeface="Consolas" panose="020B0609020204030204" pitchFamily="49" charset="0"/>
                <a:cs typeface="Consolas" panose="020B0609020204030204" pitchFamily="49" charset="0"/>
              </a:rPr>
              <a:t>0</a:t>
            </a:r>
            <a:r>
              <a:rPr lang="en-NZ" dirty="0" smtClean="0">
                <a:cs typeface="Courier New" pitchFamily="49" charset="0"/>
              </a:rPr>
              <a:t>.  This convention is a legacy from the C language.  </a:t>
            </a:r>
          </a:p>
          <a:p>
            <a:pPr lvl="1"/>
            <a:r>
              <a:rPr lang="en-NZ" dirty="0" smtClean="0">
                <a:cs typeface="Courier New" pitchFamily="49" charset="0"/>
              </a:rPr>
              <a:t>Arrays in Java are also indexed from </a:t>
            </a:r>
            <a:r>
              <a:rPr lang="en-NZ" dirty="0">
                <a:latin typeface="Consolas" panose="020B0609020204030204" pitchFamily="49" charset="0"/>
                <a:cs typeface="Consolas" panose="020B0609020204030204" pitchFamily="49" charset="0"/>
              </a:rPr>
              <a:t>0</a:t>
            </a:r>
            <a:r>
              <a:rPr lang="en-NZ" dirty="0" smtClean="0">
                <a:cs typeface="Courier New" pitchFamily="49" charset="0"/>
              </a:rPr>
              <a:t>.</a:t>
            </a:r>
          </a:p>
          <a:p>
            <a:pPr lvl="1"/>
            <a:r>
              <a:rPr lang="en-NZ" dirty="0" smtClean="0">
                <a:cs typeface="Courier New" pitchFamily="49" charset="0"/>
              </a:rPr>
              <a:t>Indexing from </a:t>
            </a:r>
            <a:r>
              <a:rPr lang="en-NZ" dirty="0" smtClean="0">
                <a:latin typeface="Consolas" panose="020B0609020204030204" pitchFamily="49" charset="0"/>
                <a:cs typeface="Consolas" panose="020B0609020204030204" pitchFamily="49" charset="0"/>
              </a:rPr>
              <a:t>1</a:t>
            </a:r>
            <a:r>
              <a:rPr lang="en-NZ" dirty="0" smtClean="0">
                <a:cs typeface="Courier New" pitchFamily="49" charset="0"/>
              </a:rPr>
              <a:t> may seem more natural. </a:t>
            </a:r>
          </a:p>
          <a:p>
            <a:pPr lvl="1"/>
            <a:r>
              <a:rPr lang="en-NZ" dirty="0" smtClean="0">
                <a:cs typeface="Courier New" pitchFamily="49" charset="0"/>
              </a:rPr>
              <a:t>If you’re importing multiple packages, do they all have the same conventions?</a:t>
            </a:r>
          </a:p>
          <a:p>
            <a:endParaRPr lang="en-NZ" dirty="0">
              <a:cs typeface="Courier New" pitchFamily="49" charset="0"/>
            </a:endParaRPr>
          </a:p>
          <a:p>
            <a:pPr marL="0" indent="0">
              <a:buNone/>
            </a:pPr>
            <a:endParaRPr lang="en-NZ" dirty="0" smtClean="0">
              <a:cs typeface="Courier New" pitchFamily="49" charset="0"/>
            </a:endParaRPr>
          </a:p>
          <a:p>
            <a:pPr marL="0" indent="0">
              <a:buNone/>
            </a:pPr>
            <a:endParaRPr lang="en-NZ" dirty="0">
              <a:cs typeface="Courier New" pitchFamily="49" charset="0"/>
            </a:endParaRPr>
          </a:p>
        </p:txBody>
      </p:sp>
      <p:sp>
        <p:nvSpPr>
          <p:cNvPr id="6" name="TextBox 5"/>
          <p:cNvSpPr txBox="1"/>
          <p:nvPr/>
        </p:nvSpPr>
        <p:spPr>
          <a:xfrm>
            <a:off x="781464" y="1713002"/>
            <a:ext cx="7411895" cy="1015663"/>
          </a:xfrm>
          <a:prstGeom prst="rect">
            <a:avLst/>
          </a:prstGeom>
          <a:solidFill>
            <a:schemeClr val="accent2"/>
          </a:solidFill>
        </p:spPr>
        <p:txBody>
          <a:bodyPr wrap="square" rtlCol="0">
            <a:spAutoFit/>
          </a:bodyPr>
          <a:lstStyle/>
          <a:p>
            <a:pPr algn="l"/>
            <a:r>
              <a:rPr lang="en-NZ" sz="2000" dirty="0">
                <a:solidFill>
                  <a:srgbClr val="000000"/>
                </a:solidFill>
                <a:latin typeface="Consolas"/>
              </a:rPr>
              <a:t>List </a:t>
            </a:r>
            <a:r>
              <a:rPr lang="en-NZ" sz="2000" dirty="0" err="1">
                <a:solidFill>
                  <a:srgbClr val="6A3E3E"/>
                </a:solidFill>
                <a:latin typeface="Consolas"/>
              </a:rPr>
              <a:t>list</a:t>
            </a:r>
            <a:r>
              <a:rPr lang="en-NZ" sz="2000" dirty="0">
                <a:solidFill>
                  <a:srgbClr val="000000"/>
                </a:solidFill>
                <a:latin typeface="Consolas"/>
              </a:rPr>
              <a:t> = </a:t>
            </a:r>
            <a:r>
              <a:rPr lang="en-NZ" sz="2000" b="1" dirty="0">
                <a:solidFill>
                  <a:srgbClr val="7F0055"/>
                </a:solidFill>
                <a:latin typeface="Consolas"/>
              </a:rPr>
              <a:t>new</a:t>
            </a:r>
            <a:r>
              <a:rPr lang="en-NZ" sz="2000" b="1" dirty="0">
                <a:solidFill>
                  <a:srgbClr val="000000"/>
                </a:solidFill>
                <a:latin typeface="Consolas"/>
              </a:rPr>
              <a:t> </a:t>
            </a:r>
            <a:r>
              <a:rPr lang="en-NZ" sz="2000" b="1" dirty="0" err="1">
                <a:solidFill>
                  <a:srgbClr val="000000"/>
                </a:solidFill>
                <a:latin typeface="Consolas"/>
              </a:rPr>
              <a:t>ArrayList</a:t>
            </a:r>
            <a:r>
              <a:rPr lang="en-NZ" sz="2000" b="1" dirty="0">
                <a:solidFill>
                  <a:srgbClr val="000000"/>
                </a:solidFill>
                <a:latin typeface="Consolas"/>
              </a:rPr>
              <a:t>();</a:t>
            </a:r>
          </a:p>
          <a:p>
            <a:pPr algn="l"/>
            <a:r>
              <a:rPr lang="en-NZ" sz="2000" dirty="0" err="1">
                <a:solidFill>
                  <a:srgbClr val="6A3E3E"/>
                </a:solidFill>
                <a:latin typeface="Consolas"/>
              </a:rPr>
              <a:t>list</a:t>
            </a:r>
            <a:r>
              <a:rPr lang="en-NZ" sz="2000" dirty="0" err="1">
                <a:solidFill>
                  <a:srgbClr val="000000"/>
                </a:solidFill>
                <a:latin typeface="Consolas"/>
              </a:rPr>
              <a:t>.add</a:t>
            </a:r>
            <a:r>
              <a:rPr lang="en-NZ" sz="2000" dirty="0">
                <a:solidFill>
                  <a:srgbClr val="000000"/>
                </a:solidFill>
                <a:latin typeface="Consolas"/>
              </a:rPr>
              <a:t>(</a:t>
            </a:r>
            <a:r>
              <a:rPr lang="en-NZ" sz="2000" dirty="0">
                <a:solidFill>
                  <a:srgbClr val="2A00FF"/>
                </a:solidFill>
                <a:latin typeface="Consolas"/>
              </a:rPr>
              <a:t>"hello"</a:t>
            </a:r>
            <a:r>
              <a:rPr lang="en-NZ" sz="2000" dirty="0">
                <a:solidFill>
                  <a:srgbClr val="000000"/>
                </a:solidFill>
                <a:latin typeface="Consolas"/>
              </a:rPr>
              <a:t>);</a:t>
            </a:r>
          </a:p>
          <a:p>
            <a:pPr algn="l"/>
            <a:r>
              <a:rPr lang="en-NZ" sz="2000" dirty="0">
                <a:solidFill>
                  <a:srgbClr val="000000"/>
                </a:solidFill>
                <a:latin typeface="Consolas"/>
              </a:rPr>
              <a:t>String </a:t>
            </a:r>
            <a:r>
              <a:rPr lang="en-NZ" sz="2000" dirty="0">
                <a:solidFill>
                  <a:srgbClr val="6A3E3E"/>
                </a:solidFill>
                <a:latin typeface="Consolas"/>
              </a:rPr>
              <a:t>s</a:t>
            </a:r>
            <a:r>
              <a:rPr lang="en-NZ" sz="2000" dirty="0">
                <a:solidFill>
                  <a:srgbClr val="000000"/>
                </a:solidFill>
                <a:latin typeface="Consolas"/>
              </a:rPr>
              <a:t> = (String) </a:t>
            </a:r>
            <a:r>
              <a:rPr lang="en-NZ" sz="2000" dirty="0" err="1">
                <a:solidFill>
                  <a:srgbClr val="6A3E3E"/>
                </a:solidFill>
                <a:latin typeface="Consolas"/>
              </a:rPr>
              <a:t>list</a:t>
            </a:r>
            <a:r>
              <a:rPr lang="en-NZ" sz="2000" dirty="0" err="1">
                <a:solidFill>
                  <a:srgbClr val="000000"/>
                </a:solidFill>
                <a:latin typeface="Consolas"/>
              </a:rPr>
              <a:t>.get</a:t>
            </a:r>
            <a:r>
              <a:rPr lang="en-NZ" sz="2000" dirty="0">
                <a:solidFill>
                  <a:srgbClr val="000000"/>
                </a:solidFill>
                <a:latin typeface="Consolas"/>
              </a:rPr>
              <a:t>(0);</a:t>
            </a:r>
          </a:p>
        </p:txBody>
      </p:sp>
      <p:sp>
        <p:nvSpPr>
          <p:cNvPr id="7" name="TextBox 6"/>
          <p:cNvSpPr txBox="1"/>
          <p:nvPr/>
        </p:nvSpPr>
        <p:spPr>
          <a:xfrm>
            <a:off x="762393" y="3313628"/>
            <a:ext cx="7430967" cy="1015663"/>
          </a:xfrm>
          <a:prstGeom prst="rect">
            <a:avLst/>
          </a:prstGeom>
          <a:solidFill>
            <a:schemeClr val="accent2"/>
          </a:solidFill>
        </p:spPr>
        <p:txBody>
          <a:bodyPr wrap="square" rtlCol="0">
            <a:spAutoFit/>
          </a:bodyPr>
          <a:lstStyle/>
          <a:p>
            <a:pPr algn="l"/>
            <a:r>
              <a:rPr lang="en-NZ" sz="2000" dirty="0">
                <a:solidFill>
                  <a:srgbClr val="000000"/>
                </a:solidFill>
                <a:latin typeface="Consolas"/>
              </a:rPr>
              <a:t>List&lt;String&gt; </a:t>
            </a:r>
            <a:r>
              <a:rPr lang="en-NZ" sz="2000" dirty="0">
                <a:solidFill>
                  <a:srgbClr val="6A3E3E"/>
                </a:solidFill>
                <a:latin typeface="Consolas"/>
              </a:rPr>
              <a:t>list</a:t>
            </a:r>
            <a:r>
              <a:rPr lang="en-NZ" sz="2000" dirty="0">
                <a:solidFill>
                  <a:srgbClr val="000000"/>
                </a:solidFill>
                <a:latin typeface="Consolas"/>
              </a:rPr>
              <a:t> = </a:t>
            </a:r>
            <a:r>
              <a:rPr lang="en-NZ" sz="2000" b="1" dirty="0">
                <a:solidFill>
                  <a:srgbClr val="7F0055"/>
                </a:solidFill>
                <a:latin typeface="Consolas"/>
              </a:rPr>
              <a:t>new</a:t>
            </a:r>
            <a:r>
              <a:rPr lang="en-NZ" sz="2000" b="1" dirty="0">
                <a:solidFill>
                  <a:srgbClr val="000000"/>
                </a:solidFill>
                <a:latin typeface="Consolas"/>
              </a:rPr>
              <a:t> </a:t>
            </a:r>
            <a:r>
              <a:rPr lang="en-NZ" sz="2000" b="1" dirty="0" err="1">
                <a:solidFill>
                  <a:srgbClr val="000000"/>
                </a:solidFill>
                <a:latin typeface="Consolas"/>
              </a:rPr>
              <a:t>ArrayList</a:t>
            </a:r>
            <a:r>
              <a:rPr lang="en-NZ" sz="2000" b="1" dirty="0">
                <a:solidFill>
                  <a:srgbClr val="000000"/>
                </a:solidFill>
                <a:latin typeface="Consolas"/>
              </a:rPr>
              <a:t>&lt;String&gt;();</a:t>
            </a:r>
          </a:p>
          <a:p>
            <a:pPr algn="l"/>
            <a:r>
              <a:rPr lang="en-NZ" sz="2000" dirty="0" err="1">
                <a:solidFill>
                  <a:srgbClr val="6A3E3E"/>
                </a:solidFill>
                <a:latin typeface="Consolas"/>
              </a:rPr>
              <a:t>list</a:t>
            </a:r>
            <a:r>
              <a:rPr lang="en-NZ" sz="2000" dirty="0" err="1">
                <a:solidFill>
                  <a:srgbClr val="000000"/>
                </a:solidFill>
                <a:latin typeface="Consolas"/>
              </a:rPr>
              <a:t>.add</a:t>
            </a:r>
            <a:r>
              <a:rPr lang="en-NZ" sz="2000" dirty="0">
                <a:solidFill>
                  <a:srgbClr val="000000"/>
                </a:solidFill>
                <a:latin typeface="Consolas"/>
              </a:rPr>
              <a:t>(</a:t>
            </a:r>
            <a:r>
              <a:rPr lang="en-NZ" sz="2000" dirty="0">
                <a:solidFill>
                  <a:srgbClr val="2A00FF"/>
                </a:solidFill>
                <a:latin typeface="Consolas"/>
              </a:rPr>
              <a:t>"hello"</a:t>
            </a:r>
            <a:r>
              <a:rPr lang="en-NZ" sz="2000" dirty="0">
                <a:solidFill>
                  <a:srgbClr val="000000"/>
                </a:solidFill>
                <a:latin typeface="Consolas"/>
              </a:rPr>
              <a:t>);</a:t>
            </a:r>
          </a:p>
          <a:p>
            <a:pPr algn="l"/>
            <a:r>
              <a:rPr lang="en-NZ" sz="2000" dirty="0">
                <a:solidFill>
                  <a:srgbClr val="000000"/>
                </a:solidFill>
                <a:latin typeface="Consolas"/>
              </a:rPr>
              <a:t>String </a:t>
            </a:r>
            <a:r>
              <a:rPr lang="en-NZ" sz="2000" dirty="0">
                <a:solidFill>
                  <a:srgbClr val="6A3E3E"/>
                </a:solidFill>
                <a:latin typeface="Consolas"/>
              </a:rPr>
              <a:t>s</a:t>
            </a:r>
            <a:r>
              <a:rPr lang="en-NZ" sz="2000" dirty="0">
                <a:solidFill>
                  <a:srgbClr val="000000"/>
                </a:solidFill>
                <a:latin typeface="Consolas"/>
              </a:rPr>
              <a:t> = </a:t>
            </a:r>
            <a:r>
              <a:rPr lang="en-NZ" sz="2000" dirty="0" err="1">
                <a:solidFill>
                  <a:srgbClr val="6A3E3E"/>
                </a:solidFill>
                <a:latin typeface="Consolas"/>
              </a:rPr>
              <a:t>list</a:t>
            </a:r>
            <a:r>
              <a:rPr lang="en-NZ" sz="2000" dirty="0" err="1">
                <a:solidFill>
                  <a:srgbClr val="000000"/>
                </a:solidFill>
                <a:latin typeface="Consolas"/>
              </a:rPr>
              <a:t>.get</a:t>
            </a:r>
            <a:r>
              <a:rPr lang="en-NZ" sz="2000" dirty="0">
                <a:solidFill>
                  <a:srgbClr val="000000"/>
                </a:solidFill>
                <a:latin typeface="Consolas"/>
              </a:rPr>
              <a:t>(0</a:t>
            </a:r>
            <a:r>
              <a:rPr lang="en-NZ" sz="2000" dirty="0" smtClean="0">
                <a:solidFill>
                  <a:srgbClr val="000000"/>
                </a:solidFill>
                <a:latin typeface="Consolas"/>
              </a:rPr>
              <a:t>);</a:t>
            </a:r>
            <a:r>
              <a:rPr lang="en-NZ" sz="2000" dirty="0" smtClean="0">
                <a:latin typeface="Consolas" panose="020B0609020204030204" pitchFamily="49" charset="0"/>
                <a:cs typeface="Consolas" panose="020B0609020204030204" pitchFamily="49" charset="0"/>
              </a:rPr>
              <a:t> </a:t>
            </a:r>
            <a:endParaRPr lang="en-NZ" sz="20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13508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9" end="9"/>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10" end="1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11" end="1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7" grpId="0" uiExpan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Collection Interface</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13</a:t>
            </a:fld>
            <a:endParaRPr lang="en-NZ" dirty="0"/>
          </a:p>
        </p:txBody>
      </p:sp>
      <p:sp>
        <p:nvSpPr>
          <p:cNvPr id="5" name="Content Placeholder 4"/>
          <p:cNvSpPr>
            <a:spLocks noGrp="1"/>
          </p:cNvSpPr>
          <p:nvPr>
            <p:ph sz="quarter" idx="1"/>
          </p:nvPr>
        </p:nvSpPr>
        <p:spPr/>
        <p:txBody>
          <a:bodyPr>
            <a:normAutofit fontScale="92500"/>
          </a:bodyPr>
          <a:lstStyle/>
          <a:p>
            <a:r>
              <a:rPr lang="en-NZ" dirty="0" smtClean="0"/>
              <a:t>“The </a:t>
            </a:r>
            <a:r>
              <a:rPr lang="en-NZ" dirty="0" smtClean="0">
                <a:latin typeface="Consolas" panose="020B0609020204030204" pitchFamily="49" charset="0"/>
                <a:cs typeface="Consolas" panose="020B0609020204030204" pitchFamily="49" charset="0"/>
              </a:rPr>
              <a:t>Collection</a:t>
            </a:r>
            <a:r>
              <a:rPr lang="en-NZ" dirty="0" smtClean="0"/>
              <a:t> interface is used to pass around collections of objects where maximum generality is desired. </a:t>
            </a:r>
          </a:p>
          <a:p>
            <a:r>
              <a:rPr lang="en-NZ" dirty="0" smtClean="0"/>
              <a:t>For example, by convention all general-purpose collection implementations have a constructor that takes a </a:t>
            </a:r>
            <a:r>
              <a:rPr lang="en-NZ" dirty="0">
                <a:latin typeface="Consolas" panose="020B0609020204030204" pitchFamily="49" charset="0"/>
                <a:cs typeface="Consolas" panose="020B0609020204030204" pitchFamily="49" charset="0"/>
              </a:rPr>
              <a:t>Collection</a:t>
            </a:r>
            <a:r>
              <a:rPr lang="en-NZ" dirty="0" smtClean="0"/>
              <a:t> argument. </a:t>
            </a:r>
          </a:p>
          <a:p>
            <a:pPr lvl="1"/>
            <a:r>
              <a:rPr lang="en-NZ" dirty="0" smtClean="0"/>
              <a:t>This constructor, known as a conversion constructor, initializes the new collection to contain all of the elements in the specified collection, whatever the given collection's </a:t>
            </a:r>
            <a:r>
              <a:rPr lang="en-NZ" dirty="0" err="1" smtClean="0"/>
              <a:t>subinterface</a:t>
            </a:r>
            <a:r>
              <a:rPr lang="en-NZ" dirty="0" smtClean="0"/>
              <a:t> or implementation type. </a:t>
            </a:r>
          </a:p>
          <a:p>
            <a:pPr lvl="1"/>
            <a:r>
              <a:rPr lang="en-NZ" dirty="0" smtClean="0"/>
              <a:t>In other words, it allows you to </a:t>
            </a:r>
            <a:r>
              <a:rPr lang="en-NZ" dirty="0" smtClean="0">
                <a:solidFill>
                  <a:srgbClr val="FF0000"/>
                </a:solidFill>
              </a:rPr>
              <a:t>convert the collection's type</a:t>
            </a:r>
            <a:r>
              <a:rPr lang="en-NZ" dirty="0" smtClean="0"/>
              <a:t>.</a:t>
            </a:r>
          </a:p>
          <a:p>
            <a:r>
              <a:rPr lang="en-NZ" dirty="0" smtClean="0"/>
              <a:t>Suppose</a:t>
            </a:r>
            <a:r>
              <a:rPr lang="en-NZ" dirty="0"/>
              <a:t>, for example, that you have a </a:t>
            </a:r>
            <a:r>
              <a:rPr lang="en-NZ" dirty="0">
                <a:latin typeface="Consolas" panose="020B0609020204030204" pitchFamily="49" charset="0"/>
                <a:cs typeface="Consolas" panose="020B0609020204030204" pitchFamily="49" charset="0"/>
              </a:rPr>
              <a:t>Collection&lt;String&gt; c</a:t>
            </a:r>
            <a:r>
              <a:rPr lang="en-NZ" dirty="0"/>
              <a:t>, which may be a </a:t>
            </a:r>
            <a:r>
              <a:rPr lang="en-NZ" dirty="0">
                <a:latin typeface="Consolas" panose="020B0609020204030204" pitchFamily="49" charset="0"/>
                <a:cs typeface="Consolas" panose="020B0609020204030204" pitchFamily="49" charset="0"/>
              </a:rPr>
              <a:t>List</a:t>
            </a:r>
            <a:r>
              <a:rPr lang="en-NZ" dirty="0"/>
              <a:t>, a </a:t>
            </a:r>
            <a:r>
              <a:rPr lang="en-NZ" dirty="0">
                <a:latin typeface="Consolas" panose="020B0609020204030204" pitchFamily="49" charset="0"/>
                <a:cs typeface="Consolas" panose="020B0609020204030204" pitchFamily="49" charset="0"/>
              </a:rPr>
              <a:t>Set</a:t>
            </a:r>
            <a:r>
              <a:rPr lang="en-NZ" dirty="0"/>
              <a:t>, or another kind of </a:t>
            </a:r>
            <a:r>
              <a:rPr lang="en-NZ" dirty="0">
                <a:latin typeface="Consolas" panose="020B0609020204030204" pitchFamily="49" charset="0"/>
                <a:cs typeface="Consolas" panose="020B0609020204030204" pitchFamily="49" charset="0"/>
              </a:rPr>
              <a:t>Collection</a:t>
            </a:r>
            <a:r>
              <a:rPr lang="en-NZ" dirty="0"/>
              <a:t>. </a:t>
            </a:r>
            <a:endParaRPr lang="en-NZ" dirty="0" smtClean="0"/>
          </a:p>
          <a:p>
            <a:pPr lvl="1"/>
            <a:r>
              <a:rPr lang="en-NZ" dirty="0" smtClean="0"/>
              <a:t>[The following] </a:t>
            </a:r>
            <a:r>
              <a:rPr lang="en-NZ" dirty="0"/>
              <a:t>idiom creates a new </a:t>
            </a:r>
            <a:r>
              <a:rPr lang="en-NZ" dirty="0" err="1">
                <a:latin typeface="Consolas" panose="020B0609020204030204" pitchFamily="49" charset="0"/>
                <a:cs typeface="Consolas" panose="020B0609020204030204" pitchFamily="49" charset="0"/>
              </a:rPr>
              <a:t>ArrayList</a:t>
            </a:r>
            <a:r>
              <a:rPr lang="en-NZ" dirty="0"/>
              <a:t> (an implementation of the </a:t>
            </a:r>
            <a:r>
              <a:rPr lang="en-NZ" dirty="0">
                <a:latin typeface="Consolas" panose="020B0609020204030204" pitchFamily="49" charset="0"/>
                <a:cs typeface="Consolas" panose="020B0609020204030204" pitchFamily="49" charset="0"/>
              </a:rPr>
              <a:t>List</a:t>
            </a:r>
            <a:r>
              <a:rPr lang="en-NZ" dirty="0"/>
              <a:t> interface), initially containing all the elements in </a:t>
            </a:r>
            <a:r>
              <a:rPr lang="en-NZ" dirty="0">
                <a:latin typeface="Consolas" panose="020B0609020204030204" pitchFamily="49" charset="0"/>
                <a:cs typeface="Consolas" panose="020B0609020204030204" pitchFamily="49" charset="0"/>
              </a:rPr>
              <a:t>c</a:t>
            </a:r>
            <a:r>
              <a:rPr lang="en-NZ" dirty="0"/>
              <a:t>.</a:t>
            </a:r>
          </a:p>
          <a:p>
            <a:pPr marL="0" indent="0">
              <a:buNone/>
            </a:pPr>
            <a:r>
              <a:rPr lang="en-NZ" dirty="0" smtClean="0">
                <a:latin typeface="Consolas" panose="020B0609020204030204" pitchFamily="49" charset="0"/>
                <a:cs typeface="Consolas" panose="020B0609020204030204" pitchFamily="49" charset="0"/>
              </a:rPr>
              <a:t>	List&lt;String</a:t>
            </a:r>
            <a:r>
              <a:rPr lang="en-NZ" dirty="0">
                <a:latin typeface="Consolas" panose="020B0609020204030204" pitchFamily="49" charset="0"/>
                <a:cs typeface="Consolas" panose="020B0609020204030204" pitchFamily="49" charset="0"/>
              </a:rPr>
              <a:t>&gt; list = new </a:t>
            </a:r>
            <a:r>
              <a:rPr lang="en-NZ" dirty="0" err="1">
                <a:latin typeface="Consolas" panose="020B0609020204030204" pitchFamily="49" charset="0"/>
                <a:cs typeface="Consolas" panose="020B0609020204030204" pitchFamily="49" charset="0"/>
              </a:rPr>
              <a:t>ArrayList</a:t>
            </a:r>
            <a:r>
              <a:rPr lang="en-NZ" dirty="0">
                <a:latin typeface="Consolas" panose="020B0609020204030204" pitchFamily="49" charset="0"/>
                <a:cs typeface="Consolas" panose="020B0609020204030204" pitchFamily="49" charset="0"/>
              </a:rPr>
              <a:t>&lt;String&gt;(c);</a:t>
            </a:r>
          </a:p>
        </p:txBody>
      </p:sp>
    </p:spTree>
    <p:extLst>
      <p:ext uri="{BB962C8B-B14F-4D97-AF65-F5344CB8AC3E}">
        <p14:creationId xmlns:p14="http://schemas.microsoft.com/office/powerpoint/2010/main" val="26334159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Traversing Collections</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14</a:t>
            </a:fld>
            <a:endParaRPr lang="en-NZ" dirty="0"/>
          </a:p>
        </p:txBody>
      </p:sp>
      <p:sp>
        <p:nvSpPr>
          <p:cNvPr id="5" name="Content Placeholder 4"/>
          <p:cNvSpPr>
            <a:spLocks noGrp="1"/>
          </p:cNvSpPr>
          <p:nvPr>
            <p:ph sz="quarter" idx="1"/>
          </p:nvPr>
        </p:nvSpPr>
        <p:spPr/>
        <p:txBody>
          <a:bodyPr>
            <a:normAutofit fontScale="92500" lnSpcReduction="10000"/>
          </a:bodyPr>
          <a:lstStyle/>
          <a:p>
            <a:r>
              <a:rPr lang="en-NZ" dirty="0" smtClean="0"/>
              <a:t>“There </a:t>
            </a:r>
            <a:r>
              <a:rPr lang="en-NZ" dirty="0"/>
              <a:t>are three ways to traverse collections: </a:t>
            </a:r>
            <a:endParaRPr lang="en-NZ" dirty="0" smtClean="0"/>
          </a:p>
          <a:p>
            <a:pPr marL="514350" indent="-514350">
              <a:buFont typeface="+mj-lt"/>
              <a:buAutoNum type="arabicPeriod"/>
            </a:pPr>
            <a:r>
              <a:rPr lang="en-NZ" dirty="0" smtClean="0"/>
              <a:t>using </a:t>
            </a:r>
            <a:r>
              <a:rPr lang="en-NZ" dirty="0"/>
              <a:t>aggregate </a:t>
            </a:r>
            <a:r>
              <a:rPr lang="en-NZ" dirty="0" smtClean="0"/>
              <a:t>operations</a:t>
            </a:r>
          </a:p>
          <a:p>
            <a:pPr marL="514350" indent="-514350">
              <a:buFont typeface="+mj-lt"/>
              <a:buAutoNum type="arabicPeriod"/>
            </a:pPr>
            <a:r>
              <a:rPr lang="en-NZ" dirty="0" smtClean="0"/>
              <a:t>with </a:t>
            </a:r>
            <a:r>
              <a:rPr lang="en-NZ" dirty="0"/>
              <a:t>the for-each construct </a:t>
            </a:r>
            <a:r>
              <a:rPr lang="en-NZ" dirty="0" smtClean="0"/>
              <a:t>and</a:t>
            </a:r>
          </a:p>
          <a:p>
            <a:pPr marL="514350" indent="-514350">
              <a:buFont typeface="+mj-lt"/>
              <a:buAutoNum type="arabicPeriod"/>
            </a:pPr>
            <a:r>
              <a:rPr lang="en-NZ" dirty="0" smtClean="0"/>
              <a:t>by </a:t>
            </a:r>
            <a:r>
              <a:rPr lang="en-NZ" dirty="0"/>
              <a:t>using Iterators.</a:t>
            </a:r>
          </a:p>
          <a:p>
            <a:r>
              <a:rPr lang="en-NZ" dirty="0" smtClean="0"/>
              <a:t>Aggregate Operations (not examinable!)</a:t>
            </a:r>
            <a:endParaRPr lang="en-NZ" dirty="0"/>
          </a:p>
          <a:p>
            <a:pPr lvl="1"/>
            <a:r>
              <a:rPr lang="en-NZ" dirty="0"/>
              <a:t>In JDK 8 and later, the preferred method of iterating over a collection is to obtain a stream and perform aggregate operations on it. </a:t>
            </a:r>
            <a:endParaRPr lang="en-NZ" dirty="0" smtClean="0"/>
          </a:p>
          <a:p>
            <a:pPr lvl="1"/>
            <a:r>
              <a:rPr lang="en-NZ" dirty="0" smtClean="0"/>
              <a:t>Aggregate </a:t>
            </a:r>
            <a:r>
              <a:rPr lang="en-NZ" dirty="0"/>
              <a:t>operations are often used in conjunction with lambda expressions to make programming more expressive, using less lines of code. </a:t>
            </a:r>
            <a:endParaRPr lang="en-NZ" dirty="0" smtClean="0"/>
          </a:p>
          <a:p>
            <a:pPr lvl="1"/>
            <a:r>
              <a:rPr lang="en-NZ" dirty="0" smtClean="0"/>
              <a:t>The </a:t>
            </a:r>
            <a:r>
              <a:rPr lang="en-NZ" dirty="0"/>
              <a:t>following code sequentially iterates through a collection of shapes and prints out the red objects:</a:t>
            </a:r>
          </a:p>
          <a:p>
            <a:pPr marL="274320" lvl="1" indent="0">
              <a:buNone/>
            </a:pPr>
            <a:r>
              <a:rPr lang="en-NZ" dirty="0" smtClean="0">
                <a:latin typeface="Consolas" panose="020B0609020204030204" pitchFamily="49" charset="0"/>
                <a:cs typeface="Consolas" panose="020B0609020204030204" pitchFamily="49" charset="0"/>
              </a:rPr>
              <a:t>	</a:t>
            </a:r>
            <a:r>
              <a:rPr lang="en-NZ" dirty="0" err="1" smtClean="0">
                <a:latin typeface="Consolas" panose="020B0609020204030204" pitchFamily="49" charset="0"/>
                <a:cs typeface="Consolas" panose="020B0609020204030204" pitchFamily="49" charset="0"/>
              </a:rPr>
              <a:t>myShapesCollection.stream</a:t>
            </a:r>
            <a:r>
              <a:rPr lang="en-NZ" dirty="0">
                <a:latin typeface="Consolas" panose="020B0609020204030204" pitchFamily="49" charset="0"/>
                <a:cs typeface="Consolas" panose="020B0609020204030204" pitchFamily="49" charset="0"/>
              </a:rPr>
              <a:t>()</a:t>
            </a:r>
          </a:p>
          <a:p>
            <a:pPr marL="274320" lvl="1" indent="0">
              <a:buNone/>
            </a:pPr>
            <a:r>
              <a:rPr lang="en-NZ" dirty="0" smtClean="0">
                <a:latin typeface="Consolas" panose="020B0609020204030204" pitchFamily="49" charset="0"/>
                <a:cs typeface="Consolas" panose="020B0609020204030204" pitchFamily="49" charset="0"/>
              </a:rPr>
              <a:t>	.</a:t>
            </a:r>
            <a:r>
              <a:rPr lang="en-NZ" dirty="0">
                <a:latin typeface="Consolas" panose="020B0609020204030204" pitchFamily="49" charset="0"/>
                <a:cs typeface="Consolas" panose="020B0609020204030204" pitchFamily="49" charset="0"/>
              </a:rPr>
              <a:t>filter(e -&gt; </a:t>
            </a:r>
            <a:r>
              <a:rPr lang="en-NZ" dirty="0" err="1">
                <a:latin typeface="Consolas" panose="020B0609020204030204" pitchFamily="49" charset="0"/>
                <a:cs typeface="Consolas" panose="020B0609020204030204" pitchFamily="49" charset="0"/>
              </a:rPr>
              <a:t>e.getColor</a:t>
            </a:r>
            <a:r>
              <a:rPr lang="en-NZ" dirty="0">
                <a:latin typeface="Consolas" panose="020B0609020204030204" pitchFamily="49" charset="0"/>
                <a:cs typeface="Consolas" panose="020B0609020204030204" pitchFamily="49" charset="0"/>
              </a:rPr>
              <a:t>() == </a:t>
            </a:r>
            <a:r>
              <a:rPr lang="en-NZ" dirty="0" err="1">
                <a:latin typeface="Consolas" panose="020B0609020204030204" pitchFamily="49" charset="0"/>
                <a:cs typeface="Consolas" panose="020B0609020204030204" pitchFamily="49" charset="0"/>
              </a:rPr>
              <a:t>Color.RED</a:t>
            </a:r>
            <a:r>
              <a:rPr lang="en-NZ" dirty="0">
                <a:latin typeface="Consolas" panose="020B0609020204030204" pitchFamily="49" charset="0"/>
                <a:cs typeface="Consolas" panose="020B0609020204030204" pitchFamily="49" charset="0"/>
              </a:rPr>
              <a:t>)</a:t>
            </a:r>
          </a:p>
          <a:p>
            <a:pPr marL="274320" lvl="1" indent="0">
              <a:buNone/>
            </a:pPr>
            <a:r>
              <a:rPr lang="en-NZ" dirty="0" smtClean="0">
                <a:latin typeface="Consolas" panose="020B0609020204030204" pitchFamily="49" charset="0"/>
                <a:cs typeface="Consolas" panose="020B0609020204030204" pitchFamily="49" charset="0"/>
              </a:rPr>
              <a:t>	.</a:t>
            </a:r>
            <a:r>
              <a:rPr lang="en-NZ" dirty="0" err="1">
                <a:latin typeface="Consolas" panose="020B0609020204030204" pitchFamily="49" charset="0"/>
                <a:cs typeface="Consolas" panose="020B0609020204030204" pitchFamily="49" charset="0"/>
              </a:rPr>
              <a:t>forEach</a:t>
            </a:r>
            <a:r>
              <a:rPr lang="en-NZ" dirty="0">
                <a:latin typeface="Consolas" panose="020B0609020204030204" pitchFamily="49" charset="0"/>
                <a:cs typeface="Consolas" panose="020B0609020204030204" pitchFamily="49" charset="0"/>
              </a:rPr>
              <a:t>(e -&gt; </a:t>
            </a:r>
            <a:r>
              <a:rPr lang="en-NZ" dirty="0" err="1">
                <a:latin typeface="Consolas" panose="020B0609020204030204" pitchFamily="49" charset="0"/>
                <a:cs typeface="Consolas" panose="020B0609020204030204" pitchFamily="49" charset="0"/>
              </a:rPr>
              <a:t>System.out.println</a:t>
            </a:r>
            <a:r>
              <a:rPr lang="en-NZ" dirty="0">
                <a:latin typeface="Consolas" panose="020B0609020204030204" pitchFamily="49" charset="0"/>
                <a:cs typeface="Consolas" panose="020B0609020204030204" pitchFamily="49" charset="0"/>
              </a:rPr>
              <a:t>(</a:t>
            </a:r>
            <a:r>
              <a:rPr lang="en-NZ" dirty="0" err="1">
                <a:latin typeface="Consolas" panose="020B0609020204030204" pitchFamily="49" charset="0"/>
                <a:cs typeface="Consolas" panose="020B0609020204030204" pitchFamily="49" charset="0"/>
              </a:rPr>
              <a:t>e.getName</a:t>
            </a:r>
            <a:r>
              <a:rPr lang="en-NZ"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2864576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p:txBody>
          <a:bodyPr>
            <a:normAutofit lnSpcReduction="10000"/>
          </a:bodyPr>
          <a:lstStyle/>
          <a:p>
            <a:r>
              <a:rPr lang="en-NZ" dirty="0" smtClean="0"/>
              <a:t>“The </a:t>
            </a:r>
            <a:r>
              <a:rPr lang="en-NZ" dirty="0"/>
              <a:t>for-each construct allows you to concisely traverse a collection or array using a for </a:t>
            </a:r>
            <a:r>
              <a:rPr lang="en-NZ" dirty="0" smtClean="0"/>
              <a:t>loop…</a:t>
            </a:r>
          </a:p>
          <a:p>
            <a:r>
              <a:rPr lang="en-NZ" dirty="0" smtClean="0"/>
              <a:t>The </a:t>
            </a:r>
            <a:r>
              <a:rPr lang="en-NZ" dirty="0"/>
              <a:t>following code uses the for-each construct to print out each element of a collection on a separate line.</a:t>
            </a:r>
          </a:p>
          <a:p>
            <a:pPr marL="274320" lvl="1" indent="0">
              <a:buNone/>
            </a:pPr>
            <a:r>
              <a:rPr lang="en-NZ" dirty="0" smtClean="0">
                <a:latin typeface="Consolas" panose="020B0609020204030204" pitchFamily="49" charset="0"/>
                <a:cs typeface="Consolas" panose="020B0609020204030204" pitchFamily="49" charset="0"/>
              </a:rPr>
              <a:t>	</a:t>
            </a:r>
          </a:p>
          <a:p>
            <a:pPr marL="274320" lvl="1" indent="0">
              <a:buNone/>
            </a:pPr>
            <a:r>
              <a:rPr lang="en-NZ" dirty="0" smtClean="0">
                <a:latin typeface="Consolas" panose="020B0609020204030204" pitchFamily="49" charset="0"/>
                <a:cs typeface="Consolas" panose="020B0609020204030204" pitchFamily="49" charset="0"/>
              </a:rPr>
              <a:t> </a:t>
            </a:r>
            <a:endParaRPr lang="en-NZ" dirty="0">
              <a:latin typeface="Consolas" panose="020B0609020204030204" pitchFamily="49" charset="0"/>
              <a:cs typeface="Consolas" panose="020B0609020204030204" pitchFamily="49" charset="0"/>
            </a:endParaRPr>
          </a:p>
          <a:p>
            <a:endParaRPr lang="en-NZ" dirty="0" smtClean="0">
              <a:latin typeface="Consolas" panose="020B0609020204030204" pitchFamily="49" charset="0"/>
              <a:cs typeface="Consolas" panose="020B0609020204030204" pitchFamily="49" charset="0"/>
            </a:endParaRPr>
          </a:p>
          <a:p>
            <a:endParaRPr lang="en-NZ" sz="1600" dirty="0" smtClean="0">
              <a:latin typeface="Consolas" panose="020B0609020204030204" pitchFamily="49" charset="0"/>
              <a:cs typeface="Consolas" panose="020B0609020204030204" pitchFamily="49" charset="0"/>
            </a:endParaRPr>
          </a:p>
          <a:p>
            <a:pPr marL="0" indent="0">
              <a:buNone/>
            </a:pPr>
            <a:r>
              <a:rPr lang="en-NZ" sz="1600" dirty="0" smtClean="0">
                <a:latin typeface="Consolas" panose="020B0609020204030204" pitchFamily="49" charset="0"/>
                <a:cs typeface="Consolas" panose="020B0609020204030204" pitchFamily="49" charset="0"/>
              </a:rPr>
              <a:t>   [</a:t>
            </a:r>
            <a:r>
              <a:rPr lang="en-NZ" sz="1600" dirty="0" smtClean="0">
                <a:cs typeface="Consolas" panose="020B0609020204030204" pitchFamily="49" charset="0"/>
                <a:hlinkClick r:id="rId2"/>
              </a:rPr>
              <a:t>https</a:t>
            </a:r>
            <a:r>
              <a:rPr lang="en-NZ" sz="1600" dirty="0">
                <a:cs typeface="Consolas" panose="020B0609020204030204" pitchFamily="49" charset="0"/>
                <a:hlinkClick r:id="rId2"/>
              </a:rPr>
              <a:t>://</a:t>
            </a:r>
            <a:r>
              <a:rPr lang="en-NZ" sz="1600" dirty="0" smtClean="0">
                <a:cs typeface="Consolas" panose="020B0609020204030204" pitchFamily="49" charset="0"/>
                <a:hlinkClick r:id="rId2"/>
              </a:rPr>
              <a:t>docs.oracle.com/javase/tutorial/collections/interfaces/collection.html</a:t>
            </a:r>
            <a:r>
              <a:rPr lang="en-NZ" sz="1600" dirty="0" smtClean="0">
                <a:latin typeface="Consolas" panose="020B0609020204030204" pitchFamily="49" charset="0"/>
                <a:cs typeface="Consolas" panose="020B0609020204030204" pitchFamily="49" charset="0"/>
              </a:rPr>
              <a:t>]</a:t>
            </a:r>
          </a:p>
          <a:p>
            <a:r>
              <a:rPr lang="en-NZ" dirty="0" smtClean="0"/>
              <a:t>Stylistic suggestion: use braces on all loops!</a:t>
            </a:r>
          </a:p>
          <a:p>
            <a:pPr lvl="1"/>
            <a:r>
              <a:rPr lang="en-NZ" dirty="0" smtClean="0"/>
              <a:t>See e.g. Google’s Style Guide, </a:t>
            </a:r>
            <a:r>
              <a:rPr lang="en-NZ" dirty="0" smtClean="0">
                <a:hlinkClick r:id="rId3"/>
              </a:rPr>
              <a:t>4.1.1 Braces are used where optional</a:t>
            </a:r>
            <a:r>
              <a:rPr lang="en-NZ" dirty="0"/>
              <a:t>:</a:t>
            </a:r>
            <a:endParaRPr lang="en-NZ" dirty="0" smtClean="0"/>
          </a:p>
          <a:p>
            <a:pPr lvl="2"/>
            <a:r>
              <a:rPr lang="en-NZ" dirty="0" smtClean="0"/>
              <a:t>“Braces </a:t>
            </a:r>
            <a:r>
              <a:rPr lang="en-NZ" dirty="0"/>
              <a:t>are used with </a:t>
            </a:r>
            <a:r>
              <a:rPr lang="en-NZ" dirty="0">
                <a:latin typeface="Consolas" panose="020B0609020204030204" pitchFamily="49" charset="0"/>
                <a:cs typeface="Consolas" panose="020B0609020204030204" pitchFamily="49" charset="0"/>
              </a:rPr>
              <a:t>if</a:t>
            </a:r>
            <a:r>
              <a:rPr lang="en-NZ" dirty="0"/>
              <a:t>, </a:t>
            </a:r>
            <a:r>
              <a:rPr lang="en-NZ" dirty="0">
                <a:latin typeface="Consolas" panose="020B0609020204030204" pitchFamily="49" charset="0"/>
                <a:cs typeface="Consolas" panose="020B0609020204030204" pitchFamily="49" charset="0"/>
              </a:rPr>
              <a:t>else</a:t>
            </a:r>
            <a:r>
              <a:rPr lang="en-NZ" dirty="0"/>
              <a:t>, </a:t>
            </a:r>
            <a:r>
              <a:rPr lang="en-NZ" dirty="0">
                <a:latin typeface="Consolas" panose="020B0609020204030204" pitchFamily="49" charset="0"/>
                <a:cs typeface="Consolas" panose="020B0609020204030204" pitchFamily="49" charset="0"/>
              </a:rPr>
              <a:t>for</a:t>
            </a:r>
            <a:r>
              <a:rPr lang="en-NZ" dirty="0"/>
              <a:t>, </a:t>
            </a:r>
            <a:r>
              <a:rPr lang="en-NZ" dirty="0">
                <a:latin typeface="Consolas" panose="020B0609020204030204" pitchFamily="49" charset="0"/>
                <a:cs typeface="Consolas" panose="020B0609020204030204" pitchFamily="49" charset="0"/>
              </a:rPr>
              <a:t>do</a:t>
            </a:r>
            <a:r>
              <a:rPr lang="en-NZ" dirty="0"/>
              <a:t> and </a:t>
            </a:r>
            <a:r>
              <a:rPr lang="en-NZ" dirty="0">
                <a:latin typeface="Consolas" panose="020B0609020204030204" pitchFamily="49" charset="0"/>
                <a:cs typeface="Consolas" panose="020B0609020204030204" pitchFamily="49" charset="0"/>
              </a:rPr>
              <a:t>while</a:t>
            </a:r>
            <a:r>
              <a:rPr lang="en-NZ" dirty="0"/>
              <a:t> statements, even when the body is empty or contains only a single statement</a:t>
            </a:r>
            <a:r>
              <a:rPr lang="en-NZ" dirty="0" smtClean="0"/>
              <a:t>.”</a:t>
            </a:r>
          </a:p>
          <a:p>
            <a:endParaRPr lang="en-NZ" dirty="0">
              <a:latin typeface="Consolas" panose="020B0609020204030204" pitchFamily="49" charset="0"/>
              <a:cs typeface="Consolas" panose="020B0609020204030204" pitchFamily="49" charset="0"/>
            </a:endParaRPr>
          </a:p>
        </p:txBody>
      </p:sp>
      <p:sp>
        <p:nvSpPr>
          <p:cNvPr id="6" name="Content Placeholder 4"/>
          <p:cNvSpPr txBox="1">
            <a:spLocks/>
          </p:cNvSpPr>
          <p:nvPr/>
        </p:nvSpPr>
        <p:spPr>
          <a:xfrm>
            <a:off x="632520" y="3059335"/>
            <a:ext cx="5579988" cy="1345704"/>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320" lvl="1" indent="0" fontAlgn="auto">
              <a:spcAft>
                <a:spcPts val="0"/>
              </a:spcAft>
              <a:buFont typeface="Wingdings 3"/>
              <a:buNone/>
            </a:pPr>
            <a:r>
              <a:rPr lang="en-NZ" dirty="0" smtClean="0">
                <a:latin typeface="Consolas" panose="020B0609020204030204" pitchFamily="49" charset="0"/>
                <a:cs typeface="Consolas" panose="020B0609020204030204" pitchFamily="49" charset="0"/>
              </a:rPr>
              <a:t>                         {</a:t>
            </a:r>
          </a:p>
          <a:p>
            <a:pPr marL="274320" lvl="1" indent="0" fontAlgn="auto">
              <a:spcAft>
                <a:spcPts val="0"/>
              </a:spcAft>
              <a:buFont typeface="Wingdings 3"/>
              <a:buNone/>
            </a:pPr>
            <a:r>
              <a:rPr lang="en-NZ" dirty="0" smtClean="0">
                <a:latin typeface="Consolas" panose="020B0609020204030204" pitchFamily="49" charset="0"/>
                <a:cs typeface="Consolas" panose="020B0609020204030204" pitchFamily="49" charset="0"/>
              </a:rPr>
              <a:t>    	</a:t>
            </a:r>
          </a:p>
          <a:p>
            <a:pPr marL="274320" lvl="1" indent="0" fontAlgn="auto">
              <a:spcAft>
                <a:spcPts val="0"/>
              </a:spcAft>
              <a:buFont typeface="Wingdings 3"/>
              <a:buNone/>
            </a:pPr>
            <a:r>
              <a:rPr lang="en-NZ" dirty="0" smtClean="0">
                <a:latin typeface="Consolas" panose="020B0609020204030204" pitchFamily="49" charset="0"/>
                <a:cs typeface="Consolas" panose="020B0609020204030204" pitchFamily="49" charset="0"/>
              </a:rPr>
              <a:t>}</a:t>
            </a:r>
            <a:endParaRPr lang="en-NZ" dirty="0">
              <a:latin typeface="Consolas" panose="020B0609020204030204" pitchFamily="49" charset="0"/>
              <a:cs typeface="Consolas" panose="020B0609020204030204" pitchFamily="49" charset="0"/>
            </a:endParaRPr>
          </a:p>
        </p:txBody>
      </p:sp>
      <p:sp>
        <p:nvSpPr>
          <p:cNvPr id="7" name="Content Placeholder 5"/>
          <p:cNvSpPr txBox="1">
            <a:spLocks/>
          </p:cNvSpPr>
          <p:nvPr/>
        </p:nvSpPr>
        <p:spPr>
          <a:xfrm>
            <a:off x="632520" y="3065284"/>
            <a:ext cx="5724004" cy="1129680"/>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buNone/>
            </a:pPr>
            <a:r>
              <a:rPr lang="en-NZ" sz="2000" b="1" dirty="0" smtClean="0">
                <a:solidFill>
                  <a:srgbClr val="7F0055"/>
                </a:solidFill>
                <a:latin typeface="Consolas"/>
              </a:rPr>
              <a:t>  for</a:t>
            </a:r>
            <a:r>
              <a:rPr lang="en-NZ" sz="2000" b="1" dirty="0" smtClean="0">
                <a:solidFill>
                  <a:srgbClr val="000000"/>
                </a:solidFill>
                <a:latin typeface="Consolas"/>
              </a:rPr>
              <a:t> </a:t>
            </a:r>
            <a:r>
              <a:rPr lang="en-NZ" sz="2000" b="1" dirty="0">
                <a:solidFill>
                  <a:srgbClr val="000000"/>
                </a:solidFill>
                <a:latin typeface="Consolas"/>
              </a:rPr>
              <a:t>(Object </a:t>
            </a:r>
            <a:r>
              <a:rPr lang="en-NZ" sz="2000" b="1" dirty="0">
                <a:solidFill>
                  <a:srgbClr val="6A3E3E"/>
                </a:solidFill>
                <a:latin typeface="Consolas"/>
              </a:rPr>
              <a:t>o</a:t>
            </a:r>
            <a:r>
              <a:rPr lang="en-NZ" sz="2000" b="1" dirty="0">
                <a:solidFill>
                  <a:srgbClr val="000000"/>
                </a:solidFill>
                <a:latin typeface="Consolas"/>
              </a:rPr>
              <a:t> : </a:t>
            </a:r>
            <a:r>
              <a:rPr lang="en-NZ" sz="2000" b="1" dirty="0">
                <a:solidFill>
                  <a:srgbClr val="6A3E3E"/>
                </a:solidFill>
                <a:latin typeface="Consolas"/>
              </a:rPr>
              <a:t>collection</a:t>
            </a:r>
            <a:r>
              <a:rPr lang="en-NZ" sz="2000" b="1" dirty="0">
                <a:solidFill>
                  <a:srgbClr val="000000"/>
                </a:solidFill>
                <a:latin typeface="Consolas"/>
              </a:rPr>
              <a:t>)</a:t>
            </a:r>
          </a:p>
          <a:p>
            <a:pPr marL="0" indent="0">
              <a:buNone/>
            </a:pPr>
            <a:r>
              <a:rPr lang="en-NZ" sz="2000" dirty="0">
                <a:solidFill>
                  <a:srgbClr val="000000"/>
                </a:solidFill>
                <a:latin typeface="Consolas"/>
              </a:rPr>
              <a:t>    </a:t>
            </a:r>
            <a:r>
              <a:rPr lang="en-NZ" sz="2000" dirty="0" err="1">
                <a:solidFill>
                  <a:srgbClr val="000000"/>
                </a:solidFill>
                <a:latin typeface="Consolas"/>
              </a:rPr>
              <a:t>System.</a:t>
            </a:r>
            <a:r>
              <a:rPr lang="en-NZ" sz="2000" b="1" i="1" dirty="0" err="1">
                <a:solidFill>
                  <a:srgbClr val="0000C0"/>
                </a:solidFill>
                <a:latin typeface="Consolas"/>
              </a:rPr>
              <a:t>out</a:t>
            </a:r>
            <a:r>
              <a:rPr lang="en-NZ" sz="2000" b="1" i="1" dirty="0" err="1">
                <a:solidFill>
                  <a:srgbClr val="000000"/>
                </a:solidFill>
                <a:latin typeface="Consolas"/>
              </a:rPr>
              <a:t>.println</a:t>
            </a:r>
            <a:r>
              <a:rPr lang="en-NZ" sz="2000" b="1" i="1" dirty="0">
                <a:solidFill>
                  <a:srgbClr val="000000"/>
                </a:solidFill>
                <a:latin typeface="Consolas"/>
              </a:rPr>
              <a:t>(</a:t>
            </a:r>
            <a:r>
              <a:rPr lang="en-NZ" sz="2000" b="1" i="1" dirty="0">
                <a:solidFill>
                  <a:srgbClr val="6A3E3E"/>
                </a:solidFill>
                <a:latin typeface="Consolas"/>
              </a:rPr>
              <a:t>o</a:t>
            </a:r>
            <a:r>
              <a:rPr lang="en-NZ" sz="2000" b="1" i="1" dirty="0">
                <a:solidFill>
                  <a:srgbClr val="000000"/>
                </a:solidFill>
                <a:latin typeface="Consolas"/>
              </a:rPr>
              <a:t>);</a:t>
            </a:r>
          </a:p>
        </p:txBody>
      </p:sp>
      <p:sp>
        <p:nvSpPr>
          <p:cNvPr id="2" name="Title 1"/>
          <p:cNvSpPr>
            <a:spLocks noGrp="1"/>
          </p:cNvSpPr>
          <p:nvPr>
            <p:ph type="title"/>
          </p:nvPr>
        </p:nvSpPr>
        <p:spPr/>
        <p:txBody>
          <a:bodyPr/>
          <a:lstStyle/>
          <a:p>
            <a:r>
              <a:rPr lang="en-NZ" dirty="0" smtClean="0"/>
              <a:t>For-each iteration over a Collection</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15</a:t>
            </a:fld>
            <a:endParaRPr lang="en-NZ" dirty="0"/>
          </a:p>
        </p:txBody>
      </p:sp>
    </p:spTree>
    <p:extLst>
      <p:ext uri="{BB962C8B-B14F-4D97-AF65-F5344CB8AC3E}">
        <p14:creationId xmlns:p14="http://schemas.microsoft.com/office/powerpoint/2010/main" val="136767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Iterators</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16</a:t>
            </a:fld>
            <a:endParaRPr lang="en-NZ" dirty="0"/>
          </a:p>
        </p:txBody>
      </p:sp>
      <p:sp>
        <p:nvSpPr>
          <p:cNvPr id="5" name="Content Placeholder 4"/>
          <p:cNvSpPr>
            <a:spLocks noGrp="1"/>
          </p:cNvSpPr>
          <p:nvPr>
            <p:ph sz="quarter" idx="1"/>
          </p:nvPr>
        </p:nvSpPr>
        <p:spPr/>
        <p:txBody>
          <a:bodyPr>
            <a:normAutofit fontScale="92500" lnSpcReduction="20000"/>
          </a:bodyPr>
          <a:lstStyle/>
          <a:p>
            <a:r>
              <a:rPr lang="en-NZ" dirty="0"/>
              <a:t>An </a:t>
            </a:r>
            <a:r>
              <a:rPr lang="en-NZ" b="1" dirty="0">
                <a:latin typeface="Consolas" panose="020B0609020204030204" pitchFamily="49" charset="0"/>
                <a:cs typeface="Consolas" panose="020B0609020204030204" pitchFamily="49" charset="0"/>
              </a:rPr>
              <a:t>Iterator</a:t>
            </a:r>
            <a:r>
              <a:rPr lang="en-NZ" dirty="0"/>
              <a:t> is an object that enables you to traverse through a collection and to remove elements from the collection selectively, if desired. </a:t>
            </a:r>
            <a:endParaRPr lang="en-NZ" dirty="0" smtClean="0"/>
          </a:p>
          <a:p>
            <a:pPr lvl="1"/>
            <a:r>
              <a:rPr lang="en-NZ" dirty="0" smtClean="0"/>
              <a:t>You </a:t>
            </a:r>
            <a:r>
              <a:rPr lang="en-NZ" dirty="0"/>
              <a:t>get an Iterator for a collection by calling its iterator method. </a:t>
            </a:r>
            <a:endParaRPr lang="en-NZ" dirty="0" smtClean="0"/>
          </a:p>
          <a:p>
            <a:pPr lvl="1"/>
            <a:r>
              <a:rPr lang="en-NZ" dirty="0" smtClean="0"/>
              <a:t>The </a:t>
            </a:r>
            <a:r>
              <a:rPr lang="en-NZ" dirty="0"/>
              <a:t>following is the Iterator interface.</a:t>
            </a:r>
          </a:p>
          <a:p>
            <a:pPr marL="274320" lvl="1" indent="0">
              <a:buNone/>
            </a:pPr>
            <a:r>
              <a:rPr lang="en-NZ" sz="2200" b="1" dirty="0" smtClean="0">
                <a:solidFill>
                  <a:srgbClr val="7F0055"/>
                </a:solidFill>
                <a:latin typeface="Consolas"/>
              </a:rPr>
              <a:t>    public</a:t>
            </a:r>
            <a:r>
              <a:rPr lang="en-NZ" sz="2200" b="1" dirty="0" smtClean="0">
                <a:solidFill>
                  <a:srgbClr val="000000"/>
                </a:solidFill>
                <a:latin typeface="Consolas"/>
              </a:rPr>
              <a:t> </a:t>
            </a:r>
            <a:r>
              <a:rPr lang="en-NZ" sz="2200" b="1" dirty="0">
                <a:solidFill>
                  <a:srgbClr val="7F0055"/>
                </a:solidFill>
                <a:latin typeface="Consolas"/>
              </a:rPr>
              <a:t>interface</a:t>
            </a:r>
            <a:r>
              <a:rPr lang="en-NZ" sz="2200" b="1" dirty="0">
                <a:solidFill>
                  <a:srgbClr val="000000"/>
                </a:solidFill>
                <a:latin typeface="Consolas"/>
              </a:rPr>
              <a:t> Iterator&lt;E&gt; {</a:t>
            </a:r>
          </a:p>
          <a:p>
            <a:pPr marL="274320" lvl="1" indent="0">
              <a:buNone/>
            </a:pPr>
            <a:r>
              <a:rPr lang="en-NZ" sz="2200" dirty="0">
                <a:solidFill>
                  <a:srgbClr val="000000"/>
                </a:solidFill>
                <a:latin typeface="Consolas"/>
              </a:rPr>
              <a:t>       </a:t>
            </a:r>
            <a:r>
              <a:rPr lang="en-NZ" sz="2200" b="1" dirty="0" err="1">
                <a:solidFill>
                  <a:srgbClr val="7F0055"/>
                </a:solidFill>
                <a:latin typeface="Consolas"/>
              </a:rPr>
              <a:t>boolean</a:t>
            </a:r>
            <a:r>
              <a:rPr lang="en-NZ" sz="2200" b="1" dirty="0">
                <a:solidFill>
                  <a:srgbClr val="000000"/>
                </a:solidFill>
                <a:latin typeface="Consolas"/>
              </a:rPr>
              <a:t> </a:t>
            </a:r>
            <a:r>
              <a:rPr lang="en-NZ" sz="2200" b="1" dirty="0" err="1">
                <a:solidFill>
                  <a:srgbClr val="000000"/>
                </a:solidFill>
                <a:latin typeface="Consolas"/>
              </a:rPr>
              <a:t>hasNext</a:t>
            </a:r>
            <a:r>
              <a:rPr lang="en-NZ" sz="2200" b="1" dirty="0">
                <a:solidFill>
                  <a:srgbClr val="000000"/>
                </a:solidFill>
                <a:latin typeface="Consolas"/>
              </a:rPr>
              <a:t>();</a:t>
            </a:r>
          </a:p>
          <a:p>
            <a:pPr marL="274320" lvl="1" indent="0">
              <a:buNone/>
            </a:pPr>
            <a:r>
              <a:rPr lang="en-NZ" sz="2200" dirty="0">
                <a:solidFill>
                  <a:srgbClr val="000000"/>
                </a:solidFill>
                <a:latin typeface="Consolas"/>
              </a:rPr>
              <a:t>       E next();</a:t>
            </a:r>
          </a:p>
          <a:p>
            <a:pPr marL="274320" lvl="1" indent="0">
              <a:buNone/>
            </a:pPr>
            <a:r>
              <a:rPr lang="en-NZ" sz="2200" dirty="0">
                <a:solidFill>
                  <a:srgbClr val="000000"/>
                </a:solidFill>
                <a:latin typeface="Consolas"/>
              </a:rPr>
              <a:t>       </a:t>
            </a:r>
            <a:r>
              <a:rPr lang="en-NZ" sz="2200" b="1" dirty="0">
                <a:solidFill>
                  <a:srgbClr val="7F0055"/>
                </a:solidFill>
                <a:latin typeface="Consolas"/>
              </a:rPr>
              <a:t>void</a:t>
            </a:r>
            <a:r>
              <a:rPr lang="en-NZ" sz="2200" b="1" dirty="0">
                <a:solidFill>
                  <a:srgbClr val="000000"/>
                </a:solidFill>
                <a:latin typeface="Consolas"/>
              </a:rPr>
              <a:t> remove(); </a:t>
            </a:r>
            <a:r>
              <a:rPr lang="en-NZ" sz="2200" b="1" dirty="0">
                <a:solidFill>
                  <a:srgbClr val="3F7F5F"/>
                </a:solidFill>
                <a:latin typeface="Consolas"/>
              </a:rPr>
              <a:t>//optional</a:t>
            </a:r>
          </a:p>
          <a:p>
            <a:pPr marL="274320" lvl="1" indent="0">
              <a:buNone/>
            </a:pPr>
            <a:r>
              <a:rPr lang="en-NZ" sz="2200" dirty="0">
                <a:solidFill>
                  <a:srgbClr val="000000"/>
                </a:solidFill>
                <a:latin typeface="Consolas"/>
              </a:rPr>
              <a:t>    </a:t>
            </a:r>
            <a:r>
              <a:rPr lang="en-NZ" sz="2200" dirty="0" smtClean="0">
                <a:solidFill>
                  <a:srgbClr val="000000"/>
                </a:solidFill>
                <a:latin typeface="Consolas"/>
              </a:rPr>
              <a:t>}</a:t>
            </a:r>
            <a:endParaRPr lang="en-NZ" sz="2200" dirty="0">
              <a:solidFill>
                <a:srgbClr val="000000"/>
              </a:solidFill>
              <a:latin typeface="Consolas"/>
            </a:endParaRPr>
          </a:p>
          <a:p>
            <a:pPr lvl="1"/>
            <a:r>
              <a:rPr lang="en-NZ" dirty="0" smtClean="0"/>
              <a:t>The </a:t>
            </a:r>
            <a:r>
              <a:rPr lang="en-NZ" sz="2400" b="1" dirty="0" err="1" smtClean="0">
                <a:solidFill>
                  <a:srgbClr val="000000"/>
                </a:solidFill>
                <a:latin typeface="Consolas"/>
              </a:rPr>
              <a:t>hasNext</a:t>
            </a:r>
            <a:r>
              <a:rPr lang="en-NZ" dirty="0" smtClean="0"/>
              <a:t> </a:t>
            </a:r>
            <a:r>
              <a:rPr lang="en-NZ" dirty="0"/>
              <a:t>method returns true if the iteration has more elements, and </a:t>
            </a:r>
            <a:endParaRPr lang="en-NZ" dirty="0" smtClean="0"/>
          </a:p>
          <a:p>
            <a:pPr lvl="1"/>
            <a:r>
              <a:rPr lang="en-NZ" dirty="0" smtClean="0"/>
              <a:t>the </a:t>
            </a:r>
            <a:r>
              <a:rPr lang="en-NZ" sz="2400" b="1" dirty="0" smtClean="0">
                <a:solidFill>
                  <a:srgbClr val="000000"/>
                </a:solidFill>
                <a:latin typeface="Consolas"/>
              </a:rPr>
              <a:t>next</a:t>
            </a:r>
            <a:r>
              <a:rPr lang="en-NZ" dirty="0" smtClean="0"/>
              <a:t> </a:t>
            </a:r>
            <a:r>
              <a:rPr lang="en-NZ" dirty="0"/>
              <a:t>method returns the next element in the iteration. </a:t>
            </a:r>
            <a:endParaRPr lang="en-NZ" dirty="0" smtClean="0"/>
          </a:p>
          <a:p>
            <a:pPr lvl="1"/>
            <a:r>
              <a:rPr lang="en-NZ" dirty="0" smtClean="0"/>
              <a:t>The </a:t>
            </a:r>
            <a:r>
              <a:rPr lang="en-NZ" sz="2400" b="1" dirty="0" smtClean="0">
                <a:solidFill>
                  <a:srgbClr val="000000"/>
                </a:solidFill>
                <a:latin typeface="Consolas"/>
              </a:rPr>
              <a:t>remove</a:t>
            </a:r>
            <a:r>
              <a:rPr lang="en-NZ" dirty="0" smtClean="0"/>
              <a:t> </a:t>
            </a:r>
            <a:r>
              <a:rPr lang="en-NZ" dirty="0"/>
              <a:t>method removes the last element that was returned by </a:t>
            </a:r>
            <a:r>
              <a:rPr lang="en-NZ" sz="2400" b="1" dirty="0" smtClean="0">
                <a:solidFill>
                  <a:srgbClr val="000000"/>
                </a:solidFill>
                <a:latin typeface="Consolas"/>
              </a:rPr>
              <a:t>next</a:t>
            </a:r>
            <a:r>
              <a:rPr lang="en-NZ" dirty="0" smtClean="0"/>
              <a:t> </a:t>
            </a:r>
            <a:r>
              <a:rPr lang="en-NZ" dirty="0"/>
              <a:t>from the underlying</a:t>
            </a:r>
            <a:r>
              <a:rPr lang="en-NZ" b="1" dirty="0"/>
              <a:t> </a:t>
            </a:r>
            <a:r>
              <a:rPr lang="en-NZ" sz="2400" b="1" dirty="0">
                <a:solidFill>
                  <a:srgbClr val="000000"/>
                </a:solidFill>
                <a:latin typeface="Consolas"/>
              </a:rPr>
              <a:t>Collection</a:t>
            </a:r>
            <a:r>
              <a:rPr lang="en-NZ" dirty="0"/>
              <a:t>. </a:t>
            </a:r>
            <a:endParaRPr lang="en-NZ" dirty="0" smtClean="0"/>
          </a:p>
          <a:p>
            <a:pPr lvl="2"/>
            <a:r>
              <a:rPr lang="en-NZ" dirty="0" smtClean="0"/>
              <a:t>The </a:t>
            </a:r>
            <a:r>
              <a:rPr lang="en-NZ" sz="2400" b="1" dirty="0" smtClean="0">
                <a:solidFill>
                  <a:srgbClr val="000000"/>
                </a:solidFill>
                <a:latin typeface="Consolas"/>
              </a:rPr>
              <a:t>remove</a:t>
            </a:r>
            <a:r>
              <a:rPr lang="en-NZ" dirty="0" smtClean="0"/>
              <a:t> </a:t>
            </a:r>
            <a:r>
              <a:rPr lang="en-NZ" dirty="0"/>
              <a:t>method may be called only once per call to </a:t>
            </a:r>
            <a:r>
              <a:rPr lang="en-NZ" sz="2400" b="1" dirty="0" smtClean="0">
                <a:solidFill>
                  <a:srgbClr val="000000"/>
                </a:solidFill>
                <a:latin typeface="Consolas"/>
              </a:rPr>
              <a:t>next</a:t>
            </a:r>
            <a:r>
              <a:rPr lang="en-NZ" dirty="0" smtClean="0"/>
              <a:t> and </a:t>
            </a:r>
            <a:r>
              <a:rPr lang="en-NZ" dirty="0"/>
              <a:t>throws an exception if this rule is violated.</a:t>
            </a:r>
          </a:p>
        </p:txBody>
      </p:sp>
    </p:spTree>
    <p:extLst>
      <p:ext uri="{BB962C8B-B14F-4D97-AF65-F5344CB8AC3E}">
        <p14:creationId xmlns:p14="http://schemas.microsoft.com/office/powerpoint/2010/main" val="11697184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Modifying a collection</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17</a:t>
            </a:fld>
            <a:endParaRPr lang="en-NZ" dirty="0"/>
          </a:p>
        </p:txBody>
      </p:sp>
      <p:sp>
        <p:nvSpPr>
          <p:cNvPr id="5" name="Content Placeholder 4"/>
          <p:cNvSpPr>
            <a:spLocks noGrp="1"/>
          </p:cNvSpPr>
          <p:nvPr>
            <p:ph sz="quarter" idx="1"/>
          </p:nvPr>
        </p:nvSpPr>
        <p:spPr/>
        <p:txBody>
          <a:bodyPr/>
          <a:lstStyle/>
          <a:p>
            <a:r>
              <a:rPr lang="en-NZ" dirty="0"/>
              <a:t>Note that </a:t>
            </a:r>
            <a:r>
              <a:rPr lang="en-NZ" b="1" dirty="0" err="1" smtClean="0">
                <a:latin typeface="Consolas" panose="020B0609020204030204" pitchFamily="49" charset="0"/>
                <a:cs typeface="Consolas" panose="020B0609020204030204" pitchFamily="49" charset="0"/>
              </a:rPr>
              <a:t>Iterator.remove</a:t>
            </a:r>
            <a:r>
              <a:rPr lang="en-NZ" b="1" dirty="0" smtClean="0">
                <a:latin typeface="Consolas" panose="020B0609020204030204" pitchFamily="49" charset="0"/>
                <a:cs typeface="Consolas" panose="020B0609020204030204" pitchFamily="49" charset="0"/>
              </a:rPr>
              <a:t>()</a:t>
            </a:r>
            <a:r>
              <a:rPr lang="en-NZ" dirty="0" smtClean="0"/>
              <a:t> </a:t>
            </a:r>
            <a:r>
              <a:rPr lang="en-NZ" dirty="0"/>
              <a:t>is the only safe way to modify a collection during iteration; </a:t>
            </a:r>
            <a:endParaRPr lang="en-NZ" dirty="0" smtClean="0"/>
          </a:p>
          <a:p>
            <a:pPr lvl="1"/>
            <a:r>
              <a:rPr lang="en-NZ" dirty="0" smtClean="0"/>
              <a:t>the </a:t>
            </a:r>
            <a:r>
              <a:rPr lang="en-NZ" dirty="0" err="1"/>
              <a:t>behavior</a:t>
            </a:r>
            <a:r>
              <a:rPr lang="en-NZ" dirty="0"/>
              <a:t> </a:t>
            </a:r>
            <a:r>
              <a:rPr lang="en-NZ" dirty="0" smtClean="0"/>
              <a:t>[of an iteration] is </a:t>
            </a:r>
            <a:r>
              <a:rPr lang="en-NZ" dirty="0"/>
              <a:t>unspecified if the underlying collection is modified in any other way while the iteration is in progress</a:t>
            </a:r>
            <a:r>
              <a:rPr lang="en-NZ" dirty="0" smtClean="0"/>
              <a:t>.</a:t>
            </a:r>
            <a:endParaRPr lang="en-NZ" dirty="0"/>
          </a:p>
          <a:p>
            <a:r>
              <a:rPr lang="en-NZ" dirty="0"/>
              <a:t>Use </a:t>
            </a:r>
            <a:r>
              <a:rPr lang="en-NZ" b="1" dirty="0">
                <a:latin typeface="Consolas" panose="020B0609020204030204" pitchFamily="49" charset="0"/>
                <a:cs typeface="Consolas" panose="020B0609020204030204" pitchFamily="49" charset="0"/>
              </a:rPr>
              <a:t>Iterator</a:t>
            </a:r>
            <a:r>
              <a:rPr lang="en-NZ" dirty="0"/>
              <a:t> instead of the for-each construct when you need to:</a:t>
            </a:r>
          </a:p>
          <a:p>
            <a:pPr lvl="1"/>
            <a:r>
              <a:rPr lang="en-NZ" dirty="0" smtClean="0"/>
              <a:t>Remove </a:t>
            </a:r>
            <a:r>
              <a:rPr lang="en-NZ" dirty="0"/>
              <a:t>the current element. </a:t>
            </a:r>
            <a:r>
              <a:rPr lang="en-NZ" dirty="0" smtClean="0"/>
              <a:t> Note: the </a:t>
            </a:r>
            <a:r>
              <a:rPr lang="en-NZ" dirty="0"/>
              <a:t>for-each construct hides the iterator, so you cannot </a:t>
            </a:r>
            <a:r>
              <a:rPr lang="en-NZ" dirty="0" smtClean="0"/>
              <a:t>call </a:t>
            </a:r>
            <a:r>
              <a:rPr lang="en-NZ" b="1" dirty="0" smtClean="0"/>
              <a:t>remove()</a:t>
            </a:r>
            <a:r>
              <a:rPr lang="en-NZ" dirty="0" smtClean="0"/>
              <a:t> within a for-each loop.</a:t>
            </a:r>
            <a:endParaRPr lang="en-NZ" dirty="0"/>
          </a:p>
          <a:p>
            <a:pPr lvl="1"/>
            <a:r>
              <a:rPr lang="en-NZ" dirty="0"/>
              <a:t>Iterate over multiple collections in parallel.</a:t>
            </a:r>
          </a:p>
        </p:txBody>
      </p:sp>
    </p:spTree>
    <p:extLst>
      <p:ext uri="{BB962C8B-B14F-4D97-AF65-F5344CB8AC3E}">
        <p14:creationId xmlns:p14="http://schemas.microsoft.com/office/powerpoint/2010/main" val="1277570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Filtering a collection</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18</a:t>
            </a:fld>
            <a:endParaRPr lang="en-NZ" dirty="0"/>
          </a:p>
        </p:txBody>
      </p:sp>
      <p:sp>
        <p:nvSpPr>
          <p:cNvPr id="5" name="Content Placeholder 4"/>
          <p:cNvSpPr>
            <a:spLocks noGrp="1"/>
          </p:cNvSpPr>
          <p:nvPr>
            <p:ph sz="quarter" idx="1"/>
          </p:nvPr>
        </p:nvSpPr>
        <p:spPr/>
        <p:txBody>
          <a:bodyPr>
            <a:normAutofit/>
          </a:bodyPr>
          <a:lstStyle/>
          <a:p>
            <a:r>
              <a:rPr lang="en-NZ" dirty="0" smtClean="0"/>
              <a:t>“The </a:t>
            </a:r>
            <a:r>
              <a:rPr lang="en-NZ" dirty="0"/>
              <a:t>following method shows you how to use an Iterator to filter an arbitrary </a:t>
            </a:r>
            <a:r>
              <a:rPr lang="en-NZ" b="1" dirty="0">
                <a:latin typeface="Consolas" panose="020B0609020204030204" pitchFamily="49" charset="0"/>
                <a:cs typeface="Consolas" panose="020B0609020204030204" pitchFamily="49" charset="0"/>
              </a:rPr>
              <a:t>Collection</a:t>
            </a:r>
            <a:r>
              <a:rPr lang="en-NZ" dirty="0"/>
              <a:t> — that is, traverse the collection removing specific elements</a:t>
            </a:r>
            <a:r>
              <a:rPr lang="en-NZ" dirty="0" smtClean="0"/>
              <a:t>.</a:t>
            </a:r>
            <a:endParaRPr lang="en-NZ" dirty="0"/>
          </a:p>
          <a:p>
            <a:pPr marL="274320" lvl="1" indent="0">
              <a:buNone/>
            </a:pPr>
            <a:r>
              <a:rPr lang="en-NZ" sz="2200" b="1" dirty="0" smtClean="0">
                <a:solidFill>
                  <a:srgbClr val="7F0055"/>
                </a:solidFill>
                <a:latin typeface="Consolas"/>
              </a:rPr>
              <a:t>   static</a:t>
            </a:r>
            <a:r>
              <a:rPr lang="en-NZ" sz="2200" b="1" dirty="0" smtClean="0">
                <a:solidFill>
                  <a:srgbClr val="000000"/>
                </a:solidFill>
                <a:latin typeface="Consolas"/>
              </a:rPr>
              <a:t> </a:t>
            </a:r>
            <a:r>
              <a:rPr lang="en-NZ" sz="2200" b="1" dirty="0" smtClean="0">
                <a:solidFill>
                  <a:srgbClr val="7F0055"/>
                </a:solidFill>
                <a:latin typeface="Consolas"/>
              </a:rPr>
              <a:t>void</a:t>
            </a:r>
            <a:r>
              <a:rPr lang="en-NZ" sz="2200" b="1" dirty="0" smtClean="0">
                <a:solidFill>
                  <a:srgbClr val="000000"/>
                </a:solidFill>
                <a:latin typeface="Consolas"/>
              </a:rPr>
              <a:t> </a:t>
            </a:r>
            <a:r>
              <a:rPr lang="en-NZ" sz="2200" b="1" dirty="0">
                <a:solidFill>
                  <a:srgbClr val="000000"/>
                </a:solidFill>
                <a:latin typeface="Consolas"/>
              </a:rPr>
              <a:t>filter(Collection&lt;?&gt; </a:t>
            </a:r>
            <a:r>
              <a:rPr lang="en-NZ" sz="2200" b="1" dirty="0">
                <a:solidFill>
                  <a:srgbClr val="6A3E3E"/>
                </a:solidFill>
                <a:latin typeface="Consolas"/>
              </a:rPr>
              <a:t>c</a:t>
            </a:r>
            <a:r>
              <a:rPr lang="en-NZ" sz="2200" b="1" dirty="0">
                <a:solidFill>
                  <a:srgbClr val="000000"/>
                </a:solidFill>
                <a:latin typeface="Consolas"/>
              </a:rPr>
              <a:t>) {</a:t>
            </a:r>
          </a:p>
          <a:p>
            <a:pPr marL="274320" lvl="1" indent="0">
              <a:buNone/>
            </a:pPr>
            <a:r>
              <a:rPr lang="en-NZ" sz="2200" dirty="0">
                <a:solidFill>
                  <a:srgbClr val="000000"/>
                </a:solidFill>
                <a:latin typeface="Consolas"/>
              </a:rPr>
              <a:t>    </a:t>
            </a:r>
            <a:r>
              <a:rPr lang="en-NZ" sz="2200" dirty="0" smtClean="0">
                <a:solidFill>
                  <a:srgbClr val="000000"/>
                </a:solidFill>
                <a:latin typeface="Consolas"/>
              </a:rPr>
              <a:t>  </a:t>
            </a:r>
            <a:r>
              <a:rPr lang="en-NZ" sz="2200" b="1" dirty="0" smtClean="0">
                <a:solidFill>
                  <a:srgbClr val="7F0055"/>
                </a:solidFill>
                <a:latin typeface="Consolas"/>
              </a:rPr>
              <a:t>for</a:t>
            </a:r>
            <a:r>
              <a:rPr lang="en-NZ" sz="2200" b="1" dirty="0" smtClean="0">
                <a:solidFill>
                  <a:srgbClr val="000000"/>
                </a:solidFill>
                <a:latin typeface="Consolas"/>
              </a:rPr>
              <a:t> </a:t>
            </a:r>
            <a:r>
              <a:rPr lang="en-NZ" sz="2200" b="1" dirty="0">
                <a:solidFill>
                  <a:srgbClr val="000000"/>
                </a:solidFill>
                <a:latin typeface="Consolas"/>
              </a:rPr>
              <a:t>(Iterator&lt;?&gt; </a:t>
            </a:r>
            <a:r>
              <a:rPr lang="en-NZ" sz="2200" b="1" dirty="0">
                <a:solidFill>
                  <a:srgbClr val="6A3E3E"/>
                </a:solidFill>
                <a:latin typeface="Consolas"/>
              </a:rPr>
              <a:t>it</a:t>
            </a:r>
            <a:r>
              <a:rPr lang="en-NZ" sz="2200" b="1" dirty="0">
                <a:solidFill>
                  <a:srgbClr val="000000"/>
                </a:solidFill>
                <a:latin typeface="Consolas"/>
              </a:rPr>
              <a:t> = </a:t>
            </a:r>
            <a:r>
              <a:rPr lang="en-NZ" sz="2200" b="1" dirty="0" err="1">
                <a:solidFill>
                  <a:srgbClr val="6A3E3E"/>
                </a:solidFill>
                <a:latin typeface="Consolas"/>
              </a:rPr>
              <a:t>c</a:t>
            </a:r>
            <a:r>
              <a:rPr lang="en-NZ" sz="2200" b="1" dirty="0" err="1">
                <a:solidFill>
                  <a:srgbClr val="000000"/>
                </a:solidFill>
                <a:latin typeface="Consolas"/>
              </a:rPr>
              <a:t>.iterator</a:t>
            </a:r>
            <a:r>
              <a:rPr lang="en-NZ" sz="2200" b="1" dirty="0">
                <a:solidFill>
                  <a:srgbClr val="000000"/>
                </a:solidFill>
                <a:latin typeface="Consolas"/>
              </a:rPr>
              <a:t>(); </a:t>
            </a:r>
            <a:r>
              <a:rPr lang="en-NZ" sz="2200" b="1" dirty="0" err="1">
                <a:solidFill>
                  <a:srgbClr val="6A3E3E"/>
                </a:solidFill>
                <a:latin typeface="Consolas"/>
              </a:rPr>
              <a:t>it</a:t>
            </a:r>
            <a:r>
              <a:rPr lang="en-NZ" sz="2200" b="1" dirty="0" err="1">
                <a:solidFill>
                  <a:srgbClr val="000000"/>
                </a:solidFill>
                <a:latin typeface="Consolas"/>
              </a:rPr>
              <a:t>.hasNext</a:t>
            </a:r>
            <a:r>
              <a:rPr lang="en-NZ" sz="2200" b="1" dirty="0">
                <a:solidFill>
                  <a:srgbClr val="000000"/>
                </a:solidFill>
                <a:latin typeface="Consolas"/>
              </a:rPr>
              <a:t>(); )</a:t>
            </a:r>
          </a:p>
          <a:p>
            <a:pPr marL="274320" lvl="1" indent="0">
              <a:buNone/>
            </a:pPr>
            <a:r>
              <a:rPr lang="en-NZ" sz="2200" dirty="0">
                <a:solidFill>
                  <a:srgbClr val="000000"/>
                </a:solidFill>
                <a:latin typeface="Consolas"/>
              </a:rPr>
              <a:t>        </a:t>
            </a:r>
            <a:r>
              <a:rPr lang="en-NZ" sz="2200" dirty="0" smtClean="0">
                <a:solidFill>
                  <a:srgbClr val="000000"/>
                </a:solidFill>
                <a:latin typeface="Consolas"/>
              </a:rPr>
              <a:t> </a:t>
            </a:r>
            <a:r>
              <a:rPr lang="en-NZ" sz="2200" b="1" dirty="0" smtClean="0">
                <a:solidFill>
                  <a:srgbClr val="7F0055"/>
                </a:solidFill>
                <a:latin typeface="Consolas"/>
              </a:rPr>
              <a:t>if</a:t>
            </a:r>
            <a:r>
              <a:rPr lang="en-NZ" sz="2200" b="1" dirty="0" smtClean="0">
                <a:solidFill>
                  <a:srgbClr val="000000"/>
                </a:solidFill>
                <a:latin typeface="Consolas"/>
              </a:rPr>
              <a:t> </a:t>
            </a:r>
            <a:r>
              <a:rPr lang="en-NZ" sz="2200" b="1" dirty="0">
                <a:solidFill>
                  <a:srgbClr val="000000"/>
                </a:solidFill>
                <a:latin typeface="Consolas"/>
              </a:rPr>
              <a:t>(!</a:t>
            </a:r>
            <a:r>
              <a:rPr lang="en-NZ" sz="2200" b="1" dirty="0" err="1">
                <a:solidFill>
                  <a:srgbClr val="000000"/>
                </a:solidFill>
                <a:latin typeface="Consolas"/>
              </a:rPr>
              <a:t>cond</a:t>
            </a:r>
            <a:r>
              <a:rPr lang="en-NZ" sz="2200" b="1" dirty="0">
                <a:solidFill>
                  <a:srgbClr val="000000"/>
                </a:solidFill>
                <a:latin typeface="Consolas"/>
              </a:rPr>
              <a:t>(</a:t>
            </a:r>
            <a:r>
              <a:rPr lang="en-NZ" sz="2200" b="1" dirty="0" err="1">
                <a:solidFill>
                  <a:srgbClr val="6A3E3E"/>
                </a:solidFill>
                <a:latin typeface="Consolas"/>
              </a:rPr>
              <a:t>it</a:t>
            </a:r>
            <a:r>
              <a:rPr lang="en-NZ" sz="2200" b="1" dirty="0" err="1">
                <a:solidFill>
                  <a:srgbClr val="000000"/>
                </a:solidFill>
                <a:latin typeface="Consolas"/>
              </a:rPr>
              <a:t>.next</a:t>
            </a:r>
            <a:r>
              <a:rPr lang="en-NZ" sz="2200" b="1" dirty="0">
                <a:solidFill>
                  <a:srgbClr val="000000"/>
                </a:solidFill>
                <a:latin typeface="Consolas"/>
              </a:rPr>
              <a:t>()))</a:t>
            </a:r>
          </a:p>
          <a:p>
            <a:pPr marL="274320" lvl="1" indent="0">
              <a:buNone/>
            </a:pPr>
            <a:r>
              <a:rPr lang="en-NZ" sz="2200" dirty="0">
                <a:solidFill>
                  <a:srgbClr val="000000"/>
                </a:solidFill>
                <a:latin typeface="Consolas"/>
              </a:rPr>
              <a:t>            </a:t>
            </a:r>
            <a:r>
              <a:rPr lang="en-NZ" sz="2200" dirty="0" err="1">
                <a:solidFill>
                  <a:srgbClr val="6A3E3E"/>
                </a:solidFill>
                <a:latin typeface="Consolas"/>
              </a:rPr>
              <a:t>it</a:t>
            </a:r>
            <a:r>
              <a:rPr lang="en-NZ" sz="2200" dirty="0" err="1">
                <a:solidFill>
                  <a:srgbClr val="000000"/>
                </a:solidFill>
                <a:latin typeface="Consolas"/>
              </a:rPr>
              <a:t>.remove</a:t>
            </a:r>
            <a:r>
              <a:rPr lang="en-NZ" sz="2200" dirty="0">
                <a:solidFill>
                  <a:srgbClr val="000000"/>
                </a:solidFill>
                <a:latin typeface="Consolas"/>
              </a:rPr>
              <a:t>();</a:t>
            </a:r>
          </a:p>
          <a:p>
            <a:pPr marL="274320" lvl="1" indent="0">
              <a:buNone/>
            </a:pPr>
            <a:r>
              <a:rPr lang="en-NZ" sz="2200" dirty="0" smtClean="0">
                <a:solidFill>
                  <a:srgbClr val="000000"/>
                </a:solidFill>
                <a:latin typeface="Consolas"/>
              </a:rPr>
              <a:t>   }</a:t>
            </a:r>
            <a:endParaRPr lang="en-NZ" sz="2200" dirty="0">
              <a:latin typeface="Consolas" panose="020B0609020204030204" pitchFamily="49" charset="0"/>
              <a:cs typeface="Consolas" panose="020B0609020204030204" pitchFamily="49" charset="0"/>
            </a:endParaRPr>
          </a:p>
          <a:p>
            <a:r>
              <a:rPr lang="en-NZ" dirty="0" smtClean="0"/>
              <a:t>Note the use of the wild-card type </a:t>
            </a:r>
            <a:r>
              <a:rPr lang="en-NZ" b="1" dirty="0" smtClean="0">
                <a:latin typeface="Consolas" panose="020B0609020204030204" pitchFamily="49" charset="0"/>
                <a:cs typeface="Consolas" panose="020B0609020204030204" pitchFamily="49" charset="0"/>
              </a:rPr>
              <a:t>&lt;?&gt;</a:t>
            </a:r>
            <a:r>
              <a:rPr lang="en-NZ" dirty="0" smtClean="0"/>
              <a:t> in this Iterator declaration.</a:t>
            </a:r>
          </a:p>
          <a:p>
            <a:pPr lvl="1"/>
            <a:r>
              <a:rPr lang="en-NZ" dirty="0" smtClean="0">
                <a:cs typeface="Consolas" panose="020B0609020204030204" pitchFamily="49" charset="0"/>
              </a:rPr>
              <a:t>You’ll be programming-by-example when you’re using generics.</a:t>
            </a:r>
          </a:p>
          <a:p>
            <a:pPr lvl="1"/>
            <a:r>
              <a:rPr lang="en-NZ" dirty="0" smtClean="0">
                <a:cs typeface="Consolas" panose="020B0609020204030204" pitchFamily="49" charset="0"/>
              </a:rPr>
              <a:t>The example above is an “idiom”, that is, a common coding pattern.</a:t>
            </a:r>
            <a:endParaRPr lang="en-NZ" dirty="0">
              <a:cs typeface="Consolas" panose="020B0609020204030204" pitchFamily="49" charset="0"/>
            </a:endParaRPr>
          </a:p>
        </p:txBody>
      </p:sp>
    </p:spTree>
    <p:extLst>
      <p:ext uri="{BB962C8B-B14F-4D97-AF65-F5344CB8AC3E}">
        <p14:creationId xmlns:p14="http://schemas.microsoft.com/office/powerpoint/2010/main" val="1955246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Set, List, Queue, </a:t>
            </a:r>
            <a:r>
              <a:rPr lang="en-NZ" dirty="0" err="1" smtClean="0"/>
              <a:t>Deque</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19</a:t>
            </a:fld>
            <a:endParaRPr lang="en-NZ" dirty="0"/>
          </a:p>
        </p:txBody>
      </p:sp>
      <p:sp>
        <p:nvSpPr>
          <p:cNvPr id="5" name="Content Placeholder 4"/>
          <p:cNvSpPr>
            <a:spLocks noGrp="1"/>
          </p:cNvSpPr>
          <p:nvPr>
            <p:ph sz="quarter" idx="1"/>
          </p:nvPr>
        </p:nvSpPr>
        <p:spPr/>
        <p:txBody>
          <a:bodyPr>
            <a:normAutofit fontScale="85000" lnSpcReduction="20000"/>
          </a:bodyPr>
          <a:lstStyle/>
          <a:p>
            <a:r>
              <a:rPr lang="en-NZ" dirty="0" smtClean="0"/>
              <a:t>You should have learned these data structures in COMPSCI 105.</a:t>
            </a:r>
          </a:p>
          <a:p>
            <a:r>
              <a:rPr lang="en-NZ" dirty="0" smtClean="0"/>
              <a:t>The Java Collection Framework has very efficient implementations of these data structures.</a:t>
            </a:r>
          </a:p>
          <a:p>
            <a:pPr lvl="1"/>
            <a:r>
              <a:rPr lang="en-NZ" dirty="0" smtClean="0"/>
              <a:t>You’ll have to choose an implementation!</a:t>
            </a:r>
          </a:p>
          <a:p>
            <a:pPr lvl="1"/>
            <a:r>
              <a:rPr lang="en-NZ" dirty="0" smtClean="0"/>
              <a:t>Sets are implemented as </a:t>
            </a:r>
            <a:r>
              <a:rPr lang="en-NZ" b="1" dirty="0" err="1" smtClean="0">
                <a:solidFill>
                  <a:schemeClr val="tx1"/>
                </a:solidFill>
                <a:latin typeface="Consolas" panose="020B0609020204030204" pitchFamily="49" charset="0"/>
                <a:cs typeface="Consolas" panose="020B0609020204030204" pitchFamily="49" charset="0"/>
              </a:rPr>
              <a:t>HashSet</a:t>
            </a:r>
            <a:r>
              <a:rPr lang="en-NZ" dirty="0" smtClean="0"/>
              <a:t>, </a:t>
            </a:r>
            <a:r>
              <a:rPr lang="en-NZ" sz="2400" b="1" dirty="0" err="1">
                <a:solidFill>
                  <a:schemeClr val="tx1"/>
                </a:solidFill>
                <a:latin typeface="Consolas" panose="020B0609020204030204" pitchFamily="49" charset="0"/>
                <a:cs typeface="Consolas" panose="020B0609020204030204" pitchFamily="49" charset="0"/>
              </a:rPr>
              <a:t>TreeSet</a:t>
            </a:r>
            <a:r>
              <a:rPr lang="en-NZ" dirty="0" smtClean="0"/>
              <a:t>, and </a:t>
            </a:r>
            <a:r>
              <a:rPr lang="en-NZ" sz="2400" b="1" dirty="0" err="1">
                <a:solidFill>
                  <a:schemeClr val="tx1"/>
                </a:solidFill>
                <a:latin typeface="Consolas" panose="020B0609020204030204" pitchFamily="49" charset="0"/>
                <a:cs typeface="Consolas" panose="020B0609020204030204" pitchFamily="49" charset="0"/>
              </a:rPr>
              <a:t>LinkedHashSet</a:t>
            </a:r>
            <a:r>
              <a:rPr lang="en-NZ" dirty="0" smtClean="0"/>
              <a:t>.</a:t>
            </a:r>
          </a:p>
          <a:p>
            <a:pPr lvl="1"/>
            <a:r>
              <a:rPr lang="en-NZ" dirty="0" smtClean="0"/>
              <a:t>Lists are implemented as </a:t>
            </a:r>
            <a:r>
              <a:rPr lang="en-NZ" sz="2400" b="1" dirty="0" err="1">
                <a:solidFill>
                  <a:schemeClr val="tx1"/>
                </a:solidFill>
                <a:latin typeface="Consolas" panose="020B0609020204030204" pitchFamily="49" charset="0"/>
                <a:cs typeface="Consolas" panose="020B0609020204030204" pitchFamily="49" charset="0"/>
              </a:rPr>
              <a:t>ArrayList</a:t>
            </a:r>
            <a:r>
              <a:rPr lang="en-NZ" dirty="0" smtClean="0"/>
              <a:t> and </a:t>
            </a:r>
            <a:r>
              <a:rPr lang="en-NZ" sz="2400" b="1" dirty="0" err="1">
                <a:solidFill>
                  <a:schemeClr val="tx1"/>
                </a:solidFill>
                <a:latin typeface="Consolas" panose="020B0609020204030204" pitchFamily="49" charset="0"/>
                <a:cs typeface="Consolas" panose="020B0609020204030204" pitchFamily="49" charset="0"/>
              </a:rPr>
              <a:t>LinkedList</a:t>
            </a:r>
            <a:r>
              <a:rPr lang="en-NZ" dirty="0" smtClean="0"/>
              <a:t>.</a:t>
            </a:r>
          </a:p>
          <a:p>
            <a:pPr lvl="1"/>
            <a:r>
              <a:rPr lang="en-NZ" dirty="0" smtClean="0"/>
              <a:t>Queues are implemented as </a:t>
            </a:r>
            <a:r>
              <a:rPr lang="en-NZ" sz="2400" b="1" dirty="0" err="1">
                <a:solidFill>
                  <a:schemeClr val="tx1"/>
                </a:solidFill>
                <a:latin typeface="Consolas" panose="020B0609020204030204" pitchFamily="49" charset="0"/>
                <a:cs typeface="Consolas" panose="020B0609020204030204" pitchFamily="49" charset="0"/>
              </a:rPr>
              <a:t>LinkedList</a:t>
            </a:r>
            <a:r>
              <a:rPr lang="en-NZ" dirty="0" smtClean="0"/>
              <a:t> and </a:t>
            </a:r>
            <a:r>
              <a:rPr lang="en-NZ" sz="2400" b="1" dirty="0" err="1">
                <a:solidFill>
                  <a:schemeClr val="tx1"/>
                </a:solidFill>
                <a:latin typeface="Consolas" panose="020B0609020204030204" pitchFamily="49" charset="0"/>
                <a:cs typeface="Consolas" panose="020B0609020204030204" pitchFamily="49" charset="0"/>
              </a:rPr>
              <a:t>PriorityQueue</a:t>
            </a:r>
            <a:r>
              <a:rPr lang="en-NZ" dirty="0" smtClean="0"/>
              <a:t>.</a:t>
            </a:r>
          </a:p>
          <a:p>
            <a:pPr lvl="1"/>
            <a:r>
              <a:rPr lang="en-NZ" dirty="0" err="1" smtClean="0"/>
              <a:t>Deques</a:t>
            </a:r>
            <a:r>
              <a:rPr lang="en-NZ" dirty="0" smtClean="0"/>
              <a:t> are implemented as </a:t>
            </a:r>
            <a:r>
              <a:rPr lang="en-NZ" sz="2400" b="1" dirty="0" err="1">
                <a:solidFill>
                  <a:schemeClr val="tx1"/>
                </a:solidFill>
                <a:latin typeface="Consolas" panose="020B0609020204030204" pitchFamily="49" charset="0"/>
                <a:cs typeface="Consolas" panose="020B0609020204030204" pitchFamily="49" charset="0"/>
              </a:rPr>
              <a:t>LinkedList</a:t>
            </a:r>
            <a:r>
              <a:rPr lang="en-NZ" dirty="0" smtClean="0"/>
              <a:t> and </a:t>
            </a:r>
            <a:r>
              <a:rPr lang="en-NZ" sz="2400" b="1" dirty="0" err="1">
                <a:solidFill>
                  <a:schemeClr val="tx1"/>
                </a:solidFill>
                <a:latin typeface="Consolas" panose="020B0609020204030204" pitchFamily="49" charset="0"/>
                <a:cs typeface="Consolas" panose="020B0609020204030204" pitchFamily="49" charset="0"/>
              </a:rPr>
              <a:t>ArrayDeque</a:t>
            </a:r>
            <a:r>
              <a:rPr lang="en-NZ" dirty="0" smtClean="0"/>
              <a:t>.</a:t>
            </a:r>
          </a:p>
          <a:p>
            <a:r>
              <a:rPr lang="en-NZ" dirty="0" smtClean="0"/>
              <a:t>I don’t expect you to memorise details of these implementations!</a:t>
            </a:r>
          </a:p>
          <a:p>
            <a:pPr lvl="1"/>
            <a:r>
              <a:rPr lang="en-NZ" dirty="0" smtClean="0"/>
              <a:t>You will be able to understand simple uses of the JCF, </a:t>
            </a:r>
            <a:r>
              <a:rPr lang="en-NZ" b="1" dirty="0" smtClean="0"/>
              <a:t>after</a:t>
            </a:r>
            <a:r>
              <a:rPr lang="en-NZ" dirty="0" smtClean="0"/>
              <a:t> you have worked through some examples on your own.  </a:t>
            </a:r>
            <a:r>
              <a:rPr lang="en-NZ" dirty="0"/>
              <a:t> </a:t>
            </a:r>
            <a:r>
              <a:rPr lang="en-NZ" dirty="0" smtClean="0"/>
              <a:t>(You won’t learn this by listening to me!)</a:t>
            </a:r>
          </a:p>
          <a:p>
            <a:pPr lvl="1"/>
            <a:r>
              <a:rPr lang="en-NZ" dirty="0" smtClean="0"/>
              <a:t>You’ll make some syntax errors, especially with generics, but you should be able to sort these out by reviewing some idioms, reading the tutorials, and bashing your way through coding via Eclipse.</a:t>
            </a:r>
          </a:p>
          <a:p>
            <a:pPr lvl="1"/>
            <a:r>
              <a:rPr lang="en-NZ" dirty="0" smtClean="0"/>
              <a:t>You’ll have semantic difficulties with complex implementations and methods, but you should already understand the basic operations on Sets and Lists – so this is mostly review with only a few “surprises” or “quirks” (e.g. indexing from </a:t>
            </a:r>
            <a:r>
              <a:rPr lang="en-NZ" dirty="0" smtClean="0">
                <a:latin typeface="Consolas" panose="020B0609020204030204" pitchFamily="49" charset="0"/>
                <a:cs typeface="Consolas" panose="020B0609020204030204" pitchFamily="49" charset="0"/>
              </a:rPr>
              <a:t>0</a:t>
            </a:r>
            <a:r>
              <a:rPr lang="en-NZ" dirty="0" smtClean="0"/>
              <a:t>).</a:t>
            </a:r>
          </a:p>
        </p:txBody>
      </p:sp>
    </p:spTree>
    <p:extLst>
      <p:ext uri="{BB962C8B-B14F-4D97-AF65-F5344CB8AC3E}">
        <p14:creationId xmlns:p14="http://schemas.microsoft.com/office/powerpoint/2010/main" val="3505783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08050" y="152400"/>
            <a:ext cx="8729663" cy="990600"/>
          </a:xfrm>
        </p:spPr>
        <p:txBody>
          <a:bodyPr/>
          <a:lstStyle/>
          <a:p>
            <a:pPr eaLnBrk="1" hangingPunct="1"/>
            <a:r>
              <a:rPr lang="en-US" smtClean="0"/>
              <a:t>Syllabus</a:t>
            </a:r>
          </a:p>
        </p:txBody>
      </p:sp>
      <p:sp>
        <p:nvSpPr>
          <p:cNvPr id="14339" name="Content Placeholder 2"/>
          <p:cNvSpPr>
            <a:spLocks noGrp="1"/>
          </p:cNvSpPr>
          <p:nvPr>
            <p:ph sz="quarter" idx="1"/>
          </p:nvPr>
        </p:nvSpPr>
        <p:spPr/>
        <p:txBody>
          <a:bodyPr>
            <a:normAutofit lnSpcReduction="10000"/>
          </a:bodyPr>
          <a:lstStyle/>
          <a:p>
            <a:pPr eaLnBrk="1" hangingPunct="1"/>
            <a:r>
              <a:rPr lang="en-US" dirty="0" smtClean="0"/>
              <a:t>Four Themes:</a:t>
            </a:r>
          </a:p>
          <a:p>
            <a:pPr lvl="1" eaLnBrk="1" hangingPunct="1"/>
            <a:r>
              <a:rPr lang="en-US" dirty="0" smtClean="0"/>
              <a:t>The object-oriented programming paradigm</a:t>
            </a:r>
          </a:p>
          <a:p>
            <a:pPr lvl="2" eaLnBrk="1" hangingPunct="1"/>
            <a:r>
              <a:rPr lang="en-US" dirty="0" smtClean="0"/>
              <a:t>Object-orientation, object-oriented programming concepts and programming language constructs – </a:t>
            </a:r>
            <a:r>
              <a:rPr lang="en-US" dirty="0" smtClean="0">
                <a:solidFill>
                  <a:srgbClr val="FF0000"/>
                </a:solidFill>
              </a:rPr>
              <a:t>because, for many important problems, OO design is a convenient way to express the problem and its solution in software.</a:t>
            </a:r>
          </a:p>
          <a:p>
            <a:pPr lvl="1" eaLnBrk="1" hangingPunct="1"/>
            <a:r>
              <a:rPr lang="en-US" dirty="0" smtClean="0"/>
              <a:t>Frameworks</a:t>
            </a:r>
          </a:p>
          <a:p>
            <a:pPr lvl="2" eaLnBrk="1" hangingPunct="1"/>
            <a:r>
              <a:rPr lang="en-US" dirty="0" smtClean="0"/>
              <a:t>Inversion of control,  AWT/Swing and JUnit – </a:t>
            </a:r>
            <a:r>
              <a:rPr lang="en-US" dirty="0" smtClean="0">
                <a:solidFill>
                  <a:srgbClr val="FF0000"/>
                </a:solidFill>
              </a:rPr>
              <a:t>because many important “sub-problems” have already been solved: these solutions should be re-used!</a:t>
            </a:r>
            <a:endParaRPr lang="en-US" dirty="0" smtClean="0"/>
          </a:p>
          <a:p>
            <a:pPr lvl="1" eaLnBrk="1" hangingPunct="1"/>
            <a:r>
              <a:rPr lang="en-US" dirty="0" smtClean="0"/>
              <a:t>Software quality</a:t>
            </a:r>
          </a:p>
          <a:p>
            <a:pPr lvl="2" eaLnBrk="1" hangingPunct="1"/>
            <a:r>
              <a:rPr lang="en-US" dirty="0" smtClean="0"/>
              <a:t>Testing, inspection, documentation – </a:t>
            </a:r>
            <a:r>
              <a:rPr lang="en-US" dirty="0" smtClean="0">
                <a:solidFill>
                  <a:srgbClr val="FF0000"/>
                </a:solidFill>
              </a:rPr>
              <a:t>because large teams are designing, implementing, debugging, maintaining, revising, and supporting complex software.</a:t>
            </a:r>
            <a:endParaRPr lang="en-US" dirty="0" smtClean="0"/>
          </a:p>
          <a:p>
            <a:pPr lvl="1" eaLnBrk="1" hangingPunct="1"/>
            <a:r>
              <a:rPr lang="en-US" dirty="0" smtClean="0"/>
              <a:t>Application-level concurrent programming</a:t>
            </a:r>
          </a:p>
          <a:p>
            <a:pPr lvl="2" eaLnBrk="1" hangingPunct="1"/>
            <a:r>
              <a:rPr lang="en-US" dirty="0" smtClean="0"/>
              <a:t>Multithreading concepts, language primitives and abstractions – </a:t>
            </a:r>
            <a:r>
              <a:rPr lang="en-US" dirty="0" smtClean="0">
                <a:solidFill>
                  <a:srgbClr val="FF0000"/>
                </a:solidFill>
              </a:rPr>
              <a:t>because even our laptops have multiple CPUs.   Dual-core smartphones are now available...</a:t>
            </a:r>
            <a:endParaRPr lang="en-US" dirty="0" smtClean="0"/>
          </a:p>
        </p:txBody>
      </p:sp>
      <p:sp>
        <p:nvSpPr>
          <p:cNvPr id="14340"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pitchFamily="34" charset="0"/>
              </a:defRPr>
            </a:lvl1pPr>
            <a:lvl2pPr marL="742950" indent="-285750" algn="ctr" eaLnBrk="0" hangingPunct="0">
              <a:defRPr sz="2400">
                <a:solidFill>
                  <a:schemeClr val="tx1"/>
                </a:solidFill>
                <a:latin typeface="Tahoma" pitchFamily="34" charset="0"/>
              </a:defRPr>
            </a:lvl2pPr>
            <a:lvl3pPr marL="1143000" indent="-228600" algn="ctr" eaLnBrk="0" hangingPunct="0">
              <a:defRPr sz="2400">
                <a:solidFill>
                  <a:schemeClr val="tx1"/>
                </a:solidFill>
                <a:latin typeface="Tahoma" pitchFamily="34" charset="0"/>
              </a:defRPr>
            </a:lvl3pPr>
            <a:lvl4pPr marL="1600200" indent="-228600" algn="ctr" eaLnBrk="0" hangingPunct="0">
              <a:defRPr sz="2400">
                <a:solidFill>
                  <a:schemeClr val="tx1"/>
                </a:solidFill>
                <a:latin typeface="Tahoma" pitchFamily="34" charset="0"/>
              </a:defRPr>
            </a:lvl4pPr>
            <a:lvl5pPr marL="2057400" indent="-228600" algn="ctr"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fld id="{BA2587E9-0951-4F78-8619-10FFEB8339E5}" type="slidenum">
              <a:rPr lang="en-NZ" sz="1400" smtClean="0">
                <a:solidFill>
                  <a:schemeClr val="tx2"/>
                </a:solidFill>
              </a:rPr>
              <a:pPr algn="l" eaLnBrk="1" hangingPunct="1"/>
              <a:t>2</a:t>
            </a:fld>
            <a:endParaRPr lang="en-NZ" sz="1400" smtClean="0">
              <a:solidFill>
                <a:schemeClr val="tx2"/>
              </a:solidFill>
            </a:endParaRPr>
          </a:p>
        </p:txBody>
      </p:sp>
      <p:sp>
        <p:nvSpPr>
          <p:cNvPr id="2" name="Date Placeholder 1"/>
          <p:cNvSpPr>
            <a:spLocks noGrp="1"/>
          </p:cNvSpPr>
          <p:nvPr>
            <p:ph type="dt" sz="half" idx="10"/>
          </p:nvPr>
        </p:nvSpPr>
        <p:spPr/>
        <p:txBody>
          <a:bodyPr/>
          <a:lstStyle/>
          <a:p>
            <a:pPr>
              <a:defRPr/>
            </a:pPr>
            <a:r>
              <a:rPr lang="en-US" smtClean="0"/>
              <a:t>COMPSCI 230: Collections</a:t>
            </a:r>
            <a:endParaRPr lang="en-N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Map</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20</a:t>
            </a:fld>
            <a:endParaRPr lang="en-NZ" dirty="0"/>
          </a:p>
        </p:txBody>
      </p:sp>
      <p:sp>
        <p:nvSpPr>
          <p:cNvPr id="5" name="Content Placeholder 4"/>
          <p:cNvSpPr>
            <a:spLocks noGrp="1"/>
          </p:cNvSpPr>
          <p:nvPr>
            <p:ph sz="quarter" idx="1"/>
          </p:nvPr>
        </p:nvSpPr>
        <p:spPr>
          <a:xfrm>
            <a:off x="165100" y="1219200"/>
            <a:ext cx="9468420" cy="5378152"/>
          </a:xfrm>
        </p:spPr>
        <p:txBody>
          <a:bodyPr>
            <a:normAutofit fontScale="92500"/>
          </a:bodyPr>
          <a:lstStyle/>
          <a:p>
            <a:r>
              <a:rPr lang="en-NZ" dirty="0" smtClean="0"/>
              <a:t>“</a:t>
            </a:r>
            <a:r>
              <a:rPr lang="en-NZ" dirty="0"/>
              <a:t>A </a:t>
            </a:r>
            <a:r>
              <a:rPr lang="en-NZ" b="1" dirty="0">
                <a:latin typeface="Consolas" panose="020B0609020204030204" pitchFamily="49" charset="0"/>
                <a:cs typeface="Consolas" panose="020B0609020204030204" pitchFamily="49" charset="0"/>
                <a:hlinkClick r:id="rId2"/>
              </a:rPr>
              <a:t>Map</a:t>
            </a:r>
            <a:r>
              <a:rPr lang="en-NZ" dirty="0"/>
              <a:t> is an object that maps keys to values. </a:t>
            </a:r>
            <a:endParaRPr lang="en-NZ" dirty="0" smtClean="0"/>
          </a:p>
          <a:p>
            <a:r>
              <a:rPr lang="en-NZ" dirty="0" smtClean="0"/>
              <a:t>A </a:t>
            </a:r>
            <a:r>
              <a:rPr lang="en-NZ" dirty="0"/>
              <a:t>map cannot contain duplicate keys: </a:t>
            </a:r>
            <a:endParaRPr lang="en-NZ" dirty="0" smtClean="0"/>
          </a:p>
          <a:p>
            <a:pPr lvl="1"/>
            <a:r>
              <a:rPr lang="en-NZ" dirty="0" smtClean="0"/>
              <a:t>Each </a:t>
            </a:r>
            <a:r>
              <a:rPr lang="en-NZ" dirty="0"/>
              <a:t>key can map to at most one value. </a:t>
            </a:r>
            <a:endParaRPr lang="en-NZ" dirty="0" smtClean="0"/>
          </a:p>
          <a:p>
            <a:pPr lvl="1"/>
            <a:r>
              <a:rPr lang="en-NZ" dirty="0" smtClean="0"/>
              <a:t>It </a:t>
            </a:r>
            <a:r>
              <a:rPr lang="en-NZ" dirty="0"/>
              <a:t>models the mathematical </a:t>
            </a:r>
            <a:r>
              <a:rPr lang="en-NZ" i="1" dirty="0"/>
              <a:t>function</a:t>
            </a:r>
            <a:r>
              <a:rPr lang="en-NZ" dirty="0"/>
              <a:t> abstraction. </a:t>
            </a:r>
            <a:endParaRPr lang="en-NZ" dirty="0" smtClean="0"/>
          </a:p>
          <a:p>
            <a:r>
              <a:rPr lang="en-NZ" dirty="0" smtClean="0"/>
              <a:t>The</a:t>
            </a:r>
            <a:r>
              <a:rPr lang="en-NZ" dirty="0"/>
              <a:t> </a:t>
            </a:r>
            <a:r>
              <a:rPr lang="en-NZ" b="1" dirty="0" err="1">
                <a:latin typeface="Consolas" panose="020B0609020204030204" pitchFamily="49" charset="0"/>
                <a:cs typeface="Consolas" panose="020B0609020204030204" pitchFamily="49" charset="0"/>
              </a:rPr>
              <a:t>Map</a:t>
            </a:r>
            <a:r>
              <a:rPr lang="en-NZ" b="1" dirty="0" err="1">
                <a:latin typeface="Consolas" panose="020B0609020204030204" pitchFamily="49" charset="0"/>
                <a:cs typeface="Consolas" panose="020B0609020204030204" pitchFamily="49" charset="0"/>
              </a:rPr>
              <a:t>interface</a:t>
            </a:r>
            <a:r>
              <a:rPr lang="en-NZ" dirty="0"/>
              <a:t> includes methods for </a:t>
            </a:r>
            <a:endParaRPr lang="en-NZ" dirty="0" smtClean="0"/>
          </a:p>
          <a:p>
            <a:pPr lvl="1"/>
            <a:r>
              <a:rPr lang="en-NZ" dirty="0" smtClean="0"/>
              <a:t>basic </a:t>
            </a:r>
            <a:r>
              <a:rPr lang="en-NZ" dirty="0"/>
              <a:t>operations (</a:t>
            </a:r>
            <a:r>
              <a:rPr lang="en-NZ" dirty="0" smtClean="0"/>
              <a:t>such as</a:t>
            </a:r>
            <a:r>
              <a:rPr lang="en-NZ" dirty="0"/>
              <a:t> </a:t>
            </a:r>
            <a:r>
              <a:rPr lang="en-NZ" b="1" dirty="0" smtClean="0">
                <a:solidFill>
                  <a:schemeClr val="tx1"/>
                </a:solidFill>
                <a:latin typeface="Consolas" panose="020B0609020204030204" pitchFamily="49" charset="0"/>
                <a:cs typeface="Consolas" panose="020B0609020204030204" pitchFamily="49" charset="0"/>
              </a:rPr>
              <a:t>put</a:t>
            </a:r>
            <a:r>
              <a:rPr lang="en-NZ" dirty="0" smtClean="0"/>
              <a:t>, </a:t>
            </a:r>
            <a:r>
              <a:rPr lang="en-NZ" b="1" dirty="0">
                <a:solidFill>
                  <a:schemeClr val="tx1"/>
                </a:solidFill>
                <a:latin typeface="Consolas" panose="020B0609020204030204" pitchFamily="49" charset="0"/>
                <a:cs typeface="Consolas" panose="020B0609020204030204" pitchFamily="49" charset="0"/>
              </a:rPr>
              <a:t>get</a:t>
            </a:r>
            <a:r>
              <a:rPr lang="en-NZ" dirty="0" smtClean="0"/>
              <a:t>, </a:t>
            </a:r>
            <a:r>
              <a:rPr lang="en-NZ" b="1" dirty="0">
                <a:solidFill>
                  <a:schemeClr val="tx1"/>
                </a:solidFill>
                <a:latin typeface="Consolas" panose="020B0609020204030204" pitchFamily="49" charset="0"/>
                <a:cs typeface="Consolas" panose="020B0609020204030204" pitchFamily="49" charset="0"/>
              </a:rPr>
              <a:t>remove</a:t>
            </a:r>
            <a:r>
              <a:rPr lang="en-NZ" dirty="0" smtClean="0"/>
              <a:t>, </a:t>
            </a:r>
            <a:r>
              <a:rPr lang="en-NZ" b="1" dirty="0" err="1">
                <a:solidFill>
                  <a:schemeClr val="tx1"/>
                </a:solidFill>
                <a:latin typeface="Consolas" panose="020B0609020204030204" pitchFamily="49" charset="0"/>
                <a:cs typeface="Consolas" panose="020B0609020204030204" pitchFamily="49" charset="0"/>
              </a:rPr>
              <a:t>containsKey</a:t>
            </a:r>
            <a:r>
              <a:rPr lang="en-NZ" dirty="0" smtClean="0"/>
              <a:t>, </a:t>
            </a:r>
            <a:r>
              <a:rPr lang="en-NZ" b="1" dirty="0" err="1">
                <a:solidFill>
                  <a:schemeClr val="tx1"/>
                </a:solidFill>
                <a:latin typeface="Consolas" panose="020B0609020204030204" pitchFamily="49" charset="0"/>
                <a:cs typeface="Consolas" panose="020B0609020204030204" pitchFamily="49" charset="0"/>
              </a:rPr>
              <a:t>containsValue</a:t>
            </a:r>
            <a:r>
              <a:rPr lang="en-NZ" dirty="0" smtClean="0"/>
              <a:t>, </a:t>
            </a:r>
            <a:r>
              <a:rPr lang="en-NZ" b="1" dirty="0">
                <a:solidFill>
                  <a:schemeClr val="tx1"/>
                </a:solidFill>
                <a:latin typeface="Consolas" panose="020B0609020204030204" pitchFamily="49" charset="0"/>
                <a:cs typeface="Consolas" panose="020B0609020204030204" pitchFamily="49" charset="0"/>
              </a:rPr>
              <a:t>size</a:t>
            </a:r>
            <a:r>
              <a:rPr lang="en-NZ" dirty="0" smtClean="0"/>
              <a:t>, and</a:t>
            </a:r>
            <a:r>
              <a:rPr lang="en-NZ" dirty="0"/>
              <a:t> </a:t>
            </a:r>
            <a:r>
              <a:rPr lang="en-NZ" b="1" dirty="0">
                <a:solidFill>
                  <a:schemeClr val="tx1"/>
                </a:solidFill>
                <a:latin typeface="Consolas" panose="020B0609020204030204" pitchFamily="49" charset="0"/>
                <a:cs typeface="Consolas" panose="020B0609020204030204" pitchFamily="49" charset="0"/>
              </a:rPr>
              <a:t>empty</a:t>
            </a:r>
            <a:r>
              <a:rPr lang="en-NZ" dirty="0"/>
              <a:t>), </a:t>
            </a:r>
            <a:endParaRPr lang="en-NZ" dirty="0" smtClean="0"/>
          </a:p>
          <a:p>
            <a:pPr lvl="1"/>
            <a:r>
              <a:rPr lang="en-NZ" dirty="0" smtClean="0"/>
              <a:t>bulk </a:t>
            </a:r>
            <a:r>
              <a:rPr lang="en-NZ" dirty="0"/>
              <a:t>operations (such as </a:t>
            </a:r>
            <a:r>
              <a:rPr lang="en-NZ" b="1" dirty="0" err="1">
                <a:solidFill>
                  <a:schemeClr val="tx1"/>
                </a:solidFill>
                <a:latin typeface="Consolas" panose="020B0609020204030204" pitchFamily="49" charset="0"/>
                <a:cs typeface="Consolas" panose="020B0609020204030204" pitchFamily="49" charset="0"/>
              </a:rPr>
              <a:t>putAll</a:t>
            </a:r>
            <a:r>
              <a:rPr lang="en-NZ" dirty="0"/>
              <a:t> and </a:t>
            </a:r>
            <a:r>
              <a:rPr lang="en-NZ" b="1" dirty="0">
                <a:solidFill>
                  <a:schemeClr val="tx1"/>
                </a:solidFill>
                <a:latin typeface="Consolas" panose="020B0609020204030204" pitchFamily="49" charset="0"/>
                <a:cs typeface="Consolas" panose="020B0609020204030204" pitchFamily="49" charset="0"/>
              </a:rPr>
              <a:t>clear</a:t>
            </a:r>
            <a:r>
              <a:rPr lang="en-NZ" dirty="0"/>
              <a:t>), and </a:t>
            </a:r>
            <a:endParaRPr lang="en-NZ" dirty="0" smtClean="0"/>
          </a:p>
          <a:p>
            <a:pPr lvl="1"/>
            <a:r>
              <a:rPr lang="en-NZ" dirty="0" smtClean="0"/>
              <a:t>collection </a:t>
            </a:r>
            <a:r>
              <a:rPr lang="en-NZ" dirty="0"/>
              <a:t>views (such as </a:t>
            </a:r>
            <a:r>
              <a:rPr lang="en-NZ" b="1" dirty="0" err="1">
                <a:solidFill>
                  <a:schemeClr val="tx1"/>
                </a:solidFill>
                <a:latin typeface="Consolas" panose="020B0609020204030204" pitchFamily="49" charset="0"/>
                <a:cs typeface="Consolas" panose="020B0609020204030204" pitchFamily="49" charset="0"/>
              </a:rPr>
              <a:t>keySet</a:t>
            </a:r>
            <a:r>
              <a:rPr lang="en-NZ" dirty="0"/>
              <a:t>, </a:t>
            </a:r>
            <a:r>
              <a:rPr lang="en-NZ" b="1" dirty="0" err="1">
                <a:solidFill>
                  <a:schemeClr val="tx1"/>
                </a:solidFill>
                <a:latin typeface="Consolas" panose="020B0609020204030204" pitchFamily="49" charset="0"/>
                <a:cs typeface="Consolas" panose="020B0609020204030204" pitchFamily="49" charset="0"/>
              </a:rPr>
              <a:t>entrySet</a:t>
            </a:r>
            <a:r>
              <a:rPr lang="en-NZ" dirty="0"/>
              <a:t>, and </a:t>
            </a:r>
            <a:r>
              <a:rPr lang="en-NZ" b="1" dirty="0">
                <a:solidFill>
                  <a:schemeClr val="tx1"/>
                </a:solidFill>
                <a:latin typeface="Consolas" panose="020B0609020204030204" pitchFamily="49" charset="0"/>
                <a:cs typeface="Consolas" panose="020B0609020204030204" pitchFamily="49" charset="0"/>
              </a:rPr>
              <a:t>values</a:t>
            </a:r>
            <a:r>
              <a:rPr lang="en-NZ" dirty="0" smtClean="0"/>
              <a:t>).</a:t>
            </a:r>
          </a:p>
          <a:p>
            <a:r>
              <a:rPr lang="en-NZ" dirty="0"/>
              <a:t>The Java platform contains three general-purpose </a:t>
            </a:r>
            <a:r>
              <a:rPr lang="en-NZ" dirty="0">
                <a:latin typeface="Consolas" panose="020B0609020204030204" pitchFamily="49" charset="0"/>
                <a:cs typeface="Consolas" panose="020B0609020204030204" pitchFamily="49" charset="0"/>
              </a:rPr>
              <a:t>Map</a:t>
            </a:r>
            <a:r>
              <a:rPr lang="en-NZ" dirty="0"/>
              <a:t> implementations: </a:t>
            </a:r>
            <a:r>
              <a:rPr lang="en-NZ" sz="2300" b="1" dirty="0" err="1">
                <a:latin typeface="Consolas" panose="020B0609020204030204" pitchFamily="49" charset="0"/>
                <a:cs typeface="Consolas" panose="020B0609020204030204" pitchFamily="49" charset="0"/>
                <a:hlinkClick r:id="rId3"/>
              </a:rPr>
              <a:t>HashMap</a:t>
            </a:r>
            <a:r>
              <a:rPr lang="en-NZ" dirty="0"/>
              <a:t>, </a:t>
            </a:r>
            <a:r>
              <a:rPr lang="en-NZ" sz="2300" b="1" dirty="0" err="1">
                <a:latin typeface="Consolas" panose="020B0609020204030204" pitchFamily="49" charset="0"/>
                <a:cs typeface="Consolas" panose="020B0609020204030204" pitchFamily="49" charset="0"/>
                <a:hlinkClick r:id="rId4"/>
              </a:rPr>
              <a:t>TreeMap</a:t>
            </a:r>
            <a:r>
              <a:rPr lang="en-NZ" dirty="0"/>
              <a:t>, and </a:t>
            </a:r>
            <a:r>
              <a:rPr lang="en-NZ" sz="2300" b="1" dirty="0" err="1">
                <a:latin typeface="Consolas" panose="020B0609020204030204" pitchFamily="49" charset="0"/>
                <a:cs typeface="Consolas" panose="020B0609020204030204" pitchFamily="49" charset="0"/>
                <a:hlinkClick r:id="rId5"/>
              </a:rPr>
              <a:t>LinkedHashMap</a:t>
            </a:r>
            <a:r>
              <a:rPr lang="en-NZ" dirty="0"/>
              <a:t>. </a:t>
            </a:r>
            <a:endParaRPr lang="en-NZ" dirty="0" smtClean="0"/>
          </a:p>
          <a:p>
            <a:pPr lvl="1"/>
            <a:r>
              <a:rPr lang="en-NZ" dirty="0" smtClean="0"/>
              <a:t>Their </a:t>
            </a:r>
            <a:r>
              <a:rPr lang="en-NZ" dirty="0" err="1"/>
              <a:t>behavior</a:t>
            </a:r>
            <a:r>
              <a:rPr lang="en-NZ" dirty="0"/>
              <a:t> and performance are precisely analogous </a:t>
            </a:r>
            <a:r>
              <a:rPr lang="en-NZ" dirty="0" smtClean="0"/>
              <a:t>to </a:t>
            </a:r>
            <a:r>
              <a:rPr lang="en-NZ" b="1" dirty="0" err="1">
                <a:solidFill>
                  <a:schemeClr val="tx1"/>
                </a:solidFill>
                <a:latin typeface="Consolas" panose="020B0609020204030204" pitchFamily="49" charset="0"/>
                <a:cs typeface="Consolas" panose="020B0609020204030204" pitchFamily="49" charset="0"/>
              </a:rPr>
              <a:t>HashSet</a:t>
            </a:r>
            <a:r>
              <a:rPr lang="en-NZ" dirty="0"/>
              <a:t>, </a:t>
            </a:r>
            <a:r>
              <a:rPr lang="en-NZ" b="1" dirty="0" err="1">
                <a:solidFill>
                  <a:schemeClr val="tx1"/>
                </a:solidFill>
                <a:latin typeface="Consolas" panose="020B0609020204030204" pitchFamily="49" charset="0"/>
                <a:cs typeface="Consolas" panose="020B0609020204030204" pitchFamily="49" charset="0"/>
              </a:rPr>
              <a:t>TreeSet</a:t>
            </a:r>
            <a:r>
              <a:rPr lang="en-NZ" dirty="0"/>
              <a:t>, and </a:t>
            </a:r>
            <a:r>
              <a:rPr lang="en-NZ" b="1" dirty="0" err="1">
                <a:solidFill>
                  <a:schemeClr val="tx1"/>
                </a:solidFill>
                <a:latin typeface="Consolas" panose="020B0609020204030204" pitchFamily="49" charset="0"/>
                <a:cs typeface="Consolas" panose="020B0609020204030204" pitchFamily="49" charset="0"/>
              </a:rPr>
              <a:t>LinkedHashSet</a:t>
            </a:r>
            <a:r>
              <a:rPr lang="en-NZ" dirty="0"/>
              <a:t>, as described in </a:t>
            </a:r>
            <a:r>
              <a:rPr lang="en-NZ" dirty="0">
                <a:hlinkClick r:id="rId6"/>
              </a:rPr>
              <a:t>The Set Interface</a:t>
            </a:r>
            <a:r>
              <a:rPr lang="en-NZ" dirty="0"/>
              <a:t> section.</a:t>
            </a:r>
            <a:endParaRPr lang="en-NZ" dirty="0"/>
          </a:p>
        </p:txBody>
      </p:sp>
    </p:spTree>
    <p:extLst>
      <p:ext uri="{BB962C8B-B14F-4D97-AF65-F5344CB8AC3E}">
        <p14:creationId xmlns:p14="http://schemas.microsoft.com/office/powerpoint/2010/main" val="124602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hlinkClick r:id="rId2"/>
              </a:rPr>
              <a:t>Map Interface Basic Operations</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21</a:t>
            </a:fld>
            <a:endParaRPr lang="en-NZ" dirty="0"/>
          </a:p>
        </p:txBody>
      </p:sp>
      <p:sp>
        <p:nvSpPr>
          <p:cNvPr id="5" name="Content Placeholder 4"/>
          <p:cNvSpPr>
            <a:spLocks noGrp="1"/>
          </p:cNvSpPr>
          <p:nvPr>
            <p:ph sz="quarter" idx="1"/>
          </p:nvPr>
        </p:nvSpPr>
        <p:spPr>
          <a:xfrm>
            <a:off x="165100" y="1219200"/>
            <a:ext cx="9324404" cy="5234136"/>
          </a:xfrm>
        </p:spPr>
        <p:txBody>
          <a:bodyPr>
            <a:normAutofit fontScale="70000" lnSpcReduction="20000"/>
          </a:bodyPr>
          <a:lstStyle/>
          <a:p>
            <a:r>
              <a:rPr lang="en-NZ" dirty="0" smtClean="0"/>
              <a:t>“The </a:t>
            </a:r>
            <a:r>
              <a:rPr lang="en-NZ" dirty="0"/>
              <a:t>following program generates a frequency table of the words found in its argument list</a:t>
            </a:r>
            <a:r>
              <a:rPr lang="en-NZ" dirty="0" smtClean="0"/>
              <a:t>.</a:t>
            </a:r>
          </a:p>
          <a:p>
            <a:pPr lvl="1"/>
            <a:r>
              <a:rPr lang="en-NZ" dirty="0"/>
              <a:t>T</a:t>
            </a:r>
            <a:r>
              <a:rPr lang="en-NZ" dirty="0" smtClean="0"/>
              <a:t>he </a:t>
            </a:r>
            <a:r>
              <a:rPr lang="en-NZ" dirty="0"/>
              <a:t>frequency table maps each word to the number of times it occurs in the argument list.</a:t>
            </a:r>
          </a:p>
          <a:p>
            <a:pPr marL="548640" lvl="2" indent="0">
              <a:buNone/>
            </a:pPr>
            <a:r>
              <a:rPr lang="en-NZ" sz="2200" b="1" dirty="0" smtClean="0">
                <a:solidFill>
                  <a:srgbClr val="7F0055"/>
                </a:solidFill>
                <a:latin typeface="Consolas"/>
              </a:rPr>
              <a:t>import</a:t>
            </a:r>
            <a:r>
              <a:rPr lang="en-NZ" sz="2200" b="1" dirty="0" smtClean="0">
                <a:solidFill>
                  <a:srgbClr val="000000"/>
                </a:solidFill>
                <a:latin typeface="Consolas"/>
              </a:rPr>
              <a:t> </a:t>
            </a:r>
            <a:r>
              <a:rPr lang="en-NZ" sz="2200" b="1" dirty="0" err="1">
                <a:solidFill>
                  <a:srgbClr val="000000"/>
                </a:solidFill>
                <a:latin typeface="Consolas"/>
              </a:rPr>
              <a:t>java.util</a:t>
            </a:r>
            <a:r>
              <a:rPr lang="en-NZ" sz="2200" b="1" dirty="0">
                <a:solidFill>
                  <a:srgbClr val="000000"/>
                </a:solidFill>
                <a:latin typeface="Consolas"/>
              </a:rPr>
              <a:t>.*;</a:t>
            </a:r>
          </a:p>
          <a:p>
            <a:pPr marL="548640" lvl="2" indent="0">
              <a:buNone/>
            </a:pPr>
            <a:r>
              <a:rPr lang="en-NZ" sz="2200" b="1" dirty="0" smtClean="0">
                <a:solidFill>
                  <a:srgbClr val="7F0055"/>
                </a:solidFill>
                <a:latin typeface="Consolas"/>
              </a:rPr>
              <a:t>public</a:t>
            </a:r>
            <a:r>
              <a:rPr lang="en-NZ" sz="2200" b="1" dirty="0" smtClean="0">
                <a:solidFill>
                  <a:srgbClr val="000000"/>
                </a:solidFill>
                <a:latin typeface="Consolas"/>
              </a:rPr>
              <a:t> </a:t>
            </a:r>
            <a:r>
              <a:rPr lang="en-NZ" sz="2200" b="1" dirty="0">
                <a:solidFill>
                  <a:srgbClr val="7F0055"/>
                </a:solidFill>
                <a:latin typeface="Consolas"/>
              </a:rPr>
              <a:t>class</a:t>
            </a:r>
            <a:r>
              <a:rPr lang="en-NZ" sz="2200" b="1" dirty="0">
                <a:solidFill>
                  <a:srgbClr val="000000"/>
                </a:solidFill>
                <a:latin typeface="Consolas"/>
              </a:rPr>
              <a:t> </a:t>
            </a:r>
            <a:r>
              <a:rPr lang="en-NZ" sz="2200" b="1" dirty="0" err="1">
                <a:solidFill>
                  <a:srgbClr val="000000"/>
                </a:solidFill>
                <a:latin typeface="Consolas"/>
              </a:rPr>
              <a:t>Freq</a:t>
            </a:r>
            <a:r>
              <a:rPr lang="en-NZ" sz="2200" b="1" dirty="0">
                <a:solidFill>
                  <a:srgbClr val="000000"/>
                </a:solidFill>
                <a:latin typeface="Consolas"/>
              </a:rPr>
              <a:t> {</a:t>
            </a:r>
          </a:p>
          <a:p>
            <a:pPr marL="548640" lvl="2" indent="0">
              <a:buNone/>
            </a:pPr>
            <a:r>
              <a:rPr lang="en-NZ" sz="2200" dirty="0">
                <a:solidFill>
                  <a:srgbClr val="000000"/>
                </a:solidFill>
                <a:latin typeface="Consolas"/>
              </a:rPr>
              <a:t>    </a:t>
            </a:r>
            <a:r>
              <a:rPr lang="en-NZ" sz="2200" b="1" dirty="0">
                <a:solidFill>
                  <a:srgbClr val="7F0055"/>
                </a:solidFill>
                <a:latin typeface="Consolas"/>
              </a:rPr>
              <a:t>public</a:t>
            </a:r>
            <a:r>
              <a:rPr lang="en-NZ" sz="2200" b="1" dirty="0">
                <a:solidFill>
                  <a:srgbClr val="000000"/>
                </a:solidFill>
                <a:latin typeface="Consolas"/>
              </a:rPr>
              <a:t> </a:t>
            </a:r>
            <a:r>
              <a:rPr lang="en-NZ" sz="2200" b="1" dirty="0">
                <a:solidFill>
                  <a:srgbClr val="7F0055"/>
                </a:solidFill>
                <a:latin typeface="Consolas"/>
              </a:rPr>
              <a:t>static</a:t>
            </a:r>
            <a:r>
              <a:rPr lang="en-NZ" sz="2200" b="1" dirty="0">
                <a:solidFill>
                  <a:srgbClr val="000000"/>
                </a:solidFill>
                <a:latin typeface="Consolas"/>
              </a:rPr>
              <a:t> </a:t>
            </a:r>
            <a:r>
              <a:rPr lang="en-NZ" sz="2200" b="1" dirty="0">
                <a:solidFill>
                  <a:srgbClr val="7F0055"/>
                </a:solidFill>
                <a:latin typeface="Consolas"/>
              </a:rPr>
              <a:t>void</a:t>
            </a:r>
            <a:r>
              <a:rPr lang="en-NZ" sz="2200" b="1" dirty="0">
                <a:solidFill>
                  <a:srgbClr val="000000"/>
                </a:solidFill>
                <a:latin typeface="Consolas"/>
              </a:rPr>
              <a:t> main(String[] </a:t>
            </a:r>
            <a:r>
              <a:rPr lang="en-NZ" sz="2200" b="1" dirty="0" err="1">
                <a:solidFill>
                  <a:srgbClr val="6A3E3E"/>
                </a:solidFill>
                <a:latin typeface="Consolas"/>
              </a:rPr>
              <a:t>args</a:t>
            </a:r>
            <a:r>
              <a:rPr lang="en-NZ" sz="2200" b="1" dirty="0">
                <a:solidFill>
                  <a:srgbClr val="000000"/>
                </a:solidFill>
                <a:latin typeface="Consolas"/>
              </a:rPr>
              <a:t>) {</a:t>
            </a:r>
          </a:p>
          <a:p>
            <a:pPr marL="548640" lvl="2" indent="0">
              <a:buNone/>
            </a:pPr>
            <a:r>
              <a:rPr lang="en-NZ" sz="2200" dirty="0">
                <a:solidFill>
                  <a:srgbClr val="000000"/>
                </a:solidFill>
                <a:latin typeface="Consolas"/>
              </a:rPr>
              <a:t>        Map&lt;String, Integer&gt; </a:t>
            </a:r>
            <a:r>
              <a:rPr lang="en-NZ" sz="2200" dirty="0">
                <a:solidFill>
                  <a:srgbClr val="6A3E3E"/>
                </a:solidFill>
                <a:latin typeface="Consolas"/>
              </a:rPr>
              <a:t>m</a:t>
            </a:r>
            <a:r>
              <a:rPr lang="en-NZ" sz="2200" dirty="0">
                <a:solidFill>
                  <a:srgbClr val="000000"/>
                </a:solidFill>
                <a:latin typeface="Consolas"/>
              </a:rPr>
              <a:t> = </a:t>
            </a:r>
            <a:r>
              <a:rPr lang="en-NZ" sz="2200" b="1" dirty="0">
                <a:solidFill>
                  <a:srgbClr val="7F0055"/>
                </a:solidFill>
                <a:latin typeface="Consolas"/>
              </a:rPr>
              <a:t>new</a:t>
            </a:r>
            <a:r>
              <a:rPr lang="en-NZ" sz="2200" b="1" dirty="0">
                <a:solidFill>
                  <a:srgbClr val="000000"/>
                </a:solidFill>
                <a:latin typeface="Consolas"/>
              </a:rPr>
              <a:t> </a:t>
            </a:r>
            <a:r>
              <a:rPr lang="en-NZ" sz="2200" b="1" dirty="0" err="1">
                <a:solidFill>
                  <a:srgbClr val="000000"/>
                </a:solidFill>
                <a:latin typeface="Consolas"/>
              </a:rPr>
              <a:t>HashMap</a:t>
            </a:r>
            <a:r>
              <a:rPr lang="en-NZ" sz="2200" b="1" dirty="0">
                <a:solidFill>
                  <a:srgbClr val="000000"/>
                </a:solidFill>
                <a:latin typeface="Consolas"/>
              </a:rPr>
              <a:t>&lt;String, Integer&gt;();</a:t>
            </a:r>
          </a:p>
          <a:p>
            <a:pPr marL="548640" lvl="2" indent="0">
              <a:buNone/>
            </a:pPr>
            <a:r>
              <a:rPr lang="en-NZ" sz="2200" dirty="0" smtClean="0">
                <a:solidFill>
                  <a:srgbClr val="000000"/>
                </a:solidFill>
                <a:latin typeface="Consolas"/>
              </a:rPr>
              <a:t>        </a:t>
            </a:r>
            <a:r>
              <a:rPr lang="en-NZ" sz="2200" dirty="0">
                <a:solidFill>
                  <a:srgbClr val="3F7F5F"/>
                </a:solidFill>
                <a:latin typeface="Consolas"/>
              </a:rPr>
              <a:t>// Initialize frequency table from command line</a:t>
            </a:r>
          </a:p>
          <a:p>
            <a:pPr marL="548640" lvl="2" indent="0">
              <a:buNone/>
            </a:pPr>
            <a:r>
              <a:rPr lang="en-NZ" sz="2200" dirty="0">
                <a:solidFill>
                  <a:srgbClr val="000000"/>
                </a:solidFill>
                <a:latin typeface="Consolas"/>
              </a:rPr>
              <a:t>        </a:t>
            </a:r>
            <a:r>
              <a:rPr lang="en-NZ" sz="2200" b="1" dirty="0">
                <a:solidFill>
                  <a:srgbClr val="7F0055"/>
                </a:solidFill>
                <a:latin typeface="Consolas"/>
              </a:rPr>
              <a:t>for</a:t>
            </a:r>
            <a:r>
              <a:rPr lang="en-NZ" sz="2200" b="1" dirty="0">
                <a:solidFill>
                  <a:srgbClr val="000000"/>
                </a:solidFill>
                <a:latin typeface="Consolas"/>
              </a:rPr>
              <a:t> (String </a:t>
            </a:r>
            <a:r>
              <a:rPr lang="en-NZ" sz="2200" b="1" dirty="0">
                <a:solidFill>
                  <a:srgbClr val="6A3E3E"/>
                </a:solidFill>
                <a:latin typeface="Consolas"/>
              </a:rPr>
              <a:t>a</a:t>
            </a:r>
            <a:r>
              <a:rPr lang="en-NZ" sz="2200" b="1" dirty="0">
                <a:solidFill>
                  <a:srgbClr val="000000"/>
                </a:solidFill>
                <a:latin typeface="Consolas"/>
              </a:rPr>
              <a:t> : </a:t>
            </a:r>
            <a:r>
              <a:rPr lang="en-NZ" sz="2200" b="1" dirty="0" err="1">
                <a:solidFill>
                  <a:srgbClr val="6A3E3E"/>
                </a:solidFill>
                <a:latin typeface="Consolas"/>
              </a:rPr>
              <a:t>args</a:t>
            </a:r>
            <a:r>
              <a:rPr lang="en-NZ" sz="2200" b="1" dirty="0">
                <a:solidFill>
                  <a:srgbClr val="000000"/>
                </a:solidFill>
                <a:latin typeface="Consolas"/>
              </a:rPr>
              <a:t>) {</a:t>
            </a:r>
          </a:p>
          <a:p>
            <a:pPr marL="548640" lvl="2" indent="0">
              <a:buNone/>
            </a:pPr>
            <a:r>
              <a:rPr lang="en-NZ" sz="2200" dirty="0">
                <a:solidFill>
                  <a:srgbClr val="000000"/>
                </a:solidFill>
                <a:latin typeface="Consolas"/>
              </a:rPr>
              <a:t>            Integer </a:t>
            </a:r>
            <a:r>
              <a:rPr lang="en-NZ" sz="2200" dirty="0" err="1">
                <a:solidFill>
                  <a:srgbClr val="6A3E3E"/>
                </a:solidFill>
                <a:latin typeface="Consolas"/>
              </a:rPr>
              <a:t>freq</a:t>
            </a:r>
            <a:r>
              <a:rPr lang="en-NZ" sz="2200" dirty="0">
                <a:solidFill>
                  <a:srgbClr val="000000"/>
                </a:solidFill>
                <a:latin typeface="Consolas"/>
              </a:rPr>
              <a:t> = </a:t>
            </a:r>
            <a:r>
              <a:rPr lang="en-NZ" sz="2200" dirty="0" err="1">
                <a:solidFill>
                  <a:srgbClr val="6A3E3E"/>
                </a:solidFill>
                <a:latin typeface="Consolas"/>
              </a:rPr>
              <a:t>m</a:t>
            </a:r>
            <a:r>
              <a:rPr lang="en-NZ" sz="2200" dirty="0" err="1">
                <a:solidFill>
                  <a:srgbClr val="000000"/>
                </a:solidFill>
                <a:latin typeface="Consolas"/>
              </a:rPr>
              <a:t>.get</a:t>
            </a:r>
            <a:r>
              <a:rPr lang="en-NZ" sz="2200" dirty="0">
                <a:solidFill>
                  <a:srgbClr val="000000"/>
                </a:solidFill>
                <a:latin typeface="Consolas"/>
              </a:rPr>
              <a:t>(</a:t>
            </a:r>
            <a:r>
              <a:rPr lang="en-NZ" sz="2200" dirty="0">
                <a:solidFill>
                  <a:srgbClr val="6A3E3E"/>
                </a:solidFill>
                <a:latin typeface="Consolas"/>
              </a:rPr>
              <a:t>a</a:t>
            </a:r>
            <a:r>
              <a:rPr lang="en-NZ" sz="2200" dirty="0">
                <a:solidFill>
                  <a:srgbClr val="000000"/>
                </a:solidFill>
                <a:latin typeface="Consolas"/>
              </a:rPr>
              <a:t>);</a:t>
            </a:r>
          </a:p>
          <a:p>
            <a:pPr marL="548640" lvl="2" indent="0">
              <a:buNone/>
            </a:pPr>
            <a:r>
              <a:rPr lang="en-NZ" sz="2200" dirty="0">
                <a:solidFill>
                  <a:srgbClr val="000000"/>
                </a:solidFill>
                <a:latin typeface="Consolas"/>
              </a:rPr>
              <a:t>            </a:t>
            </a:r>
            <a:r>
              <a:rPr lang="en-NZ" sz="2200" dirty="0" err="1">
                <a:solidFill>
                  <a:srgbClr val="6A3E3E"/>
                </a:solidFill>
                <a:latin typeface="Consolas"/>
              </a:rPr>
              <a:t>m</a:t>
            </a:r>
            <a:r>
              <a:rPr lang="en-NZ" sz="2200" dirty="0" err="1">
                <a:solidFill>
                  <a:srgbClr val="000000"/>
                </a:solidFill>
                <a:latin typeface="Consolas"/>
              </a:rPr>
              <a:t>.put</a:t>
            </a:r>
            <a:r>
              <a:rPr lang="en-NZ" sz="2200" dirty="0">
                <a:solidFill>
                  <a:srgbClr val="000000"/>
                </a:solidFill>
                <a:latin typeface="Consolas"/>
              </a:rPr>
              <a:t>(</a:t>
            </a:r>
            <a:r>
              <a:rPr lang="en-NZ" sz="2200" dirty="0">
                <a:solidFill>
                  <a:srgbClr val="6A3E3E"/>
                </a:solidFill>
                <a:latin typeface="Consolas"/>
              </a:rPr>
              <a:t>a</a:t>
            </a:r>
            <a:r>
              <a:rPr lang="en-NZ" sz="2200" dirty="0">
                <a:solidFill>
                  <a:srgbClr val="000000"/>
                </a:solidFill>
                <a:latin typeface="Consolas"/>
              </a:rPr>
              <a:t>, (</a:t>
            </a:r>
            <a:r>
              <a:rPr lang="en-NZ" sz="2200" dirty="0" err="1">
                <a:solidFill>
                  <a:srgbClr val="6A3E3E"/>
                </a:solidFill>
                <a:latin typeface="Consolas"/>
              </a:rPr>
              <a:t>freq</a:t>
            </a:r>
            <a:r>
              <a:rPr lang="en-NZ" sz="2200" dirty="0">
                <a:solidFill>
                  <a:srgbClr val="000000"/>
                </a:solidFill>
                <a:latin typeface="Consolas"/>
              </a:rPr>
              <a:t> == </a:t>
            </a:r>
            <a:r>
              <a:rPr lang="en-NZ" sz="2200" b="1" dirty="0">
                <a:solidFill>
                  <a:srgbClr val="7F0055"/>
                </a:solidFill>
                <a:latin typeface="Consolas"/>
              </a:rPr>
              <a:t>null</a:t>
            </a:r>
            <a:r>
              <a:rPr lang="en-NZ" sz="2200" b="1" dirty="0">
                <a:solidFill>
                  <a:srgbClr val="000000"/>
                </a:solidFill>
                <a:latin typeface="Consolas"/>
              </a:rPr>
              <a:t>) ? 1 : </a:t>
            </a:r>
            <a:r>
              <a:rPr lang="en-NZ" sz="2200" b="1" dirty="0" err="1">
                <a:solidFill>
                  <a:srgbClr val="6A3E3E"/>
                </a:solidFill>
                <a:latin typeface="Consolas"/>
              </a:rPr>
              <a:t>freq</a:t>
            </a:r>
            <a:r>
              <a:rPr lang="en-NZ" sz="2200" b="1" dirty="0">
                <a:solidFill>
                  <a:srgbClr val="000000"/>
                </a:solidFill>
                <a:latin typeface="Consolas"/>
              </a:rPr>
              <a:t> + 1);</a:t>
            </a:r>
          </a:p>
          <a:p>
            <a:pPr marL="548640" lvl="2" indent="0">
              <a:buNone/>
            </a:pPr>
            <a:r>
              <a:rPr lang="en-NZ" sz="2200" dirty="0">
                <a:solidFill>
                  <a:srgbClr val="000000"/>
                </a:solidFill>
                <a:latin typeface="Consolas"/>
              </a:rPr>
              <a:t>        }</a:t>
            </a:r>
          </a:p>
          <a:p>
            <a:pPr marL="548640" lvl="2" indent="0">
              <a:buNone/>
            </a:pPr>
            <a:r>
              <a:rPr lang="en-NZ" sz="2200" dirty="0" smtClean="0">
                <a:solidFill>
                  <a:srgbClr val="000000"/>
                </a:solidFill>
                <a:latin typeface="Consolas"/>
              </a:rPr>
              <a:t>        </a:t>
            </a:r>
            <a:r>
              <a:rPr lang="en-NZ" sz="2200" dirty="0" err="1">
                <a:solidFill>
                  <a:srgbClr val="000000"/>
                </a:solidFill>
                <a:latin typeface="Consolas"/>
              </a:rPr>
              <a:t>System.</a:t>
            </a:r>
            <a:r>
              <a:rPr lang="en-NZ" sz="2200" b="1" i="1" dirty="0" err="1">
                <a:solidFill>
                  <a:srgbClr val="0000C0"/>
                </a:solidFill>
                <a:latin typeface="Consolas"/>
              </a:rPr>
              <a:t>out</a:t>
            </a:r>
            <a:r>
              <a:rPr lang="en-NZ" sz="2200" b="1" i="1" dirty="0" err="1">
                <a:solidFill>
                  <a:srgbClr val="000000"/>
                </a:solidFill>
                <a:latin typeface="Consolas"/>
              </a:rPr>
              <a:t>.println</a:t>
            </a:r>
            <a:r>
              <a:rPr lang="en-NZ" sz="2200" b="1" i="1" dirty="0">
                <a:solidFill>
                  <a:srgbClr val="000000"/>
                </a:solidFill>
                <a:latin typeface="Consolas"/>
              </a:rPr>
              <a:t>(</a:t>
            </a:r>
            <a:r>
              <a:rPr lang="en-NZ" sz="2200" b="1" i="1" dirty="0" err="1">
                <a:solidFill>
                  <a:srgbClr val="6A3E3E"/>
                </a:solidFill>
                <a:latin typeface="Consolas"/>
              </a:rPr>
              <a:t>m</a:t>
            </a:r>
            <a:r>
              <a:rPr lang="en-NZ" sz="2200" b="1" i="1" dirty="0" err="1">
                <a:solidFill>
                  <a:srgbClr val="000000"/>
                </a:solidFill>
                <a:latin typeface="Consolas"/>
              </a:rPr>
              <a:t>.size</a:t>
            </a:r>
            <a:r>
              <a:rPr lang="en-NZ" sz="2200" b="1" i="1" dirty="0">
                <a:solidFill>
                  <a:srgbClr val="000000"/>
                </a:solidFill>
                <a:latin typeface="Consolas"/>
              </a:rPr>
              <a:t>() + </a:t>
            </a:r>
            <a:r>
              <a:rPr lang="en-NZ" sz="2200" b="1" i="1" dirty="0">
                <a:solidFill>
                  <a:srgbClr val="2A00FF"/>
                </a:solidFill>
                <a:latin typeface="Consolas"/>
              </a:rPr>
              <a:t>" distinct words:"</a:t>
            </a:r>
            <a:r>
              <a:rPr lang="en-NZ" sz="2200" b="1" i="1" dirty="0">
                <a:solidFill>
                  <a:srgbClr val="000000"/>
                </a:solidFill>
                <a:latin typeface="Consolas"/>
              </a:rPr>
              <a:t>);</a:t>
            </a:r>
          </a:p>
          <a:p>
            <a:pPr marL="548640" lvl="2" indent="0">
              <a:buNone/>
            </a:pPr>
            <a:r>
              <a:rPr lang="en-NZ" sz="2200" dirty="0">
                <a:solidFill>
                  <a:srgbClr val="000000"/>
                </a:solidFill>
                <a:latin typeface="Consolas"/>
              </a:rPr>
              <a:t>        </a:t>
            </a:r>
            <a:r>
              <a:rPr lang="en-NZ" sz="2200" dirty="0" err="1">
                <a:solidFill>
                  <a:srgbClr val="000000"/>
                </a:solidFill>
                <a:latin typeface="Consolas"/>
              </a:rPr>
              <a:t>System.</a:t>
            </a:r>
            <a:r>
              <a:rPr lang="en-NZ" sz="2200" b="1" i="1" dirty="0" err="1">
                <a:solidFill>
                  <a:srgbClr val="0000C0"/>
                </a:solidFill>
                <a:latin typeface="Consolas"/>
              </a:rPr>
              <a:t>out</a:t>
            </a:r>
            <a:r>
              <a:rPr lang="en-NZ" sz="2200" b="1" i="1" dirty="0" err="1">
                <a:solidFill>
                  <a:srgbClr val="000000"/>
                </a:solidFill>
                <a:latin typeface="Consolas"/>
              </a:rPr>
              <a:t>.println</a:t>
            </a:r>
            <a:r>
              <a:rPr lang="en-NZ" sz="2200" b="1" i="1" dirty="0">
                <a:solidFill>
                  <a:srgbClr val="000000"/>
                </a:solidFill>
                <a:latin typeface="Consolas"/>
              </a:rPr>
              <a:t>(</a:t>
            </a:r>
            <a:r>
              <a:rPr lang="en-NZ" sz="2200" b="1" i="1" dirty="0">
                <a:solidFill>
                  <a:srgbClr val="6A3E3E"/>
                </a:solidFill>
                <a:latin typeface="Consolas"/>
              </a:rPr>
              <a:t>m</a:t>
            </a:r>
            <a:r>
              <a:rPr lang="en-NZ" sz="2200" b="1" i="1" dirty="0">
                <a:solidFill>
                  <a:srgbClr val="000000"/>
                </a:solidFill>
                <a:latin typeface="Consolas"/>
              </a:rPr>
              <a:t>);</a:t>
            </a:r>
          </a:p>
          <a:p>
            <a:pPr marL="548640" lvl="2" indent="0">
              <a:buNone/>
            </a:pPr>
            <a:r>
              <a:rPr lang="en-NZ" sz="2200" dirty="0">
                <a:solidFill>
                  <a:srgbClr val="000000"/>
                </a:solidFill>
                <a:latin typeface="Consolas"/>
              </a:rPr>
              <a:t>    }</a:t>
            </a:r>
          </a:p>
          <a:p>
            <a:pPr marL="548640" lvl="2" indent="0">
              <a:buNone/>
            </a:pPr>
            <a:r>
              <a:rPr lang="en-NZ" sz="2200" dirty="0" smtClean="0">
                <a:solidFill>
                  <a:srgbClr val="000000"/>
                </a:solidFill>
                <a:latin typeface="Consolas"/>
              </a:rPr>
              <a:t>}</a:t>
            </a:r>
          </a:p>
          <a:p>
            <a:pPr marL="342900" indent="-342900"/>
            <a:r>
              <a:rPr lang="en-NZ" dirty="0"/>
              <a:t>The only tricky thing about this program is the second argument of the </a:t>
            </a:r>
            <a:r>
              <a:rPr lang="en-NZ" b="1" dirty="0">
                <a:latin typeface="Consolas" panose="020B0609020204030204" pitchFamily="49" charset="0"/>
                <a:cs typeface="Consolas" panose="020B0609020204030204" pitchFamily="49" charset="0"/>
              </a:rPr>
              <a:t>put</a:t>
            </a:r>
            <a:r>
              <a:rPr lang="en-NZ" dirty="0"/>
              <a:t> statement. </a:t>
            </a:r>
            <a:endParaRPr lang="en-NZ" dirty="0" smtClean="0"/>
          </a:p>
          <a:p>
            <a:pPr marL="617220" lvl="1" indent="-342900"/>
            <a:r>
              <a:rPr lang="en-NZ" dirty="0" smtClean="0"/>
              <a:t>That </a:t>
            </a:r>
            <a:r>
              <a:rPr lang="en-NZ" dirty="0"/>
              <a:t>argument is a conditional expression that has the effect of setting the frequency to </a:t>
            </a:r>
            <a:endParaRPr lang="en-NZ" dirty="0" smtClean="0"/>
          </a:p>
          <a:p>
            <a:pPr marL="891540" lvl="2" indent="-342900"/>
            <a:r>
              <a:rPr lang="en-NZ" dirty="0" smtClean="0"/>
              <a:t>one </a:t>
            </a:r>
            <a:r>
              <a:rPr lang="en-NZ" dirty="0"/>
              <a:t>if the word has never been seen before or </a:t>
            </a:r>
            <a:endParaRPr lang="en-NZ" dirty="0" smtClean="0"/>
          </a:p>
          <a:p>
            <a:pPr marL="891540" lvl="2" indent="-342900"/>
            <a:r>
              <a:rPr lang="en-NZ" dirty="0" smtClean="0"/>
              <a:t>one </a:t>
            </a:r>
            <a:r>
              <a:rPr lang="en-NZ" dirty="0"/>
              <a:t>more than its current value if the word has already been seen</a:t>
            </a:r>
            <a:r>
              <a:rPr lang="en-NZ" dirty="0" smtClean="0"/>
              <a:t>.</a:t>
            </a:r>
          </a:p>
          <a:p>
            <a:pPr marL="342900" indent="-342900"/>
            <a:r>
              <a:rPr lang="en-NZ" dirty="0"/>
              <a:t>Try running this </a:t>
            </a:r>
            <a:r>
              <a:rPr lang="en-NZ" dirty="0" smtClean="0"/>
              <a:t>program with the argument…”  (I strongly encourage you to do this! ;-)</a:t>
            </a:r>
            <a:endParaRPr lang="en-NZ" dirty="0"/>
          </a:p>
        </p:txBody>
      </p:sp>
    </p:spTree>
    <p:extLst>
      <p:ext uri="{BB962C8B-B14F-4D97-AF65-F5344CB8AC3E}">
        <p14:creationId xmlns:p14="http://schemas.microsoft.com/office/powerpoint/2010/main" val="16362801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Have you achieved these learning goals?</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22</a:t>
            </a:fld>
            <a:endParaRPr lang="en-NZ" dirty="0"/>
          </a:p>
        </p:txBody>
      </p:sp>
      <p:sp>
        <p:nvSpPr>
          <p:cNvPr id="5" name="Content Placeholder 4"/>
          <p:cNvSpPr>
            <a:spLocks noGrp="1"/>
          </p:cNvSpPr>
          <p:nvPr>
            <p:ph sz="quarter" idx="1"/>
          </p:nvPr>
        </p:nvSpPr>
        <p:spPr/>
        <p:txBody>
          <a:bodyPr/>
          <a:lstStyle/>
          <a:p>
            <a:r>
              <a:rPr lang="en-NZ" dirty="0" smtClean="0"/>
              <a:t>You will have a basic understanding of the syntax and semantics of the Java Collection Framework</a:t>
            </a:r>
          </a:p>
          <a:p>
            <a:pPr lvl="1"/>
            <a:r>
              <a:rPr lang="en-NZ" dirty="0" smtClean="0"/>
              <a:t>This provides a </a:t>
            </a:r>
            <a:r>
              <a:rPr lang="en-NZ" i="1" dirty="0" smtClean="0"/>
              <a:t>foundation</a:t>
            </a:r>
            <a:r>
              <a:rPr lang="en-NZ" dirty="0" smtClean="0"/>
              <a:t> for you to develop a </a:t>
            </a:r>
            <a:r>
              <a:rPr lang="en-NZ" i="1" dirty="0" smtClean="0"/>
              <a:t>working understanding</a:t>
            </a:r>
            <a:r>
              <a:rPr lang="en-NZ" dirty="0" smtClean="0"/>
              <a:t> as you gain practical experience through self-study and in your assignments.</a:t>
            </a:r>
          </a:p>
          <a:p>
            <a:r>
              <a:rPr lang="en-NZ" dirty="0" smtClean="0"/>
              <a:t>You will have a basic understanding of the advantages of a well-designed and well-implemented framework.</a:t>
            </a:r>
          </a:p>
          <a:p>
            <a:pPr lvl="1"/>
            <a:r>
              <a:rPr lang="en-NZ" dirty="0" smtClean="0"/>
              <a:t>(You will not be exposed to any ill-designed or poorly-implemented frameworks ;-)</a:t>
            </a:r>
            <a:endParaRPr lang="en-NZ" dirty="0"/>
          </a:p>
        </p:txBody>
      </p:sp>
    </p:spTree>
    <p:extLst>
      <p:ext uri="{BB962C8B-B14F-4D97-AF65-F5344CB8AC3E}">
        <p14:creationId xmlns:p14="http://schemas.microsoft.com/office/powerpoint/2010/main" val="3424235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this set of slides</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3</a:t>
            </a:fld>
            <a:endParaRPr lang="en-NZ" dirty="0"/>
          </a:p>
        </p:txBody>
      </p:sp>
      <p:sp>
        <p:nvSpPr>
          <p:cNvPr id="5" name="Content Placeholder 4"/>
          <p:cNvSpPr>
            <a:spLocks noGrp="1"/>
          </p:cNvSpPr>
          <p:nvPr>
            <p:ph sz="quarter" idx="1"/>
          </p:nvPr>
        </p:nvSpPr>
        <p:spPr/>
        <p:txBody>
          <a:bodyPr/>
          <a:lstStyle/>
          <a:p>
            <a:r>
              <a:rPr lang="en-NZ" dirty="0" smtClean="0"/>
              <a:t>You will have a basic understanding of the syntax and semantics of the Java Collection Framework</a:t>
            </a:r>
          </a:p>
          <a:p>
            <a:pPr lvl="1"/>
            <a:r>
              <a:rPr lang="en-NZ" dirty="0" smtClean="0"/>
              <a:t>This provides a </a:t>
            </a:r>
            <a:r>
              <a:rPr lang="en-NZ" i="1" dirty="0" smtClean="0"/>
              <a:t>foundation</a:t>
            </a:r>
            <a:r>
              <a:rPr lang="en-NZ" dirty="0" smtClean="0"/>
              <a:t> for you to develop a </a:t>
            </a:r>
            <a:r>
              <a:rPr lang="en-NZ" i="1" dirty="0" smtClean="0"/>
              <a:t>working understanding</a:t>
            </a:r>
            <a:r>
              <a:rPr lang="en-NZ" dirty="0" smtClean="0"/>
              <a:t> as you gain practical experience through self-study and in your assignments.</a:t>
            </a:r>
          </a:p>
          <a:p>
            <a:r>
              <a:rPr lang="en-NZ" dirty="0" smtClean="0"/>
              <a:t>You will have a basic understanding of the advantages of a well-designed and well-implemented framework.</a:t>
            </a:r>
          </a:p>
          <a:p>
            <a:pPr lvl="1"/>
            <a:r>
              <a:rPr lang="en-NZ" dirty="0" smtClean="0"/>
              <a:t>(You will not be exposed to any ill-designed or poorly-implemented frameworks ;-)</a:t>
            </a:r>
            <a:endParaRPr lang="en-NZ" dirty="0"/>
          </a:p>
        </p:txBody>
      </p:sp>
    </p:spTree>
    <p:extLst>
      <p:ext uri="{BB962C8B-B14F-4D97-AF65-F5344CB8AC3E}">
        <p14:creationId xmlns:p14="http://schemas.microsoft.com/office/powerpoint/2010/main" val="217358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is a framework?</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4</a:t>
            </a:fld>
            <a:endParaRPr lang="en-NZ" dirty="0"/>
          </a:p>
        </p:txBody>
      </p:sp>
      <p:sp>
        <p:nvSpPr>
          <p:cNvPr id="5" name="Content Placeholder 4"/>
          <p:cNvSpPr>
            <a:spLocks noGrp="1"/>
          </p:cNvSpPr>
          <p:nvPr>
            <p:ph sz="quarter" idx="1"/>
          </p:nvPr>
        </p:nvSpPr>
        <p:spPr/>
        <p:txBody>
          <a:bodyPr>
            <a:normAutofit fontScale="92500" lnSpcReduction="10000"/>
          </a:bodyPr>
          <a:lstStyle/>
          <a:p>
            <a:r>
              <a:rPr lang="en-NZ" dirty="0" smtClean="0"/>
              <a:t>In the context of Java, the word “framework” is used loosely.</a:t>
            </a:r>
          </a:p>
          <a:p>
            <a:pPr lvl="1"/>
            <a:r>
              <a:rPr lang="en-NZ" dirty="0" smtClean="0"/>
              <a:t>A Java framework is any set of packages whose classes define a unified architecture for an implementation. Examples:</a:t>
            </a:r>
          </a:p>
          <a:p>
            <a:pPr lvl="2"/>
            <a:r>
              <a:rPr lang="en-NZ" dirty="0" smtClean="0"/>
              <a:t>The Java Collections Framework (JCF)</a:t>
            </a:r>
          </a:p>
          <a:p>
            <a:pPr lvl="2"/>
            <a:r>
              <a:rPr lang="en-NZ" dirty="0"/>
              <a:t>T</a:t>
            </a:r>
            <a:r>
              <a:rPr lang="en-NZ" dirty="0" smtClean="0"/>
              <a:t>he Swing Application Framework (SAF)</a:t>
            </a:r>
          </a:p>
          <a:p>
            <a:pPr lvl="2"/>
            <a:r>
              <a:rPr lang="en-NZ" dirty="0"/>
              <a:t>T</a:t>
            </a:r>
            <a:r>
              <a:rPr lang="en-NZ" dirty="0" smtClean="0"/>
              <a:t>he JUnit testing framework (JUnit)</a:t>
            </a:r>
          </a:p>
          <a:p>
            <a:r>
              <a:rPr lang="en-NZ" dirty="0" smtClean="0">
                <a:hlinkClick r:id="rId2"/>
              </a:rPr>
              <a:t>Many computer scientists</a:t>
            </a:r>
            <a:r>
              <a:rPr lang="en-NZ" dirty="0" smtClean="0"/>
              <a:t> define “framework” narrowly.</a:t>
            </a:r>
          </a:p>
          <a:p>
            <a:pPr lvl="1"/>
            <a:r>
              <a:rPr lang="en-NZ" dirty="0" smtClean="0"/>
              <a:t>Swing and JUnit are “frameworks”, because they implement “</a:t>
            </a:r>
            <a:r>
              <a:rPr lang="en-NZ" dirty="0" smtClean="0">
                <a:hlinkClick r:id="rId3"/>
              </a:rPr>
              <a:t>the skeleton of an application that can be customized by the application developer</a:t>
            </a:r>
            <a:r>
              <a:rPr lang="en-NZ" dirty="0" smtClean="0"/>
              <a:t>”.</a:t>
            </a:r>
          </a:p>
          <a:p>
            <a:pPr lvl="1"/>
            <a:r>
              <a:rPr lang="en-NZ" dirty="0" smtClean="0"/>
              <a:t>The Java </a:t>
            </a:r>
            <a:r>
              <a:rPr lang="en-NZ" dirty="0"/>
              <a:t>Collections </a:t>
            </a:r>
            <a:r>
              <a:rPr lang="en-NZ" dirty="0" smtClean="0"/>
              <a:t>Framework is </a:t>
            </a:r>
            <a:r>
              <a:rPr lang="en-NZ" dirty="0"/>
              <a:t>a </a:t>
            </a:r>
            <a:r>
              <a:rPr lang="en-NZ" dirty="0" smtClean="0"/>
              <a:t>“library”, </a:t>
            </a:r>
            <a:r>
              <a:rPr lang="en-NZ" dirty="0"/>
              <a:t>because </a:t>
            </a:r>
            <a:endParaRPr lang="en-NZ" dirty="0" smtClean="0"/>
          </a:p>
          <a:p>
            <a:pPr lvl="2"/>
            <a:r>
              <a:rPr lang="en-NZ" dirty="0" smtClean="0"/>
              <a:t>it </a:t>
            </a:r>
            <a:r>
              <a:rPr lang="en-NZ" dirty="0"/>
              <a:t>is a set of closely-related </a:t>
            </a:r>
            <a:r>
              <a:rPr lang="en-NZ" dirty="0" smtClean="0"/>
              <a:t>classes for implementing data structures, but </a:t>
            </a:r>
          </a:p>
          <a:p>
            <a:pPr lvl="2"/>
            <a:r>
              <a:rPr lang="en-NZ" dirty="0"/>
              <a:t>i</a:t>
            </a:r>
            <a:r>
              <a:rPr lang="en-NZ" dirty="0" smtClean="0"/>
              <a:t>t does not provide a skeleton for an entire application. </a:t>
            </a:r>
          </a:p>
          <a:p>
            <a:r>
              <a:rPr lang="en-NZ" dirty="0" smtClean="0"/>
              <a:t>I will try to avoid using the word “framework” in my lectures,</a:t>
            </a:r>
          </a:p>
          <a:p>
            <a:pPr lvl="1"/>
            <a:r>
              <a:rPr lang="en-NZ" dirty="0" smtClean="0"/>
              <a:t>except in a proper noun: Java Collections Framework, .NET Framework, etc.</a:t>
            </a:r>
          </a:p>
        </p:txBody>
      </p:sp>
    </p:spTree>
    <p:extLst>
      <p:ext uri="{BB962C8B-B14F-4D97-AF65-F5344CB8AC3E}">
        <p14:creationId xmlns:p14="http://schemas.microsoft.com/office/powerpoint/2010/main" val="321210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Collections, in Java</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5</a:t>
            </a:fld>
            <a:endParaRPr lang="en-NZ" dirty="0"/>
          </a:p>
        </p:txBody>
      </p:sp>
      <p:sp>
        <p:nvSpPr>
          <p:cNvPr id="5" name="Content Placeholder 4"/>
          <p:cNvSpPr>
            <a:spLocks noGrp="1"/>
          </p:cNvSpPr>
          <p:nvPr>
            <p:ph sz="quarter" idx="1"/>
          </p:nvPr>
        </p:nvSpPr>
        <p:spPr/>
        <p:txBody>
          <a:bodyPr/>
          <a:lstStyle/>
          <a:p>
            <a:r>
              <a:rPr lang="en-NZ" dirty="0"/>
              <a:t>“A collection — sometimes called a container — is simply an object that groups multiple elements into a single unit. </a:t>
            </a:r>
            <a:endParaRPr lang="en-NZ" dirty="0" smtClean="0"/>
          </a:p>
          <a:p>
            <a:pPr lvl="1"/>
            <a:r>
              <a:rPr lang="en-NZ" dirty="0" smtClean="0"/>
              <a:t>Collections </a:t>
            </a:r>
            <a:r>
              <a:rPr lang="en-NZ" dirty="0"/>
              <a:t>are used to store, retrieve, manipulate, and communicate aggregate data. </a:t>
            </a:r>
            <a:endParaRPr lang="en-NZ" dirty="0" smtClean="0"/>
          </a:p>
          <a:p>
            <a:pPr lvl="1"/>
            <a:r>
              <a:rPr lang="en-NZ" dirty="0" smtClean="0"/>
              <a:t>Typically</a:t>
            </a:r>
            <a:r>
              <a:rPr lang="en-NZ" dirty="0"/>
              <a:t>, they represent data items that form a natural group, such as a poker hand (a collection of cards), a mail folder (a collection of letters), or a telephone directory (a mapping of names to phone numbers). </a:t>
            </a:r>
            <a:endParaRPr lang="en-NZ" dirty="0" smtClean="0"/>
          </a:p>
          <a:p>
            <a:pPr lvl="1"/>
            <a:r>
              <a:rPr lang="en-NZ" dirty="0" smtClean="0"/>
              <a:t>If </a:t>
            </a:r>
            <a:r>
              <a:rPr lang="en-NZ" dirty="0"/>
              <a:t>you have used the Java programming language — or just about any other programming language — you are already familiar with collections</a:t>
            </a:r>
            <a:r>
              <a:rPr lang="en-NZ" dirty="0" smtClean="0"/>
              <a:t>.”</a:t>
            </a:r>
          </a:p>
          <a:p>
            <a:pPr marL="0" indent="0">
              <a:buNone/>
            </a:pPr>
            <a:r>
              <a:rPr lang="en-NZ" dirty="0" smtClean="0"/>
              <a:t>[</a:t>
            </a:r>
            <a:r>
              <a:rPr lang="en-NZ" dirty="0" smtClean="0">
                <a:hlinkClick r:id="rId2"/>
              </a:rPr>
              <a:t>Lesson: Introduction to Collections</a:t>
            </a:r>
            <a:r>
              <a:rPr lang="en-NZ" dirty="0" smtClean="0"/>
              <a:t>, </a:t>
            </a:r>
            <a:r>
              <a:rPr lang="en-NZ" i="1" dirty="0" smtClean="0"/>
              <a:t>The Java Tutorials</a:t>
            </a:r>
            <a:r>
              <a:rPr lang="en-NZ" dirty="0" smtClean="0"/>
              <a:t>]</a:t>
            </a:r>
            <a:endParaRPr lang="en-NZ" dirty="0"/>
          </a:p>
        </p:txBody>
      </p:sp>
    </p:spTree>
    <p:extLst>
      <p:ext uri="{BB962C8B-B14F-4D97-AF65-F5344CB8AC3E}">
        <p14:creationId xmlns:p14="http://schemas.microsoft.com/office/powerpoint/2010/main" val="655291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Collections Framework</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6</a:t>
            </a:fld>
            <a:endParaRPr lang="en-NZ" dirty="0"/>
          </a:p>
        </p:txBody>
      </p:sp>
      <p:sp>
        <p:nvSpPr>
          <p:cNvPr id="5" name="Content Placeholder 4"/>
          <p:cNvSpPr>
            <a:spLocks noGrp="1"/>
          </p:cNvSpPr>
          <p:nvPr>
            <p:ph sz="quarter" idx="1"/>
          </p:nvPr>
        </p:nvSpPr>
        <p:spPr>
          <a:xfrm>
            <a:off x="56456" y="1174576"/>
            <a:ext cx="9740900" cy="5278760"/>
          </a:xfrm>
        </p:spPr>
        <p:txBody>
          <a:bodyPr>
            <a:normAutofit lnSpcReduction="10000"/>
          </a:bodyPr>
          <a:lstStyle/>
          <a:p>
            <a:r>
              <a:rPr lang="en-NZ" dirty="0" smtClean="0"/>
              <a:t>“A </a:t>
            </a:r>
            <a:r>
              <a:rPr lang="en-NZ" dirty="0"/>
              <a:t>collections framework is a unified architecture for representing and manipulating collections. </a:t>
            </a:r>
            <a:r>
              <a:rPr lang="en-NZ" dirty="0" smtClean="0"/>
              <a:t>  All </a:t>
            </a:r>
            <a:r>
              <a:rPr lang="en-NZ" dirty="0"/>
              <a:t>collections frameworks contain the following:</a:t>
            </a:r>
          </a:p>
          <a:p>
            <a:pPr lvl="1"/>
            <a:r>
              <a:rPr lang="en-NZ" b="1" dirty="0" smtClean="0"/>
              <a:t>Interfaces</a:t>
            </a:r>
            <a:r>
              <a:rPr lang="en-NZ" b="1" dirty="0"/>
              <a:t>:</a:t>
            </a:r>
            <a:r>
              <a:rPr lang="en-NZ" dirty="0"/>
              <a:t> </a:t>
            </a:r>
            <a:r>
              <a:rPr lang="en-NZ" dirty="0" smtClean="0"/>
              <a:t> These </a:t>
            </a:r>
            <a:r>
              <a:rPr lang="en-NZ" dirty="0"/>
              <a:t>are abstract data types that represent collections. </a:t>
            </a:r>
            <a:r>
              <a:rPr lang="en-NZ" dirty="0" smtClean="0"/>
              <a:t> Interfaces </a:t>
            </a:r>
            <a:r>
              <a:rPr lang="en-NZ" dirty="0"/>
              <a:t>allow collections to be manipulated independently of the details of their representation. </a:t>
            </a:r>
            <a:r>
              <a:rPr lang="en-NZ" dirty="0" smtClean="0"/>
              <a:t> In </a:t>
            </a:r>
            <a:r>
              <a:rPr lang="en-NZ" dirty="0"/>
              <a:t>object-oriented languages, interfaces generally form a hierarchy.</a:t>
            </a:r>
          </a:p>
          <a:p>
            <a:pPr lvl="1"/>
            <a:r>
              <a:rPr lang="en-NZ" b="1" dirty="0" smtClean="0"/>
              <a:t>Implementations: </a:t>
            </a:r>
            <a:r>
              <a:rPr lang="en-NZ" dirty="0" smtClean="0"/>
              <a:t> These </a:t>
            </a:r>
            <a:r>
              <a:rPr lang="en-NZ" dirty="0"/>
              <a:t>are the concrete implementations of the collection interfaces. </a:t>
            </a:r>
            <a:r>
              <a:rPr lang="en-NZ" dirty="0" smtClean="0"/>
              <a:t> In </a:t>
            </a:r>
            <a:r>
              <a:rPr lang="en-NZ" dirty="0"/>
              <a:t>essence, they are reusable data structures.</a:t>
            </a:r>
          </a:p>
          <a:p>
            <a:pPr lvl="1"/>
            <a:r>
              <a:rPr lang="en-NZ" b="1" dirty="0" smtClean="0"/>
              <a:t>Algorithms</a:t>
            </a:r>
            <a:r>
              <a:rPr lang="en-NZ" b="1" dirty="0"/>
              <a:t>: </a:t>
            </a:r>
            <a:r>
              <a:rPr lang="en-NZ" dirty="0" smtClean="0"/>
              <a:t> These </a:t>
            </a:r>
            <a:r>
              <a:rPr lang="en-NZ" dirty="0"/>
              <a:t>are the methods that perform useful computations, such as searching and sorting, on objects that implement collection interfaces. </a:t>
            </a:r>
            <a:r>
              <a:rPr lang="en-NZ" dirty="0" smtClean="0"/>
              <a:t> The </a:t>
            </a:r>
            <a:r>
              <a:rPr lang="en-NZ" dirty="0"/>
              <a:t>algorithms are said to be polymorphic: that is, the same method can be used on many different implementations of the appropriate collection interface. </a:t>
            </a:r>
            <a:r>
              <a:rPr lang="en-NZ" dirty="0" smtClean="0"/>
              <a:t> In </a:t>
            </a:r>
            <a:r>
              <a:rPr lang="en-NZ" dirty="0"/>
              <a:t>essence, algorithms are reusable functionality</a:t>
            </a:r>
            <a:r>
              <a:rPr lang="en-NZ" dirty="0" smtClean="0"/>
              <a:t>.</a:t>
            </a:r>
          </a:p>
        </p:txBody>
      </p:sp>
    </p:spTree>
    <p:extLst>
      <p:ext uri="{BB962C8B-B14F-4D97-AF65-F5344CB8AC3E}">
        <p14:creationId xmlns:p14="http://schemas.microsoft.com/office/powerpoint/2010/main" val="1268216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Collections in </a:t>
            </a:r>
            <a:r>
              <a:rPr lang="en-NZ" dirty="0"/>
              <a:t>O</a:t>
            </a:r>
            <a:r>
              <a:rPr lang="en-NZ" dirty="0" smtClean="0"/>
              <a:t>ther Languages</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7</a:t>
            </a:fld>
            <a:endParaRPr lang="en-NZ" dirty="0"/>
          </a:p>
        </p:txBody>
      </p:sp>
      <p:sp>
        <p:nvSpPr>
          <p:cNvPr id="5" name="Content Placeholder 4"/>
          <p:cNvSpPr>
            <a:spLocks noGrp="1"/>
          </p:cNvSpPr>
          <p:nvPr>
            <p:ph sz="quarter" idx="1"/>
          </p:nvPr>
        </p:nvSpPr>
        <p:spPr>
          <a:xfrm>
            <a:off x="165100" y="1124744"/>
            <a:ext cx="9493250" cy="5306144"/>
          </a:xfrm>
        </p:spPr>
        <p:txBody>
          <a:bodyPr>
            <a:normAutofit fontScale="92500" lnSpcReduction="20000"/>
          </a:bodyPr>
          <a:lstStyle/>
          <a:p>
            <a:r>
              <a:rPr lang="en-NZ" dirty="0"/>
              <a:t>“Apart from the Java Collections Framework, the best-known examples of collections frameworks are </a:t>
            </a:r>
          </a:p>
          <a:p>
            <a:pPr lvl="1"/>
            <a:r>
              <a:rPr lang="en-NZ" dirty="0"/>
              <a:t>the C++ Standard Template Library (STL) and </a:t>
            </a:r>
          </a:p>
          <a:p>
            <a:pPr lvl="1"/>
            <a:r>
              <a:rPr lang="en-NZ" dirty="0"/>
              <a:t>Smalltalk's collection hierarchy</a:t>
            </a:r>
            <a:r>
              <a:rPr lang="en-NZ" dirty="0" smtClean="0"/>
              <a:t>.”</a:t>
            </a:r>
          </a:p>
          <a:p>
            <a:endParaRPr lang="en-NZ" dirty="0" smtClean="0"/>
          </a:p>
          <a:p>
            <a:r>
              <a:rPr lang="en-NZ" dirty="0" smtClean="0"/>
              <a:t>I wouldn’t expect </a:t>
            </a:r>
            <a:r>
              <a:rPr lang="en-NZ" i="1" dirty="0" smtClean="0"/>
              <a:t>The Java Tutorials</a:t>
            </a:r>
            <a:r>
              <a:rPr lang="en-NZ" dirty="0" smtClean="0"/>
              <a:t> to discuss a competitor’s product!  However I’d say:</a:t>
            </a:r>
          </a:p>
          <a:p>
            <a:pPr lvl="1"/>
            <a:r>
              <a:rPr lang="en-NZ" dirty="0" smtClean="0"/>
              <a:t>The </a:t>
            </a:r>
            <a:r>
              <a:rPr lang="en-NZ" dirty="0" err="1" smtClean="0">
                <a:latin typeface="Consolas" panose="020B0609020204030204" pitchFamily="49" charset="0"/>
                <a:cs typeface="Consolas" panose="020B0609020204030204" pitchFamily="49" charset="0"/>
              </a:rPr>
              <a:t>System.Collections</a:t>
            </a:r>
            <a:r>
              <a:rPr lang="en-NZ" dirty="0" smtClean="0"/>
              <a:t> and </a:t>
            </a:r>
            <a:r>
              <a:rPr lang="en-NZ" dirty="0" err="1" smtClean="0">
                <a:latin typeface="Consolas" panose="020B0609020204030204" pitchFamily="49" charset="0"/>
                <a:cs typeface="Consolas" panose="020B0609020204030204" pitchFamily="49" charset="0"/>
              </a:rPr>
              <a:t>System.Collections.Generic</a:t>
            </a:r>
            <a:r>
              <a:rPr lang="en-NZ" dirty="0" smtClean="0"/>
              <a:t> namespaces in the Base Class Library of the .NET Framework are very comparable to the JCF. </a:t>
            </a:r>
          </a:p>
          <a:p>
            <a:pPr lvl="1"/>
            <a:r>
              <a:rPr lang="en-NZ" dirty="0" smtClean="0"/>
              <a:t>Only </a:t>
            </a:r>
            <a:r>
              <a:rPr lang="en-NZ" dirty="0"/>
              <a:t>a few data structures are standardised in Python.  </a:t>
            </a:r>
            <a:r>
              <a:rPr lang="en-NZ" dirty="0" err="1"/>
              <a:t>Pythonistas</a:t>
            </a:r>
            <a:r>
              <a:rPr lang="en-NZ" dirty="0"/>
              <a:t> write </a:t>
            </a:r>
            <a:r>
              <a:rPr lang="en-NZ" dirty="0">
                <a:hlinkClick r:id="rId3"/>
              </a:rPr>
              <a:t>wrappers to use libraries from other languages</a:t>
            </a:r>
            <a:r>
              <a:rPr lang="en-NZ" dirty="0" smtClean="0"/>
              <a:t>.</a:t>
            </a:r>
            <a:endParaRPr lang="en-NZ" dirty="0"/>
          </a:p>
          <a:p>
            <a:r>
              <a:rPr lang="en-NZ" dirty="0" smtClean="0"/>
              <a:t>If a programming language does not offer well-designed and well-implemented libraries for collections, then programming is much more time-consuming and error-prone.</a:t>
            </a:r>
          </a:p>
          <a:p>
            <a:pPr lvl="1"/>
            <a:r>
              <a:rPr lang="en-NZ" dirty="0" smtClean="0"/>
              <a:t>Readability and maintainability are greatly improved by standardised data structures and algorithms.</a:t>
            </a:r>
          </a:p>
        </p:txBody>
      </p:sp>
    </p:spTree>
    <p:extLst>
      <p:ext uri="{BB962C8B-B14F-4D97-AF65-F5344CB8AC3E}">
        <p14:creationId xmlns:p14="http://schemas.microsoft.com/office/powerpoint/2010/main" val="760551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hlinkClick r:id="rId2"/>
              </a:rPr>
              <a:t>Sales Pitch for the JCF</a:t>
            </a:r>
            <a:endParaRPr lang="en-NZ" dirty="0"/>
          </a:p>
        </p:txBody>
      </p:sp>
      <p:sp>
        <p:nvSpPr>
          <p:cNvPr id="3" name="Date Placeholder 2"/>
          <p:cNvSpPr>
            <a:spLocks noGrp="1"/>
          </p:cNvSpPr>
          <p:nvPr>
            <p:ph type="dt" sz="half" idx="10"/>
          </p:nvPr>
        </p:nvSpPr>
        <p:spPr/>
        <p:txBody>
          <a:bodyPr/>
          <a:lstStyle/>
          <a:p>
            <a:pPr>
              <a:defRPr/>
            </a:pPr>
            <a:r>
              <a:rPr lang="en-US" smtClean="0"/>
              <a:t>COMPSCI 230: Collections</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8</a:t>
            </a:fld>
            <a:endParaRPr lang="en-NZ" dirty="0"/>
          </a:p>
        </p:txBody>
      </p:sp>
      <p:sp>
        <p:nvSpPr>
          <p:cNvPr id="5" name="Content Placeholder 4"/>
          <p:cNvSpPr>
            <a:spLocks noGrp="1"/>
          </p:cNvSpPr>
          <p:nvPr>
            <p:ph sz="quarter" idx="1"/>
          </p:nvPr>
        </p:nvSpPr>
        <p:spPr>
          <a:xfrm>
            <a:off x="165100" y="1166450"/>
            <a:ext cx="9493250" cy="5502910"/>
          </a:xfrm>
        </p:spPr>
        <p:txBody>
          <a:bodyPr>
            <a:normAutofit fontScale="62500" lnSpcReduction="20000"/>
          </a:bodyPr>
          <a:lstStyle/>
          <a:p>
            <a:r>
              <a:rPr lang="en-NZ" b="1" dirty="0" smtClean="0"/>
              <a:t>Reduces </a:t>
            </a:r>
            <a:r>
              <a:rPr lang="en-NZ" b="1" dirty="0"/>
              <a:t>programming effort</a:t>
            </a:r>
            <a:r>
              <a:rPr lang="en-NZ" dirty="0"/>
              <a:t>: </a:t>
            </a:r>
            <a:endParaRPr lang="en-NZ" dirty="0" smtClean="0"/>
          </a:p>
          <a:p>
            <a:pPr lvl="1"/>
            <a:r>
              <a:rPr lang="en-NZ" dirty="0" smtClean="0"/>
              <a:t>By </a:t>
            </a:r>
            <a:r>
              <a:rPr lang="en-NZ" dirty="0"/>
              <a:t>providing useful data structures and algorithms, the Collections Framework frees you to concentrate on the important parts of your program rather than on the low-level "plumbing" required to make it work. By facilitating interoperability among unrelated APIs, the Java Collections Framework frees you from writing adapter objects or conversion code to connect APIs.</a:t>
            </a:r>
          </a:p>
          <a:p>
            <a:r>
              <a:rPr lang="en-NZ" b="1" dirty="0" smtClean="0"/>
              <a:t>Increases program speed and quality: </a:t>
            </a:r>
          </a:p>
          <a:p>
            <a:pPr lvl="1"/>
            <a:r>
              <a:rPr lang="en-NZ" dirty="0" smtClean="0"/>
              <a:t>This </a:t>
            </a:r>
            <a:r>
              <a:rPr lang="en-NZ" dirty="0"/>
              <a:t>Collections Framework provides high-performance, high-quality implementations of useful data structures and algorithms. The various implementations of each interface are interchangeable, so programs can be easily tuned by switching collection implementations. Because you're freed from the drudgery of writing your own data structures, you'll have more time to devote to improving programs' quality and performance.</a:t>
            </a:r>
          </a:p>
          <a:p>
            <a:r>
              <a:rPr lang="en-NZ" b="1" dirty="0" smtClean="0"/>
              <a:t>Allows </a:t>
            </a:r>
            <a:r>
              <a:rPr lang="en-NZ" b="1" dirty="0"/>
              <a:t>interoperability among unrelated APIs: </a:t>
            </a:r>
            <a:endParaRPr lang="en-NZ" b="1" dirty="0" smtClean="0"/>
          </a:p>
          <a:p>
            <a:pPr lvl="1"/>
            <a:r>
              <a:rPr lang="en-NZ" dirty="0" smtClean="0"/>
              <a:t>The </a:t>
            </a:r>
            <a:r>
              <a:rPr lang="en-NZ" dirty="0"/>
              <a:t>collection interfaces are the vernacular by which APIs pass collections back and forth. If my network administration API furnishes a collection of node names and if your GUI toolkit expects a collection of column headings, our APIs will interoperate seamlessly, even though they were written independently.</a:t>
            </a:r>
          </a:p>
          <a:p>
            <a:r>
              <a:rPr lang="en-NZ" b="1" dirty="0" smtClean="0"/>
              <a:t>Reduces </a:t>
            </a:r>
            <a:r>
              <a:rPr lang="en-NZ" b="1" dirty="0"/>
              <a:t>effort to learn and to use new APIs:</a:t>
            </a:r>
            <a:r>
              <a:rPr lang="en-NZ" dirty="0"/>
              <a:t> </a:t>
            </a:r>
            <a:endParaRPr lang="en-NZ" dirty="0" smtClean="0"/>
          </a:p>
          <a:p>
            <a:pPr lvl="1"/>
            <a:r>
              <a:rPr lang="en-NZ" dirty="0" smtClean="0"/>
              <a:t>Many </a:t>
            </a:r>
            <a:r>
              <a:rPr lang="en-NZ" dirty="0"/>
              <a:t>APIs naturally take collections on input and furnish them as output. In the past, each such API had a small sub-API devoted to manipulating its collections. There was little consistency among these ad hoc collections sub-APIs, so you had to learn each one from scratch, and it was easy to make mistakes when using them. With the advent of standard collection interfaces, the problem went away.</a:t>
            </a:r>
          </a:p>
          <a:p>
            <a:r>
              <a:rPr lang="en-NZ" b="1" dirty="0" smtClean="0"/>
              <a:t>Reduces </a:t>
            </a:r>
            <a:r>
              <a:rPr lang="en-NZ" b="1" dirty="0"/>
              <a:t>effort to design new APIs: </a:t>
            </a:r>
            <a:endParaRPr lang="en-NZ" b="1" dirty="0" smtClean="0"/>
          </a:p>
          <a:p>
            <a:pPr lvl="1"/>
            <a:r>
              <a:rPr lang="en-NZ" dirty="0" smtClean="0"/>
              <a:t>This </a:t>
            </a:r>
            <a:r>
              <a:rPr lang="en-NZ" dirty="0"/>
              <a:t>is the flip side of the previous advantage. Designers and implementers don't have to reinvent the wheel each time they create an API that relies on collections; instead, they can use standard collection interfaces.</a:t>
            </a:r>
          </a:p>
          <a:p>
            <a:r>
              <a:rPr lang="en-NZ" b="1" dirty="0" smtClean="0"/>
              <a:t>Fosters </a:t>
            </a:r>
            <a:r>
              <a:rPr lang="en-NZ" b="1" dirty="0"/>
              <a:t>software reuse: </a:t>
            </a:r>
            <a:endParaRPr lang="en-NZ" b="1" dirty="0" smtClean="0"/>
          </a:p>
          <a:p>
            <a:pPr lvl="1"/>
            <a:r>
              <a:rPr lang="en-NZ" dirty="0" smtClean="0"/>
              <a:t>New </a:t>
            </a:r>
            <a:r>
              <a:rPr lang="en-NZ" dirty="0"/>
              <a:t>data structures that conform to the standard collection interfaces are by nature reusable. The same goes for new algorithms that operate on objects that implement these interfaces.</a:t>
            </a:r>
          </a:p>
          <a:p>
            <a:endParaRPr lang="en-NZ" dirty="0"/>
          </a:p>
        </p:txBody>
      </p:sp>
    </p:spTree>
    <p:extLst>
      <p:ext uri="{BB962C8B-B14F-4D97-AF65-F5344CB8AC3E}">
        <p14:creationId xmlns:p14="http://schemas.microsoft.com/office/powerpoint/2010/main" val="324149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908050" y="152400"/>
            <a:ext cx="8729663" cy="990600"/>
          </a:xfrm>
        </p:spPr>
        <p:txBody>
          <a:bodyPr/>
          <a:lstStyle/>
          <a:p>
            <a:r>
              <a:rPr lang="en-NZ" dirty="0" smtClean="0"/>
              <a:t>Overview of the JCF Class Hierarchy</a:t>
            </a:r>
          </a:p>
        </p:txBody>
      </p:sp>
      <p:sp>
        <p:nvSpPr>
          <p:cNvPr id="3" name="Content Placeholder 2"/>
          <p:cNvSpPr>
            <a:spLocks noGrp="1"/>
          </p:cNvSpPr>
          <p:nvPr>
            <p:ph sz="quarter" idx="1"/>
          </p:nvPr>
        </p:nvSpPr>
        <p:spPr>
          <a:xfrm>
            <a:off x="165100" y="1219201"/>
            <a:ext cx="9324404" cy="1345703"/>
          </a:xfrm>
        </p:spPr>
        <p:txBody>
          <a:bodyPr>
            <a:normAutofit/>
          </a:bodyPr>
          <a:lstStyle/>
          <a:p>
            <a:pPr>
              <a:lnSpc>
                <a:spcPct val="80000"/>
              </a:lnSpc>
            </a:pPr>
            <a:r>
              <a:rPr lang="en-NZ" sz="1800" dirty="0" smtClean="0"/>
              <a:t>Collection Interface</a:t>
            </a:r>
          </a:p>
          <a:p>
            <a:pPr lvl="1">
              <a:lnSpc>
                <a:spcPct val="80000"/>
              </a:lnSpc>
            </a:pPr>
            <a:r>
              <a:rPr lang="en-NZ" sz="1600" dirty="0" smtClean="0"/>
              <a:t>A collection represents a group of objects, known as its elements</a:t>
            </a:r>
          </a:p>
          <a:p>
            <a:pPr>
              <a:lnSpc>
                <a:spcPct val="80000"/>
              </a:lnSpc>
            </a:pPr>
            <a:r>
              <a:rPr lang="en-NZ" sz="1800" dirty="0" smtClean="0"/>
              <a:t>List Interface</a:t>
            </a:r>
          </a:p>
          <a:p>
            <a:pPr lvl="1">
              <a:lnSpc>
                <a:spcPct val="80000"/>
              </a:lnSpc>
            </a:pPr>
            <a:r>
              <a:rPr lang="en-NZ" sz="1600" dirty="0" smtClean="0"/>
              <a:t>An ordered collection. The user can access elements by their integer index (position in the list), and search for elements in the list.</a:t>
            </a:r>
          </a:p>
        </p:txBody>
      </p:sp>
      <p:sp>
        <p:nvSpPr>
          <p:cNvPr id="2253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Courier New" pitchFamily="49" charset="0"/>
              </a:defRPr>
            </a:lvl1pPr>
            <a:lvl2pPr marL="742950" indent="-285750" eaLnBrk="0" hangingPunct="0">
              <a:defRPr sz="1400">
                <a:solidFill>
                  <a:schemeClr val="tx1"/>
                </a:solidFill>
                <a:latin typeface="Courier New" pitchFamily="49" charset="0"/>
              </a:defRPr>
            </a:lvl2pPr>
            <a:lvl3pPr marL="1143000" indent="-228600" eaLnBrk="0" hangingPunct="0">
              <a:defRPr sz="1400">
                <a:solidFill>
                  <a:schemeClr val="tx1"/>
                </a:solidFill>
                <a:latin typeface="Courier New" pitchFamily="49" charset="0"/>
              </a:defRPr>
            </a:lvl3pPr>
            <a:lvl4pPr marL="1600200" indent="-228600" eaLnBrk="0" hangingPunct="0">
              <a:defRPr sz="1400">
                <a:solidFill>
                  <a:schemeClr val="tx1"/>
                </a:solidFill>
                <a:latin typeface="Courier New" pitchFamily="49" charset="0"/>
              </a:defRPr>
            </a:lvl4pPr>
            <a:lvl5pPr marL="2057400" indent="-228600" eaLnBrk="0" hangingPunct="0">
              <a:defRPr sz="1400">
                <a:solidFill>
                  <a:schemeClr val="tx1"/>
                </a:solidFill>
                <a:latin typeface="Courier New" pitchFamily="49" charset="0"/>
              </a:defRPr>
            </a:lvl5pPr>
            <a:lvl6pPr marL="2514600" indent="-228600" eaLnBrk="0" fontAlgn="base" hangingPunct="0">
              <a:spcBef>
                <a:spcPct val="0"/>
              </a:spcBef>
              <a:spcAft>
                <a:spcPct val="0"/>
              </a:spcAft>
              <a:defRPr sz="1400">
                <a:solidFill>
                  <a:schemeClr val="tx1"/>
                </a:solidFill>
                <a:latin typeface="Courier New" pitchFamily="49" charset="0"/>
              </a:defRPr>
            </a:lvl6pPr>
            <a:lvl7pPr marL="2971800" indent="-228600" eaLnBrk="0" fontAlgn="base" hangingPunct="0">
              <a:spcBef>
                <a:spcPct val="0"/>
              </a:spcBef>
              <a:spcAft>
                <a:spcPct val="0"/>
              </a:spcAft>
              <a:defRPr sz="1400">
                <a:solidFill>
                  <a:schemeClr val="tx1"/>
                </a:solidFill>
                <a:latin typeface="Courier New" pitchFamily="49" charset="0"/>
              </a:defRPr>
            </a:lvl7pPr>
            <a:lvl8pPr marL="3429000" indent="-228600" eaLnBrk="0" fontAlgn="base" hangingPunct="0">
              <a:spcBef>
                <a:spcPct val="0"/>
              </a:spcBef>
              <a:spcAft>
                <a:spcPct val="0"/>
              </a:spcAft>
              <a:defRPr sz="1400">
                <a:solidFill>
                  <a:schemeClr val="tx1"/>
                </a:solidFill>
                <a:latin typeface="Courier New" pitchFamily="49" charset="0"/>
              </a:defRPr>
            </a:lvl8pPr>
            <a:lvl9pPr marL="3886200" indent="-228600" eaLnBrk="0" fontAlgn="base" hangingPunct="0">
              <a:spcBef>
                <a:spcPct val="0"/>
              </a:spcBef>
              <a:spcAft>
                <a:spcPct val="0"/>
              </a:spcAft>
              <a:defRPr sz="1400">
                <a:solidFill>
                  <a:schemeClr val="tx1"/>
                </a:solidFill>
                <a:latin typeface="Courier New" pitchFamily="49" charset="0"/>
              </a:defRPr>
            </a:lvl9pPr>
          </a:lstStyle>
          <a:p>
            <a:pPr eaLnBrk="1" hangingPunct="1"/>
            <a:r>
              <a:rPr lang="en-US" smtClean="0">
                <a:solidFill>
                  <a:schemeClr val="tx2"/>
                </a:solidFill>
                <a:latin typeface="Tahoma" pitchFamily="34" charset="0"/>
              </a:rPr>
              <a:t>COMPSCI 230: Collections</a:t>
            </a:r>
            <a:endParaRPr lang="en-NZ">
              <a:solidFill>
                <a:schemeClr val="tx2"/>
              </a:solidFill>
              <a:latin typeface="Tahoma" pitchFamily="34" charset="0"/>
            </a:endParaRPr>
          </a:p>
        </p:txBody>
      </p:sp>
      <p:sp>
        <p:nvSpPr>
          <p:cNvPr id="2253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Courier New" pitchFamily="49" charset="0"/>
              </a:defRPr>
            </a:lvl1pPr>
            <a:lvl2pPr marL="742950" indent="-285750" eaLnBrk="0" hangingPunct="0">
              <a:defRPr sz="1400">
                <a:solidFill>
                  <a:schemeClr val="tx1"/>
                </a:solidFill>
                <a:latin typeface="Courier New" pitchFamily="49" charset="0"/>
              </a:defRPr>
            </a:lvl2pPr>
            <a:lvl3pPr marL="1143000" indent="-228600" eaLnBrk="0" hangingPunct="0">
              <a:defRPr sz="1400">
                <a:solidFill>
                  <a:schemeClr val="tx1"/>
                </a:solidFill>
                <a:latin typeface="Courier New" pitchFamily="49" charset="0"/>
              </a:defRPr>
            </a:lvl3pPr>
            <a:lvl4pPr marL="1600200" indent="-228600" eaLnBrk="0" hangingPunct="0">
              <a:defRPr sz="1400">
                <a:solidFill>
                  <a:schemeClr val="tx1"/>
                </a:solidFill>
                <a:latin typeface="Courier New" pitchFamily="49" charset="0"/>
              </a:defRPr>
            </a:lvl4pPr>
            <a:lvl5pPr marL="2057400" indent="-228600" eaLnBrk="0" hangingPunct="0">
              <a:defRPr sz="1400">
                <a:solidFill>
                  <a:schemeClr val="tx1"/>
                </a:solidFill>
                <a:latin typeface="Courier New" pitchFamily="49" charset="0"/>
              </a:defRPr>
            </a:lvl5pPr>
            <a:lvl6pPr marL="2514600" indent="-228600" eaLnBrk="0" fontAlgn="base" hangingPunct="0">
              <a:spcBef>
                <a:spcPct val="0"/>
              </a:spcBef>
              <a:spcAft>
                <a:spcPct val="0"/>
              </a:spcAft>
              <a:defRPr sz="1400">
                <a:solidFill>
                  <a:schemeClr val="tx1"/>
                </a:solidFill>
                <a:latin typeface="Courier New" pitchFamily="49" charset="0"/>
              </a:defRPr>
            </a:lvl6pPr>
            <a:lvl7pPr marL="2971800" indent="-228600" eaLnBrk="0" fontAlgn="base" hangingPunct="0">
              <a:spcBef>
                <a:spcPct val="0"/>
              </a:spcBef>
              <a:spcAft>
                <a:spcPct val="0"/>
              </a:spcAft>
              <a:defRPr sz="1400">
                <a:solidFill>
                  <a:schemeClr val="tx1"/>
                </a:solidFill>
                <a:latin typeface="Courier New" pitchFamily="49" charset="0"/>
              </a:defRPr>
            </a:lvl7pPr>
            <a:lvl8pPr marL="3429000" indent="-228600" eaLnBrk="0" fontAlgn="base" hangingPunct="0">
              <a:spcBef>
                <a:spcPct val="0"/>
              </a:spcBef>
              <a:spcAft>
                <a:spcPct val="0"/>
              </a:spcAft>
              <a:defRPr sz="1400">
                <a:solidFill>
                  <a:schemeClr val="tx1"/>
                </a:solidFill>
                <a:latin typeface="Courier New" pitchFamily="49" charset="0"/>
              </a:defRPr>
            </a:lvl8pPr>
            <a:lvl9pPr marL="3886200" indent="-228600" eaLnBrk="0" fontAlgn="base" hangingPunct="0">
              <a:spcBef>
                <a:spcPct val="0"/>
              </a:spcBef>
              <a:spcAft>
                <a:spcPct val="0"/>
              </a:spcAft>
              <a:defRPr sz="1400">
                <a:solidFill>
                  <a:schemeClr val="tx1"/>
                </a:solidFill>
                <a:latin typeface="Courier New" pitchFamily="49" charset="0"/>
              </a:defRPr>
            </a:lvl9pPr>
          </a:lstStyle>
          <a:p>
            <a:pPr eaLnBrk="1" hangingPunct="1"/>
            <a:fld id="{3BD3120B-5718-49C4-BA3B-8DDA50291246}" type="slidenum">
              <a:rPr lang="en-NZ">
                <a:solidFill>
                  <a:schemeClr val="tx2"/>
                </a:solidFill>
                <a:latin typeface="Tahoma" pitchFamily="34" charset="0"/>
              </a:rPr>
              <a:pPr eaLnBrk="1" hangingPunct="1"/>
              <a:t>9</a:t>
            </a:fld>
            <a:endParaRPr lang="en-NZ">
              <a:solidFill>
                <a:schemeClr val="tx2"/>
              </a:solidFill>
              <a:latin typeface="Tahoma" pitchFamily="34" charset="0"/>
            </a:endParaRPr>
          </a:p>
        </p:txBody>
      </p:sp>
      <p:pic>
        <p:nvPicPr>
          <p:cNvPr id="22535" name="Picture 2"/>
          <p:cNvPicPr>
            <a:picLocks noChangeAspect="1" noChangeArrowheads="1"/>
          </p:cNvPicPr>
          <p:nvPr/>
        </p:nvPicPr>
        <p:blipFill>
          <a:blip r:embed="rId2">
            <a:extLst>
              <a:ext uri="{28A0092B-C50C-407E-A947-70E740481C1C}">
                <a14:useLocalDpi xmlns:a14="http://schemas.microsoft.com/office/drawing/2010/main" val="0"/>
              </a:ext>
            </a:extLst>
          </a:blip>
          <a:srcRect l="8292" t="28293" r="39050" b="34830"/>
          <a:stretch>
            <a:fillRect/>
          </a:stretch>
        </p:blipFill>
        <p:spPr bwMode="auto">
          <a:xfrm>
            <a:off x="3378601" y="2675582"/>
            <a:ext cx="6033120" cy="2746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pic>
      <p:sp>
        <p:nvSpPr>
          <p:cNvPr id="8" name="Content Placeholder 2"/>
          <p:cNvSpPr txBox="1">
            <a:spLocks/>
          </p:cNvSpPr>
          <p:nvPr/>
        </p:nvSpPr>
        <p:spPr>
          <a:xfrm>
            <a:off x="165100" y="2564904"/>
            <a:ext cx="3173824" cy="3596207"/>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fontAlgn="auto">
              <a:lnSpc>
                <a:spcPct val="80000"/>
              </a:lnSpc>
              <a:spcAft>
                <a:spcPts val="0"/>
              </a:spcAft>
            </a:pPr>
            <a:r>
              <a:rPr lang="en-NZ" sz="1800" dirty="0" err="1" smtClean="0"/>
              <a:t>ArrayList</a:t>
            </a:r>
            <a:endParaRPr lang="en-NZ" sz="1800" dirty="0" smtClean="0"/>
          </a:p>
          <a:p>
            <a:pPr lvl="1" fontAlgn="auto">
              <a:lnSpc>
                <a:spcPct val="80000"/>
              </a:lnSpc>
              <a:spcAft>
                <a:spcPts val="0"/>
              </a:spcAft>
            </a:pPr>
            <a:r>
              <a:rPr lang="en-NZ" sz="1600" dirty="0" smtClean="0"/>
              <a:t>Resizable-array implementation of the List interface</a:t>
            </a:r>
          </a:p>
          <a:p>
            <a:pPr lvl="1" fontAlgn="auto">
              <a:lnSpc>
                <a:spcPct val="80000"/>
              </a:lnSpc>
              <a:spcAft>
                <a:spcPts val="0"/>
              </a:spcAft>
            </a:pPr>
            <a:r>
              <a:rPr lang="en-NZ" sz="1600" dirty="0" smtClean="0"/>
              <a:t>Implements the size, </a:t>
            </a:r>
            <a:r>
              <a:rPr lang="en-NZ" sz="1600" dirty="0" err="1" smtClean="0"/>
              <a:t>isEmpty</a:t>
            </a:r>
            <a:r>
              <a:rPr lang="en-NZ" sz="1600" dirty="0" smtClean="0"/>
              <a:t>, get, set, iterator, and </a:t>
            </a:r>
            <a:r>
              <a:rPr lang="en-NZ" sz="1600" dirty="0" err="1" smtClean="0"/>
              <a:t>listIterator</a:t>
            </a:r>
            <a:r>
              <a:rPr lang="en-NZ" sz="1600" dirty="0" smtClean="0"/>
              <a:t> methods </a:t>
            </a:r>
          </a:p>
          <a:p>
            <a:pPr fontAlgn="auto">
              <a:lnSpc>
                <a:spcPct val="80000"/>
              </a:lnSpc>
              <a:spcAft>
                <a:spcPts val="0"/>
              </a:spcAft>
            </a:pPr>
            <a:r>
              <a:rPr lang="en-NZ" sz="1800" dirty="0" err="1" smtClean="0"/>
              <a:t>LinkedList</a:t>
            </a:r>
            <a:endParaRPr lang="en-NZ" sz="1800" dirty="0" smtClean="0"/>
          </a:p>
          <a:p>
            <a:pPr lvl="1" fontAlgn="auto">
              <a:lnSpc>
                <a:spcPct val="80000"/>
              </a:lnSpc>
              <a:spcAft>
                <a:spcPts val="0"/>
              </a:spcAft>
            </a:pPr>
            <a:r>
              <a:rPr lang="en-NZ" sz="1600" dirty="0" smtClean="0"/>
              <a:t>Doubly-linked list implementation of the List.</a:t>
            </a:r>
          </a:p>
          <a:p>
            <a:pPr lvl="1" fontAlgn="auto">
              <a:lnSpc>
                <a:spcPct val="80000"/>
              </a:lnSpc>
              <a:spcAft>
                <a:spcPts val="0"/>
              </a:spcAft>
            </a:pPr>
            <a:r>
              <a:rPr lang="en-NZ" sz="1600" dirty="0" smtClean="0"/>
              <a:t>Implements the size, </a:t>
            </a:r>
            <a:r>
              <a:rPr lang="en-NZ" sz="1600" dirty="0" err="1" smtClean="0"/>
              <a:t>isEmpty</a:t>
            </a:r>
            <a:r>
              <a:rPr lang="en-NZ" sz="1600" dirty="0" smtClean="0"/>
              <a:t>, get, set, iterator, and </a:t>
            </a:r>
            <a:r>
              <a:rPr lang="en-NZ" sz="1600" dirty="0" err="1" smtClean="0"/>
              <a:t>listIterator</a:t>
            </a:r>
            <a:r>
              <a:rPr lang="en-NZ" sz="1600" dirty="0" smtClean="0"/>
              <a:t> methods </a:t>
            </a:r>
          </a:p>
          <a:p>
            <a:pPr lvl="1" fontAlgn="auto">
              <a:lnSpc>
                <a:spcPct val="80000"/>
              </a:lnSpc>
              <a:spcAft>
                <a:spcPts val="0"/>
              </a:spcAft>
            </a:pPr>
            <a:endParaRPr lang="en-NZ" sz="1600" dirty="0" smtClean="0"/>
          </a:p>
          <a:p>
            <a:pPr lvl="1" fontAlgn="auto">
              <a:lnSpc>
                <a:spcPct val="80000"/>
              </a:lnSpc>
              <a:spcAft>
                <a:spcPts val="0"/>
              </a:spcAft>
            </a:pPr>
            <a:endParaRPr lang="en-NZ" sz="16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CS105_10</Template>
  <TotalTime>2426</TotalTime>
  <Words>2487</Words>
  <Application>Microsoft Office PowerPoint</Application>
  <PresentationFormat>A4 Paper (210x297 mm)</PresentationFormat>
  <Paragraphs>265</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CS105_10</vt:lpstr>
      <vt:lpstr>PowerPoint Presentation</vt:lpstr>
      <vt:lpstr>Syllabus</vt:lpstr>
      <vt:lpstr>Learning Goals for this set of slides</vt:lpstr>
      <vt:lpstr>What is a framework?</vt:lpstr>
      <vt:lpstr>Collections, in Java</vt:lpstr>
      <vt:lpstr>Collections Framework</vt:lpstr>
      <vt:lpstr>Collections in Other Languages</vt:lpstr>
      <vt:lpstr>Sales Pitch for the JCF</vt:lpstr>
      <vt:lpstr>Overview of the JCF Class Hierarchy</vt:lpstr>
      <vt:lpstr>JCF: Core Interfaces</vt:lpstr>
      <vt:lpstr>Generic Types in JCF</vt:lpstr>
      <vt:lpstr>List versus List&lt;T&gt;</vt:lpstr>
      <vt:lpstr>The Collection Interface</vt:lpstr>
      <vt:lpstr>Traversing Collections</vt:lpstr>
      <vt:lpstr>For-each iteration over a Collection</vt:lpstr>
      <vt:lpstr>Iterators</vt:lpstr>
      <vt:lpstr>Modifying a collection</vt:lpstr>
      <vt:lpstr>Filtering a collection</vt:lpstr>
      <vt:lpstr>Set, List, Queue, Deque</vt:lpstr>
      <vt:lpstr>Map</vt:lpstr>
      <vt:lpstr>Map Interface Basic Operations</vt:lpstr>
      <vt:lpstr>Have you achieved these learning goals?</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Clark Thomborson</cp:lastModifiedBy>
  <cp:revision>382</cp:revision>
  <cp:lastPrinted>2013-03-10T08:13:21Z</cp:lastPrinted>
  <dcterms:created xsi:type="dcterms:W3CDTF">2003-06-18T01:49:53Z</dcterms:created>
  <dcterms:modified xsi:type="dcterms:W3CDTF">2015-03-30T00:36:48Z</dcterms:modified>
</cp:coreProperties>
</file>