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2" r:id="rId3"/>
    <p:sldId id="318" r:id="rId4"/>
    <p:sldId id="338" r:id="rId5"/>
    <p:sldId id="339" r:id="rId6"/>
    <p:sldId id="342" r:id="rId7"/>
    <p:sldId id="340" r:id="rId8"/>
    <p:sldId id="341" r:id="rId9"/>
    <p:sldId id="343" r:id="rId10"/>
    <p:sldId id="344" r:id="rId11"/>
    <p:sldId id="345" r:id="rId12"/>
    <p:sldId id="346" r:id="rId13"/>
    <p:sldId id="347" r:id="rId14"/>
    <p:sldId id="349" r:id="rId15"/>
    <p:sldId id="304" r:id="rId16"/>
    <p:sldId id="337" r:id="rId17"/>
    <p:sldId id="284" r:id="rId18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3" autoAdjust="0"/>
    <p:restoredTop sz="94737" autoAdjust="0"/>
  </p:normalViewPr>
  <p:slideViewPr>
    <p:cSldViewPr>
      <p:cViewPr varScale="1">
        <p:scale>
          <a:sx n="74" d="100"/>
          <a:sy n="74" d="100"/>
        </p:scale>
        <p:origin x="1140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E167212A-14EC-40D4-88E4-618B1918B453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9016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1760"/>
            <a:ext cx="5207000" cy="460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fld id="{D89CE8FB-603F-47E9-8523-E6A2764F3B89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130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A55C4-0597-4451-85E8-0BBE7FA57170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299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CE8FB-603F-47E9-8523-E6A2764F3B89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31258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CE8FB-603F-47E9-8523-E6A2764F3B89}" type="slidenum">
              <a:rPr lang="en-NZ" smtClean="0"/>
              <a:pPr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48512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9510C-3AA4-46C2-A690-80E49FF0E87C}" type="slidenum">
              <a:rPr lang="en-NZ"/>
              <a:pPr/>
              <a:t>17</a:t>
            </a:fld>
            <a:endParaRPr lang="en-NZ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04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B50DB01F-54BB-4C95-99EA-E46547BEE03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A15E-8400-42F0-BA18-FBF7EE6B80DB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5D2B1-14CC-4BFC-BAAA-DD04B8EE6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265A78E7-7AD6-4CE3-9CFE-8518B88CB2B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0606-573D-4CD4-BDDF-C4997264EB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6CE49-37E2-434A-8845-8D31492FD5B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3016-E8A0-4208-9704-6A88CCFBA9A8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0FA-A61E-4972-9E27-B6E0197E83D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E19C-612B-4A77-9032-13D89960CF81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IandI/objectclas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oracle.com/javase/tutorial/java/IandI/index.html" TargetMode="External"/><Relationship Id="rId3" Type="http://schemas.openxmlformats.org/officeDocument/2006/relationships/hyperlink" Target="http://docs.oracle.com/javase/tutorial/" TargetMode="External"/><Relationship Id="rId7" Type="http://schemas.openxmlformats.org/officeDocument/2006/relationships/hyperlink" Target="http://docs.oracle.com/javase/tutorial/java/IandI/objectclas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oracle.com/javase/tutorial/java/javaOO/index.html" TargetMode="External"/><Relationship Id="rId5" Type="http://schemas.openxmlformats.org/officeDocument/2006/relationships/hyperlink" Target="http://docs.oracle.com/javase/tutorial/java/javaOO/nested.html" TargetMode="External"/><Relationship Id="rId4" Type="http://schemas.openxmlformats.org/officeDocument/2006/relationships/hyperlink" Target="http://docs.oracle.com/javase/tutorial/java/javaOO/enum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nutsandbolts/switch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java/lang/Object.html" TargetMode="External"/><Relationship Id="rId2" Type="http://schemas.openxmlformats.org/officeDocument/2006/relationships/hyperlink" Target="http://docs.oracle.com/javase/tutorial/java/IandI/objectclas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85184"/>
            <a:ext cx="7592640" cy="648072"/>
          </a:xfrm>
        </p:spPr>
        <p:txBody>
          <a:bodyPr>
            <a:noAutofit/>
          </a:bodyPr>
          <a:lstStyle/>
          <a:p>
            <a:pPr eaLnBrk="1" hangingPunct="1"/>
            <a:r>
              <a:rPr lang="en-NZ" dirty="0" smtClean="0"/>
              <a:t>Java Implementation: Part 3		S1 2015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20800" y="3886200"/>
            <a:ext cx="7429500" cy="990600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 fontAlgn="auto">
              <a:spcAft>
                <a:spcPts val="0"/>
              </a:spcAft>
              <a:defRPr/>
            </a:pPr>
            <a:r>
              <a:rPr lang="en-NZ" altLang="zh-TW" sz="3200" dirty="0" err="1">
                <a:latin typeface="+mj-lt"/>
                <a:ea typeface="新細明體" pitchFamily="18" charset="-120"/>
                <a:cs typeface="+mj-cs"/>
              </a:rPr>
              <a:t>CompSci</a:t>
            </a: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 230</a:t>
            </a:r>
            <a:br>
              <a:rPr lang="en-NZ" altLang="zh-TW" sz="3200" dirty="0">
                <a:latin typeface="+mj-lt"/>
                <a:ea typeface="新細明體" pitchFamily="18" charset="-120"/>
                <a:cs typeface="+mj-cs"/>
              </a:rPr>
            </a:b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Software </a:t>
            </a:r>
            <a:r>
              <a:rPr lang="en-NZ" altLang="zh-TW" sz="3200" dirty="0" smtClean="0">
                <a:latin typeface="+mj-lt"/>
                <a:ea typeface="新細明體" pitchFamily="18" charset="-120"/>
                <a:cs typeface="+mj-cs"/>
              </a:rPr>
              <a:t>Construction</a:t>
            </a: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Overriding </a:t>
            </a:r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“You </a:t>
            </a:r>
            <a:r>
              <a:rPr lang="en-NZ" dirty="0"/>
              <a:t>should always consider overriding the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/>
              <a:t> method in your </a:t>
            </a:r>
            <a:r>
              <a:rPr lang="en-NZ" dirty="0" smtClean="0"/>
              <a:t>classes.</a:t>
            </a:r>
          </a:p>
          <a:p>
            <a:r>
              <a:rPr lang="en-NZ" dirty="0" smtClean="0"/>
              <a:t>“The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 smtClean="0"/>
              <a:t>’s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/>
              <a:t> method returns a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NZ" dirty="0"/>
              <a:t> representation of the object, which is very useful for debugging.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NZ" dirty="0"/>
              <a:t> representation for an object depends entirely on the object, which is why you need to override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/>
              <a:t> in your classes</a:t>
            </a:r>
            <a:r>
              <a:rPr lang="en-NZ" dirty="0" smtClean="0"/>
              <a:t>.”</a:t>
            </a:r>
            <a:endParaRPr lang="en-NZ" dirty="0"/>
          </a:p>
          <a:p>
            <a:pPr marL="0" indent="0">
              <a:buNone/>
            </a:pP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docs.oracle.com/javase/tutorial/java/IandI/objectclass.html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085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Overriding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The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r>
              <a:rPr lang="en-NZ" dirty="0"/>
              <a:t> method compares two objects for equality and returns true if they are equal.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r>
              <a:rPr lang="en-NZ" dirty="0"/>
              <a:t> method provided in the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/>
              <a:t> class uses the identity operator (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NZ" dirty="0"/>
              <a:t>) to determine whether two objects are equal. </a:t>
            </a:r>
            <a:endParaRPr lang="en-NZ" dirty="0" smtClean="0"/>
          </a:p>
          <a:p>
            <a:pPr lvl="1"/>
            <a:r>
              <a:rPr lang="en-NZ" dirty="0" smtClean="0"/>
              <a:t>For </a:t>
            </a:r>
            <a:r>
              <a:rPr lang="en-NZ" dirty="0"/>
              <a:t>primitive data types, this gives the correct result. </a:t>
            </a:r>
            <a:endParaRPr lang="en-NZ" dirty="0" smtClean="0"/>
          </a:p>
          <a:p>
            <a:pPr lvl="1"/>
            <a:r>
              <a:rPr lang="en-NZ" dirty="0" smtClean="0"/>
              <a:t>For </a:t>
            </a:r>
            <a:r>
              <a:rPr lang="en-NZ" dirty="0"/>
              <a:t>objects, however, it does not. </a:t>
            </a:r>
            <a:endParaRPr lang="en-NZ" dirty="0" smtClean="0"/>
          </a:p>
          <a:p>
            <a:r>
              <a:rPr lang="en-NZ" dirty="0" smtClean="0"/>
              <a:t>The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r>
              <a:rPr lang="en-NZ" dirty="0"/>
              <a:t> method provided by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/>
              <a:t> tests whether the object references are equal—that is, if the objects compared are the exact same object.</a:t>
            </a:r>
          </a:p>
          <a:p>
            <a:pPr lvl="1"/>
            <a:r>
              <a:rPr lang="en-NZ" dirty="0" smtClean="0"/>
              <a:t>To </a:t>
            </a:r>
            <a:r>
              <a:rPr lang="en-NZ" dirty="0"/>
              <a:t>test whether two objects are equal in the sense of equivalency (containing the same information), </a:t>
            </a:r>
            <a:r>
              <a:rPr lang="en-NZ" dirty="0">
                <a:solidFill>
                  <a:srgbClr val="FF0000"/>
                </a:solidFill>
              </a:rPr>
              <a:t>you must override the </a:t>
            </a:r>
            <a:r>
              <a:rPr lang="en-NZ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equals</a:t>
            </a:r>
            <a:r>
              <a:rPr lang="en-NZ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NZ" dirty="0" smtClean="0">
                <a:solidFill>
                  <a:srgbClr val="FF0000"/>
                </a:solidFill>
              </a:rPr>
              <a:t>method</a:t>
            </a:r>
            <a:r>
              <a:rPr lang="en-NZ" dirty="0">
                <a:solidFill>
                  <a:srgbClr val="FF0000"/>
                </a:solidFill>
              </a:rPr>
              <a:t>.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643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 overriding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12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Book 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NZ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Title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Author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Publisher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Year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ISBN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equals(Object 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if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Book)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return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ISBN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.equals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(((Book) 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getISBN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else</a:t>
            </a:r>
            <a:endParaRPr lang="en-NZ" sz="2000" b="1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return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  <a:endParaRPr lang="en-NZ" sz="20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NZ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5844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 overriding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Book 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NZ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Title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Author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Publisher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Year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NZ" sz="2000" dirty="0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ISBN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646464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  @</a:t>
            </a:r>
            <a:r>
              <a:rPr lang="en-NZ" sz="2000" dirty="0">
                <a:solidFill>
                  <a:srgbClr val="646464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Override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</a:t>
            </a:r>
            <a:r>
              <a:rPr lang="en-NZ" sz="2000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This annotation suppresses error messages from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i="1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i="1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NZ" sz="2000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// Java compiler, and it improves readability. </a:t>
            </a:r>
            <a:endParaRPr lang="en-NZ" sz="20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equals(Object 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NZ" sz="2000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Note: the same signature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NZ" sz="2000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// as </a:t>
            </a:r>
            <a:r>
              <a:rPr lang="en-NZ" sz="2000" dirty="0" err="1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Object.equals</a:t>
            </a:r>
            <a:r>
              <a:rPr lang="en-NZ" sz="2000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(), but with a different implementation</a:t>
            </a:r>
            <a:endParaRPr lang="en-NZ" sz="20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if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Book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N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return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ISBN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.equals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(((Book) 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getISBN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else</a:t>
            </a:r>
            <a:endParaRPr lang="en-NZ" sz="2000" b="1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return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  <a:endParaRPr lang="en-NZ" sz="20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160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 testing an overridden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Book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firstBook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 =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Book(</a:t>
            </a:r>
            <a:r>
              <a:rPr lang="en-NZ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"0201914670"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Book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secondBook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Book(</a:t>
            </a:r>
            <a:r>
              <a:rPr lang="en-NZ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"0201914670"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firstBook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secondBook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0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"equivalent objects"</a:t>
            </a:r>
            <a:r>
              <a:rPr lang="en-NZ" sz="20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NZ" sz="20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}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0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NZ" sz="2000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non-equivalent objects"</a:t>
            </a:r>
            <a:r>
              <a:rPr lang="en-NZ" sz="20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NZ" sz="20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  <a:endParaRPr lang="en-NZ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firstBook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secondBook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"two </a:t>
            </a:r>
            <a:r>
              <a:rPr lang="en-NZ" sz="2000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references to </a:t>
            </a:r>
            <a:r>
              <a:rPr lang="en-NZ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the same object"</a:t>
            </a:r>
            <a:r>
              <a:rPr lang="en-NZ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}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0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0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NZ" sz="2000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references </a:t>
            </a:r>
            <a:r>
              <a:rPr lang="en-NZ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to different objects"</a:t>
            </a:r>
            <a:r>
              <a:rPr lang="en-NZ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  <a:endParaRPr lang="en-NZ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115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Memory Allocation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S7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15C9-04D0-4DEC-B549-AE3885D11236}" type="slidenum">
              <a:rPr lang="en-NZ" smtClean="0"/>
              <a:pPr/>
              <a:t>15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27621" y="1398296"/>
            <a:ext cx="5977507" cy="5015383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Recall: we use a </a:t>
            </a:r>
            <a:r>
              <a:rPr lang="en-NZ" dirty="0" smtClean="0">
                <a:solidFill>
                  <a:srgbClr val="FF0000"/>
                </a:solidFill>
              </a:rPr>
              <a:t>reference </a:t>
            </a:r>
            <a:r>
              <a:rPr lang="en-NZ" dirty="0" smtClean="0">
                <a:solidFill>
                  <a:srgbClr val="FF0000"/>
                </a:solidFill>
              </a:rPr>
              <a:t>variable</a:t>
            </a:r>
            <a:r>
              <a:rPr lang="en-NZ" dirty="0" smtClean="0"/>
              <a:t> to refer </a:t>
            </a:r>
            <a:r>
              <a:rPr lang="en-NZ" dirty="0" smtClean="0"/>
              <a:t>to </a:t>
            </a:r>
            <a:r>
              <a:rPr lang="en-NZ" dirty="0" smtClean="0"/>
              <a:t>instances of a class.  </a:t>
            </a:r>
            <a:endParaRPr lang="en-NZ" dirty="0" smtClean="0"/>
          </a:p>
          <a:p>
            <a:pPr lvl="1"/>
            <a:r>
              <a:rPr lang="en-NZ" dirty="0" smtClean="0"/>
              <a:t>The value in a reference variable is, essentially, a pointer to an object.</a:t>
            </a:r>
          </a:p>
          <a:p>
            <a:pPr lvl="2"/>
            <a:r>
              <a:rPr lang="en-NZ" dirty="0" smtClean="0"/>
              <a:t>A special value (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n-NZ" dirty="0" smtClean="0"/>
              <a:t>) indicates that there is no </a:t>
            </a:r>
            <a:r>
              <a:rPr lang="en-NZ" dirty="0" smtClean="0"/>
              <a:t>object corresponding to this reference.</a:t>
            </a:r>
            <a:endParaRPr lang="en-NZ" dirty="0" smtClean="0"/>
          </a:p>
          <a:p>
            <a:pPr lvl="2"/>
            <a:r>
              <a:rPr lang="en-NZ" dirty="0"/>
              <a:t>T</a:t>
            </a:r>
            <a:r>
              <a:rPr lang="en-NZ" dirty="0" smtClean="0"/>
              <a:t>he runtime system (the JVM) </a:t>
            </a:r>
            <a:r>
              <a:rPr lang="en-NZ" dirty="0" smtClean="0"/>
              <a:t>interprets a </a:t>
            </a:r>
            <a:r>
              <a:rPr lang="en-NZ" dirty="0" smtClean="0"/>
              <a:t>reference </a:t>
            </a:r>
            <a:r>
              <a:rPr lang="en-NZ" dirty="0" smtClean="0"/>
              <a:t>value </a:t>
            </a:r>
            <a:r>
              <a:rPr lang="en-NZ" dirty="0" smtClean="0"/>
              <a:t>as an index into a </a:t>
            </a:r>
            <a:r>
              <a:rPr lang="en-NZ" b="1" dirty="0" smtClean="0">
                <a:solidFill>
                  <a:srgbClr val="FF0000"/>
                </a:solidFill>
              </a:rPr>
              <a:t>heap</a:t>
            </a:r>
            <a:r>
              <a:rPr lang="en-NZ" dirty="0" smtClean="0"/>
              <a:t>.</a:t>
            </a:r>
          </a:p>
          <a:p>
            <a:pPr lvl="2"/>
            <a:r>
              <a:rPr lang="en-NZ" dirty="0"/>
              <a:t>The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NZ" dirty="0"/>
              <a:t> operator allocates sufficient memory on the </a:t>
            </a:r>
            <a:r>
              <a:rPr lang="en-NZ" dirty="0">
                <a:solidFill>
                  <a:srgbClr val="FF0000"/>
                </a:solidFill>
              </a:rPr>
              <a:t>heap</a:t>
            </a:r>
            <a:r>
              <a:rPr lang="en-NZ" dirty="0"/>
              <a:t> to store all of the fields of an object of the requested type.</a:t>
            </a:r>
          </a:p>
          <a:p>
            <a:pPr lvl="1"/>
            <a:r>
              <a:rPr lang="en-NZ" dirty="0" smtClean="0"/>
              <a:t>Formally</a:t>
            </a:r>
            <a:r>
              <a:rPr lang="en-NZ" dirty="0"/>
              <a:t>: the range of </a:t>
            </a:r>
            <a:r>
              <a:rPr lang="en-NZ" dirty="0" smtClean="0"/>
              <a:t>allowable values </a:t>
            </a:r>
            <a:r>
              <a:rPr lang="en-NZ" dirty="0"/>
              <a:t>for a reference variable is </a:t>
            </a:r>
            <a:r>
              <a:rPr lang="en-NZ" dirty="0" smtClean="0"/>
              <a:t>its </a:t>
            </a:r>
            <a:r>
              <a:rPr lang="en-NZ" dirty="0">
                <a:solidFill>
                  <a:srgbClr val="FF0000"/>
                </a:solidFill>
              </a:rPr>
              <a:t>reference </a:t>
            </a:r>
            <a:r>
              <a:rPr lang="en-NZ" dirty="0" smtClean="0">
                <a:solidFill>
                  <a:srgbClr val="FF0000"/>
                </a:solidFill>
              </a:rPr>
              <a:t>type.</a:t>
            </a:r>
            <a:r>
              <a:rPr lang="en-NZ" dirty="0" smtClean="0"/>
              <a:t> </a:t>
            </a:r>
          </a:p>
          <a:p>
            <a:pPr lvl="2"/>
            <a:r>
              <a:rPr lang="en-NZ" dirty="0" smtClean="0"/>
              <a:t>The </a:t>
            </a:r>
            <a:r>
              <a:rPr lang="en-NZ" dirty="0"/>
              <a:t>reference type of </a:t>
            </a:r>
            <a:r>
              <a:rPr lang="en-NZ" b="1" dirty="0">
                <a:latin typeface="Consolas" panose="020B0609020204030204" pitchFamily="49" charset="0"/>
                <a:cs typeface="Consolas" panose="020B0609020204030204" pitchFamily="49" charset="0"/>
              </a:rPr>
              <a:t>o1</a:t>
            </a:r>
            <a:r>
              <a:rPr lang="en-NZ" dirty="0"/>
              <a:t> is </a:t>
            </a:r>
            <a:r>
              <a:rPr lang="en-NZ" b="1" dirty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 smtClean="0"/>
              <a:t>.  This </a:t>
            </a:r>
            <a:r>
              <a:rPr lang="en-NZ" dirty="0"/>
              <a:t>means it can point to any instance of </a:t>
            </a:r>
            <a:r>
              <a:rPr lang="en-NZ" b="1" dirty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/>
              <a:t>, or to any instance of any subclass of </a:t>
            </a:r>
            <a:r>
              <a:rPr lang="en-NZ" b="1" dirty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Java also has primitive variables.</a:t>
            </a:r>
          </a:p>
          <a:p>
            <a:pPr lvl="2"/>
            <a:r>
              <a:rPr lang="en-NZ" dirty="0" smtClean="0"/>
              <a:t>These have a primitive type, such as </a:t>
            </a:r>
            <a:r>
              <a:rPr lang="en-NZ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NZ" dirty="0" smtClean="0"/>
              <a:t>.</a:t>
            </a:r>
          </a:p>
          <a:p>
            <a:pPr lvl="2"/>
            <a:r>
              <a:rPr lang="en-NZ" dirty="0"/>
              <a:t>T</a:t>
            </a:r>
            <a:r>
              <a:rPr lang="en-NZ" dirty="0" smtClean="0"/>
              <a:t>hey don’t refer to object</a:t>
            </a:r>
            <a:r>
              <a:rPr lang="en-NZ" dirty="0" smtClean="0"/>
              <a:t>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In Java, a reference type is</a:t>
            </a:r>
            <a:r>
              <a:rPr lang="en-NZ" dirty="0" smtClean="0"/>
              <a:t> a </a:t>
            </a:r>
            <a:r>
              <a:rPr lang="en-NZ" dirty="0" smtClean="0">
                <a:solidFill>
                  <a:srgbClr val="00B050"/>
                </a:solidFill>
              </a:rPr>
              <a:t>static type</a:t>
            </a:r>
            <a:r>
              <a:rPr lang="en-NZ" dirty="0" smtClean="0"/>
              <a:t>, and a primitive type is also a </a:t>
            </a:r>
            <a:r>
              <a:rPr lang="en-NZ" dirty="0">
                <a:solidFill>
                  <a:srgbClr val="00B050"/>
                </a:solidFill>
              </a:rPr>
              <a:t>static </a:t>
            </a:r>
            <a:r>
              <a:rPr lang="en-NZ" dirty="0" smtClean="0">
                <a:solidFill>
                  <a:srgbClr val="00B050"/>
                </a:solidFill>
              </a:rPr>
              <a:t>type</a:t>
            </a:r>
            <a:r>
              <a:rPr lang="en-NZ" dirty="0" smtClean="0"/>
              <a:t>.</a:t>
            </a:r>
          </a:p>
          <a:p>
            <a:pPr lvl="2"/>
            <a:r>
              <a:rPr lang="en-NZ" dirty="0" smtClean="0">
                <a:solidFill>
                  <a:srgbClr val="00B050"/>
                </a:solidFill>
              </a:rPr>
              <a:t>Static types</a:t>
            </a:r>
            <a:r>
              <a:rPr lang="en-NZ" dirty="0" smtClean="0"/>
              <a:t> are determined by a static analysis of the program text.</a:t>
            </a:r>
          </a:p>
          <a:p>
            <a:pPr lvl="2"/>
            <a:r>
              <a:rPr lang="en-NZ" dirty="0" smtClean="0"/>
              <a:t>A reference variable has a </a:t>
            </a:r>
            <a:r>
              <a:rPr lang="en-NZ" dirty="0" smtClean="0">
                <a:solidFill>
                  <a:srgbClr val="0070C0"/>
                </a:solidFill>
              </a:rPr>
              <a:t>dynamic type</a:t>
            </a:r>
            <a:r>
              <a:rPr lang="en-NZ" dirty="0" smtClean="0"/>
              <a:t>, which is determined at runtime by the type of the object it is referring to.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01102"/>
              </p:ext>
            </p:extLst>
          </p:nvPr>
        </p:nvGraphicFramePr>
        <p:xfrm>
          <a:off x="6105129" y="4383387"/>
          <a:ext cx="3589674" cy="17806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9674"/>
              </a:tblGrid>
              <a:tr h="353725">
                <a:tc>
                  <a:txBody>
                    <a:bodyPr/>
                    <a:lstStyle/>
                    <a:p>
                      <a:r>
                        <a:rPr lang="en-US" sz="1800" b="1" u="sng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0xfe100140 </a:t>
                      </a:r>
                      <a:r>
                        <a:rPr lang="en-US" sz="1800" b="1" u="sng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:Ball</a:t>
                      </a:r>
                      <a:endParaRPr lang="en-US" sz="1800" b="1" u="sng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</a:tr>
              <a:tr h="1414899">
                <a:tc>
                  <a:txBody>
                    <a:bodyPr/>
                    <a:lstStyle/>
                    <a:p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class :Class</a:t>
                      </a:r>
                      <a:r>
                        <a:rPr lang="en-NZ" sz="1800" b="1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NZ" sz="1800" b="1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 </a:t>
                      </a:r>
                      <a:r>
                        <a:rPr lang="en-NZ" sz="1800" b="1" baseline="0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Ball</a:t>
                      </a:r>
                      <a:endParaRPr lang="en-NZ" sz="1800" b="1" dirty="0" smtClean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NZ" sz="1800" b="1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xPos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:</a:t>
                      </a:r>
                      <a:r>
                        <a:rPr lang="en-NZ" sz="1800" b="1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NZ" sz="1800" b="1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NZ" sz="1800" b="1" baseline="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 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18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NZ" sz="1800" b="1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yPos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:</a:t>
                      </a:r>
                      <a:r>
                        <a:rPr lang="en-NZ" sz="1800" b="1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int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20</a:t>
                      </a:r>
                      <a:endParaRPr lang="en-US" sz="18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r>
                        <a:rPr lang="en-NZ" sz="1800" b="1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Color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:</a:t>
                      </a:r>
                      <a:r>
                        <a:rPr lang="en-NZ" sz="1800" b="1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Java.awt.Color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 RED</a:t>
                      </a:r>
                      <a:endParaRPr lang="en-US" sz="18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66967" y="0"/>
            <a:ext cx="4490332" cy="1200329"/>
          </a:xfrm>
          <a:prstGeom prst="rect">
            <a:avLst/>
          </a:prstGeom>
          <a:solidFill>
            <a:srgbClr val="C0C0C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NZ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NZ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nt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i = 20;</a:t>
            </a:r>
          </a:p>
          <a:p>
            <a:pPr algn="l"/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Ball 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b1 </a:t>
            </a:r>
          </a:p>
          <a:p>
            <a:pPr algn="l"/>
            <a:r>
              <a:rPr lang="en-NZ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new 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Ball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( 10, i, </a:t>
            </a:r>
            <a:r>
              <a:rPr lang="en-NZ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Color.RED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algn="l"/>
            <a:r>
              <a:rPr lang="en-NZ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Object o1 = b1</a:t>
            </a:r>
            <a:r>
              <a:rPr lang="en-NZ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NZ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625939"/>
              </p:ext>
            </p:extLst>
          </p:nvPr>
        </p:nvGraphicFramePr>
        <p:xfrm>
          <a:off x="6177136" y="2078922"/>
          <a:ext cx="3624888" cy="13939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488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:</a:t>
                      </a:r>
                      <a:r>
                        <a:rPr lang="en-US" sz="1800" b="1" u="sng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StackFrame</a:t>
                      </a:r>
                      <a:endParaRPr lang="en-US" sz="1800" b="1" u="sng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</a:tr>
              <a:tr h="1028151">
                <a:tc>
                  <a:txBody>
                    <a:bodyPr/>
                    <a:lstStyle/>
                    <a:p>
                      <a:r>
                        <a:rPr kumimoji="0" lang="en-NZ" sz="1800" b="1" kern="1200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i</a:t>
                      </a:r>
                      <a:r>
                        <a:rPr kumimoji="0" lang="en-NZ" sz="1800" b="1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NZ" sz="1800" b="1" kern="1200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:</a:t>
                      </a:r>
                      <a:r>
                        <a:rPr kumimoji="0" lang="en-NZ" sz="1800" b="1" kern="1200" dirty="0" err="1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int</a:t>
                      </a:r>
                      <a:r>
                        <a:rPr kumimoji="0" lang="en-NZ" sz="1800" b="1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 = 20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  <a:p>
                      <a:r>
                        <a:rPr kumimoji="0" lang="en-NZ" sz="1800" b="1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b1 </a:t>
                      </a:r>
                      <a:r>
                        <a:rPr kumimoji="0" lang="en-NZ" sz="1800" b="1" kern="1200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:Ball</a:t>
                      </a:r>
                      <a:r>
                        <a:rPr kumimoji="0" lang="en-NZ" sz="1800" b="1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NZ" sz="1800" b="1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= </a:t>
                      </a:r>
                      <a:r>
                        <a:rPr kumimoji="0" lang="en-NZ" sz="1800" b="1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0xfe100140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o1 </a:t>
                      </a:r>
                      <a:r>
                        <a:rPr lang="en-NZ" sz="1800" b="1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:Object</a:t>
                      </a:r>
                      <a:r>
                        <a:rPr lang="en-NZ" sz="1800" b="1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0xfe100140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  <p:cxnSp>
        <p:nvCxnSpPr>
          <p:cNvPr id="27" name="Straight Arrow Connector 26"/>
          <p:cNvCxnSpPr>
            <a:stCxn id="13" idx="2"/>
          </p:cNvCxnSpPr>
          <p:nvPr/>
        </p:nvCxnSpPr>
        <p:spPr>
          <a:xfrm flipH="1">
            <a:off x="6180728" y="3472833"/>
            <a:ext cx="1808852" cy="861594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87375" y="3605448"/>
            <a:ext cx="91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err="1" smtClean="0"/>
              <a:t>refersTo</a:t>
            </a:r>
            <a:endParaRPr lang="en-NZ" sz="1600" dirty="0"/>
          </a:p>
        </p:txBody>
      </p:sp>
      <p:sp>
        <p:nvSpPr>
          <p:cNvPr id="33" name="Rectangular Callout 32"/>
          <p:cNvSpPr/>
          <p:nvPr/>
        </p:nvSpPr>
        <p:spPr>
          <a:xfrm>
            <a:off x="7574966" y="1700808"/>
            <a:ext cx="1332148" cy="317242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NZ" sz="1800" dirty="0">
                <a:solidFill>
                  <a:srgbClr val="00B050"/>
                </a:solidFill>
              </a:rPr>
              <a:t>static </a:t>
            </a:r>
            <a:r>
              <a:rPr lang="en-NZ" sz="1800" dirty="0" smtClean="0">
                <a:solidFill>
                  <a:srgbClr val="00B050"/>
                </a:solidFill>
              </a:rPr>
              <a:t>types</a:t>
            </a:r>
            <a:endParaRPr lang="en-NZ" sz="1800" dirty="0">
              <a:solidFill>
                <a:srgbClr val="00B050"/>
              </a:solidFill>
            </a:endParaRPr>
          </a:p>
        </p:txBody>
      </p:sp>
      <p:sp>
        <p:nvSpPr>
          <p:cNvPr id="34" name="Rectangular Callout 33"/>
          <p:cNvSpPr/>
          <p:nvPr/>
        </p:nvSpPr>
        <p:spPr>
          <a:xfrm>
            <a:off x="7612133" y="4039973"/>
            <a:ext cx="1685533" cy="294454"/>
          </a:xfrm>
          <a:prstGeom prst="wedgeRect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NZ" sz="1800" dirty="0">
                <a:solidFill>
                  <a:srgbClr val="0070C0"/>
                </a:solidFill>
              </a:rPr>
              <a:t>dynamic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tho065\Documents\UoA\Teaching\230\230s113\My lectures\Fig2 from 10.1.1.62.375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1118430"/>
            <a:ext cx="8022858" cy="490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34144"/>
            <a:ext cx="8581454" cy="990600"/>
          </a:xfrm>
        </p:spPr>
        <p:txBody>
          <a:bodyPr>
            <a:normAutofit/>
          </a:bodyPr>
          <a:lstStyle/>
          <a:p>
            <a:r>
              <a:rPr lang="en-NZ" sz="2800" dirty="0" smtClean="0"/>
              <a:t>A model of Java’s </a:t>
            </a:r>
            <a:r>
              <a:rPr lang="en-NZ" sz="2800" dirty="0"/>
              <a:t>t</a:t>
            </a:r>
            <a:r>
              <a:rPr lang="en-NZ" sz="2800" dirty="0" smtClean="0"/>
              <a:t>ype </a:t>
            </a:r>
            <a:r>
              <a:rPr lang="en-NZ" sz="2800" dirty="0"/>
              <a:t>s</a:t>
            </a:r>
            <a:r>
              <a:rPr lang="en-NZ" sz="2800" dirty="0" smtClean="0"/>
              <a:t>ystem (for reference)</a:t>
            </a:r>
            <a:endParaRPr lang="en-NZ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44326" y="5899720"/>
            <a:ext cx="9493250" cy="697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1800" dirty="0" smtClean="0"/>
              <a:t>Source: </a:t>
            </a:r>
            <a:r>
              <a:rPr lang="en-NZ" sz="1800" dirty="0" err="1" smtClean="0"/>
              <a:t>Kollman</a:t>
            </a:r>
            <a:r>
              <a:rPr lang="en-NZ" sz="1800" dirty="0" smtClean="0"/>
              <a:t>, R. and </a:t>
            </a:r>
            <a:r>
              <a:rPr lang="en-NZ" sz="1800" dirty="0" err="1" smtClean="0"/>
              <a:t>Gogolla</a:t>
            </a:r>
            <a:r>
              <a:rPr lang="en-NZ" sz="1800" dirty="0" smtClean="0"/>
              <a:t>, M., “Capturing Dynamic Program Behaviour with UML Collaboration Diagrams”, </a:t>
            </a:r>
            <a:r>
              <a:rPr lang="en-NZ" sz="1800" i="1" dirty="0" smtClean="0"/>
              <a:t>Proc. CSMR</a:t>
            </a:r>
            <a:r>
              <a:rPr lang="en-NZ" sz="1800" dirty="0" smtClean="0"/>
              <a:t>, 2001.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6573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NZ" dirty="0" smtClean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0653-8D52-4D10-9733-3B8E94EF6FF4}" type="slidenum">
              <a:rPr lang="en-NZ" smtClean="0"/>
              <a:pPr/>
              <a:t>17</a:t>
            </a:fld>
            <a:endParaRPr lang="en-NZ" dirty="0"/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Topics in this set </a:t>
            </a:r>
            <a:r>
              <a:rPr lang="en-US" smtClean="0"/>
              <a:t>of slides:</a:t>
            </a:r>
            <a:endParaRPr lang="en-US" dirty="0" smtClean="0"/>
          </a:p>
          <a:p>
            <a:pPr lvl="1"/>
            <a:r>
              <a:rPr lang="en-NZ" dirty="0" err="1"/>
              <a:t>Enum</a:t>
            </a:r>
            <a:r>
              <a:rPr lang="en-NZ" dirty="0"/>
              <a:t> </a:t>
            </a:r>
            <a:r>
              <a:rPr lang="en-NZ" dirty="0"/>
              <a:t>t</a:t>
            </a:r>
            <a:r>
              <a:rPr lang="en-NZ" dirty="0" smtClean="0"/>
              <a:t>ypes</a:t>
            </a:r>
          </a:p>
          <a:p>
            <a:pPr lvl="1"/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Object.toString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 smtClean="0"/>
              <a:t>, </a:t>
            </a:r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Object.equals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NZ" dirty="0"/>
              <a:t>Memory </a:t>
            </a:r>
            <a:r>
              <a:rPr lang="en-NZ" dirty="0" smtClean="0"/>
              <a:t>allocation</a:t>
            </a:r>
          </a:p>
          <a:p>
            <a:pPr lvl="1"/>
            <a:r>
              <a:rPr lang="en-NZ" dirty="0" smtClean="0"/>
              <a:t>An overview </a:t>
            </a:r>
            <a:r>
              <a:rPr lang="en-NZ" dirty="0" smtClean="0"/>
              <a:t>of </a:t>
            </a:r>
            <a:r>
              <a:rPr lang="en-NZ" dirty="0"/>
              <a:t>Java’s type </a:t>
            </a:r>
            <a:r>
              <a:rPr lang="en-NZ" dirty="0" smtClean="0"/>
              <a:t>system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b="1" dirty="0" smtClean="0"/>
              <a:t>End of </a:t>
            </a:r>
            <a:r>
              <a:rPr lang="en-US" b="1" dirty="0" smtClean="0"/>
              <a:t> Theme </a:t>
            </a:r>
            <a:r>
              <a:rPr lang="en-US" b="1" dirty="0" smtClean="0"/>
              <a:t>A: The OO Programming Paradigm</a:t>
            </a:r>
          </a:p>
          <a:p>
            <a:pPr lvl="1"/>
            <a:r>
              <a:rPr lang="en-US" dirty="0" smtClean="0"/>
              <a:t>We took a top-down approach: use-case analysis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class design </a:t>
            </a:r>
            <a:r>
              <a:rPr lang="en-US" dirty="0">
                <a:sym typeface="Wingdings"/>
              </a:rPr>
              <a:t></a:t>
            </a:r>
            <a:r>
              <a:rPr lang="en-US" dirty="0" smtClean="0"/>
              <a:t> implementation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learned the fundamentals of OO design theory</a:t>
            </a:r>
          </a:p>
          <a:p>
            <a:pPr lvl="2"/>
            <a:r>
              <a:rPr lang="en-US" dirty="0" smtClean="0"/>
              <a:t>You are </a:t>
            </a:r>
            <a:r>
              <a:rPr lang="en-US" i="1" dirty="0" smtClean="0"/>
              <a:t>starting</a:t>
            </a:r>
            <a:r>
              <a:rPr lang="en-US" dirty="0" smtClean="0"/>
              <a:t> to understand type systems</a:t>
            </a:r>
          </a:p>
          <a:p>
            <a:pPr lvl="2"/>
            <a:r>
              <a:rPr lang="en-US" dirty="0" smtClean="0"/>
              <a:t>You have a basic understanding of Java development (JDK, Eclipse) and Java runtime (JRE).</a:t>
            </a:r>
          </a:p>
          <a:p>
            <a:pPr lvl="2"/>
            <a:r>
              <a:rPr lang="en-US" dirty="0" smtClean="0"/>
              <a:t>You understand the difference between the static type of a reference variable (defined by its declaration) and its dynamic type (defined by its current value)</a:t>
            </a:r>
          </a:p>
          <a:p>
            <a:pPr lvl="1"/>
            <a:r>
              <a:rPr lang="en-US" dirty="0" smtClean="0"/>
              <a:t>You have a basic proficiency in program analysis, OOD, and Java implementation</a:t>
            </a:r>
          </a:p>
          <a:p>
            <a:pPr lvl="2"/>
            <a:r>
              <a:rPr lang="en-US" dirty="0" smtClean="0"/>
              <a:t>You are able to “learn more”, if necessary, by reading, thinking, and experimenting.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Impl3</a:t>
            </a:r>
            <a:endParaRPr lang="en-NZ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79F1-F677-4239-85B1-4DB8642444FA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Topics:</a:t>
            </a:r>
          </a:p>
          <a:p>
            <a:pPr lvl="1"/>
            <a:r>
              <a:rPr lang="en-NZ" dirty="0" err="1" smtClean="0"/>
              <a:t>Enum</a:t>
            </a:r>
            <a:r>
              <a:rPr lang="en-NZ" dirty="0" smtClean="0"/>
              <a:t> </a:t>
            </a:r>
            <a:r>
              <a:rPr lang="en-NZ" dirty="0" smtClean="0"/>
              <a:t>Types</a:t>
            </a:r>
          </a:p>
          <a:p>
            <a:pPr lvl="1"/>
            <a:r>
              <a:rPr lang="en-NZ" dirty="0" smtClean="0"/>
              <a:t>Object: a superclass</a:t>
            </a:r>
            <a:endParaRPr lang="en-NZ" dirty="0" smtClean="0"/>
          </a:p>
          <a:p>
            <a:pPr lvl="1"/>
            <a:r>
              <a:rPr lang="en-NZ" dirty="0"/>
              <a:t>M</a:t>
            </a:r>
            <a:r>
              <a:rPr lang="en-NZ" dirty="0" smtClean="0"/>
              <a:t>emory </a:t>
            </a:r>
            <a:r>
              <a:rPr lang="en-NZ" dirty="0" smtClean="0"/>
              <a:t>allocation</a:t>
            </a:r>
          </a:p>
          <a:p>
            <a:pPr lvl="1"/>
            <a:r>
              <a:rPr lang="en-NZ" dirty="0" smtClean="0"/>
              <a:t>An OO</a:t>
            </a:r>
            <a:r>
              <a:rPr lang="en-NZ" dirty="0" smtClean="0"/>
              <a:t> description </a:t>
            </a:r>
            <a:r>
              <a:rPr lang="en-NZ" dirty="0" smtClean="0"/>
              <a:t>of Java’s type </a:t>
            </a:r>
            <a:r>
              <a:rPr lang="en-NZ" dirty="0" smtClean="0"/>
              <a:t>system</a:t>
            </a:r>
          </a:p>
          <a:p>
            <a:r>
              <a:rPr lang="en-US" dirty="0" smtClean="0"/>
              <a:t>Reading</a:t>
            </a:r>
            <a:r>
              <a:rPr lang="en-US" dirty="0" smtClean="0"/>
              <a:t>, in </a:t>
            </a:r>
            <a:r>
              <a:rPr lang="en-US" dirty="0" smtClean="0">
                <a:hlinkClick r:id="rId3"/>
              </a:rPr>
              <a:t>The Java Tutorials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>
                <a:hlinkClick r:id="rId4"/>
              </a:rPr>
              <a:t>Enum</a:t>
            </a:r>
            <a:r>
              <a:rPr lang="en-US" dirty="0" smtClean="0">
                <a:hlinkClick r:id="rId4"/>
              </a:rPr>
              <a:t> Types</a:t>
            </a:r>
            <a:r>
              <a:rPr lang="en-US" dirty="0" smtClean="0"/>
              <a:t> and </a:t>
            </a:r>
            <a:r>
              <a:rPr lang="en-US" dirty="0">
                <a:hlinkClick r:id="rId5"/>
              </a:rPr>
              <a:t>Nested Classes</a:t>
            </a:r>
            <a:r>
              <a:rPr lang="en-US" dirty="0"/>
              <a:t> </a:t>
            </a:r>
            <a:r>
              <a:rPr lang="en-US" dirty="0" smtClean="0"/>
              <a:t>pages, in the </a:t>
            </a:r>
            <a:r>
              <a:rPr lang="en-US" dirty="0" smtClean="0">
                <a:hlinkClick r:id="rId6"/>
              </a:rPr>
              <a:t>Classes and Objects</a:t>
            </a:r>
            <a:r>
              <a:rPr lang="en-US" dirty="0" smtClean="0"/>
              <a:t> Lesson.</a:t>
            </a:r>
          </a:p>
          <a:p>
            <a:pPr lvl="1"/>
            <a:r>
              <a:rPr lang="en-US" dirty="0" smtClean="0">
                <a:hlinkClick r:id="rId7"/>
              </a:rPr>
              <a:t>Object as a Superclass</a:t>
            </a:r>
            <a:r>
              <a:rPr lang="en-US" dirty="0" smtClean="0"/>
              <a:t> page, in the </a:t>
            </a:r>
            <a:r>
              <a:rPr lang="en-US" dirty="0" smtClean="0">
                <a:hlinkClick r:id="rId8"/>
              </a:rPr>
              <a:t>Interface and Inheritance</a:t>
            </a:r>
            <a:r>
              <a:rPr lang="en-US" dirty="0" smtClean="0"/>
              <a:t> Lesson.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116632"/>
            <a:ext cx="8730399" cy="990600"/>
          </a:xfrm>
        </p:spPr>
        <p:txBody>
          <a:bodyPr/>
          <a:lstStyle/>
          <a:p>
            <a:r>
              <a:rPr lang="en-NZ" dirty="0" err="1" smtClean="0"/>
              <a:t>Enum</a:t>
            </a:r>
            <a:r>
              <a:rPr lang="en-NZ" dirty="0" smtClean="0"/>
              <a:t> Types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00472" y="1191190"/>
            <a:ext cx="9577064" cy="5190138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“An </a:t>
            </a:r>
            <a:r>
              <a:rPr lang="en-NZ" i="1" dirty="0" err="1">
                <a:solidFill>
                  <a:srgbClr val="FF0000"/>
                </a:solidFill>
              </a:rPr>
              <a:t>enum</a:t>
            </a:r>
            <a:r>
              <a:rPr lang="en-NZ" i="1" dirty="0">
                <a:solidFill>
                  <a:srgbClr val="FF0000"/>
                </a:solidFill>
              </a:rPr>
              <a:t> type</a:t>
            </a:r>
            <a:r>
              <a:rPr lang="en-NZ" dirty="0"/>
              <a:t> is a special data type that enables for </a:t>
            </a:r>
            <a:r>
              <a:rPr lang="en-NZ" dirty="0" smtClean="0"/>
              <a:t>[sic] a </a:t>
            </a:r>
            <a:r>
              <a:rPr lang="en-NZ" dirty="0"/>
              <a:t>variable to be a set of predefined constants.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variable must be equal to one of the values that have been predefined for it. </a:t>
            </a:r>
            <a:endParaRPr lang="en-NZ" dirty="0" smtClean="0"/>
          </a:p>
          <a:p>
            <a:pPr lvl="1"/>
            <a:r>
              <a:rPr lang="en-NZ" dirty="0" smtClean="0"/>
              <a:t>Common </a:t>
            </a:r>
            <a:r>
              <a:rPr lang="en-NZ" dirty="0"/>
              <a:t>examples include </a:t>
            </a:r>
            <a:endParaRPr lang="en-NZ" dirty="0" smtClean="0"/>
          </a:p>
          <a:p>
            <a:pPr lvl="2"/>
            <a:r>
              <a:rPr lang="en-NZ" dirty="0" smtClean="0"/>
              <a:t>compass </a:t>
            </a:r>
            <a:r>
              <a:rPr lang="en-NZ" dirty="0"/>
              <a:t>directions (values of NORTH, SOUTH, EAST, and WEST) </a:t>
            </a:r>
            <a:r>
              <a:rPr lang="en-NZ" dirty="0" smtClean="0"/>
              <a:t>and</a:t>
            </a:r>
          </a:p>
          <a:p>
            <a:pPr lvl="2"/>
            <a:r>
              <a:rPr lang="en-NZ" dirty="0" smtClean="0"/>
              <a:t>the </a:t>
            </a:r>
            <a:r>
              <a:rPr lang="en-NZ" dirty="0"/>
              <a:t>days of the week.</a:t>
            </a:r>
          </a:p>
          <a:p>
            <a:r>
              <a:rPr lang="en-NZ" dirty="0" smtClean="0"/>
              <a:t>“Because </a:t>
            </a:r>
            <a:r>
              <a:rPr lang="en-NZ" dirty="0"/>
              <a:t>they are constants, the names of an </a:t>
            </a:r>
            <a:r>
              <a:rPr lang="en-NZ" dirty="0" err="1"/>
              <a:t>enum</a:t>
            </a:r>
            <a:r>
              <a:rPr lang="en-NZ" dirty="0"/>
              <a:t> type's fields are in uppercase letters</a:t>
            </a:r>
            <a:r>
              <a:rPr lang="en-NZ" dirty="0" smtClean="0"/>
              <a:t>.</a:t>
            </a:r>
            <a:endParaRPr lang="en-NZ" dirty="0"/>
          </a:p>
          <a:p>
            <a:r>
              <a:rPr lang="en-NZ" dirty="0" smtClean="0"/>
              <a:t>“… you define </a:t>
            </a:r>
            <a:r>
              <a:rPr lang="en-NZ" dirty="0"/>
              <a:t>an </a:t>
            </a:r>
            <a:r>
              <a:rPr lang="en-NZ" dirty="0" err="1">
                <a:cs typeface="Courier New" pitchFamily="49" charset="0"/>
              </a:rPr>
              <a:t>enum</a:t>
            </a:r>
            <a:r>
              <a:rPr lang="en-NZ" dirty="0"/>
              <a:t> type by using the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NZ" dirty="0"/>
              <a:t> keyword. </a:t>
            </a:r>
            <a:r>
              <a:rPr lang="en-NZ" dirty="0" smtClean="0"/>
              <a:t>  </a:t>
            </a:r>
          </a:p>
          <a:p>
            <a:pPr lvl="1"/>
            <a:r>
              <a:rPr lang="en-NZ" dirty="0" smtClean="0"/>
              <a:t>For </a:t>
            </a:r>
            <a:r>
              <a:rPr lang="en-NZ" dirty="0"/>
              <a:t>example, you would specify a days-of-the-week </a:t>
            </a:r>
            <a:r>
              <a:rPr lang="en-NZ" dirty="0" err="1">
                <a:cs typeface="Courier New" pitchFamily="49" charset="0"/>
              </a:rPr>
              <a:t>enum</a:t>
            </a:r>
            <a:r>
              <a:rPr lang="en-NZ" dirty="0"/>
              <a:t> type as</a:t>
            </a:r>
            <a:r>
              <a:rPr lang="en-NZ" dirty="0" smtClean="0"/>
              <a:t>:</a:t>
            </a:r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/>
          </a:p>
          <a:p>
            <a:r>
              <a:rPr lang="en-NZ" dirty="0" smtClean="0"/>
              <a:t>“You </a:t>
            </a:r>
            <a:r>
              <a:rPr lang="en-NZ" dirty="0"/>
              <a:t>should use </a:t>
            </a:r>
            <a:r>
              <a:rPr lang="en-NZ" dirty="0" err="1"/>
              <a:t>enum</a:t>
            </a:r>
            <a:r>
              <a:rPr lang="en-NZ" dirty="0"/>
              <a:t> types any time you need to represent a fixed set of constants. </a:t>
            </a:r>
            <a:endParaRPr lang="en-NZ" dirty="0" smtClean="0"/>
          </a:p>
          <a:p>
            <a:pPr lvl="1"/>
            <a:r>
              <a:rPr lang="en-NZ" dirty="0" smtClean="0"/>
              <a:t>That </a:t>
            </a:r>
            <a:r>
              <a:rPr lang="en-NZ" dirty="0"/>
              <a:t>includes natural </a:t>
            </a:r>
            <a:r>
              <a:rPr lang="en-NZ" dirty="0" err="1"/>
              <a:t>enum</a:t>
            </a:r>
            <a:r>
              <a:rPr lang="en-NZ" dirty="0"/>
              <a:t> types such as </a:t>
            </a:r>
            <a:r>
              <a:rPr lang="en-NZ" dirty="0" smtClean="0"/>
              <a:t>the </a:t>
            </a:r>
            <a:r>
              <a:rPr lang="en-NZ" dirty="0"/>
              <a:t>planets in our solar system and </a:t>
            </a:r>
            <a:endParaRPr lang="en-NZ" dirty="0" smtClean="0"/>
          </a:p>
          <a:p>
            <a:pPr lvl="1"/>
            <a:r>
              <a:rPr lang="en-NZ" dirty="0" smtClean="0"/>
              <a:t>data </a:t>
            </a:r>
            <a:r>
              <a:rPr lang="en-NZ" dirty="0"/>
              <a:t>sets where you know all possible values at compile </a:t>
            </a:r>
            <a:r>
              <a:rPr lang="en-NZ" dirty="0" smtClean="0"/>
              <a:t>time—for </a:t>
            </a:r>
            <a:r>
              <a:rPr lang="en-NZ" dirty="0"/>
              <a:t>example, </a:t>
            </a:r>
            <a:endParaRPr lang="en-NZ" dirty="0" smtClean="0"/>
          </a:p>
          <a:p>
            <a:pPr lvl="2"/>
            <a:r>
              <a:rPr lang="en-NZ" dirty="0" smtClean="0"/>
              <a:t>the </a:t>
            </a:r>
            <a:r>
              <a:rPr lang="en-NZ" dirty="0"/>
              <a:t>choices on a menu, </a:t>
            </a:r>
            <a:endParaRPr lang="en-NZ" dirty="0" smtClean="0"/>
          </a:p>
          <a:p>
            <a:pPr lvl="2"/>
            <a:r>
              <a:rPr lang="en-NZ" dirty="0" smtClean="0"/>
              <a:t>command </a:t>
            </a:r>
            <a:r>
              <a:rPr lang="en-NZ" dirty="0"/>
              <a:t>line flags, and so on</a:t>
            </a:r>
            <a:r>
              <a:rPr lang="en-NZ" dirty="0" smtClean="0"/>
              <a:t>.”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1640632" y="3740839"/>
            <a:ext cx="5688632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enum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Day {</a:t>
            </a:r>
          </a:p>
          <a:p>
            <a:pPr marL="0" indent="0" algn="l">
              <a:buNone/>
            </a:pPr>
            <a:r>
              <a:rPr lang="en-NZ" sz="1800" b="1" i="1" dirty="0" smtClean="0">
                <a:solidFill>
                  <a:srgbClr val="0000C0"/>
                </a:solidFill>
                <a:latin typeface="Consolas" panose="020B0609020204030204" pitchFamily="49" charset="0"/>
              </a:rPr>
              <a:t>	SUNDAY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MONDAY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TUESDAY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WEDNESDAY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NZ" sz="1800" b="1" i="1" dirty="0" smtClean="0">
                <a:solidFill>
                  <a:srgbClr val="0000C0"/>
                </a:solidFill>
                <a:latin typeface="Consolas" panose="020B0609020204030204" pitchFamily="49" charset="0"/>
              </a:rPr>
              <a:t>THURSDAY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FRIDAY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SATURDAY</a:t>
            </a:r>
          </a:p>
          <a:p>
            <a:pPr marL="0" indent="0" algn="l"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36439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NZ" dirty="0" smtClean="0"/>
              <a:t> usage; </a:t>
            </a:r>
            <a:r>
              <a:rPr lang="en-N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NZ" dirty="0" smtClean="0"/>
              <a:t> syntax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7815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 err="1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EnumTest</a:t>
            </a:r>
            <a:r>
              <a:rPr lang="en-NZ" sz="28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Day </a:t>
            </a:r>
            <a:r>
              <a:rPr lang="en-NZ" sz="2800" dirty="0" err="1">
                <a:solidFill>
                  <a:srgbClr val="0000C0"/>
                </a:solidFill>
                <a:latin typeface="Consolas" panose="020B0609020204030204" pitchFamily="49" charset="0"/>
              </a:rPr>
              <a:t>day</a:t>
            </a:r>
            <a:r>
              <a:rPr lang="en-NZ" sz="2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NZ" sz="28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(Day </a:t>
            </a:r>
            <a:r>
              <a:rPr lang="en-NZ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day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NZ" sz="2800" b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NZ" sz="2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NZ" sz="2800" b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day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NZ" sz="2800" b="1" dirty="0">
                <a:solidFill>
                  <a:srgbClr val="6A3E3E"/>
                </a:solidFill>
                <a:latin typeface="Consolas" panose="020B0609020204030204" pitchFamily="49" charset="0"/>
              </a:rPr>
              <a:t>day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NZ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NZ" sz="28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switch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800" b="1" dirty="0">
                <a:solidFill>
                  <a:srgbClr val="0000C0"/>
                </a:solidFill>
                <a:latin typeface="Consolas" panose="020B0609020204030204" pitchFamily="49" charset="0"/>
              </a:rPr>
              <a:t>day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MONDAY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2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8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800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"Mondays are bad."</a:t>
            </a:r>
            <a:r>
              <a:rPr lang="en-NZ" sz="28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</a:t>
            </a: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break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FRIDAY: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2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"Fridays are better."</a:t>
            </a:r>
            <a:r>
              <a:rPr lang="en-NZ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break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SATURDAY: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2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SUNDAY: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2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"Weekends are best."</a:t>
            </a:r>
            <a:r>
              <a:rPr lang="en-NZ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break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default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2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2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2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"Midweek days are so-so."</a:t>
            </a:r>
            <a:r>
              <a:rPr lang="en-NZ" sz="2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break</a:t>
            </a:r>
            <a:r>
              <a:rPr lang="en-NZ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  <a:endParaRPr lang="en-NZ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302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Remainder of the </a:t>
            </a:r>
            <a:r>
              <a:rPr lang="en-N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EnumTest</a:t>
            </a:r>
            <a:r>
              <a:rPr lang="en-NZ" dirty="0" smtClean="0"/>
              <a:t> class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Impl3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000" dirty="0"/>
              <a:t> </a:t>
            </a:r>
            <a:r>
              <a:rPr lang="en-NZ" sz="2000" dirty="0" smtClean="0"/>
              <a:t>  </a:t>
            </a:r>
            <a:r>
              <a:rPr lang="en-NZ" sz="20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NZ" sz="20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NZ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firstDay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Day.MONDAY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firstDay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.tellItLikeItIs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thirdDay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Day.WEDNESDAY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thirdDay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.tellItLikeItIs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fifthDay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Day.FRIDAY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fifthDay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.tellItLikeItIs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sixthDay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Day.SATURDAY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sixthDay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.tellItLikeItIs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seventhDay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Day.SUNDAY</a:t>
            </a:r>
            <a:r>
              <a:rPr lang="en-NZ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NZ" sz="20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seventhDay</a:t>
            </a:r>
            <a:r>
              <a:rPr lang="en-NZ" sz="20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.tellItLikeItIs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NZ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NZ" sz="2000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743149" y="4750112"/>
            <a:ext cx="3818363" cy="163121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Mondays are bad.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Midweek days are so-so.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Fridays are better.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Weekends are best.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Weekends are best.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13324" y="5334887"/>
            <a:ext cx="1229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Output: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110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Importing static members of a class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502910"/>
          </a:xfrm>
        </p:spPr>
        <p:txBody>
          <a:bodyPr>
            <a:noAutofit/>
          </a:bodyPr>
          <a:lstStyle/>
          <a:p>
            <a:r>
              <a:rPr lang="en-NZ" dirty="0" smtClean="0"/>
              <a:t>Importing the static members of an </a:t>
            </a:r>
            <a:r>
              <a:rPr lang="en-NZ" dirty="0" err="1" smtClean="0"/>
              <a:t>enum</a:t>
            </a:r>
            <a:r>
              <a:rPr lang="en-NZ" dirty="0" smtClean="0"/>
              <a:t> may significantly reduce “code clutter”, because you won’t have to fully qualify their names.</a:t>
            </a:r>
          </a:p>
          <a:p>
            <a:pPr lvl="1"/>
            <a:r>
              <a:rPr lang="en-NZ" dirty="0" smtClean="0"/>
              <a:t>However a static import may decrease readability, if the reader has trouble figuring out “which class defined this member.”</a:t>
            </a:r>
          </a:p>
          <a:p>
            <a:pPr marL="0" indent="0"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NZ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NZ" sz="1800" b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enum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Day 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 // note: this is a “nested inner class”</a:t>
            </a:r>
            <a:endParaRPr lang="en-NZ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b="1" i="1" dirty="0" smtClean="0">
                <a:solidFill>
                  <a:srgbClr val="0000C0"/>
                </a:solidFill>
                <a:latin typeface="Consolas" panose="020B0609020204030204" pitchFamily="49" charset="0"/>
              </a:rPr>
              <a:t>      SUNDAY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MONDAY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TUESDAY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WEDNESDAY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THURSDAY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FRIDAY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SATURDAY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NZ" sz="1800" b="1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Day.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MONDAY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Day.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WEDNESDAY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Day.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FRIDAY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Day.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SATURDAY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Day.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SUNDAY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NZ" sz="1800" dirty="0" smtClean="0"/>
          </a:p>
        </p:txBody>
      </p:sp>
    </p:spTree>
    <p:extLst>
      <p:ext uri="{BB962C8B-B14F-4D97-AF65-F5344CB8AC3E}">
        <p14:creationId xmlns:p14="http://schemas.microsoft.com/office/powerpoint/2010/main" val="418189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Importing static members of a class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502910"/>
          </a:xfrm>
        </p:spPr>
        <p:txBody>
          <a:bodyPr>
            <a:noAutofit/>
          </a:bodyPr>
          <a:lstStyle/>
          <a:p>
            <a:r>
              <a:rPr lang="en-NZ" dirty="0" smtClean="0"/>
              <a:t>Importing the static members of an </a:t>
            </a:r>
            <a:r>
              <a:rPr lang="en-NZ" dirty="0" err="1" smtClean="0"/>
              <a:t>enum</a:t>
            </a:r>
            <a:r>
              <a:rPr lang="en-NZ" dirty="0" smtClean="0"/>
              <a:t> may significantly reduce “code clutter”, because you won’t have to fully-qualify their names.</a:t>
            </a:r>
          </a:p>
          <a:p>
            <a:pPr lvl="1"/>
            <a:r>
              <a:rPr lang="en-NZ" dirty="0" smtClean="0"/>
              <a:t>However a static import may decrease readability, if the reader has trouble figuring out “which class defined this member.”</a:t>
            </a:r>
          </a:p>
          <a:p>
            <a:pPr marL="0" indent="0"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enumtest.EnumTest.Day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NZ" sz="1800" b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enum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Day 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 // note: this is a “nested inner class”</a:t>
            </a:r>
            <a:endParaRPr lang="en-NZ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b="1" i="1" dirty="0" smtClean="0">
                <a:solidFill>
                  <a:srgbClr val="0000C0"/>
                </a:solidFill>
                <a:latin typeface="Consolas" panose="020B0609020204030204" pitchFamily="49" charset="0"/>
              </a:rPr>
              <a:t>      SUNDAY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MONDAY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TUESDAY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WEDNESDAY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THURSDAY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FRIDAY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SATURDAY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NZ" sz="1800" b="1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MONDAY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WEDNESDAY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FRIDAY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SATURDAY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(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EnumTest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SUNDAY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)).</a:t>
            </a:r>
            <a:r>
              <a:rPr lang="en-NZ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NZ" sz="1800" dirty="0" smtClean="0"/>
          </a:p>
        </p:txBody>
      </p:sp>
    </p:spTree>
    <p:extLst>
      <p:ext uri="{BB962C8B-B14F-4D97-AF65-F5344CB8AC3E}">
        <p14:creationId xmlns:p14="http://schemas.microsoft.com/office/powerpoint/2010/main" val="20948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Switch: semantics</a:t>
            </a:r>
            <a:endParaRPr lang="en-N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781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tellItLikeItIs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switch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day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MONDAY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Each case is labelled by one (or more) values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i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  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in the range of the switch variable (or expression)</a:t>
            </a:r>
            <a:endParaRPr lang="en-NZ" sz="1800" dirty="0">
              <a:solidFill>
                <a:srgbClr val="3F7F5F"/>
              </a:solidFill>
              <a:highlight>
                <a:srgbClr val="E8F2FE"/>
              </a:highlight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1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"Mondays are bad."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break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endParaRPr lang="en-NZ" sz="1800" b="1" i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FRIDAY: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We don’t have to write </a:t>
            </a:r>
            <a:r>
              <a:rPr lang="en-NZ" sz="1800" dirty="0" err="1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Day.FRIDAY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, because each case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          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label is a value of the same type as the switch expression.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1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"Fridays are better."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break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Case statements “flow-through” if there’s no break!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SATURDAY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Note the “flow-through” for this case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case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SUNDAY: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1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"Weekends are best."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break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default</a:t>
            </a:r>
            <a:r>
              <a:rPr lang="en-NZ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// You’ll get a runtime error if there’s no matching case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           // but </a:t>
            </a:r>
            <a:r>
              <a:rPr lang="en-NZ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default</a:t>
            </a:r>
            <a:r>
              <a:rPr lang="en-NZ" sz="1800" dirty="0" smtClean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NZ" sz="1800" dirty="0">
                <a:solidFill>
                  <a:srgbClr val="3F7F5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matches any value of the switch expression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NZ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NZ" sz="18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NZ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"Midweek days are so-so."</a:t>
            </a:r>
            <a:r>
              <a:rPr lang="en-NZ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 break</a:t>
            </a:r>
            <a:r>
              <a:rPr lang="en-NZ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 }  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 </a:t>
            </a:r>
            <a:r>
              <a:rPr lang="en-NZ" sz="1800" dirty="0">
                <a:solidFill>
                  <a:srgbClr val="000000"/>
                </a:solidFill>
                <a:latin typeface="Consolas" panose="020B0609020204030204" pitchFamily="49" charset="0"/>
              </a:rPr>
              <a:t>// </a:t>
            </a:r>
            <a:r>
              <a:rPr lang="en-NZ" sz="1600" dirty="0">
                <a:solidFill>
                  <a:srgbClr val="000000"/>
                </a:solidFill>
                <a:latin typeface="Consolas" panose="020B0609020204030204" pitchFamily="49" charset="0"/>
                <a:hlinkClick r:id="rId2"/>
              </a:rPr>
              <a:t>https://</a:t>
            </a:r>
            <a:r>
              <a:rPr lang="en-NZ" sz="1600" dirty="0" smtClean="0">
                <a:solidFill>
                  <a:srgbClr val="000000"/>
                </a:solidFill>
                <a:latin typeface="Consolas" panose="020B0609020204030204" pitchFamily="49" charset="0"/>
                <a:hlinkClick r:id="rId2"/>
              </a:rPr>
              <a:t>docs.oracle.com/javase/tutorial/java/nutsandbolts/switch.html</a:t>
            </a:r>
            <a:r>
              <a:rPr lang="en-NZ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58119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 smtClean="0"/>
              <a:t> – this is what your classes extend!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502910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When you define a class in Java without specifying what class you’re extending, you’re actually extending the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lang="en-NZ" dirty="0" smtClean="0"/>
              <a:t> class.</a:t>
            </a:r>
          </a:p>
          <a:p>
            <a:pPr lvl="1"/>
            <a:r>
              <a:rPr lang="en-NZ" dirty="0" smtClean="0"/>
              <a:t>The </a:t>
            </a:r>
            <a:r>
              <a:rPr lang="en-NZ" dirty="0" smtClean="0">
                <a:hlinkClick r:id="rId2"/>
              </a:rPr>
              <a:t>Object as a Superclass</a:t>
            </a:r>
            <a:r>
              <a:rPr lang="en-NZ" dirty="0" smtClean="0"/>
              <a:t> lesson briefly discusses six of the methods which your classes inherit from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Object</a:t>
            </a:r>
            <a:r>
              <a:rPr lang="en-NZ" dirty="0" smtClean="0"/>
              <a:t>. </a:t>
            </a:r>
          </a:p>
          <a:p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protected Object clone() throws </a:t>
            </a:r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CloneNotSupportedException</a:t>
            </a:r>
            <a:endParaRPr lang="en-NZ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NZ" dirty="0" smtClean="0"/>
              <a:t>Creates </a:t>
            </a:r>
            <a:r>
              <a:rPr lang="en-NZ" dirty="0"/>
              <a:t>and returns a copy of this object.</a:t>
            </a:r>
          </a:p>
          <a:p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 equals(Object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obj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r>
              <a:rPr lang="en-NZ" dirty="0" smtClean="0"/>
              <a:t>Indicates whether some other object is “equal to” this one.</a:t>
            </a:r>
          </a:p>
          <a:p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protected void finalize() throws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Throwable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NZ" dirty="0" smtClean="0"/>
              <a:t>Called </a:t>
            </a:r>
            <a:r>
              <a:rPr lang="en-NZ" dirty="0"/>
              <a:t>by the garbage collector on an object when </a:t>
            </a:r>
            <a:r>
              <a:rPr lang="en-NZ" dirty="0" smtClean="0"/>
              <a:t>garbage collection </a:t>
            </a:r>
            <a:r>
              <a:rPr lang="en-NZ" dirty="0"/>
              <a:t>determines that there are no more references to the object</a:t>
            </a:r>
          </a:p>
          <a:p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public final Class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getClass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NZ" dirty="0" smtClean="0"/>
              <a:t>Returns </a:t>
            </a:r>
            <a:r>
              <a:rPr lang="en-NZ" dirty="0"/>
              <a:t>the runtime class of an object.</a:t>
            </a:r>
          </a:p>
          <a:p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hashCode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NZ" sz="2400" dirty="0"/>
              <a:t>Returns a hash code value for the object.</a:t>
            </a:r>
          </a:p>
          <a:p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public String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lvl="1"/>
            <a:r>
              <a:rPr lang="en-NZ" dirty="0" smtClean="0"/>
              <a:t>Returns </a:t>
            </a:r>
            <a:r>
              <a:rPr lang="en-NZ" dirty="0"/>
              <a:t>a string representation of the object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2636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4722</TotalTime>
  <Words>2012</Words>
  <Application>Microsoft Office PowerPoint</Application>
  <PresentationFormat>A4 Paper (210x297 mm)</PresentationFormat>
  <Paragraphs>289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PMingLiU</vt:lpstr>
      <vt:lpstr>Arial</vt:lpstr>
      <vt:lpstr>Bookman Old Style</vt:lpstr>
      <vt:lpstr>Consolas</vt:lpstr>
      <vt:lpstr>Courier New</vt:lpstr>
      <vt:lpstr>Gill Sans MT</vt:lpstr>
      <vt:lpstr>Tahoma</vt:lpstr>
      <vt:lpstr>Times New Roman</vt:lpstr>
      <vt:lpstr>Wingdings</vt:lpstr>
      <vt:lpstr>Wingdings 3</vt:lpstr>
      <vt:lpstr>CS105_10</vt:lpstr>
      <vt:lpstr>PowerPoint Presentation</vt:lpstr>
      <vt:lpstr>Agenda</vt:lpstr>
      <vt:lpstr>Enum Types</vt:lpstr>
      <vt:lpstr>Example of enum usage; switch syntax</vt:lpstr>
      <vt:lpstr>Remainder of the EnumTest class</vt:lpstr>
      <vt:lpstr>Importing static members of a class</vt:lpstr>
      <vt:lpstr>Importing static members of a class</vt:lpstr>
      <vt:lpstr>Switch: semantics</vt:lpstr>
      <vt:lpstr>Object – this is what your classes extend!</vt:lpstr>
      <vt:lpstr>Overriding toString()</vt:lpstr>
      <vt:lpstr>Overriding equals()</vt:lpstr>
      <vt:lpstr>Example: overriding equals()</vt:lpstr>
      <vt:lpstr>Example: overriding equals()</vt:lpstr>
      <vt:lpstr>Example: testing an overridden equals()</vt:lpstr>
      <vt:lpstr>Memory Allocation</vt:lpstr>
      <vt:lpstr>A model of Java’s type system (for reference)</vt:lpstr>
      <vt:lpstr>Review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467</cp:revision>
  <cp:lastPrinted>2013-03-19T06:21:43Z</cp:lastPrinted>
  <dcterms:created xsi:type="dcterms:W3CDTF">2003-06-18T01:49:53Z</dcterms:created>
  <dcterms:modified xsi:type="dcterms:W3CDTF">2015-03-25T01:08:14Z</dcterms:modified>
</cp:coreProperties>
</file>