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2" r:id="rId3"/>
    <p:sldId id="329" r:id="rId4"/>
    <p:sldId id="330" r:id="rId5"/>
    <p:sldId id="338" r:id="rId6"/>
    <p:sldId id="331" r:id="rId7"/>
    <p:sldId id="332" r:id="rId8"/>
    <p:sldId id="333" r:id="rId9"/>
    <p:sldId id="339" r:id="rId10"/>
    <p:sldId id="334" r:id="rId11"/>
    <p:sldId id="340" r:id="rId12"/>
    <p:sldId id="341" r:id="rId13"/>
    <p:sldId id="325" r:id="rId14"/>
    <p:sldId id="328" r:id="rId15"/>
    <p:sldId id="303" r:id="rId16"/>
    <p:sldId id="305" r:id="rId17"/>
    <p:sldId id="306" r:id="rId18"/>
    <p:sldId id="307" r:id="rId19"/>
    <p:sldId id="308" r:id="rId20"/>
    <p:sldId id="326" r:id="rId21"/>
    <p:sldId id="327" r:id="rId22"/>
    <p:sldId id="313" r:id="rId23"/>
    <p:sldId id="335" r:id="rId24"/>
    <p:sldId id="317" r:id="rId25"/>
    <p:sldId id="318" r:id="rId26"/>
    <p:sldId id="319" r:id="rId27"/>
    <p:sldId id="336" r:id="rId28"/>
    <p:sldId id="284" r:id="rId29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3" autoAdjust="0"/>
    <p:restoredTop sz="94737" autoAdjust="0"/>
  </p:normalViewPr>
  <p:slideViewPr>
    <p:cSldViewPr>
      <p:cViewPr varScale="1">
        <p:scale>
          <a:sx n="74" d="100"/>
          <a:sy n="74" d="100"/>
        </p:scale>
        <p:origin x="1140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E167212A-14EC-40D4-88E4-618B1918B453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69016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1760"/>
            <a:ext cx="5207000" cy="460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fld id="{D89CE8FB-603F-47E9-8523-E6A2764F3B89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13050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A55C4-0597-4451-85E8-0BBE7FA57170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9754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CE8FB-603F-47E9-8523-E6A2764F3B89}" type="slidenum">
              <a:rPr lang="en-NZ" smtClean="0"/>
              <a:pPr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52128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9510C-3AA4-46C2-A690-80E49FF0E87C}" type="slidenum">
              <a:rPr lang="en-NZ"/>
              <a:pPr/>
              <a:t>28</a:t>
            </a:fld>
            <a:endParaRPr lang="en-NZ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087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968846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B50DB01F-54BB-4C95-99EA-E46547BEE03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1117054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1117054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A15E-8400-42F0-BA18-FBF7EE6B80DB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5D2B1-14CC-4BFC-BAAA-DD04B8EE6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265A78E7-7AD6-4CE3-9CFE-8518B88CB2B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0606-573D-4CD4-BDDF-C4997264EBF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6CE49-37E2-434A-8845-8D31492FD5B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3016-E8A0-4208-9704-6A88CCFBA9A8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0FA-A61E-4972-9E27-B6E0197E83D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E19C-612B-4A77-9032-13D89960CF81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usepkg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usepkg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ccesscontrol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ccesscontrol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8/docs/technotes/guides/vm/multiple-language-support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oracle.com/javase/tutorial/java/IandI/index.html" TargetMode="External"/><Relationship Id="rId3" Type="http://schemas.openxmlformats.org/officeDocument/2006/relationships/hyperlink" Target="http://docs.oracle.com/javase/tutorial/" TargetMode="External"/><Relationship Id="rId7" Type="http://schemas.openxmlformats.org/officeDocument/2006/relationships/hyperlink" Target="http://docs.oracle.com/javase/tutorial/java/IandI/subclasse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s.oracle.com/javase/tutorial/java/package/index.html" TargetMode="External"/><Relationship Id="rId5" Type="http://schemas.openxmlformats.org/officeDocument/2006/relationships/hyperlink" Target="http://docs.oracle.com/javase/tutorial/java/javaOO/index.html" TargetMode="External"/><Relationship Id="rId10" Type="http://schemas.openxmlformats.org/officeDocument/2006/relationships/hyperlink" Target="http://docs.oracle.com/javase/specs/jls/se8/html/index.html" TargetMode="External"/><Relationship Id="rId4" Type="http://schemas.openxmlformats.org/officeDocument/2006/relationships/hyperlink" Target="http://docs.oracle.com/javase/tutorial/java/javaOO/accesscontrol.html" TargetMode="External"/><Relationship Id="rId9" Type="http://schemas.openxmlformats.org/officeDocument/2006/relationships/hyperlink" Target="http://docs.oracle.com/javase/specs/jls/se8/html/jls-5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index.html" TargetMode="External"/><Relationship Id="rId2" Type="http://schemas.openxmlformats.org/officeDocument/2006/relationships/hyperlink" Target="http://docs.oracle.com/javase/tutorial/java/nutsandbolts/variables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concepts/packag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package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createpkg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createpkg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createpkg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package/namingpkgs.html" TargetMode="External"/><Relationship Id="rId2" Type="http://schemas.openxmlformats.org/officeDocument/2006/relationships/hyperlink" Target="http://docs.oracle.com/javase/tutorial/java/package/createpkg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namingpkg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85184"/>
            <a:ext cx="7429500" cy="1152128"/>
          </a:xfrm>
        </p:spPr>
        <p:txBody>
          <a:bodyPr>
            <a:noAutofit/>
          </a:bodyPr>
          <a:lstStyle/>
          <a:p>
            <a:pPr eaLnBrk="1" hangingPunct="1"/>
            <a:r>
              <a:rPr lang="en-NZ" dirty="0" smtClean="0"/>
              <a:t>Java Implementation, Part 2		S1 2015</a:t>
            </a:r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20800" y="3886200"/>
            <a:ext cx="7429500" cy="990600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 fontAlgn="auto">
              <a:spcAft>
                <a:spcPts val="0"/>
              </a:spcAft>
              <a:defRPr/>
            </a:pPr>
            <a:r>
              <a:rPr lang="en-NZ" altLang="zh-TW" sz="3200" dirty="0" err="1">
                <a:latin typeface="+mj-lt"/>
                <a:ea typeface="新細明體" pitchFamily="18" charset="-120"/>
                <a:cs typeface="+mj-cs"/>
              </a:rPr>
              <a:t>CompSci</a:t>
            </a: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 230</a:t>
            </a:r>
            <a:br>
              <a:rPr lang="en-NZ" altLang="zh-TW" sz="3200" dirty="0">
                <a:latin typeface="+mj-lt"/>
                <a:ea typeface="新細明體" pitchFamily="18" charset="-120"/>
                <a:cs typeface="+mj-cs"/>
              </a:rPr>
            </a:b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Software </a:t>
            </a:r>
            <a:r>
              <a:rPr lang="en-NZ" altLang="zh-TW" sz="3200" dirty="0" smtClean="0">
                <a:latin typeface="+mj-lt"/>
                <a:ea typeface="新細明體" pitchFamily="18" charset="-120"/>
                <a:cs typeface="+mj-cs"/>
              </a:rPr>
              <a:t>Construction</a:t>
            </a:r>
            <a:endParaRPr kumimoji="0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External references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493250" cy="5450160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“To </a:t>
            </a:r>
            <a:r>
              <a:rPr lang="en-NZ" dirty="0"/>
              <a:t>use a public package member from outside its package, you must do one of the following:</a:t>
            </a:r>
          </a:p>
          <a:p>
            <a:pPr lvl="1"/>
            <a:r>
              <a:rPr lang="en-NZ" dirty="0"/>
              <a:t>Refer to the member by its fully qualified </a:t>
            </a:r>
            <a:r>
              <a:rPr lang="en-NZ" dirty="0" smtClean="0"/>
              <a:t>name</a:t>
            </a:r>
            <a:endParaRPr lang="en-NZ" dirty="0" smtClean="0"/>
          </a:p>
          <a:p>
            <a:pPr lvl="1"/>
            <a:r>
              <a:rPr lang="en-NZ" dirty="0" smtClean="0"/>
              <a:t>Import </a:t>
            </a:r>
            <a:r>
              <a:rPr lang="en-NZ" dirty="0"/>
              <a:t>the package </a:t>
            </a:r>
            <a:r>
              <a:rPr lang="en-NZ" dirty="0" smtClean="0"/>
              <a:t>member</a:t>
            </a:r>
          </a:p>
          <a:p>
            <a:pPr lvl="1"/>
            <a:r>
              <a:rPr lang="en-NZ" dirty="0" smtClean="0"/>
              <a:t>Import </a:t>
            </a:r>
            <a:r>
              <a:rPr lang="en-NZ" dirty="0"/>
              <a:t>the </a:t>
            </a:r>
            <a:r>
              <a:rPr lang="en-NZ" dirty="0" smtClean="0"/>
              <a:t>member’s </a:t>
            </a:r>
            <a:r>
              <a:rPr lang="en-NZ" dirty="0"/>
              <a:t>entire </a:t>
            </a:r>
            <a:r>
              <a:rPr lang="en-NZ" dirty="0" smtClean="0"/>
              <a:t>package</a:t>
            </a:r>
            <a:r>
              <a:rPr lang="en-NZ" dirty="0" smtClean="0"/>
              <a:t>.</a:t>
            </a:r>
            <a:endParaRPr lang="en-NZ" dirty="0" smtClean="0"/>
          </a:p>
          <a:p>
            <a:r>
              <a:rPr lang="en-NZ" dirty="0" smtClean="0"/>
              <a:t>The fully qualified name for class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NZ" dirty="0" smtClean="0"/>
              <a:t> in package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NZ" dirty="0" smtClean="0"/>
              <a:t> is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p.C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NZ" dirty="0" smtClean="0"/>
              <a:t>To import class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NZ" dirty="0"/>
              <a:t> </a:t>
            </a:r>
            <a:r>
              <a:rPr lang="en-NZ" dirty="0" smtClean="0"/>
              <a:t>from </a:t>
            </a:r>
            <a:r>
              <a:rPr lang="en-NZ" dirty="0"/>
              <a:t>package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NZ" dirty="0" smtClean="0"/>
              <a:t>, you write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p.C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NZ" dirty="0" smtClean="0">
                <a:cs typeface="Courier New" pitchFamily="49" charset="0"/>
              </a:rPr>
              <a:t>[This allows you to refer to the class as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NZ" dirty="0" smtClean="0">
                <a:cs typeface="Courier New" pitchFamily="49" charset="0"/>
              </a:rPr>
              <a:t> rather than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p.C</a:t>
            </a:r>
            <a:r>
              <a:rPr lang="en-NZ" dirty="0" smtClean="0">
                <a:cs typeface="Courier New" pitchFamily="49" charset="0"/>
              </a:rPr>
              <a:t>]</a:t>
            </a:r>
            <a:endParaRPr lang="en-NZ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NZ" dirty="0" smtClean="0"/>
              <a:t>To import an entire package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NZ" dirty="0"/>
              <a:t>, </a:t>
            </a:r>
            <a:r>
              <a:rPr lang="en-NZ" dirty="0" smtClean="0"/>
              <a:t>you write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import p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.*</a:t>
            </a:r>
          </a:p>
          <a:p>
            <a:pPr lvl="1"/>
            <a:r>
              <a:rPr lang="en-NZ" dirty="0"/>
              <a:t>Each is appropriate for different </a:t>
            </a:r>
            <a:r>
              <a:rPr lang="en-NZ" dirty="0" smtClean="0"/>
              <a:t>situations…”</a:t>
            </a:r>
          </a:p>
          <a:p>
            <a:r>
              <a:rPr lang="en-NZ" dirty="0" smtClean="0"/>
              <a:t>If you import a package which defines a class C then your code may refer to it by its simple name, rather than its fully-qualified name, unless this name is ambiguous:</a:t>
            </a:r>
          </a:p>
          <a:p>
            <a:pPr lvl="1"/>
            <a:r>
              <a:rPr lang="en-NZ" dirty="0" smtClean="0"/>
              <a:t>“If </a:t>
            </a:r>
            <a:r>
              <a:rPr lang="en-NZ" dirty="0"/>
              <a:t>a member in one package shares its name with a member in another package and both packages are imported, you must refer to each member by its qualified name. </a:t>
            </a:r>
            <a:r>
              <a:rPr lang="en-NZ" dirty="0" smtClean="0"/>
              <a:t>”</a:t>
            </a:r>
          </a:p>
          <a:p>
            <a:pPr marL="0" indent="0">
              <a:buNone/>
            </a:pPr>
            <a:r>
              <a:rPr lang="en-NZ" sz="1900" dirty="0">
                <a:cs typeface="Courier New" pitchFamily="49" charset="0"/>
                <a:hlinkClick r:id="rId2"/>
              </a:rPr>
              <a:t>http://docs.oracle.com/javase/tutorial/java/package/usepkgs.html</a:t>
            </a:r>
            <a:r>
              <a:rPr lang="en-NZ" sz="1900" dirty="0">
                <a:cs typeface="Courier New" pitchFamily="49" charset="0"/>
              </a:rPr>
              <a:t> </a:t>
            </a:r>
          </a:p>
          <a:p>
            <a:pPr lvl="8"/>
            <a:endParaRPr lang="en-NZ" sz="1900" b="1" dirty="0" smtClean="0">
              <a:cs typeface="Courier New" pitchFamily="49" charset="0"/>
            </a:endParaRPr>
          </a:p>
          <a:p>
            <a:endParaRPr lang="en-NZ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98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Warning: Packages are not Nested!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493250" cy="5450160"/>
          </a:xfrm>
        </p:spPr>
        <p:txBody>
          <a:bodyPr>
            <a:normAutofit/>
          </a:bodyPr>
          <a:lstStyle/>
          <a:p>
            <a:r>
              <a:rPr lang="en-NZ" dirty="0"/>
              <a:t>“At first, packages appear to be hierarchical, but they are not. </a:t>
            </a:r>
            <a:endParaRPr lang="en-NZ" dirty="0" smtClean="0"/>
          </a:p>
          <a:p>
            <a:pPr lvl="1"/>
            <a:r>
              <a:rPr lang="en-NZ" dirty="0" smtClean="0"/>
              <a:t>For </a:t>
            </a:r>
            <a:r>
              <a:rPr lang="en-NZ" dirty="0"/>
              <a:t>example, the Java API includes a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</a:t>
            </a:r>
            <a:r>
              <a:rPr lang="en-NZ" dirty="0"/>
              <a:t> package, a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java.awt.color</a:t>
            </a:r>
            <a:r>
              <a:rPr lang="en-NZ" dirty="0"/>
              <a:t> package, a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java.awt.font</a:t>
            </a:r>
            <a:r>
              <a:rPr lang="en-NZ" dirty="0"/>
              <a:t> package, and many others that begin with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</a:t>
            </a:r>
            <a:r>
              <a:rPr lang="en-NZ" dirty="0"/>
              <a:t>. </a:t>
            </a:r>
            <a:endParaRPr lang="en-NZ" dirty="0" smtClean="0"/>
          </a:p>
          <a:p>
            <a:pPr lvl="1"/>
            <a:r>
              <a:rPr lang="en-NZ" dirty="0" smtClean="0"/>
              <a:t>However</a:t>
            </a:r>
            <a:r>
              <a:rPr lang="en-NZ" dirty="0"/>
              <a:t>, the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java.awt.color</a:t>
            </a:r>
            <a:r>
              <a:rPr lang="en-NZ" dirty="0"/>
              <a:t> package, the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java.awt.font</a:t>
            </a:r>
            <a:r>
              <a:rPr lang="en-NZ" dirty="0"/>
              <a:t> package, and other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java.awt.xxxx</a:t>
            </a:r>
            <a:r>
              <a:rPr lang="en-NZ" dirty="0"/>
              <a:t> packages are not included in the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</a:t>
            </a:r>
            <a:r>
              <a:rPr lang="en-NZ" dirty="0"/>
              <a:t> package</a:t>
            </a:r>
            <a:r>
              <a:rPr lang="en-NZ" dirty="0" smtClean="0"/>
              <a:t>.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he </a:t>
            </a:r>
            <a:r>
              <a:rPr lang="en-NZ" dirty="0"/>
              <a:t>prefix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</a:t>
            </a:r>
            <a:r>
              <a:rPr lang="en-NZ" dirty="0"/>
              <a:t> (the Java Abstract Window Toolkit) is used for a number of related packages to make the relationship evident, but not to show inclusion</a:t>
            </a:r>
            <a:r>
              <a:rPr lang="en-NZ" dirty="0" smtClean="0"/>
              <a:t>.”</a:t>
            </a:r>
          </a:p>
          <a:p>
            <a:pPr lvl="1"/>
            <a:endParaRPr lang="en-NZ" dirty="0" smtClean="0"/>
          </a:p>
          <a:p>
            <a:pPr marL="0" indent="0">
              <a:buNone/>
            </a:pPr>
            <a:r>
              <a:rPr lang="en-NZ" dirty="0">
                <a:cs typeface="Courier New" pitchFamily="49" charset="0"/>
                <a:hlinkClick r:id="rId2"/>
              </a:rPr>
              <a:t>http://</a:t>
            </a:r>
            <a:r>
              <a:rPr lang="en-NZ" dirty="0" smtClean="0">
                <a:cs typeface="Courier New" pitchFamily="49" charset="0"/>
                <a:hlinkClick r:id="rId2"/>
              </a:rPr>
              <a:t>docs.oracle.com/javase/tutorial/java/package/usepkgs.html</a:t>
            </a:r>
            <a:endParaRPr lang="en-NZ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8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Control of the “Name Space”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12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493250" cy="5450160"/>
          </a:xfrm>
        </p:spPr>
        <p:txBody>
          <a:bodyPr>
            <a:normAutofit/>
          </a:bodyPr>
          <a:lstStyle/>
          <a:p>
            <a:r>
              <a:rPr lang="en-NZ" dirty="0" smtClean="0"/>
              <a:t>Java </a:t>
            </a:r>
            <a:r>
              <a:rPr lang="en-NZ" dirty="0" smtClean="0"/>
              <a:t>gives you </a:t>
            </a:r>
            <a:r>
              <a:rPr lang="en-NZ" dirty="0" smtClean="0"/>
              <a:t>two major ways to control the </a:t>
            </a:r>
            <a:r>
              <a:rPr lang="en-NZ" dirty="0" smtClean="0"/>
              <a:t>“name space” of your </a:t>
            </a:r>
            <a:r>
              <a:rPr lang="en-NZ" dirty="0" smtClean="0"/>
              <a:t>programs:</a:t>
            </a:r>
            <a:endParaRPr lang="en-NZ" dirty="0" smtClean="0"/>
          </a:p>
          <a:p>
            <a:pPr lvl="1"/>
            <a:r>
              <a:rPr lang="en-NZ" dirty="0">
                <a:cs typeface="Courier New" pitchFamily="49" charset="0"/>
              </a:rPr>
              <a:t>You control the import of external names (by your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n-NZ" dirty="0">
                <a:cs typeface="Courier New" pitchFamily="49" charset="0"/>
              </a:rPr>
              <a:t> statements) </a:t>
            </a:r>
          </a:p>
          <a:p>
            <a:pPr lvl="1"/>
            <a:r>
              <a:rPr lang="en-NZ" dirty="0" smtClean="0">
                <a:cs typeface="Courier New" pitchFamily="49" charset="0"/>
              </a:rPr>
              <a:t>You control the export of your names (by restricting visibility, in packages and in inheritances</a:t>
            </a:r>
            <a:r>
              <a:rPr lang="en-NZ" dirty="0" smtClean="0">
                <a:cs typeface="Courier New" pitchFamily="49" charset="0"/>
              </a:rPr>
              <a:t>).</a:t>
            </a:r>
            <a:endParaRPr lang="en-NZ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Visibility Rules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13</a:t>
            </a:fld>
            <a:endParaRPr lang="en-NZ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2023719"/>
              </p:ext>
            </p:extLst>
          </p:nvPr>
        </p:nvGraphicFramePr>
        <p:xfrm>
          <a:off x="986494" y="1268760"/>
          <a:ext cx="7782930" cy="256522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556586"/>
                <a:gridCol w="1556586"/>
                <a:gridCol w="1556586"/>
                <a:gridCol w="1556586"/>
                <a:gridCol w="1556586"/>
              </a:tblGrid>
              <a:tr h="366616">
                <a:tc gridSpan="5">
                  <a:txBody>
                    <a:bodyPr/>
                    <a:lstStyle/>
                    <a:p>
                      <a:r>
                        <a:rPr lang="en-NZ" sz="2400" dirty="0"/>
                        <a:t>Access Levels</a:t>
                      </a:r>
                    </a:p>
                  </a:txBody>
                  <a:tcPr marL="44906" marR="44906" marT="22453" marB="22453" anchor="ctr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97900">
                <a:tc>
                  <a:txBody>
                    <a:bodyPr/>
                    <a:lstStyle/>
                    <a:p>
                      <a:r>
                        <a:rPr lang="en-NZ" sz="2400" dirty="0"/>
                        <a:t>Modifier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 dirty="0"/>
                        <a:t>Class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 dirty="0"/>
                        <a:t>Package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 dirty="0"/>
                        <a:t>Subclass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pPr marL="2239963" indent="-2239963"/>
                      <a:r>
                        <a:rPr lang="en-NZ" sz="2400" dirty="0"/>
                        <a:t>World</a:t>
                      </a:r>
                    </a:p>
                  </a:txBody>
                  <a:tcPr marL="44906" marR="44906" marT="22453" marB="22453" anchor="ctr"/>
                </a:tc>
              </a:tr>
              <a:tr h="366616">
                <a:tc>
                  <a:txBody>
                    <a:bodyPr/>
                    <a:lstStyle/>
                    <a:p>
                      <a:r>
                        <a:rPr lang="en-NZ" sz="2400" dirty="0"/>
                        <a:t>public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 dirty="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Y</a:t>
                      </a:r>
                    </a:p>
                  </a:txBody>
                  <a:tcPr marL="44906" marR="44906" marT="22453" marB="22453" anchor="ctr"/>
                </a:tc>
              </a:tr>
              <a:tr h="366616">
                <a:tc>
                  <a:txBody>
                    <a:bodyPr/>
                    <a:lstStyle/>
                    <a:p>
                      <a:r>
                        <a:rPr lang="en-NZ" sz="2400"/>
                        <a:t>protected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 dirty="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 dirty="0"/>
                        <a:t>N</a:t>
                      </a:r>
                    </a:p>
                  </a:txBody>
                  <a:tcPr marL="44906" marR="44906" marT="22453" marB="22453" anchor="ctr"/>
                </a:tc>
              </a:tr>
              <a:tr h="511899">
                <a:tc>
                  <a:txBody>
                    <a:bodyPr/>
                    <a:lstStyle/>
                    <a:p>
                      <a:r>
                        <a:rPr lang="en-NZ" sz="2400" i="1" dirty="0">
                          <a:effectLst/>
                        </a:rPr>
                        <a:t>no modifier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N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 dirty="0"/>
                        <a:t>N</a:t>
                      </a:r>
                    </a:p>
                  </a:txBody>
                  <a:tcPr marL="44906" marR="44906" marT="22453" marB="22453" anchor="ctr"/>
                </a:tc>
              </a:tr>
              <a:tr h="366616">
                <a:tc>
                  <a:txBody>
                    <a:bodyPr/>
                    <a:lstStyle/>
                    <a:p>
                      <a:r>
                        <a:rPr lang="en-NZ" sz="2400"/>
                        <a:t>private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Y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N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/>
                        <a:t>N</a:t>
                      </a:r>
                    </a:p>
                  </a:txBody>
                  <a:tcPr marL="44906" marR="44906" marT="22453" marB="22453" anchor="ctr"/>
                </a:tc>
                <a:tc>
                  <a:txBody>
                    <a:bodyPr/>
                    <a:lstStyle/>
                    <a:p>
                      <a:r>
                        <a:rPr lang="en-NZ" sz="2400" dirty="0"/>
                        <a:t>N</a:t>
                      </a:r>
                    </a:p>
                  </a:txBody>
                  <a:tcPr marL="44906" marR="44906" marT="22453" marB="22453" anchor="ctr"/>
                </a:tc>
              </a:tr>
            </a:tbl>
          </a:graphicData>
        </a:graphic>
      </p:graphicFrame>
      <p:sp>
        <p:nvSpPr>
          <p:cNvPr id="8" name="Content Placeholder 4"/>
          <p:cNvSpPr txBox="1">
            <a:spLocks/>
          </p:cNvSpPr>
          <p:nvPr/>
        </p:nvSpPr>
        <p:spPr>
          <a:xfrm>
            <a:off x="560512" y="3964712"/>
            <a:ext cx="9145016" cy="270464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NZ" dirty="0" smtClean="0"/>
              <a:t>“The first data column indicates whether the class itself has access to the member defined by the access level. </a:t>
            </a:r>
          </a:p>
          <a:p>
            <a:pPr fontAlgn="auto">
              <a:spcAft>
                <a:spcPts val="0"/>
              </a:spcAft>
            </a:pPr>
            <a:r>
              <a:rPr lang="en-NZ" dirty="0" smtClean="0"/>
              <a:t>The second column indicates whether </a:t>
            </a:r>
            <a:r>
              <a:rPr lang="en-NZ" dirty="0" smtClean="0">
                <a:solidFill>
                  <a:srgbClr val="FF0000"/>
                </a:solidFill>
              </a:rPr>
              <a:t>[other] classes in the same package </a:t>
            </a:r>
            <a:r>
              <a:rPr lang="en-NZ" dirty="0" smtClean="0"/>
              <a:t>as the class (regardless of their parentage) have access to the member. </a:t>
            </a:r>
          </a:p>
          <a:p>
            <a:pPr fontAlgn="auto">
              <a:spcAft>
                <a:spcPts val="0"/>
              </a:spcAft>
            </a:pPr>
            <a:r>
              <a:rPr lang="en-NZ" dirty="0" smtClean="0"/>
              <a:t>The third column indicates whether subclasses of the class declared </a:t>
            </a:r>
            <a:r>
              <a:rPr lang="en-NZ" dirty="0" smtClean="0">
                <a:solidFill>
                  <a:srgbClr val="FF0000"/>
                </a:solidFill>
              </a:rPr>
              <a:t>outside this package</a:t>
            </a:r>
            <a:r>
              <a:rPr lang="en-NZ" dirty="0" smtClean="0"/>
              <a:t> have access to the member. </a:t>
            </a:r>
          </a:p>
          <a:p>
            <a:pPr fontAlgn="auto">
              <a:spcAft>
                <a:spcPts val="0"/>
              </a:spcAft>
            </a:pPr>
            <a:r>
              <a:rPr lang="en-NZ" dirty="0" smtClean="0"/>
              <a:t>The fourth column indicates whether all classes have access to the member.”</a:t>
            </a:r>
          </a:p>
          <a:p>
            <a:pPr marL="0" indent="0">
              <a:buNone/>
            </a:pPr>
            <a:r>
              <a:rPr lang="en-NZ" sz="2400" dirty="0"/>
              <a:t>[The Java Tutorials, </a:t>
            </a:r>
            <a:r>
              <a:rPr lang="en-NZ" sz="2400" dirty="0">
                <a:hlinkClick r:id="rId2"/>
              </a:rPr>
              <a:t>Controlling Access to a Member or Class</a:t>
            </a:r>
            <a:r>
              <a:rPr lang="en-NZ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960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Tips on Choosing an Access </a:t>
            </a:r>
            <a:r>
              <a:rPr lang="en-NZ" dirty="0" smtClean="0"/>
              <a:t>Level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“If </a:t>
            </a:r>
            <a:r>
              <a:rPr lang="en-NZ" dirty="0"/>
              <a:t>other programmers use your class, you want to ensure that errors from misuse cannot happen. </a:t>
            </a:r>
            <a:endParaRPr lang="en-NZ" dirty="0" smtClean="0"/>
          </a:p>
          <a:p>
            <a:pPr lvl="1"/>
            <a:r>
              <a:rPr lang="en-NZ" dirty="0" smtClean="0"/>
              <a:t>Access </a:t>
            </a:r>
            <a:r>
              <a:rPr lang="en-NZ" dirty="0"/>
              <a:t>levels can help you do this.</a:t>
            </a:r>
          </a:p>
          <a:p>
            <a:r>
              <a:rPr lang="en-NZ" dirty="0" smtClean="0"/>
              <a:t>“Use </a:t>
            </a:r>
            <a:r>
              <a:rPr lang="en-NZ" dirty="0"/>
              <a:t>the most restrictive access level that makes sense for a particular member. </a:t>
            </a:r>
            <a:endParaRPr lang="en-NZ" dirty="0" smtClean="0"/>
          </a:p>
          <a:p>
            <a:r>
              <a:rPr lang="en-NZ" dirty="0" smtClean="0"/>
              <a:t>“</a:t>
            </a:r>
            <a:r>
              <a:rPr lang="en-NZ" dirty="0" smtClean="0">
                <a:solidFill>
                  <a:srgbClr val="FF0000"/>
                </a:solidFill>
              </a:rPr>
              <a:t>Use</a:t>
            </a:r>
            <a:r>
              <a:rPr lang="en-NZ" dirty="0">
                <a:solidFill>
                  <a:srgbClr val="FF0000"/>
                </a:solidFill>
              </a:rPr>
              <a:t> private unless you have a good reason not to.</a:t>
            </a:r>
          </a:p>
          <a:p>
            <a:r>
              <a:rPr lang="en-NZ" dirty="0" smtClean="0"/>
              <a:t>“Avoid</a:t>
            </a:r>
            <a:r>
              <a:rPr lang="en-NZ" dirty="0"/>
              <a:t> public fields except for constants. </a:t>
            </a:r>
            <a:endParaRPr lang="en-NZ" dirty="0" smtClean="0"/>
          </a:p>
          <a:p>
            <a:pPr lvl="1"/>
            <a:r>
              <a:rPr lang="en-NZ" dirty="0" smtClean="0"/>
              <a:t>(</a:t>
            </a:r>
            <a:r>
              <a:rPr lang="en-NZ" dirty="0"/>
              <a:t>Many of the examples in the tutorial use public fields. This may help to illustrate some points concisely, but is not recommended for production code.) </a:t>
            </a:r>
            <a:endParaRPr lang="en-NZ" dirty="0" smtClean="0"/>
          </a:p>
          <a:p>
            <a:pPr lvl="1"/>
            <a:r>
              <a:rPr lang="en-NZ" dirty="0" smtClean="0"/>
              <a:t>Public </a:t>
            </a:r>
            <a:r>
              <a:rPr lang="en-NZ" dirty="0"/>
              <a:t>fields tend to link you to a particular implementation and limit your flexibility in changing your code</a:t>
            </a:r>
            <a:r>
              <a:rPr lang="en-NZ" dirty="0" smtClean="0"/>
              <a:t>.”</a:t>
            </a:r>
          </a:p>
          <a:p>
            <a:pPr marL="274320" lvl="1" indent="0">
              <a:buNone/>
            </a:pPr>
            <a:r>
              <a:rPr lang="en-NZ" sz="2000" dirty="0" smtClean="0"/>
              <a:t>[The Java Tutorials</a:t>
            </a:r>
            <a:r>
              <a:rPr lang="en-NZ" sz="2000" dirty="0"/>
              <a:t>, </a:t>
            </a:r>
            <a:r>
              <a:rPr lang="en-NZ" sz="2000" dirty="0" smtClean="0">
                <a:hlinkClick r:id="rId2"/>
              </a:rPr>
              <a:t>Controlling Access to a Member or Class</a:t>
            </a:r>
            <a:r>
              <a:rPr lang="en-NZ" sz="2000" dirty="0" smtClean="0"/>
              <a:t>]</a:t>
            </a:r>
            <a:endParaRPr lang="en-NZ" sz="20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4360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NZ" dirty="0" smtClean="0"/>
              <a:t>Inheritance and Visibility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2"/>
                </a:solidFill>
              </a:rPr>
              <a:t>COMPSCI 230: Impl2</a:t>
            </a:r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A5FFACD-E1D0-48D0-8F52-3840A056358A}" type="slidenum">
              <a:rPr lang="en-NZ" sz="1400">
                <a:solidFill>
                  <a:schemeClr val="tx2"/>
                </a:solidFill>
              </a:rPr>
              <a:pPr eaLnBrk="1" hangingPunct="1"/>
              <a:t>15</a:t>
            </a:fld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143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381124" y="1196752"/>
            <a:ext cx="9252396" cy="516212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Every subclass will</a:t>
            </a:r>
            <a:endParaRPr lang="en-NZ" sz="2400" dirty="0"/>
          </a:p>
          <a:p>
            <a:pPr lvl="1">
              <a:lnSpc>
                <a:spcPct val="80000"/>
              </a:lnSpc>
            </a:pPr>
            <a:r>
              <a:rPr lang="en-NZ" sz="2100" dirty="0" smtClean="0"/>
              <a:t>inherit all superclass members that are declared as 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NZ" sz="2100" b="1" dirty="0" smtClean="0"/>
              <a:t> </a:t>
            </a:r>
            <a:r>
              <a:rPr lang="en-NZ" sz="2100" dirty="0" smtClean="0"/>
              <a:t>or 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NZ" sz="2100" dirty="0"/>
              <a:t> </a:t>
            </a:r>
            <a:r>
              <a:rPr lang="en-NZ" sz="21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NZ" sz="2400" dirty="0" smtClean="0">
                <a:cs typeface="Courier New" pitchFamily="49" charset="0"/>
              </a:rPr>
              <a:t>By contrast,</a:t>
            </a:r>
          </a:p>
          <a:p>
            <a:pPr lvl="1">
              <a:lnSpc>
                <a:spcPct val="80000"/>
              </a:lnSpc>
            </a:pP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NZ" sz="2100" dirty="0" smtClean="0"/>
              <a:t> members are not inherited (but may be accessible through 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NZ" sz="2100" dirty="0"/>
              <a:t>.) </a:t>
            </a:r>
            <a:endParaRPr lang="en-NZ" sz="21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NZ" sz="2100" dirty="0" smtClean="0"/>
              <a:t>The default visibility is “package-private” –  inherited by subclasses within the same package, but not inherited by subclasses that are declared outside the package. 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No subclass can</a:t>
            </a:r>
          </a:p>
          <a:p>
            <a:pPr lvl="1">
              <a:lnSpc>
                <a:spcPct val="80000"/>
              </a:lnSpc>
            </a:pPr>
            <a:r>
              <a:rPr lang="en-NZ" sz="2100" dirty="0"/>
              <a:t>o</a:t>
            </a:r>
            <a:r>
              <a:rPr lang="en-NZ" sz="2100" dirty="0" smtClean="0"/>
              <a:t>verride 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NZ" sz="2100" dirty="0" smtClean="0"/>
              <a:t> methods, or</a:t>
            </a:r>
          </a:p>
          <a:p>
            <a:pPr lvl="1">
              <a:lnSpc>
                <a:spcPct val="80000"/>
              </a:lnSpc>
            </a:pPr>
            <a:r>
              <a:rPr lang="en-NZ" sz="2100" dirty="0"/>
              <a:t>o</a:t>
            </a:r>
            <a:r>
              <a:rPr lang="en-NZ" sz="2100" dirty="0" smtClean="0"/>
              <a:t>verride 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NZ" sz="2100" dirty="0" smtClean="0"/>
              <a:t> methods.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Any subclass may</a:t>
            </a:r>
          </a:p>
          <a:p>
            <a:pPr lvl="1">
              <a:lnSpc>
                <a:spcPct val="80000"/>
              </a:lnSpc>
            </a:pPr>
            <a:r>
              <a:rPr lang="en-NZ" sz="2100" dirty="0" smtClean="0"/>
              <a:t>add new members (= fields or methods), or</a:t>
            </a:r>
          </a:p>
          <a:p>
            <a:pPr lvl="1">
              <a:lnSpc>
                <a:spcPct val="80000"/>
              </a:lnSpc>
            </a:pPr>
            <a:r>
              <a:rPr lang="en-NZ" sz="2100" dirty="0">
                <a:solidFill>
                  <a:srgbClr val="FF0000"/>
                </a:solidFill>
              </a:rPr>
              <a:t>o</a:t>
            </a:r>
            <a:r>
              <a:rPr lang="en-NZ" sz="2100" dirty="0" smtClean="0">
                <a:solidFill>
                  <a:srgbClr val="FF0000"/>
                </a:solidFill>
              </a:rPr>
              <a:t>verride</a:t>
            </a:r>
            <a:r>
              <a:rPr lang="en-NZ" sz="2100" dirty="0" smtClean="0"/>
              <a:t> any non-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NZ" sz="2100" dirty="0" smtClean="0"/>
              <a:t>, non-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NZ" sz="2100" dirty="0" smtClean="0"/>
              <a:t> method in the superclass. 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Recall from the previous slides:  We say a method is </a:t>
            </a:r>
            <a:r>
              <a:rPr lang="en-NZ" sz="2400" dirty="0" smtClean="0">
                <a:solidFill>
                  <a:srgbClr val="FF0000"/>
                </a:solidFill>
              </a:rPr>
              <a:t>overridden</a:t>
            </a:r>
            <a:r>
              <a:rPr lang="en-NZ" sz="2400" dirty="0" smtClean="0"/>
              <a:t> in a subclass, if any of its </a:t>
            </a:r>
            <a:r>
              <a:rPr lang="en-NZ" sz="2400" dirty="0" err="1" smtClean="0"/>
              <a:t>superclasses</a:t>
            </a:r>
            <a:r>
              <a:rPr lang="en-NZ" sz="2400" dirty="0" smtClean="0"/>
              <a:t> has a method of the same signature (= name, plus the number and types of parameters) and return type.</a:t>
            </a:r>
          </a:p>
          <a:p>
            <a:pPr lvl="1">
              <a:lnSpc>
                <a:spcPct val="80000"/>
              </a:lnSpc>
            </a:pPr>
            <a:r>
              <a:rPr lang="en-NZ" sz="2100" dirty="0" smtClean="0"/>
              <a:t>Note that overriding does not absolutely prevent access.   A </a:t>
            </a:r>
            <a:r>
              <a:rPr lang="en-NZ" sz="2100" dirty="0"/>
              <a:t>r</a:t>
            </a:r>
            <a:r>
              <a:rPr lang="en-NZ" sz="2100" dirty="0" smtClean="0"/>
              <a:t>eference to the superclass member is still possible (e.g. with 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NZ" sz="2100" dirty="0" smtClean="0"/>
              <a:t>) if this member is visible.</a:t>
            </a:r>
          </a:p>
          <a:p>
            <a:pPr lvl="1">
              <a:lnSpc>
                <a:spcPct val="80000"/>
              </a:lnSpc>
            </a:pPr>
            <a:endParaRPr lang="en-NZ" sz="2100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r>
              <a:rPr lang="en-NZ" smtClean="0"/>
              <a:t>Statically or Dynamically typed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sz="2400" dirty="0" smtClean="0"/>
              <a:t>Programming languages generally offer some sort of type system, and can be described as being either statically typed or dynamically typed</a:t>
            </a:r>
          </a:p>
          <a:p>
            <a:r>
              <a:rPr lang="en-NZ" sz="2400" dirty="0" smtClean="0"/>
              <a:t>With a </a:t>
            </a:r>
            <a:r>
              <a:rPr lang="en-NZ" sz="2400" dirty="0" smtClean="0">
                <a:solidFill>
                  <a:srgbClr val="FF0000"/>
                </a:solidFill>
              </a:rPr>
              <a:t>statically</a:t>
            </a:r>
            <a:r>
              <a:rPr lang="en-NZ" sz="2400" dirty="0" smtClean="0"/>
              <a:t> typed language, compile-time checks are carried out to determine whether variable usage is valid.  In Java:</a:t>
            </a:r>
          </a:p>
          <a:p>
            <a:endParaRPr lang="en-NZ" sz="2400" dirty="0" smtClean="0"/>
          </a:p>
          <a:p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 smtClean="0"/>
              <a:t>In a </a:t>
            </a:r>
            <a:r>
              <a:rPr lang="en-NZ" dirty="0" smtClean="0">
                <a:solidFill>
                  <a:srgbClr val="FF0000"/>
                </a:solidFill>
              </a:rPr>
              <a:t>dynamically</a:t>
            </a:r>
            <a:r>
              <a:rPr lang="en-NZ" dirty="0" smtClean="0"/>
              <a:t> typed language, variables are not associated with a type and are simply names that can be assigned arbitrary values.  In Python: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2"/>
                </a:solidFill>
              </a:rPr>
              <a:t>COMPSCI 230: Impl2</a:t>
            </a:r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56B4802-A9B7-44F2-8A9F-1DAB74DACCC6}" type="slidenum">
              <a:rPr lang="en-NZ" sz="1400">
                <a:solidFill>
                  <a:schemeClr val="tx2"/>
                </a:solidFill>
              </a:rPr>
              <a:pPr eaLnBrk="1" hangingPunct="1"/>
              <a:t>16</a:t>
            </a:fld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15367" name="Text Box 19"/>
          <p:cNvSpPr txBox="1">
            <a:spLocks noChangeArrowheads="1"/>
          </p:cNvSpPr>
          <p:nvPr/>
        </p:nvSpPr>
        <p:spPr bwMode="auto">
          <a:xfrm>
            <a:off x="2812648" y="3020759"/>
            <a:ext cx="1838965" cy="92333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 err="1" smtClean="0">
                <a:latin typeface="Courier New" pitchFamily="49" charset="0"/>
              </a:rPr>
              <a:t>int</a:t>
            </a:r>
            <a:r>
              <a:rPr lang="en-NZ" sz="1800" b="1" dirty="0" smtClean="0">
                <a:latin typeface="Courier New" pitchFamily="49" charset="0"/>
              </a:rPr>
              <a:t> </a:t>
            </a:r>
            <a:r>
              <a:rPr lang="en-NZ" sz="1800" b="1" dirty="0">
                <a:latin typeface="Courier New" pitchFamily="49" charset="0"/>
              </a:rPr>
              <a:t>x = 10;</a:t>
            </a:r>
          </a:p>
          <a:p>
            <a:pPr algn="l" eaLnBrk="1" hangingPunct="1"/>
            <a:endParaRPr lang="en-NZ" sz="1800" b="1" dirty="0">
              <a:latin typeface="Courier New" pitchFamily="49" charset="0"/>
            </a:endParaRP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x = "Hello";</a:t>
            </a:r>
          </a:p>
        </p:txBody>
      </p:sp>
      <p:pic>
        <p:nvPicPr>
          <p:cNvPr id="15368" name="Picture 2" descr="C:\Users\Angela\AppData\Local\Microsoft\Windows\Temporary Internet Files\Content.IE5\MN810OV0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480" y="2924944"/>
            <a:ext cx="45230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3" descr="C:\Users\Angela\AppData\Local\Microsoft\Windows\Temporary Internet Files\Content.IE5\Y71DYB6M\MC9004325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365" y="3617064"/>
            <a:ext cx="354277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Text Box 19"/>
          <p:cNvSpPr txBox="1">
            <a:spLocks noChangeArrowheads="1"/>
          </p:cNvSpPr>
          <p:nvPr/>
        </p:nvSpPr>
        <p:spPr bwMode="auto">
          <a:xfrm>
            <a:off x="2865296" y="5279935"/>
            <a:ext cx="1701107" cy="92333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 smtClean="0">
                <a:latin typeface="Courier New" pitchFamily="49" charset="0"/>
              </a:rPr>
              <a:t>x </a:t>
            </a:r>
            <a:r>
              <a:rPr lang="en-NZ" sz="1800" b="1" dirty="0">
                <a:latin typeface="Courier New" pitchFamily="49" charset="0"/>
              </a:rPr>
              <a:t>= </a:t>
            </a:r>
            <a:r>
              <a:rPr lang="en-NZ" sz="1800" b="1" dirty="0" smtClean="0">
                <a:latin typeface="Courier New" pitchFamily="49" charset="0"/>
              </a:rPr>
              <a:t>10</a:t>
            </a:r>
            <a:endParaRPr lang="en-NZ" sz="1800" b="1" dirty="0">
              <a:latin typeface="Courier New" pitchFamily="49" charset="0"/>
            </a:endParaRPr>
          </a:p>
          <a:p>
            <a:pPr algn="l" eaLnBrk="1" hangingPunct="1"/>
            <a:endParaRPr lang="en-NZ" sz="1800" b="1" dirty="0">
              <a:latin typeface="Courier New" pitchFamily="49" charset="0"/>
            </a:endParaRP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x = "Hello</a:t>
            </a:r>
            <a:r>
              <a:rPr lang="en-NZ" sz="1800" b="1" dirty="0" smtClean="0">
                <a:latin typeface="Courier New" pitchFamily="49" charset="0"/>
              </a:rPr>
              <a:t>"</a:t>
            </a:r>
            <a:endParaRPr lang="en-NZ" sz="1800" b="1" dirty="0">
              <a:latin typeface="Courier New" pitchFamily="49" charset="0"/>
            </a:endParaRPr>
          </a:p>
        </p:txBody>
      </p:sp>
      <p:pic>
        <p:nvPicPr>
          <p:cNvPr id="15371" name="Picture 2" descr="C:\Users\Angela\AppData\Local\Microsoft\Windows\Temporary Internet Files\Content.IE5\MN810OV0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350" y="5152388"/>
            <a:ext cx="45230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2" descr="C:\Users\Angela\AppData\Local\Microsoft\Windows\Temporary Internet Files\Content.IE5\MN810OV0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261" y="5725159"/>
            <a:ext cx="452306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r>
              <a:rPr lang="en-NZ" dirty="0" smtClean="0"/>
              <a:t>Java - a </a:t>
            </a:r>
            <a:r>
              <a:rPr lang="en-US" dirty="0" smtClean="0"/>
              <a:t>statically typed language</a:t>
            </a:r>
          </a:p>
        </p:txBody>
      </p:sp>
      <p:sp>
        <p:nvSpPr>
          <p:cNvPr id="16387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Every variable name is bound</a:t>
            </a:r>
          </a:p>
          <a:p>
            <a:pPr lvl="1"/>
            <a:r>
              <a:rPr lang="en-US" dirty="0" smtClean="0"/>
              <a:t>to a </a:t>
            </a:r>
            <a:r>
              <a:rPr lang="en-US" dirty="0" smtClean="0">
                <a:solidFill>
                  <a:srgbClr val="FF0000"/>
                </a:solidFill>
              </a:rPr>
              <a:t>static type</a:t>
            </a:r>
            <a:r>
              <a:rPr lang="en-US" dirty="0" smtClean="0"/>
              <a:t> (at compile time, by means of a data declaration), and</a:t>
            </a:r>
          </a:p>
          <a:p>
            <a:pPr lvl="1"/>
            <a:r>
              <a:rPr lang="en-US" dirty="0" smtClean="0"/>
              <a:t>either to a </a:t>
            </a:r>
            <a:r>
              <a:rPr lang="en-US" dirty="0" smtClean="0">
                <a:solidFill>
                  <a:srgbClr val="FF0000"/>
                </a:solidFill>
              </a:rPr>
              <a:t>dynamic type </a:t>
            </a:r>
            <a:r>
              <a:rPr lang="en-US" dirty="0" smtClean="0"/>
              <a:t>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, depending</a:t>
            </a:r>
            <a:br>
              <a:rPr lang="en-US" dirty="0" smtClean="0"/>
            </a:br>
            <a:r>
              <a:rPr lang="en-US" dirty="0" smtClean="0"/>
              <a:t>on its current value</a:t>
            </a:r>
          </a:p>
          <a:p>
            <a:r>
              <a:rPr lang="en-NZ" dirty="0" smtClean="0"/>
              <a:t>The type restricts the values</a:t>
            </a:r>
            <a:br>
              <a:rPr lang="en-NZ" dirty="0" smtClean="0"/>
            </a:br>
            <a:r>
              <a:rPr lang="en-NZ" dirty="0" smtClean="0"/>
              <a:t>that can be bound to this variable.</a:t>
            </a:r>
          </a:p>
          <a:p>
            <a:pPr lvl="1"/>
            <a:r>
              <a:rPr lang="en-NZ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x = 2.3;</a:t>
            </a:r>
          </a:p>
          <a:p>
            <a:r>
              <a:rPr lang="en-NZ" dirty="0" smtClean="0"/>
              <a:t>The type also restricts the messages that can be sent using the variable. </a:t>
            </a:r>
          </a:p>
          <a:p>
            <a:pPr lvl="1"/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x = 2;  (Vector)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x.add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(0x37);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NZ" dirty="0" smtClean="0"/>
              <a:t>Restrictions are checked at compile-time.</a:t>
            </a:r>
          </a:p>
          <a:p>
            <a:pPr lvl="1"/>
            <a:r>
              <a:rPr lang="en-NZ" dirty="0" smtClean="0"/>
              <a:t>The compiler will not issue code if it detects a violation.</a:t>
            </a:r>
          </a:p>
          <a:p>
            <a:pPr lvl="1"/>
            <a:r>
              <a:rPr lang="en-NZ" dirty="0" smtClean="0"/>
              <a:t>Java is a “type-safe” language:  its compile-time checking restricts the amount of damage that can be done by careless or malicious programmers. </a:t>
            </a:r>
          </a:p>
          <a:p>
            <a:endParaRPr lang="en-US" dirty="0" smtClean="0"/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2"/>
                </a:solidFill>
              </a:rPr>
              <a:t>COMPSCI 230: Impl2</a:t>
            </a:r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4533C25-148E-4F2A-A80F-3440125FC3DC}" type="slidenum">
              <a:rPr lang="en-NZ" sz="1400">
                <a:solidFill>
                  <a:schemeClr val="tx2"/>
                </a:solidFill>
              </a:rPr>
              <a:pPr eaLnBrk="1" hangingPunct="1"/>
              <a:t>17</a:t>
            </a:fld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6457112" y="2951500"/>
            <a:ext cx="2762295" cy="52322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400" b="1" dirty="0">
                <a:latin typeface="Courier New" pitchFamily="49" charset="0"/>
              </a:rPr>
              <a:t>Ball b1 = new Ball(...);</a:t>
            </a:r>
          </a:p>
          <a:p>
            <a:pPr algn="l" eaLnBrk="1" hangingPunct="1"/>
            <a:r>
              <a:rPr lang="en-NZ" sz="1400" b="1" dirty="0">
                <a:latin typeface="Courier New" pitchFamily="49" charset="0"/>
              </a:rPr>
              <a:t>Ball b2 = null;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6356350" y="2185055"/>
            <a:ext cx="990600" cy="612775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NZ" sz="1800" dirty="0">
                <a:solidFill>
                  <a:schemeClr val="tx1"/>
                </a:solidFill>
              </a:rPr>
              <a:t>static type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8151813" y="2201267"/>
            <a:ext cx="1145381" cy="612775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NZ" sz="1800" dirty="0">
                <a:solidFill>
                  <a:schemeClr val="tx1"/>
                </a:solidFill>
              </a:rPr>
              <a:t>dynamic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r>
              <a:rPr lang="en-NZ" smtClean="0"/>
              <a:t>Static Typing Restrictions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A reference variable of static type T can refer to an </a:t>
            </a:r>
            <a:r>
              <a:rPr lang="en-NZ" dirty="0" smtClean="0">
                <a:solidFill>
                  <a:srgbClr val="0070C0"/>
                </a:solidFill>
              </a:rPr>
              <a:t>instance of class T</a:t>
            </a:r>
            <a:r>
              <a:rPr lang="en-NZ" dirty="0" smtClean="0"/>
              <a:t> or to an </a:t>
            </a:r>
            <a:r>
              <a:rPr lang="en-NZ" dirty="0" smtClean="0">
                <a:solidFill>
                  <a:srgbClr val="0070C0"/>
                </a:solidFill>
              </a:rPr>
              <a:t>instance of any of T’s subclasses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type is a restriction on the values that can be taken by a variable, and a subclass is a stricter restriction – so there can be no type error when a value in a subtype of T is assigned to a variable of type T.</a:t>
            </a:r>
          </a:p>
          <a:p>
            <a:r>
              <a:rPr lang="en-NZ" dirty="0" smtClean="0"/>
              <a:t>Through a reference variable of static type T,  the set of messages that can be sent using that variable are the methods defined by class T and its </a:t>
            </a:r>
            <a:r>
              <a:rPr lang="en-NZ" dirty="0" err="1" smtClean="0"/>
              <a:t>superclasses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This typing rule allows inherited methods to be accessed via T, in contexts where the names of these methods are visible.</a:t>
            </a:r>
          </a:p>
          <a:p>
            <a:pPr lvl="1"/>
            <a:r>
              <a:rPr lang="en-NZ" dirty="0" smtClean="0"/>
              <a:t>There might be many subclasses of T, each defining different methods with the same name – so T can’t be used to refer to any of these subclass methods.</a:t>
            </a:r>
          </a:p>
          <a:p>
            <a:r>
              <a:rPr lang="en-NZ" dirty="0" smtClean="0"/>
              <a:t>Recall: a variable’s static type is fixed at compile time,</a:t>
            </a:r>
          </a:p>
          <a:p>
            <a:pPr lvl="1"/>
            <a:r>
              <a:rPr lang="en-NZ" dirty="0" smtClean="0"/>
              <a:t> but its dynamic type may vary at run-time.</a:t>
            </a:r>
          </a:p>
          <a:p>
            <a:r>
              <a:rPr lang="en-NZ" dirty="0" smtClean="0"/>
              <a:t>To learn more about static &amp; dynamic typing from a Java perspective, see </a:t>
            </a:r>
            <a:r>
              <a:rPr lang="en-NZ" dirty="0" smtClean="0">
                <a:hlinkClick r:id="rId2"/>
              </a:rPr>
              <a:t>Java Virtual Machine Support for Non-Java Languages</a:t>
            </a:r>
            <a:r>
              <a:rPr lang="en-NZ" dirty="0" smtClean="0"/>
              <a:t>  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2"/>
                </a:solidFill>
              </a:rPr>
              <a:t>COMPSCI 230: Impl2</a:t>
            </a:r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4198AB1-3473-4F97-9AE9-2926C751974D}" type="slidenum">
              <a:rPr lang="en-NZ" sz="1400">
                <a:solidFill>
                  <a:schemeClr val="tx2"/>
                </a:solidFill>
              </a:rPr>
              <a:pPr eaLnBrk="1" hangingPunct="1"/>
              <a:t>18</a:t>
            </a:fld>
            <a:endParaRPr lang="en-NZ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NZ" dirty="0" smtClean="0"/>
              <a:t>Example: Static Binding of Instance Variables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C17A3F3-C3C0-4050-A54B-265A3A4D6351}" type="slidenum">
              <a:rPr lang="en-NZ" sz="1400">
                <a:solidFill>
                  <a:schemeClr val="tx2"/>
                </a:solidFill>
              </a:rPr>
              <a:pPr eaLnBrk="1" hangingPunct="1"/>
              <a:t>19</a:t>
            </a:fld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18439" name="Text Box 3"/>
          <p:cNvSpPr txBox="1">
            <a:spLocks noChangeArrowheads="1"/>
          </p:cNvSpPr>
          <p:nvPr/>
        </p:nvSpPr>
        <p:spPr bwMode="auto">
          <a:xfrm>
            <a:off x="350838" y="1290638"/>
            <a:ext cx="2941831" cy="92333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class Base {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  public </a:t>
            </a:r>
            <a:r>
              <a:rPr lang="en-NZ" sz="1800" b="1" dirty="0" err="1">
                <a:latin typeface="Courier New" pitchFamily="49" charset="0"/>
              </a:rPr>
              <a:t>int</a:t>
            </a:r>
            <a:r>
              <a:rPr lang="en-NZ" sz="1800" b="1" dirty="0">
                <a:latin typeface="Courier New" pitchFamily="49" charset="0"/>
              </a:rPr>
              <a:t> x = 10;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}</a:t>
            </a:r>
          </a:p>
        </p:txBody>
      </p:sp>
      <p:sp>
        <p:nvSpPr>
          <p:cNvPr id="18440" name="Text Box 4"/>
          <p:cNvSpPr txBox="1">
            <a:spLocks noChangeArrowheads="1"/>
          </p:cNvSpPr>
          <p:nvPr/>
        </p:nvSpPr>
        <p:spPr bwMode="auto">
          <a:xfrm>
            <a:off x="4269590" y="1240750"/>
            <a:ext cx="5009705" cy="92333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public class Derived extends Base {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  public </a:t>
            </a:r>
            <a:r>
              <a:rPr lang="en-NZ" sz="1800" b="1" dirty="0" err="1">
                <a:latin typeface="Courier New" pitchFamily="49" charset="0"/>
              </a:rPr>
              <a:t>int</a:t>
            </a:r>
            <a:r>
              <a:rPr lang="en-NZ" sz="1800" b="1" dirty="0">
                <a:latin typeface="Courier New" pitchFamily="49" charset="0"/>
              </a:rPr>
              <a:t> y = 20;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}</a:t>
            </a:r>
          </a:p>
        </p:txBody>
      </p:sp>
      <p:sp>
        <p:nvSpPr>
          <p:cNvPr id="18441" name="Text Box 5"/>
          <p:cNvSpPr txBox="1">
            <a:spLocks noChangeArrowheads="1"/>
          </p:cNvSpPr>
          <p:nvPr/>
        </p:nvSpPr>
        <p:spPr bwMode="auto">
          <a:xfrm>
            <a:off x="344488" y="2365075"/>
            <a:ext cx="4964821" cy="92333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//Case 1: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Base b1 = new Base();</a:t>
            </a:r>
          </a:p>
          <a:p>
            <a:pPr algn="l" eaLnBrk="1" hangingPunct="1"/>
            <a:r>
              <a:rPr lang="en-NZ" sz="1800" b="1" dirty="0" err="1">
                <a:latin typeface="Courier New" pitchFamily="49" charset="0"/>
              </a:rPr>
              <a:t>System.out.println</a:t>
            </a:r>
            <a:r>
              <a:rPr lang="en-NZ" sz="1800" b="1" dirty="0">
                <a:latin typeface="Courier New" pitchFamily="49" charset="0"/>
              </a:rPr>
              <a:t>("b1.x=" + b1.x)</a:t>
            </a:r>
            <a:r>
              <a:rPr lang="en-NZ" sz="1200" b="1" dirty="0">
                <a:latin typeface="Courier New" pitchFamily="49" charset="0"/>
              </a:rPr>
              <a:t>;</a:t>
            </a:r>
          </a:p>
        </p:txBody>
      </p:sp>
      <p:sp>
        <p:nvSpPr>
          <p:cNvPr id="16415" name="Rectangle 6"/>
          <p:cNvSpPr>
            <a:spLocks noChangeArrowheads="1"/>
          </p:cNvSpPr>
          <p:nvPr/>
        </p:nvSpPr>
        <p:spPr bwMode="auto">
          <a:xfrm>
            <a:off x="8368811" y="2586390"/>
            <a:ext cx="104868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1.x=10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5" name="Text Box 19"/>
          <p:cNvSpPr txBox="1">
            <a:spLocks noChangeArrowheads="1"/>
          </p:cNvSpPr>
          <p:nvPr/>
        </p:nvSpPr>
        <p:spPr bwMode="auto">
          <a:xfrm>
            <a:off x="350838" y="3452807"/>
            <a:ext cx="5009705" cy="1200329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//Case 2: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Derived b2 = new Derived();</a:t>
            </a:r>
          </a:p>
          <a:p>
            <a:pPr algn="l" eaLnBrk="1" hangingPunct="1"/>
            <a:r>
              <a:rPr lang="en-NZ" sz="1800" b="1" dirty="0" err="1">
                <a:latin typeface="Courier New" pitchFamily="49" charset="0"/>
              </a:rPr>
              <a:t>System.out.println</a:t>
            </a:r>
            <a:r>
              <a:rPr lang="en-NZ" sz="1800" b="1" dirty="0">
                <a:latin typeface="Courier New" pitchFamily="49" charset="0"/>
              </a:rPr>
              <a:t>("b2.x=" + b2.x);</a:t>
            </a:r>
          </a:p>
          <a:p>
            <a:pPr algn="l" eaLnBrk="1" hangingPunct="1"/>
            <a:r>
              <a:rPr lang="en-NZ" sz="1800" b="1" dirty="0" err="1">
                <a:latin typeface="Courier New" pitchFamily="49" charset="0"/>
              </a:rPr>
              <a:t>System.out.println</a:t>
            </a:r>
            <a:r>
              <a:rPr lang="en-NZ" sz="1800" b="1" dirty="0">
                <a:latin typeface="Courier New" pitchFamily="49" charset="0"/>
              </a:rPr>
              <a:t>("b2.y=" + b2.y);</a:t>
            </a:r>
          </a:p>
        </p:txBody>
      </p:sp>
      <p:sp>
        <p:nvSpPr>
          <p:cNvPr id="18446" name="Text Box 31"/>
          <p:cNvSpPr txBox="1">
            <a:spLocks noChangeArrowheads="1"/>
          </p:cNvSpPr>
          <p:nvPr/>
        </p:nvSpPr>
        <p:spPr bwMode="auto">
          <a:xfrm>
            <a:off x="350837" y="4793962"/>
            <a:ext cx="5423280" cy="1200329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//Case 3: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Base b3 = new Derived();    </a:t>
            </a:r>
          </a:p>
          <a:p>
            <a:pPr algn="l" eaLnBrk="1" hangingPunct="1"/>
            <a:r>
              <a:rPr lang="en-NZ" sz="1800" b="1" dirty="0" err="1">
                <a:latin typeface="Courier New" pitchFamily="49" charset="0"/>
              </a:rPr>
              <a:t>System.out.println</a:t>
            </a:r>
            <a:r>
              <a:rPr lang="en-NZ" sz="1800" b="1" dirty="0">
                <a:latin typeface="Courier New" pitchFamily="49" charset="0"/>
              </a:rPr>
              <a:t>("b3.x=" + b3.x);</a:t>
            </a:r>
          </a:p>
          <a:p>
            <a:pPr algn="l" eaLnBrk="1" hangingPunct="1"/>
            <a:r>
              <a:rPr lang="en-NZ" sz="1800" b="1" dirty="0" smtClean="0">
                <a:latin typeface="Courier New" pitchFamily="49" charset="0"/>
              </a:rPr>
              <a:t>// </a:t>
            </a:r>
            <a:r>
              <a:rPr lang="en-NZ" sz="1800" b="1" dirty="0" err="1" smtClean="0">
                <a:latin typeface="Courier New" pitchFamily="49" charset="0"/>
              </a:rPr>
              <a:t>System.out.println</a:t>
            </a:r>
            <a:r>
              <a:rPr lang="en-NZ" sz="1800" b="1" dirty="0">
                <a:latin typeface="Courier New" pitchFamily="49" charset="0"/>
              </a:rPr>
              <a:t>("b3.y=" + b3.y);</a:t>
            </a:r>
          </a:p>
        </p:txBody>
      </p:sp>
      <p:sp>
        <p:nvSpPr>
          <p:cNvPr id="18451" name="AutoShape 40"/>
          <p:cNvSpPr>
            <a:spLocks noChangeArrowheads="1"/>
          </p:cNvSpPr>
          <p:nvPr/>
        </p:nvSpPr>
        <p:spPr bwMode="auto">
          <a:xfrm>
            <a:off x="3765746" y="2579085"/>
            <a:ext cx="3189594" cy="338554"/>
          </a:xfrm>
          <a:prstGeom prst="wedgeRectCallout">
            <a:avLst>
              <a:gd name="adj1" fmla="val 176"/>
              <a:gd name="adj2" fmla="val 7463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NZ" sz="1600" b="1" dirty="0"/>
              <a:t>Instance variable x in Base.</a:t>
            </a:r>
          </a:p>
        </p:txBody>
      </p:sp>
      <p:sp>
        <p:nvSpPr>
          <p:cNvPr id="18456" name="AutoShape 47"/>
          <p:cNvSpPr>
            <a:spLocks noChangeArrowheads="1"/>
          </p:cNvSpPr>
          <p:nvPr/>
        </p:nvSpPr>
        <p:spPr bwMode="auto">
          <a:xfrm>
            <a:off x="5721039" y="5733256"/>
            <a:ext cx="2783941" cy="969034"/>
          </a:xfrm>
          <a:prstGeom prst="wedgeRectCallout">
            <a:avLst>
              <a:gd name="adj1" fmla="val -52875"/>
              <a:gd name="adj2" fmla="val -42648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NZ" sz="1600" b="1" dirty="0">
                <a:solidFill>
                  <a:srgbClr val="FF0000"/>
                </a:solidFill>
              </a:rPr>
              <a:t>There is no y declared </a:t>
            </a:r>
            <a:r>
              <a:rPr lang="en-NZ" sz="1600" b="1" dirty="0" smtClean="0">
                <a:solidFill>
                  <a:srgbClr val="FF0000"/>
                </a:solidFill>
              </a:rPr>
              <a:t>in the </a:t>
            </a:r>
            <a:r>
              <a:rPr lang="en-NZ" sz="1600" b="1" dirty="0">
                <a:solidFill>
                  <a:srgbClr val="FF0000"/>
                </a:solidFill>
              </a:rPr>
              <a:t>Base </a:t>
            </a:r>
            <a:r>
              <a:rPr lang="en-NZ" sz="1600" b="1" dirty="0" smtClean="0">
                <a:solidFill>
                  <a:srgbClr val="FF0000"/>
                </a:solidFill>
              </a:rPr>
              <a:t>class – this won’t compile!</a:t>
            </a:r>
            <a:endParaRPr lang="en-NZ" sz="1600" b="1" dirty="0">
              <a:solidFill>
                <a:srgbClr val="FF0000"/>
              </a:solidFill>
            </a:endParaRP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8359254" y="3587881"/>
            <a:ext cx="1048685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1.x=10</a:t>
            </a:r>
          </a:p>
          <a:p>
            <a:pPr algn="l"/>
            <a:r>
              <a:rPr lang="en-US" sz="1600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2.y=20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AutoShape 42"/>
          <p:cNvSpPr>
            <a:spLocks noChangeArrowheads="1"/>
          </p:cNvSpPr>
          <p:nvPr/>
        </p:nvSpPr>
        <p:spPr bwMode="auto">
          <a:xfrm>
            <a:off x="2072680" y="4797152"/>
            <a:ext cx="5721423" cy="330712"/>
          </a:xfrm>
          <a:prstGeom prst="wedgeRectCallout">
            <a:avLst>
              <a:gd name="adj1" fmla="val -55259"/>
              <a:gd name="adj2" fmla="val 39949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NZ" sz="1600" b="1" dirty="0"/>
              <a:t>b3 has static type Base, and dynamic type Derived.</a:t>
            </a:r>
          </a:p>
        </p:txBody>
      </p:sp>
      <p:sp>
        <p:nvSpPr>
          <p:cNvPr id="37" name="AutoShape 42"/>
          <p:cNvSpPr>
            <a:spLocks noChangeArrowheads="1"/>
          </p:cNvSpPr>
          <p:nvPr/>
        </p:nvSpPr>
        <p:spPr bwMode="auto">
          <a:xfrm>
            <a:off x="2100286" y="3417556"/>
            <a:ext cx="5982843" cy="299476"/>
          </a:xfrm>
          <a:prstGeom prst="wedgeRectCallout">
            <a:avLst>
              <a:gd name="adj1" fmla="val -55259"/>
              <a:gd name="adj2" fmla="val 39949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NZ" sz="1600" b="1" dirty="0" smtClean="0"/>
              <a:t>b2 </a:t>
            </a:r>
            <a:r>
              <a:rPr lang="en-NZ" sz="1600" b="1" dirty="0"/>
              <a:t>has static type </a:t>
            </a:r>
            <a:r>
              <a:rPr lang="en-NZ" sz="1600" b="1" dirty="0" smtClean="0"/>
              <a:t>Derived, </a:t>
            </a:r>
            <a:r>
              <a:rPr lang="en-NZ" sz="1600" b="1" dirty="0"/>
              <a:t>and dynamic type Derived.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8338552" y="5231141"/>
            <a:ext cx="104868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b3.x=10</a:t>
            </a: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5394855" y="3822118"/>
            <a:ext cx="2370598" cy="971844"/>
          </a:xfrm>
          <a:prstGeom prst="wedgeRectCallout">
            <a:avLst>
              <a:gd name="adj1" fmla="val -55259"/>
              <a:gd name="adj2" fmla="val -5148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NZ" sz="1600" b="1" dirty="0"/>
              <a:t>Instance variable x in Derived: inherited from Base</a:t>
            </a:r>
          </a:p>
          <a:p>
            <a:endParaRPr lang="en-NZ" sz="12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79F1-F677-4239-85B1-4DB8642444FA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Topics:</a:t>
            </a:r>
          </a:p>
          <a:p>
            <a:pPr lvl="1"/>
            <a:r>
              <a:rPr lang="en-US" dirty="0"/>
              <a:t>Packages: why and how?</a:t>
            </a:r>
          </a:p>
          <a:p>
            <a:pPr lvl="1"/>
            <a:r>
              <a:rPr lang="en-US" dirty="0" smtClean="0"/>
              <a:t>Visibility, and its effect on inheritance</a:t>
            </a:r>
          </a:p>
          <a:p>
            <a:pPr lvl="1"/>
            <a:r>
              <a:rPr lang="en-US" dirty="0" smtClean="0"/>
              <a:t>Static and dynamic typing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bject conversion, casting</a:t>
            </a:r>
          </a:p>
          <a:p>
            <a:r>
              <a:rPr lang="en-US" dirty="0" smtClean="0"/>
              <a:t>Reading: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>
                <a:hlinkClick r:id="rId3"/>
              </a:rPr>
              <a:t>The </a:t>
            </a:r>
            <a:r>
              <a:rPr lang="en-US" dirty="0">
                <a:hlinkClick r:id="rId3"/>
              </a:rPr>
              <a:t>Java </a:t>
            </a:r>
            <a:r>
              <a:rPr lang="en-US" dirty="0" smtClean="0">
                <a:hlinkClick r:id="rId3"/>
              </a:rPr>
              <a:t>Tutorials</a:t>
            </a:r>
            <a:r>
              <a:rPr lang="en-US" dirty="0" smtClean="0"/>
              <a:t>:</a:t>
            </a:r>
          </a:p>
          <a:p>
            <a:pPr lvl="2"/>
            <a:r>
              <a:rPr lang="en-NZ" dirty="0" smtClean="0">
                <a:hlinkClick r:id="rId4"/>
              </a:rPr>
              <a:t>Controlling Access to Members of a Class</a:t>
            </a:r>
            <a:r>
              <a:rPr lang="en-NZ" dirty="0"/>
              <a:t>, in the </a:t>
            </a:r>
            <a:r>
              <a:rPr lang="en-NZ" dirty="0" smtClean="0">
                <a:hlinkClick r:id="rId5"/>
              </a:rPr>
              <a:t>Classes and Objects</a:t>
            </a:r>
            <a:r>
              <a:rPr lang="en-NZ" dirty="0" smtClean="0"/>
              <a:t> Lesson</a:t>
            </a:r>
          </a:p>
          <a:p>
            <a:pPr lvl="2"/>
            <a:r>
              <a:rPr lang="en-NZ" dirty="0" smtClean="0"/>
              <a:t>The </a:t>
            </a:r>
            <a:r>
              <a:rPr lang="en-US" dirty="0" smtClean="0">
                <a:hlinkClick r:id="rId6"/>
              </a:rPr>
              <a:t>Packages</a:t>
            </a:r>
            <a:r>
              <a:rPr lang="en-US" dirty="0" smtClean="0"/>
              <a:t> Lesson  </a:t>
            </a:r>
            <a:endParaRPr lang="en-US" dirty="0"/>
          </a:p>
          <a:p>
            <a:pPr lvl="2"/>
            <a:r>
              <a:rPr lang="en-US" dirty="0" smtClean="0">
                <a:hlinkClick r:id="rId7"/>
              </a:rPr>
              <a:t>Inheritance</a:t>
            </a:r>
            <a:r>
              <a:rPr lang="en-US" dirty="0"/>
              <a:t>, in the </a:t>
            </a:r>
            <a:r>
              <a:rPr lang="en-US" dirty="0" smtClean="0">
                <a:hlinkClick r:id="rId8"/>
              </a:rPr>
              <a:t>Interfaces and Inheritance</a:t>
            </a:r>
            <a:r>
              <a:rPr lang="en-US" dirty="0" smtClean="0"/>
              <a:t>  Lesson</a:t>
            </a:r>
          </a:p>
          <a:p>
            <a:r>
              <a:rPr lang="en-US" dirty="0" smtClean="0"/>
              <a:t>Reference:</a:t>
            </a:r>
          </a:p>
          <a:p>
            <a:pPr lvl="2"/>
            <a:r>
              <a:rPr lang="en-US" dirty="0" smtClean="0">
                <a:hlinkClick r:id="rId9"/>
              </a:rPr>
              <a:t>Conversions and Contexts</a:t>
            </a:r>
            <a:r>
              <a:rPr lang="en-US" dirty="0" smtClean="0"/>
              <a:t>, in the Java Language Specification, </a:t>
            </a:r>
            <a:r>
              <a:rPr lang="en-US" dirty="0" smtClean="0">
                <a:hlinkClick r:id="rId10"/>
              </a:rPr>
              <a:t>Java SE 8 Edition</a:t>
            </a:r>
            <a:r>
              <a:rPr lang="en-US" dirty="0" smtClean="0"/>
              <a:t>, </a:t>
            </a:r>
            <a:r>
              <a:rPr lang="en-NZ" dirty="0" smtClean="0"/>
              <a:t>2015-02-13.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Static Binding – Hiding a Field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1"/>
            <a:ext cx="9493250" cy="3361928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“Within </a:t>
            </a:r>
            <a:r>
              <a:rPr lang="en-NZ" dirty="0"/>
              <a:t>a class, a field that has the same name as a field in the superclass </a:t>
            </a:r>
            <a:r>
              <a:rPr lang="en-NZ" dirty="0">
                <a:solidFill>
                  <a:srgbClr val="FF0000"/>
                </a:solidFill>
              </a:rPr>
              <a:t>hides</a:t>
            </a:r>
            <a:r>
              <a:rPr lang="en-NZ" dirty="0"/>
              <a:t> the superclass's field, </a:t>
            </a:r>
            <a:endParaRPr lang="en-NZ" dirty="0" smtClean="0"/>
          </a:p>
          <a:p>
            <a:pPr lvl="1"/>
            <a:r>
              <a:rPr lang="en-NZ" dirty="0" smtClean="0"/>
              <a:t>even </a:t>
            </a:r>
            <a:r>
              <a:rPr lang="en-NZ" dirty="0"/>
              <a:t>if their types are different. </a:t>
            </a:r>
            <a:endParaRPr lang="en-NZ" dirty="0" smtClean="0"/>
          </a:p>
          <a:p>
            <a:r>
              <a:rPr lang="en-NZ" dirty="0" smtClean="0"/>
              <a:t>“Within </a:t>
            </a:r>
            <a:r>
              <a:rPr lang="en-NZ" dirty="0"/>
              <a:t>the subclass, the field in the superclass </a:t>
            </a:r>
            <a:r>
              <a:rPr lang="en-NZ" dirty="0">
                <a:solidFill>
                  <a:srgbClr val="FF0000"/>
                </a:solidFill>
              </a:rPr>
              <a:t>cannot be referenced by its simple name</a:t>
            </a:r>
            <a:r>
              <a:rPr lang="en-NZ" dirty="0"/>
              <a:t>. </a:t>
            </a:r>
            <a:endParaRPr lang="en-NZ" dirty="0" smtClean="0"/>
          </a:p>
          <a:p>
            <a:pPr lvl="1"/>
            <a:r>
              <a:rPr lang="en-NZ" dirty="0" smtClean="0"/>
              <a:t>“Instead</a:t>
            </a:r>
            <a:r>
              <a:rPr lang="en-NZ" dirty="0"/>
              <a:t>, the field must be accessed through 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NZ" dirty="0" smtClean="0"/>
              <a:t>,  </a:t>
            </a:r>
            <a:r>
              <a:rPr lang="en-NZ" dirty="0"/>
              <a:t>which is covered in the next section. </a:t>
            </a:r>
            <a:endParaRPr lang="en-NZ" dirty="0" smtClean="0"/>
          </a:p>
          <a:p>
            <a:r>
              <a:rPr lang="en-NZ" dirty="0" smtClean="0"/>
              <a:t>“Generally </a:t>
            </a:r>
            <a:r>
              <a:rPr lang="en-NZ" dirty="0"/>
              <a:t>speaking, we don't recommend hiding fields as it makes code difficult to read</a:t>
            </a:r>
            <a:r>
              <a:rPr lang="en-NZ" dirty="0" smtClean="0"/>
              <a:t>.” [The Java Tutorials]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59200" y="4509120"/>
            <a:ext cx="2941831" cy="92333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class Base {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  public </a:t>
            </a:r>
            <a:r>
              <a:rPr lang="en-NZ" sz="1800" b="1" dirty="0" err="1">
                <a:latin typeface="Courier New" pitchFamily="49" charset="0"/>
              </a:rPr>
              <a:t>int</a:t>
            </a:r>
            <a:r>
              <a:rPr lang="en-NZ" sz="1800" b="1" dirty="0">
                <a:latin typeface="Courier New" pitchFamily="49" charset="0"/>
              </a:rPr>
              <a:t> x = 10;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}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88904" y="4504144"/>
            <a:ext cx="5009705" cy="92333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public class Derived extends Base {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  public </a:t>
            </a:r>
            <a:r>
              <a:rPr lang="en-NZ" sz="1800" b="1" dirty="0" smtClean="0">
                <a:latin typeface="Courier New" pitchFamily="49" charset="0"/>
              </a:rPr>
              <a:t>String x </a:t>
            </a:r>
            <a:r>
              <a:rPr lang="en-NZ" sz="1800" b="1" dirty="0">
                <a:latin typeface="Courier New" pitchFamily="49" charset="0"/>
              </a:rPr>
              <a:t>= </a:t>
            </a:r>
            <a:r>
              <a:rPr lang="en-NZ" sz="1800" b="1" dirty="0" smtClean="0">
                <a:latin typeface="Courier New" pitchFamily="49" charset="0"/>
              </a:rPr>
              <a:t>“20”;</a:t>
            </a:r>
            <a:endParaRPr lang="en-NZ" sz="1800" b="1" dirty="0">
              <a:latin typeface="Courier New" pitchFamily="49" charset="0"/>
            </a:endParaRP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}</a:t>
            </a:r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1552043" y="5733255"/>
            <a:ext cx="5009705" cy="646331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 smtClean="0">
                <a:latin typeface="Courier New" pitchFamily="49" charset="0"/>
              </a:rPr>
              <a:t>Base </a:t>
            </a:r>
            <a:r>
              <a:rPr lang="en-NZ" sz="1800" b="1" dirty="0">
                <a:latin typeface="Courier New" pitchFamily="49" charset="0"/>
              </a:rPr>
              <a:t>b3 = new Derived();    </a:t>
            </a:r>
          </a:p>
          <a:p>
            <a:pPr algn="l" eaLnBrk="1" hangingPunct="1"/>
            <a:r>
              <a:rPr lang="en-NZ" sz="1800" b="1" dirty="0" err="1">
                <a:latin typeface="Courier New" pitchFamily="49" charset="0"/>
              </a:rPr>
              <a:t>System.out.println</a:t>
            </a:r>
            <a:r>
              <a:rPr lang="en-NZ" sz="1800" b="1" dirty="0">
                <a:latin typeface="Courier New" pitchFamily="49" charset="0"/>
              </a:rPr>
              <a:t>("b3.x=" + b3.x</a:t>
            </a:r>
            <a:r>
              <a:rPr lang="en-NZ" sz="1800" b="1" dirty="0" smtClean="0">
                <a:latin typeface="Courier New" pitchFamily="49" charset="0"/>
              </a:rPr>
              <a:t>);</a:t>
            </a:r>
            <a:endParaRPr lang="en-NZ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3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Review: Fields &amp; Variables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21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8464" y="1219200"/>
            <a:ext cx="9529886" cy="5450160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The Java Tutorials makes a careful distinction between fields and variables.</a:t>
            </a:r>
          </a:p>
          <a:p>
            <a:pPr lvl="1"/>
            <a:r>
              <a:rPr lang="en-NZ" dirty="0" smtClean="0"/>
              <a:t>Not many programmers use these terms carefully.</a:t>
            </a:r>
          </a:p>
          <a:p>
            <a:pPr lvl="1"/>
            <a:r>
              <a:rPr lang="en-NZ" dirty="0"/>
              <a:t>Y</a:t>
            </a:r>
            <a:r>
              <a:rPr lang="en-NZ" dirty="0" smtClean="0"/>
              <a:t>ou won’t understand the Java Tutorials, in full technical detail, unless you understand its definitions!</a:t>
            </a:r>
          </a:p>
          <a:p>
            <a:r>
              <a:rPr lang="en-NZ" dirty="0" smtClean="0"/>
              <a:t>In the </a:t>
            </a:r>
            <a:r>
              <a:rPr lang="en-NZ" dirty="0" smtClean="0">
                <a:hlinkClick r:id="rId2"/>
              </a:rPr>
              <a:t>Variables</a:t>
            </a:r>
            <a:r>
              <a:rPr lang="en-NZ" dirty="0" smtClean="0"/>
              <a:t> page of the </a:t>
            </a:r>
            <a:r>
              <a:rPr lang="en-NZ" dirty="0" smtClean="0">
                <a:hlinkClick r:id="rId3"/>
              </a:rPr>
              <a:t>Language Basics</a:t>
            </a:r>
            <a:r>
              <a:rPr lang="en-NZ" dirty="0" smtClean="0"/>
              <a:t> Lesson:</a:t>
            </a:r>
          </a:p>
          <a:p>
            <a:pPr lvl="1"/>
            <a:r>
              <a:rPr lang="en-NZ" b="1" dirty="0" smtClean="0"/>
              <a:t>“Instance </a:t>
            </a:r>
            <a:r>
              <a:rPr lang="en-NZ" b="1" dirty="0"/>
              <a:t>Variables (Non-Static Fields)</a:t>
            </a:r>
            <a:r>
              <a:rPr lang="en-NZ" dirty="0"/>
              <a:t> Technically speaking, objects store their individual states in </a:t>
            </a:r>
            <a:r>
              <a:rPr lang="en-NZ" dirty="0" smtClean="0"/>
              <a:t>‘non-static fields’, … </a:t>
            </a:r>
            <a:r>
              <a:rPr lang="en-NZ" dirty="0"/>
              <a:t>also known as </a:t>
            </a:r>
            <a:r>
              <a:rPr lang="en-NZ" i="1" dirty="0"/>
              <a:t>instance variables</a:t>
            </a:r>
            <a:r>
              <a:rPr lang="en-NZ" dirty="0"/>
              <a:t> </a:t>
            </a:r>
            <a:r>
              <a:rPr lang="en-NZ" dirty="0" smtClean="0"/>
              <a:t>…</a:t>
            </a:r>
          </a:p>
          <a:p>
            <a:pPr lvl="1"/>
            <a:r>
              <a:rPr lang="en-NZ" b="1" dirty="0" smtClean="0"/>
              <a:t>“Class </a:t>
            </a:r>
            <a:r>
              <a:rPr lang="en-NZ" b="1" dirty="0"/>
              <a:t>Variables (Static Fields)</a:t>
            </a:r>
            <a:r>
              <a:rPr lang="en-NZ" dirty="0"/>
              <a:t> A </a:t>
            </a:r>
            <a:r>
              <a:rPr lang="en-NZ" i="1" dirty="0"/>
              <a:t>class variable</a:t>
            </a:r>
            <a:r>
              <a:rPr lang="en-NZ" dirty="0"/>
              <a:t> is any field declared with the static modifier; this tells the compiler that there is exactly one copy of this variable in existence, regardless of how many times the class has been instantiated. </a:t>
            </a:r>
            <a:endParaRPr lang="en-NZ" dirty="0" smtClean="0"/>
          </a:p>
          <a:p>
            <a:pPr lvl="1"/>
            <a:r>
              <a:rPr lang="en-NZ" b="1" dirty="0" smtClean="0"/>
              <a:t>“Local </a:t>
            </a:r>
            <a:r>
              <a:rPr lang="en-NZ" b="1" dirty="0"/>
              <a:t>Variables</a:t>
            </a:r>
            <a:r>
              <a:rPr lang="en-NZ" dirty="0"/>
              <a:t> Similar to how an object stores its state in fields, a method will often store its temporary state in </a:t>
            </a:r>
            <a:r>
              <a:rPr lang="en-NZ" i="1" dirty="0"/>
              <a:t>local variables</a:t>
            </a:r>
            <a:r>
              <a:rPr lang="en-NZ" dirty="0"/>
              <a:t>. </a:t>
            </a:r>
            <a:r>
              <a:rPr lang="en-NZ" dirty="0" smtClean="0"/>
              <a:t>… There </a:t>
            </a:r>
            <a:r>
              <a:rPr lang="en-NZ" dirty="0"/>
              <a:t>is no special keyword designating a variable as local; that determination comes entirely from the location in which the variable is declared — which is between the opening and closing braces of a method. As such, local variables are only visible to the methods in which they are declared; they are not accessible from the rest of the </a:t>
            </a:r>
            <a:r>
              <a:rPr lang="en-NZ" dirty="0" smtClean="0"/>
              <a:t>class.</a:t>
            </a:r>
          </a:p>
          <a:p>
            <a:pPr lvl="1"/>
            <a:r>
              <a:rPr lang="en-NZ" b="1" dirty="0" smtClean="0"/>
              <a:t>“Parameters</a:t>
            </a:r>
            <a:r>
              <a:rPr lang="en-NZ" dirty="0"/>
              <a:t> </a:t>
            </a:r>
            <a:r>
              <a:rPr lang="en-NZ" dirty="0" smtClean="0"/>
              <a:t>… The </a:t>
            </a:r>
            <a:r>
              <a:rPr lang="en-NZ" dirty="0"/>
              <a:t>important thing to remember is that parameters are always classified as </a:t>
            </a:r>
            <a:r>
              <a:rPr lang="en-NZ" dirty="0" smtClean="0"/>
              <a:t>‘variables’ </a:t>
            </a:r>
            <a:r>
              <a:rPr lang="en-NZ" dirty="0"/>
              <a:t>not </a:t>
            </a:r>
            <a:r>
              <a:rPr lang="en-NZ" dirty="0" smtClean="0"/>
              <a:t>‘fields’. </a:t>
            </a:r>
            <a:r>
              <a:rPr lang="en-NZ" dirty="0"/>
              <a:t> </a:t>
            </a:r>
            <a:r>
              <a:rPr lang="en-NZ" dirty="0" smtClean="0"/>
              <a:t>… [In addition to methods, ] other </a:t>
            </a:r>
            <a:r>
              <a:rPr lang="en-NZ" dirty="0"/>
              <a:t>parameter-accepting constructs </a:t>
            </a:r>
            <a:r>
              <a:rPr lang="en-NZ" dirty="0" smtClean="0"/>
              <a:t>…  [include] constructors </a:t>
            </a:r>
            <a:r>
              <a:rPr lang="en-NZ" dirty="0"/>
              <a:t>and exception </a:t>
            </a:r>
            <a:r>
              <a:rPr lang="en-NZ" dirty="0" smtClean="0"/>
              <a:t>handlers</a:t>
            </a:r>
            <a:r>
              <a:rPr lang="en-NZ" dirty="0"/>
              <a:t> </a:t>
            </a:r>
            <a:r>
              <a:rPr lang="en-NZ" dirty="0" smtClean="0"/>
              <a:t>…”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186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pPr eaLnBrk="1" hangingPunct="1"/>
            <a:r>
              <a:rPr lang="en-US" smtClean="0"/>
              <a:t>Dynamic Binding 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1600" smtClean="0">
                <a:solidFill>
                  <a:schemeClr val="tx2"/>
                </a:solidFill>
              </a:rPr>
              <a:t>COMPSCI 230: Impl2</a:t>
            </a:r>
            <a:endParaRPr lang="en-NZ" sz="1600">
              <a:solidFill>
                <a:schemeClr val="tx2"/>
              </a:solidFill>
            </a:endParaRP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394C1F7-C993-40B7-AAED-9D0C78C571A0}" type="slidenum">
              <a:rPr lang="en-NZ" sz="1400">
                <a:solidFill>
                  <a:schemeClr val="tx2"/>
                </a:solidFill>
              </a:rPr>
              <a:pPr eaLnBrk="1" hangingPunct="1"/>
              <a:t>22</a:t>
            </a:fld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8195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>
          <a:xfrm>
            <a:off x="194337" y="1198463"/>
            <a:ext cx="9360826" cy="251856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If a method is overridden, then the compiler may not be able to resolve a reference to that method.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The runtime search for an overridden method begins with the dynamic type.</a:t>
            </a:r>
          </a:p>
          <a:p>
            <a:pPr lvl="1">
              <a:lnSpc>
                <a:spcPct val="80000"/>
              </a:lnSpc>
            </a:pPr>
            <a:r>
              <a:rPr lang="en-NZ" sz="2100" dirty="0" smtClean="0"/>
              <a:t>If this type doesn’t implement the method (i.e. it neither introduces nor overrides the method), then the search progresses up the hierarchy, until the method is found.</a:t>
            </a:r>
          </a:p>
          <a:p>
            <a:pPr lvl="1">
              <a:lnSpc>
                <a:spcPct val="80000"/>
              </a:lnSpc>
            </a:pPr>
            <a:r>
              <a:rPr lang="en-NZ" sz="2100" dirty="0" smtClean="0"/>
              <a:t>Static type-checking ensures that an implementation will be found (unless the class was changed, and re-compiled, after the type-check.)</a:t>
            </a:r>
            <a:endParaRPr lang="en-US" sz="21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23559" name="Text Box 18"/>
          <p:cNvSpPr txBox="1">
            <a:spLocks noChangeArrowheads="1"/>
          </p:cNvSpPr>
          <p:nvPr/>
        </p:nvSpPr>
        <p:spPr bwMode="auto">
          <a:xfrm>
            <a:off x="3715949" y="3643314"/>
            <a:ext cx="3517310" cy="584775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Derived b2 = new Derived();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Base b3 = new Derived();</a:t>
            </a:r>
          </a:p>
        </p:txBody>
      </p:sp>
      <p:sp>
        <p:nvSpPr>
          <p:cNvPr id="23560" name="Text Box 24"/>
          <p:cNvSpPr txBox="1">
            <a:spLocks noChangeArrowheads="1"/>
          </p:cNvSpPr>
          <p:nvPr/>
        </p:nvSpPr>
        <p:spPr bwMode="auto">
          <a:xfrm>
            <a:off x="5025008" y="4797153"/>
            <a:ext cx="1048685" cy="338554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b2.f();</a:t>
            </a:r>
          </a:p>
        </p:txBody>
      </p:sp>
      <p:sp>
        <p:nvSpPr>
          <p:cNvPr id="23561" name="Text Box 4"/>
          <p:cNvSpPr txBox="1">
            <a:spLocks noChangeArrowheads="1"/>
          </p:cNvSpPr>
          <p:nvPr/>
        </p:nvSpPr>
        <p:spPr bwMode="auto">
          <a:xfrm>
            <a:off x="160911" y="3676205"/>
            <a:ext cx="3270447" cy="1077218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class Base {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  public void f() { ... }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  public void </a:t>
            </a:r>
            <a:r>
              <a:rPr lang="en-NZ" sz="1600" b="1" dirty="0" smtClean="0">
                <a:latin typeface="Courier New" pitchFamily="49" charset="0"/>
              </a:rPr>
              <a:t>g() </a:t>
            </a:r>
            <a:r>
              <a:rPr lang="en-NZ" sz="1600" b="1" dirty="0">
                <a:latin typeface="Courier New" pitchFamily="49" charset="0"/>
              </a:rPr>
              <a:t>{ ... }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23562" name="Text Box 5"/>
          <p:cNvSpPr txBox="1">
            <a:spLocks noChangeArrowheads="1"/>
          </p:cNvSpPr>
          <p:nvPr/>
        </p:nvSpPr>
        <p:spPr bwMode="auto">
          <a:xfrm>
            <a:off x="160911" y="5109369"/>
            <a:ext cx="4504759" cy="1077218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public class Derived extends Base {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  public void </a:t>
            </a:r>
            <a:r>
              <a:rPr lang="en-NZ" sz="1600" b="1" dirty="0" smtClean="0">
                <a:latin typeface="Courier New" pitchFamily="49" charset="0"/>
              </a:rPr>
              <a:t>g() </a:t>
            </a:r>
            <a:r>
              <a:rPr lang="en-NZ" sz="1600" b="1" dirty="0">
                <a:latin typeface="Courier New" pitchFamily="49" charset="0"/>
              </a:rPr>
              <a:t>{ ... }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  public void h() { ... }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23563" name="Rectangular Callout 11"/>
          <p:cNvSpPr>
            <a:spLocks noChangeArrowheads="1"/>
          </p:cNvSpPr>
          <p:nvPr/>
        </p:nvSpPr>
        <p:spPr bwMode="auto">
          <a:xfrm>
            <a:off x="4876206" y="4287838"/>
            <a:ext cx="1625203" cy="357187"/>
          </a:xfrm>
          <a:prstGeom prst="wedgeRectCallout">
            <a:avLst>
              <a:gd name="adj1" fmla="val -19111"/>
              <a:gd name="adj2" fmla="val -72829"/>
            </a:avLst>
          </a:prstGeom>
          <a:noFill/>
          <a:ln w="19050" algn="ctr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NZ" sz="1600" dirty="0"/>
              <a:t>Dynamic </a:t>
            </a:r>
            <a:r>
              <a:rPr lang="en-NZ" sz="1600" dirty="0" smtClean="0"/>
              <a:t>type</a:t>
            </a:r>
            <a:endParaRPr lang="en-NZ" sz="1600" dirty="0"/>
          </a:p>
        </p:txBody>
      </p:sp>
      <p:sp>
        <p:nvSpPr>
          <p:cNvPr id="23564" name="Text Box 24"/>
          <p:cNvSpPr txBox="1">
            <a:spLocks noChangeArrowheads="1"/>
          </p:cNvSpPr>
          <p:nvPr/>
        </p:nvSpPr>
        <p:spPr bwMode="auto">
          <a:xfrm>
            <a:off x="5025008" y="5225778"/>
            <a:ext cx="1048685" cy="338554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b2.g();</a:t>
            </a:r>
          </a:p>
        </p:txBody>
      </p:sp>
      <p:sp>
        <p:nvSpPr>
          <p:cNvPr id="23567" name="AutoShape 33"/>
          <p:cNvSpPr>
            <a:spLocks noChangeArrowheads="1"/>
          </p:cNvSpPr>
          <p:nvPr/>
        </p:nvSpPr>
        <p:spPr bwMode="auto">
          <a:xfrm>
            <a:off x="6249144" y="4818638"/>
            <a:ext cx="3456384" cy="317070"/>
          </a:xfrm>
          <a:prstGeom prst="wedgeRectCallout">
            <a:avLst>
              <a:gd name="adj1" fmla="val -54236"/>
              <a:gd name="adj2" fmla="val -1719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b="1" dirty="0" smtClean="0"/>
              <a:t>Inherited: invoke </a:t>
            </a:r>
            <a:r>
              <a:rPr lang="en-US" sz="1600" b="1" dirty="0"/>
              <a:t>f() in Base</a:t>
            </a:r>
          </a:p>
        </p:txBody>
      </p:sp>
      <p:sp>
        <p:nvSpPr>
          <p:cNvPr id="23568" name="AutoShape 33"/>
          <p:cNvSpPr>
            <a:spLocks noChangeArrowheads="1"/>
          </p:cNvSpPr>
          <p:nvPr/>
        </p:nvSpPr>
        <p:spPr bwMode="auto">
          <a:xfrm>
            <a:off x="6249144" y="5301208"/>
            <a:ext cx="3656856" cy="346770"/>
          </a:xfrm>
          <a:prstGeom prst="wedgeRectCallout">
            <a:avLst>
              <a:gd name="adj1" fmla="val -54236"/>
              <a:gd name="adj2" fmla="val -1719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b="1" dirty="0" smtClean="0"/>
              <a:t>Overridden: invoke </a:t>
            </a:r>
            <a:r>
              <a:rPr lang="en-US" sz="1600" b="1" dirty="0"/>
              <a:t>g() in Derived</a:t>
            </a:r>
          </a:p>
        </p:txBody>
      </p:sp>
      <p:sp>
        <p:nvSpPr>
          <p:cNvPr id="23571" name="Text Box 24"/>
          <p:cNvSpPr txBox="1">
            <a:spLocks noChangeArrowheads="1"/>
          </p:cNvSpPr>
          <p:nvPr/>
        </p:nvSpPr>
        <p:spPr bwMode="auto">
          <a:xfrm>
            <a:off x="5025008" y="5661248"/>
            <a:ext cx="1048685" cy="338554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b2.h();</a:t>
            </a:r>
          </a:p>
        </p:txBody>
      </p:sp>
      <p:sp>
        <p:nvSpPr>
          <p:cNvPr id="23572" name="AutoShape 33"/>
          <p:cNvSpPr>
            <a:spLocks noChangeArrowheads="1"/>
          </p:cNvSpPr>
          <p:nvPr/>
        </p:nvSpPr>
        <p:spPr bwMode="auto">
          <a:xfrm>
            <a:off x="6249144" y="5733256"/>
            <a:ext cx="3656856" cy="369736"/>
          </a:xfrm>
          <a:prstGeom prst="wedgeRectCallout">
            <a:avLst>
              <a:gd name="adj1" fmla="val -54236"/>
              <a:gd name="adj2" fmla="val -1719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b="1" dirty="0" smtClean="0"/>
              <a:t>Introduced: invoke </a:t>
            </a:r>
            <a:r>
              <a:rPr lang="en-US" sz="1600" b="1" dirty="0"/>
              <a:t>h() in Derived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 animBg="1"/>
      <p:bldP spid="23568" grpId="0" animBg="1"/>
      <p:bldP spid="2357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pPr eaLnBrk="1" hangingPunct="1"/>
            <a:r>
              <a:rPr lang="en-US" smtClean="0"/>
              <a:t>Dynamic Binding 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1600" smtClean="0">
                <a:solidFill>
                  <a:schemeClr val="tx2"/>
                </a:solidFill>
              </a:rPr>
              <a:t>COMPSCI 230: Impl2</a:t>
            </a:r>
            <a:endParaRPr lang="en-NZ" sz="1600">
              <a:solidFill>
                <a:schemeClr val="tx2"/>
              </a:solidFill>
            </a:endParaRP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394C1F7-C993-40B7-AAED-9D0C78C571A0}" type="slidenum">
              <a:rPr lang="en-NZ" sz="1400">
                <a:solidFill>
                  <a:schemeClr val="tx2"/>
                </a:solidFill>
              </a:rPr>
              <a:pPr eaLnBrk="1" hangingPunct="1"/>
              <a:t>23</a:t>
            </a:fld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8195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>
          <a:xfrm>
            <a:off x="194336" y="1198462"/>
            <a:ext cx="9511192" cy="251857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If a method is overridden, then the compiler may not be able to resolve a reference to that method.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The runtime search for an overridden method begins with the dynamic type.</a:t>
            </a:r>
          </a:p>
          <a:p>
            <a:pPr lvl="1">
              <a:lnSpc>
                <a:spcPct val="80000"/>
              </a:lnSpc>
            </a:pPr>
            <a:r>
              <a:rPr lang="en-NZ" sz="2100" dirty="0" smtClean="0"/>
              <a:t>If this type doesn’t implement the method (i.e. it neither introduces nor overrides the method), then the search progresses up the hierarchy, until the method is found.</a:t>
            </a:r>
          </a:p>
          <a:p>
            <a:pPr lvl="1">
              <a:lnSpc>
                <a:spcPct val="80000"/>
              </a:lnSpc>
            </a:pPr>
            <a:r>
              <a:rPr lang="en-NZ" sz="2100" dirty="0"/>
              <a:t>S</a:t>
            </a:r>
            <a:r>
              <a:rPr lang="en-NZ" sz="2100" dirty="0" smtClean="0"/>
              <a:t>tatic type-checking will ensure that an implementation will be found -- unless the class was changed, and re-compiled, after the type-check!</a:t>
            </a:r>
            <a:endParaRPr lang="en-US" sz="21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23559" name="Text Box 18"/>
          <p:cNvSpPr txBox="1">
            <a:spLocks noChangeArrowheads="1"/>
          </p:cNvSpPr>
          <p:nvPr/>
        </p:nvSpPr>
        <p:spPr bwMode="auto">
          <a:xfrm>
            <a:off x="3715949" y="3643314"/>
            <a:ext cx="3517310" cy="584775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Derived b2 = new Derived();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Base b3 = new Derived();</a:t>
            </a:r>
          </a:p>
        </p:txBody>
      </p:sp>
      <p:sp>
        <p:nvSpPr>
          <p:cNvPr id="23560" name="Text Box 24"/>
          <p:cNvSpPr txBox="1">
            <a:spLocks noChangeArrowheads="1"/>
          </p:cNvSpPr>
          <p:nvPr/>
        </p:nvSpPr>
        <p:spPr bwMode="auto">
          <a:xfrm>
            <a:off x="5025008" y="4797153"/>
            <a:ext cx="1048685" cy="338554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 smtClean="0">
                <a:latin typeface="Courier New" pitchFamily="49" charset="0"/>
              </a:rPr>
              <a:t>b3.f</a:t>
            </a:r>
            <a:r>
              <a:rPr lang="en-NZ" sz="1600" b="1" dirty="0">
                <a:latin typeface="Courier New" pitchFamily="49" charset="0"/>
              </a:rPr>
              <a:t>();</a:t>
            </a:r>
          </a:p>
        </p:txBody>
      </p:sp>
      <p:sp>
        <p:nvSpPr>
          <p:cNvPr id="23561" name="Text Box 4"/>
          <p:cNvSpPr txBox="1">
            <a:spLocks noChangeArrowheads="1"/>
          </p:cNvSpPr>
          <p:nvPr/>
        </p:nvSpPr>
        <p:spPr bwMode="auto">
          <a:xfrm>
            <a:off x="160911" y="3791942"/>
            <a:ext cx="3270447" cy="1077218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class Base {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  public void f() { ... }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  public void </a:t>
            </a:r>
            <a:r>
              <a:rPr lang="en-NZ" sz="1600" b="1" dirty="0" smtClean="0">
                <a:latin typeface="Courier New" pitchFamily="49" charset="0"/>
              </a:rPr>
              <a:t>g() </a:t>
            </a:r>
            <a:r>
              <a:rPr lang="en-NZ" sz="1600" b="1" dirty="0">
                <a:latin typeface="Courier New" pitchFamily="49" charset="0"/>
              </a:rPr>
              <a:t>{ ... }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23562" name="Text Box 5"/>
          <p:cNvSpPr txBox="1">
            <a:spLocks noChangeArrowheads="1"/>
          </p:cNvSpPr>
          <p:nvPr/>
        </p:nvSpPr>
        <p:spPr bwMode="auto">
          <a:xfrm>
            <a:off x="160911" y="5109369"/>
            <a:ext cx="4504759" cy="1077218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>
                <a:latin typeface="Courier New" pitchFamily="49" charset="0"/>
              </a:rPr>
              <a:t>public class Derived extends Base {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  public void </a:t>
            </a:r>
            <a:r>
              <a:rPr lang="en-NZ" sz="1600" b="1" dirty="0" smtClean="0">
                <a:latin typeface="Courier New" pitchFamily="49" charset="0"/>
              </a:rPr>
              <a:t>g() </a:t>
            </a:r>
            <a:r>
              <a:rPr lang="en-NZ" sz="1600" b="1" dirty="0">
                <a:latin typeface="Courier New" pitchFamily="49" charset="0"/>
              </a:rPr>
              <a:t>{ ... }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  public void h() { ... }</a:t>
            </a:r>
          </a:p>
          <a:p>
            <a:pPr algn="l" eaLnBrk="1" hangingPunct="1"/>
            <a:r>
              <a:rPr lang="en-N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23563" name="Rectangular Callout 11"/>
          <p:cNvSpPr>
            <a:spLocks noChangeArrowheads="1"/>
          </p:cNvSpPr>
          <p:nvPr/>
        </p:nvSpPr>
        <p:spPr bwMode="auto">
          <a:xfrm>
            <a:off x="4876206" y="4287838"/>
            <a:ext cx="1625203" cy="357187"/>
          </a:xfrm>
          <a:prstGeom prst="wedgeRectCallout">
            <a:avLst>
              <a:gd name="adj1" fmla="val -19111"/>
              <a:gd name="adj2" fmla="val -72829"/>
            </a:avLst>
          </a:prstGeom>
          <a:noFill/>
          <a:ln w="19050" algn="ctr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NZ" sz="1600" dirty="0"/>
              <a:t>Dynamic </a:t>
            </a:r>
            <a:r>
              <a:rPr lang="en-NZ" sz="1600" dirty="0" smtClean="0"/>
              <a:t>type</a:t>
            </a:r>
            <a:endParaRPr lang="en-NZ" sz="1600" dirty="0"/>
          </a:p>
        </p:txBody>
      </p:sp>
      <p:sp>
        <p:nvSpPr>
          <p:cNvPr id="23564" name="Text Box 24"/>
          <p:cNvSpPr txBox="1">
            <a:spLocks noChangeArrowheads="1"/>
          </p:cNvSpPr>
          <p:nvPr/>
        </p:nvSpPr>
        <p:spPr bwMode="auto">
          <a:xfrm>
            <a:off x="5025008" y="5225778"/>
            <a:ext cx="1048685" cy="338554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 smtClean="0">
                <a:latin typeface="Courier New" pitchFamily="49" charset="0"/>
              </a:rPr>
              <a:t>b3.g</a:t>
            </a:r>
            <a:r>
              <a:rPr lang="en-NZ" sz="1600" b="1" dirty="0">
                <a:latin typeface="Courier New" pitchFamily="49" charset="0"/>
              </a:rPr>
              <a:t>();</a:t>
            </a:r>
          </a:p>
        </p:txBody>
      </p:sp>
      <p:sp>
        <p:nvSpPr>
          <p:cNvPr id="23571" name="Text Box 24"/>
          <p:cNvSpPr txBox="1">
            <a:spLocks noChangeArrowheads="1"/>
          </p:cNvSpPr>
          <p:nvPr/>
        </p:nvSpPr>
        <p:spPr bwMode="auto">
          <a:xfrm>
            <a:off x="5025008" y="5661248"/>
            <a:ext cx="1048685" cy="338554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600" b="1" dirty="0" smtClean="0">
                <a:latin typeface="Courier New" pitchFamily="49" charset="0"/>
              </a:rPr>
              <a:t>b3.h</a:t>
            </a:r>
            <a:r>
              <a:rPr lang="en-NZ" sz="1600" b="1" dirty="0">
                <a:latin typeface="Courier New" pitchFamily="49" charset="0"/>
              </a:rPr>
              <a:t>();</a:t>
            </a:r>
          </a:p>
        </p:txBody>
      </p:sp>
      <p:sp>
        <p:nvSpPr>
          <p:cNvPr id="22" name="AutoShape 33"/>
          <p:cNvSpPr>
            <a:spLocks noChangeArrowheads="1"/>
          </p:cNvSpPr>
          <p:nvPr/>
        </p:nvSpPr>
        <p:spPr bwMode="auto">
          <a:xfrm>
            <a:off x="6249144" y="4818638"/>
            <a:ext cx="3456384" cy="317070"/>
          </a:xfrm>
          <a:prstGeom prst="wedgeRectCallout">
            <a:avLst>
              <a:gd name="adj1" fmla="val -54236"/>
              <a:gd name="adj2" fmla="val -1719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b="1" dirty="0" smtClean="0"/>
              <a:t>Inherited: invoke </a:t>
            </a:r>
            <a:r>
              <a:rPr lang="en-US" sz="1600" b="1" dirty="0"/>
              <a:t>f() in Base</a:t>
            </a:r>
          </a:p>
        </p:txBody>
      </p:sp>
      <p:sp>
        <p:nvSpPr>
          <p:cNvPr id="23" name="AutoShape 33"/>
          <p:cNvSpPr>
            <a:spLocks noChangeArrowheads="1"/>
          </p:cNvSpPr>
          <p:nvPr/>
        </p:nvSpPr>
        <p:spPr bwMode="auto">
          <a:xfrm>
            <a:off x="6249144" y="5301208"/>
            <a:ext cx="3656856" cy="346770"/>
          </a:xfrm>
          <a:prstGeom prst="wedgeRectCallout">
            <a:avLst>
              <a:gd name="adj1" fmla="val -54236"/>
              <a:gd name="adj2" fmla="val -1719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b="1" dirty="0" smtClean="0"/>
              <a:t>Overridden: invoke </a:t>
            </a:r>
            <a:r>
              <a:rPr lang="en-US" sz="1600" b="1" dirty="0"/>
              <a:t>g() in Derived</a:t>
            </a:r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>
            <a:off x="6249144" y="5733256"/>
            <a:ext cx="3656856" cy="369736"/>
          </a:xfrm>
          <a:prstGeom prst="wedgeRectCallout">
            <a:avLst>
              <a:gd name="adj1" fmla="val -54236"/>
              <a:gd name="adj2" fmla="val -1719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b="1" dirty="0" smtClean="0"/>
              <a:t>Out of scope: compile-time error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8820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4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  <a:noFill/>
        </p:spPr>
        <p:txBody>
          <a:bodyPr/>
          <a:lstStyle/>
          <a:p>
            <a:pPr eaLnBrk="1" hangingPunct="1"/>
            <a:r>
              <a:rPr lang="en-NZ" dirty="0" smtClean="0"/>
              <a:t>Conversions  of Primitive Types</a:t>
            </a: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2"/>
                </a:solidFill>
              </a:rPr>
              <a:t>COMPSCI 230: Impl2</a:t>
            </a:r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2765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80821" y="1196752"/>
            <a:ext cx="7848872" cy="49755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Widening conversions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Wider assignment,  e.g.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 = 2; float x = i;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Wider </a:t>
            </a:r>
            <a:r>
              <a:rPr lang="en-US" sz="2000" dirty="0"/>
              <a:t>c</a:t>
            </a:r>
            <a:r>
              <a:rPr lang="en-US" sz="2000" dirty="0" smtClean="0"/>
              <a:t>asting, e.g.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 = 2; double d = (double) i;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Explicitly casting can make your code more readable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Narrowing conversions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Narrow  assignment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a compile-time error! </a:t>
            </a:r>
          </a:p>
          <a:p>
            <a:pPr marL="594360" lvl="2" indent="0">
              <a:lnSpc>
                <a:spcPct val="80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float 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2.0; 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 = f;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Narrow  casting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a loss of information!</a:t>
            </a:r>
          </a:p>
          <a:p>
            <a:pPr marL="594360" lvl="2" indent="0">
              <a:lnSpc>
                <a:spcPct val="80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 = 2.0;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79FF0A6-237D-40C1-A059-1504EACBC3C9}" type="slidenum">
              <a:rPr lang="en-NZ" sz="1400">
                <a:solidFill>
                  <a:schemeClr val="tx2"/>
                </a:solidFill>
              </a:rPr>
              <a:pPr eaLnBrk="1" hangingPunct="1"/>
              <a:t>24</a:t>
            </a:fld>
            <a:endParaRPr lang="en-NZ" sz="1400">
              <a:solidFill>
                <a:schemeClr val="tx2"/>
              </a:solidFill>
            </a:endParaRPr>
          </a:p>
        </p:txBody>
      </p:sp>
      <p:grpSp>
        <p:nvGrpSpPr>
          <p:cNvPr id="27660" name="Group 29"/>
          <p:cNvGrpSpPr>
            <a:grpSpLocks/>
          </p:cNvGrpSpPr>
          <p:nvPr/>
        </p:nvGrpSpPr>
        <p:grpSpPr bwMode="auto">
          <a:xfrm>
            <a:off x="3960641" y="2779489"/>
            <a:ext cx="5409797" cy="3351860"/>
            <a:chOff x="2835" y="572"/>
            <a:chExt cx="2722" cy="1089"/>
          </a:xfrm>
        </p:grpSpPr>
        <p:pic>
          <p:nvPicPr>
            <p:cNvPr id="27668" name="Picture 30" descr="assignmen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5" y="709"/>
              <a:ext cx="2677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9" name="AutoShape 31"/>
            <p:cNvSpPr>
              <a:spLocks noChangeArrowheads="1"/>
            </p:cNvSpPr>
            <p:nvPr/>
          </p:nvSpPr>
          <p:spPr bwMode="auto">
            <a:xfrm>
              <a:off x="4876" y="572"/>
              <a:ext cx="681" cy="181"/>
            </a:xfrm>
            <a:prstGeom prst="wedgeRectCallout">
              <a:avLst>
                <a:gd name="adj1" fmla="val -12259"/>
                <a:gd name="adj2" fmla="val 119060"/>
              </a:avLst>
            </a:prstGeom>
            <a:solidFill>
              <a:schemeClr val="bg1"/>
            </a:solidFill>
            <a:ln w="12700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/>
                <a:t>Wider type</a:t>
              </a:r>
            </a:p>
          </p:txBody>
        </p:sp>
        <p:sp>
          <p:nvSpPr>
            <p:cNvPr id="27670" name="Freeform 32"/>
            <p:cNvSpPr>
              <a:spLocks/>
            </p:cNvSpPr>
            <p:nvPr/>
          </p:nvSpPr>
          <p:spPr bwMode="auto">
            <a:xfrm>
              <a:off x="4059" y="799"/>
              <a:ext cx="1225" cy="227"/>
            </a:xfrm>
            <a:custGeom>
              <a:avLst/>
              <a:gdLst>
                <a:gd name="T0" fmla="*/ 0 w 816"/>
                <a:gd name="T1" fmla="*/ 19 h 324"/>
                <a:gd name="T2" fmla="*/ 9365 w 816"/>
                <a:gd name="T3" fmla="*/ 1 h 324"/>
                <a:gd name="T4" fmla="*/ 21053 w 816"/>
                <a:gd name="T5" fmla="*/ 16 h 324"/>
                <a:gd name="T6" fmla="*/ 0 60000 65536"/>
                <a:gd name="T7" fmla="*/ 0 60000 65536"/>
                <a:gd name="T8" fmla="*/ 0 60000 65536"/>
                <a:gd name="T9" fmla="*/ 0 w 816"/>
                <a:gd name="T10" fmla="*/ 0 h 324"/>
                <a:gd name="T11" fmla="*/ 816 w 816"/>
                <a:gd name="T12" fmla="*/ 324 h 3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6" h="324">
                  <a:moveTo>
                    <a:pt x="0" y="324"/>
                  </a:moveTo>
                  <a:cubicBezTo>
                    <a:pt x="113" y="169"/>
                    <a:pt x="227" y="14"/>
                    <a:pt x="363" y="7"/>
                  </a:cubicBezTo>
                  <a:cubicBezTo>
                    <a:pt x="499" y="0"/>
                    <a:pt x="657" y="139"/>
                    <a:pt x="816" y="279"/>
                  </a:cubicBezTo>
                </a:path>
              </a:pathLst>
            </a:custGeom>
            <a:noFill/>
            <a:ln w="19050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NZ"/>
            </a:p>
          </p:txBody>
        </p:sp>
        <p:sp>
          <p:nvSpPr>
            <p:cNvPr id="27671" name="Freeform 33"/>
            <p:cNvSpPr>
              <a:spLocks/>
            </p:cNvSpPr>
            <p:nvPr/>
          </p:nvSpPr>
          <p:spPr bwMode="auto">
            <a:xfrm flipH="1" flipV="1">
              <a:off x="4014" y="1253"/>
              <a:ext cx="1179" cy="181"/>
            </a:xfrm>
            <a:custGeom>
              <a:avLst/>
              <a:gdLst>
                <a:gd name="T0" fmla="*/ 0 w 816"/>
                <a:gd name="T1" fmla="*/ 3 h 324"/>
                <a:gd name="T2" fmla="*/ 6889 w 816"/>
                <a:gd name="T3" fmla="*/ 1 h 324"/>
                <a:gd name="T4" fmla="*/ 15499 w 816"/>
                <a:gd name="T5" fmla="*/ 2 h 324"/>
                <a:gd name="T6" fmla="*/ 0 60000 65536"/>
                <a:gd name="T7" fmla="*/ 0 60000 65536"/>
                <a:gd name="T8" fmla="*/ 0 60000 65536"/>
                <a:gd name="T9" fmla="*/ 0 w 816"/>
                <a:gd name="T10" fmla="*/ 0 h 324"/>
                <a:gd name="T11" fmla="*/ 816 w 816"/>
                <a:gd name="T12" fmla="*/ 324 h 3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6" h="324">
                  <a:moveTo>
                    <a:pt x="0" y="324"/>
                  </a:moveTo>
                  <a:cubicBezTo>
                    <a:pt x="113" y="169"/>
                    <a:pt x="227" y="14"/>
                    <a:pt x="363" y="7"/>
                  </a:cubicBezTo>
                  <a:cubicBezTo>
                    <a:pt x="499" y="0"/>
                    <a:pt x="657" y="139"/>
                    <a:pt x="816" y="279"/>
                  </a:cubicBezTo>
                </a:path>
              </a:pathLst>
            </a:custGeom>
            <a:noFill/>
            <a:ln w="19050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NZ"/>
            </a:p>
          </p:txBody>
        </p:sp>
        <p:sp>
          <p:nvSpPr>
            <p:cNvPr id="27672" name="AutoShape 34"/>
            <p:cNvSpPr>
              <a:spLocks noChangeArrowheads="1"/>
            </p:cNvSpPr>
            <p:nvPr/>
          </p:nvSpPr>
          <p:spPr bwMode="auto">
            <a:xfrm>
              <a:off x="4830" y="1389"/>
              <a:ext cx="590" cy="272"/>
            </a:xfrm>
            <a:prstGeom prst="wedgeRectCallout">
              <a:avLst>
                <a:gd name="adj1" fmla="val -51185"/>
                <a:gd name="adj2" fmla="val -81616"/>
              </a:avLst>
            </a:prstGeom>
            <a:solidFill>
              <a:schemeClr val="bg1"/>
            </a:solidFill>
            <a:ln w="12700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/>
                <a:t>Casting needed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Object Type Conversions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2"/>
                </a:solidFill>
              </a:rPr>
              <a:t>COMPSCI 230: Impl2</a:t>
            </a:r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573ABAF-3C2A-4862-AF9F-5821BA1765FC}" type="slidenum">
              <a:rPr lang="en-NZ" sz="1400">
                <a:solidFill>
                  <a:schemeClr val="tx2"/>
                </a:solidFill>
              </a:rPr>
              <a:pPr eaLnBrk="1" hangingPunct="1"/>
              <a:t>25</a:t>
            </a:fld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2867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94337" y="1196975"/>
            <a:ext cx="9360826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Widening conversions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Wider object reference assignment conversion (allowed)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Wider object reference casting (optional: improves readability)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50837" y="2349501"/>
            <a:ext cx="4185761" cy="1323439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2000" b="1" dirty="0">
                <a:latin typeface="Courier New" pitchFamily="49" charset="0"/>
              </a:rPr>
              <a:t>Base b = new Base();</a:t>
            </a:r>
          </a:p>
          <a:p>
            <a:pPr algn="l" eaLnBrk="1" hangingPunct="1"/>
            <a:r>
              <a:rPr lang="en-NZ" sz="2000" b="1" dirty="0">
                <a:latin typeface="Courier New" pitchFamily="49" charset="0"/>
              </a:rPr>
              <a:t>Derived d = new Derived();</a:t>
            </a:r>
          </a:p>
          <a:p>
            <a:pPr algn="l" eaLnBrk="1" hangingPunct="1"/>
            <a:r>
              <a:rPr lang="en-NZ" sz="2000" b="1" dirty="0">
                <a:latin typeface="Courier New" pitchFamily="49" charset="0"/>
              </a:rPr>
              <a:t>Base b1, b2;</a:t>
            </a:r>
          </a:p>
          <a:p>
            <a:pPr algn="l" eaLnBrk="1" hangingPunct="1"/>
            <a:r>
              <a:rPr lang="en-NZ" sz="2000" b="1" dirty="0" err="1">
                <a:latin typeface="Courier New" pitchFamily="49" charset="0"/>
              </a:rPr>
              <a:t>System.out.println</a:t>
            </a:r>
            <a:r>
              <a:rPr lang="en-NZ" sz="2000" b="1" dirty="0">
                <a:latin typeface="Courier New" pitchFamily="49" charset="0"/>
              </a:rPr>
              <a:t>(</a:t>
            </a:r>
            <a:r>
              <a:rPr lang="en-NZ" sz="2000" b="1" dirty="0" err="1">
                <a:latin typeface="Courier New" pitchFamily="49" charset="0"/>
              </a:rPr>
              <a:t>d.y</a:t>
            </a:r>
            <a:r>
              <a:rPr lang="en-NZ" sz="2000" b="1" dirty="0">
                <a:latin typeface="Courier New" pitchFamily="49" charset="0"/>
              </a:rPr>
              <a:t>);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50837" y="3938093"/>
            <a:ext cx="4493538" cy="707886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2000" b="1" dirty="0">
                <a:latin typeface="Courier New" pitchFamily="49" charset="0"/>
              </a:rPr>
              <a:t>b1 = d;</a:t>
            </a:r>
          </a:p>
          <a:p>
            <a:pPr algn="l" eaLnBrk="1" hangingPunct="1"/>
            <a:r>
              <a:rPr lang="en-NZ" sz="2000" b="1" dirty="0">
                <a:latin typeface="Courier New" pitchFamily="49" charset="0"/>
              </a:rPr>
              <a:t>//</a:t>
            </a:r>
            <a:r>
              <a:rPr lang="en-NZ" sz="2000" b="1" dirty="0" err="1">
                <a:latin typeface="Courier New" pitchFamily="49" charset="0"/>
              </a:rPr>
              <a:t>System.out.println</a:t>
            </a:r>
            <a:r>
              <a:rPr lang="en-NZ" sz="2000" b="1" dirty="0">
                <a:latin typeface="Courier New" pitchFamily="49" charset="0"/>
              </a:rPr>
              <a:t>(b1.y);</a:t>
            </a:r>
            <a:r>
              <a:rPr lang="en-NZ" sz="2000" dirty="0">
                <a:latin typeface="Courier New" pitchFamily="49" charset="0"/>
              </a:rPr>
              <a:t> </a:t>
            </a:r>
          </a:p>
        </p:txBody>
      </p:sp>
      <p:sp>
        <p:nvSpPr>
          <p:cNvPr id="28682" name="Rectangle 7"/>
          <p:cNvSpPr>
            <a:spLocks noChangeArrowheads="1"/>
          </p:cNvSpPr>
          <p:nvPr/>
        </p:nvSpPr>
        <p:spPr bwMode="auto">
          <a:xfrm>
            <a:off x="8337376" y="620688"/>
            <a:ext cx="937287" cy="288925"/>
          </a:xfrm>
          <a:prstGeom prst="rect">
            <a:avLst/>
          </a:prstGeom>
          <a:noFill/>
          <a:ln w="19050" algn="ctr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2000" dirty="0"/>
              <a:t>Base</a:t>
            </a:r>
          </a:p>
        </p:txBody>
      </p:sp>
      <p:sp>
        <p:nvSpPr>
          <p:cNvPr id="28683" name="Rectangle 8"/>
          <p:cNvSpPr>
            <a:spLocks noChangeArrowheads="1"/>
          </p:cNvSpPr>
          <p:nvPr/>
        </p:nvSpPr>
        <p:spPr bwMode="auto">
          <a:xfrm>
            <a:off x="8337378" y="1385705"/>
            <a:ext cx="937286" cy="288925"/>
          </a:xfrm>
          <a:prstGeom prst="rect">
            <a:avLst/>
          </a:prstGeom>
          <a:noFill/>
          <a:ln w="19050" algn="ctr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2000" dirty="0"/>
              <a:t>Derived</a:t>
            </a:r>
          </a:p>
        </p:txBody>
      </p:sp>
      <p:cxnSp>
        <p:nvCxnSpPr>
          <p:cNvPr id="28684" name="AutoShape 9"/>
          <p:cNvCxnSpPr>
            <a:cxnSpLocks noChangeShapeType="1"/>
            <a:stCxn id="28683" idx="0"/>
            <a:endCxn id="28682" idx="2"/>
          </p:cNvCxnSpPr>
          <p:nvPr/>
        </p:nvCxnSpPr>
        <p:spPr bwMode="auto">
          <a:xfrm rot="16200000" flipV="1">
            <a:off x="8567975" y="1147658"/>
            <a:ext cx="476092" cy="1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800000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5" name="AutoShape 10"/>
          <p:cNvSpPr>
            <a:spLocks noChangeArrowheads="1"/>
          </p:cNvSpPr>
          <p:nvPr/>
        </p:nvSpPr>
        <p:spPr bwMode="auto">
          <a:xfrm>
            <a:off x="6919225" y="607142"/>
            <a:ext cx="1246848" cy="707152"/>
          </a:xfrm>
          <a:prstGeom prst="wedgeRectCallout">
            <a:avLst>
              <a:gd name="adj1" fmla="val 56759"/>
              <a:gd name="adj2" fmla="val -36190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/>
              <a:t>Wider type</a:t>
            </a:r>
          </a:p>
        </p:txBody>
      </p:sp>
      <p:sp>
        <p:nvSpPr>
          <p:cNvPr id="28686" name="Text Box 11"/>
          <p:cNvSpPr txBox="1">
            <a:spLocks noChangeArrowheads="1"/>
          </p:cNvSpPr>
          <p:nvPr/>
        </p:nvSpPr>
        <p:spPr bwMode="auto">
          <a:xfrm>
            <a:off x="350837" y="4880433"/>
            <a:ext cx="4339650" cy="707886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2000" b="1" dirty="0">
                <a:latin typeface="Courier New" pitchFamily="49" charset="0"/>
              </a:rPr>
              <a:t>b2 = (Base) d;</a:t>
            </a:r>
          </a:p>
          <a:p>
            <a:pPr algn="l" eaLnBrk="1" hangingPunct="1"/>
            <a:r>
              <a:rPr lang="en-NZ" sz="2000" b="1" dirty="0">
                <a:latin typeface="Courier New" pitchFamily="49" charset="0"/>
              </a:rPr>
              <a:t>//</a:t>
            </a:r>
            <a:r>
              <a:rPr lang="en-NZ" sz="2000" b="1" dirty="0" err="1">
                <a:latin typeface="Courier New" pitchFamily="49" charset="0"/>
              </a:rPr>
              <a:t>System.out.println</a:t>
            </a:r>
            <a:r>
              <a:rPr lang="en-NZ" sz="2000" b="1" dirty="0">
                <a:latin typeface="Courier New" pitchFamily="49" charset="0"/>
              </a:rPr>
              <a:t>(b2.y);</a:t>
            </a:r>
          </a:p>
        </p:txBody>
      </p:sp>
      <p:sp>
        <p:nvSpPr>
          <p:cNvPr id="28687" name="Rectangle 12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94337" y="4652964"/>
            <a:ext cx="9360826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endParaRPr lang="en-US" sz="1600"/>
          </a:p>
        </p:txBody>
      </p:sp>
      <p:sp>
        <p:nvSpPr>
          <p:cNvPr id="28688" name="AutoShape 13"/>
          <p:cNvSpPr>
            <a:spLocks noChangeArrowheads="1"/>
          </p:cNvSpPr>
          <p:nvPr/>
        </p:nvSpPr>
        <p:spPr bwMode="auto">
          <a:xfrm>
            <a:off x="4735746" y="3404373"/>
            <a:ext cx="4597861" cy="744705"/>
          </a:xfrm>
          <a:prstGeom prst="wedgeRectCallout">
            <a:avLst>
              <a:gd name="adj1" fmla="val -56796"/>
              <a:gd name="adj2" fmla="val 5094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000" b="1" dirty="0"/>
              <a:t>Assignment conversion - OK</a:t>
            </a:r>
          </a:p>
          <a:p>
            <a:pPr algn="l"/>
            <a:r>
              <a:rPr lang="en-US" sz="2000" b="1" dirty="0" smtClean="0"/>
              <a:t>But no </a:t>
            </a:r>
            <a:r>
              <a:rPr lang="en-US" sz="2000" b="1" dirty="0"/>
              <a:t>access to fields in </a:t>
            </a:r>
            <a:r>
              <a:rPr lang="en-US" sz="2000" b="1" dirty="0" smtClean="0"/>
              <a:t>Derived!</a:t>
            </a:r>
            <a:endParaRPr lang="en-US" sz="2000" b="1" dirty="0"/>
          </a:p>
        </p:txBody>
      </p:sp>
      <p:sp>
        <p:nvSpPr>
          <p:cNvPr id="28689" name="AutoShape 14"/>
          <p:cNvSpPr>
            <a:spLocks noChangeArrowheads="1"/>
          </p:cNvSpPr>
          <p:nvPr/>
        </p:nvSpPr>
        <p:spPr bwMode="auto">
          <a:xfrm>
            <a:off x="4690487" y="4430377"/>
            <a:ext cx="4864676" cy="803999"/>
          </a:xfrm>
          <a:prstGeom prst="wedgeRectCallout">
            <a:avLst>
              <a:gd name="adj1" fmla="val -53194"/>
              <a:gd name="adj2" fmla="val 22241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000" b="1" dirty="0"/>
              <a:t>Widening </a:t>
            </a:r>
            <a:r>
              <a:rPr lang="en-US" sz="2000" b="1" dirty="0" smtClean="0"/>
              <a:t>with explicit cast </a:t>
            </a:r>
            <a:r>
              <a:rPr lang="en-US" sz="2000" b="1" dirty="0"/>
              <a:t>- </a:t>
            </a:r>
            <a:r>
              <a:rPr lang="en-US" sz="2000" b="1" dirty="0" smtClean="0"/>
              <a:t>Better</a:t>
            </a:r>
            <a:endParaRPr lang="en-US" sz="2000" b="1" dirty="0"/>
          </a:p>
          <a:p>
            <a:pPr algn="l"/>
            <a:r>
              <a:rPr lang="en-US" sz="2000" b="1" dirty="0" smtClean="0"/>
              <a:t>Still no </a:t>
            </a:r>
            <a:r>
              <a:rPr lang="en-US" sz="2000" b="1" dirty="0"/>
              <a:t>access to fields in </a:t>
            </a:r>
            <a:r>
              <a:rPr lang="en-US" sz="2000" b="1" dirty="0" smtClean="0"/>
              <a:t>Derived!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 animBg="1"/>
      <p:bldP spid="2868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pPr eaLnBrk="1" hangingPunct="1"/>
            <a:r>
              <a:rPr lang="en-US" smtClean="0"/>
              <a:t>Object Types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 smtClean="0">
                <a:solidFill>
                  <a:schemeClr val="tx2"/>
                </a:solidFill>
              </a:rPr>
              <a:t>COMPSCI 230: Impl2</a:t>
            </a:r>
            <a:endParaRPr lang="en-NZ" sz="1800">
              <a:solidFill>
                <a:schemeClr val="tx2"/>
              </a:solidFill>
            </a:endParaRP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A7CB217-3DD9-492E-8743-81DAC73E899C}" type="slidenum">
              <a:rPr lang="en-NZ" sz="1400">
                <a:solidFill>
                  <a:schemeClr val="tx2"/>
                </a:solidFill>
              </a:rPr>
              <a:pPr eaLnBrk="1" hangingPunct="1"/>
              <a:t>26</a:t>
            </a:fld>
            <a:endParaRPr lang="en-NZ" sz="1400">
              <a:solidFill>
                <a:schemeClr val="tx2"/>
              </a:solidFill>
            </a:endParaRPr>
          </a:p>
        </p:txBody>
      </p:sp>
      <p:sp>
        <p:nvSpPr>
          <p:cNvPr id="2970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89718" y="1208428"/>
            <a:ext cx="9465445" cy="172898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Narrowing conversions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Narrow object reference assignment – Compile-time error!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Narrow object reference casting – no </a:t>
            </a:r>
            <a:r>
              <a:rPr lang="en-US" sz="2200" dirty="0" err="1" smtClean="0"/>
              <a:t>compilatation</a:t>
            </a:r>
            <a:r>
              <a:rPr lang="en-US" sz="2200" dirty="0" smtClean="0"/>
              <a:t> error, but…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The cast may throw an error at run-time, to avoid assigning an out-of-range value!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7851576" y="188776"/>
            <a:ext cx="1701652" cy="503782"/>
          </a:xfrm>
          <a:prstGeom prst="rect">
            <a:avLst/>
          </a:prstGeom>
          <a:noFill/>
          <a:ln w="19050" algn="ctr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rmAutofit/>
          </a:bodyPr>
          <a:lstStyle/>
          <a:p>
            <a:r>
              <a:rPr lang="en-US" sz="2000" dirty="0" err="1" smtClean="0"/>
              <a:t>BasePerson</a:t>
            </a:r>
            <a:endParaRPr lang="en-US" sz="2000" dirty="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7682871" y="1263164"/>
            <a:ext cx="2039063" cy="504330"/>
          </a:xfrm>
          <a:prstGeom prst="rect">
            <a:avLst/>
          </a:prstGeom>
          <a:noFill/>
          <a:ln w="19050" algn="ctr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2000" dirty="0" err="1" smtClean="0"/>
              <a:t>DerivedStudent</a:t>
            </a:r>
            <a:endParaRPr lang="en-US" sz="2000" dirty="0"/>
          </a:p>
        </p:txBody>
      </p:sp>
      <p:cxnSp>
        <p:nvCxnSpPr>
          <p:cNvPr id="29705" name="AutoShape 9"/>
          <p:cNvCxnSpPr>
            <a:cxnSpLocks noChangeShapeType="1"/>
            <a:stCxn id="29704" idx="0"/>
            <a:endCxn id="29703" idx="2"/>
          </p:cNvCxnSpPr>
          <p:nvPr/>
        </p:nvCxnSpPr>
        <p:spPr bwMode="auto">
          <a:xfrm rot="16200000" flipV="1">
            <a:off x="8417100" y="977860"/>
            <a:ext cx="570606" cy="1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800000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6321152" y="188776"/>
            <a:ext cx="1246848" cy="719806"/>
          </a:xfrm>
          <a:prstGeom prst="wedgeRectCallout">
            <a:avLst>
              <a:gd name="adj1" fmla="val 58690"/>
              <a:gd name="adj2" fmla="val -14088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 smtClean="0"/>
              <a:t>Wider type</a:t>
            </a:r>
            <a:endParaRPr lang="en-US" sz="2000" b="1" dirty="0"/>
          </a:p>
        </p:txBody>
      </p:sp>
      <p:sp>
        <p:nvSpPr>
          <p:cNvPr id="29707" name="Text Box 16"/>
          <p:cNvSpPr txBox="1">
            <a:spLocks noChangeArrowheads="1"/>
          </p:cNvSpPr>
          <p:nvPr/>
        </p:nvSpPr>
        <p:spPr bwMode="auto">
          <a:xfrm>
            <a:off x="244640" y="2786044"/>
            <a:ext cx="3768980" cy="1200329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Base b = new Base();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Derived d = new Derived();</a:t>
            </a:r>
          </a:p>
          <a:p>
            <a:pPr algn="l" eaLnBrk="1" hangingPunct="1"/>
            <a:endParaRPr lang="en-NZ" sz="1800" b="1" dirty="0">
              <a:latin typeface="Courier New" pitchFamily="49" charset="0"/>
            </a:endParaRP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Derived d1, d2, d3;</a:t>
            </a:r>
          </a:p>
        </p:txBody>
      </p:sp>
      <p:sp>
        <p:nvSpPr>
          <p:cNvPr id="29708" name="Text Box 17"/>
          <p:cNvSpPr txBox="1">
            <a:spLocks noChangeArrowheads="1"/>
          </p:cNvSpPr>
          <p:nvPr/>
        </p:nvSpPr>
        <p:spPr bwMode="auto">
          <a:xfrm>
            <a:off x="4749878" y="2787945"/>
            <a:ext cx="1149674" cy="369332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 smtClean="0">
                <a:latin typeface="Courier New" pitchFamily="49" charset="0"/>
              </a:rPr>
              <a:t>d1 </a:t>
            </a:r>
            <a:r>
              <a:rPr lang="en-NZ" sz="1800" b="1" dirty="0">
                <a:latin typeface="Courier New" pitchFamily="49" charset="0"/>
              </a:rPr>
              <a:t>= b;</a:t>
            </a:r>
          </a:p>
        </p:txBody>
      </p:sp>
      <p:sp>
        <p:nvSpPr>
          <p:cNvPr id="29709" name="Text Box 18"/>
          <p:cNvSpPr txBox="1">
            <a:spLocks noChangeArrowheads="1"/>
          </p:cNvSpPr>
          <p:nvPr/>
        </p:nvSpPr>
        <p:spPr bwMode="auto">
          <a:xfrm>
            <a:off x="309877" y="4221164"/>
            <a:ext cx="2528256" cy="369332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d2 = (Derived) b;</a:t>
            </a:r>
          </a:p>
        </p:txBody>
      </p:sp>
      <p:sp>
        <p:nvSpPr>
          <p:cNvPr id="29710" name="AutoShape 19"/>
          <p:cNvSpPr>
            <a:spLocks noChangeArrowheads="1"/>
          </p:cNvSpPr>
          <p:nvPr/>
        </p:nvSpPr>
        <p:spPr bwMode="auto">
          <a:xfrm>
            <a:off x="6298397" y="2751969"/>
            <a:ext cx="3256766" cy="340011"/>
          </a:xfrm>
          <a:prstGeom prst="wedgeRectCallout">
            <a:avLst>
              <a:gd name="adj1" fmla="val -58056"/>
              <a:gd name="adj2" fmla="val 39505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800" b="1" dirty="0" smtClean="0"/>
              <a:t>A compile-time </a:t>
            </a:r>
            <a:r>
              <a:rPr lang="en-US" sz="1800" b="1" dirty="0"/>
              <a:t>error</a:t>
            </a:r>
          </a:p>
        </p:txBody>
      </p:sp>
      <p:sp>
        <p:nvSpPr>
          <p:cNvPr id="29711" name="AutoShape 20"/>
          <p:cNvSpPr>
            <a:spLocks noChangeArrowheads="1"/>
          </p:cNvSpPr>
          <p:nvPr/>
        </p:nvSpPr>
        <p:spPr bwMode="auto">
          <a:xfrm>
            <a:off x="3393151" y="4038049"/>
            <a:ext cx="5066811" cy="615087"/>
          </a:xfrm>
          <a:prstGeom prst="wedgeRectCallout">
            <a:avLst>
              <a:gd name="adj1" fmla="val -56051"/>
              <a:gd name="adj2" fmla="val 5204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800" b="1" dirty="0"/>
              <a:t>Compile-time OK, Run-time ERROR</a:t>
            </a:r>
          </a:p>
          <a:p>
            <a:pPr algn="l"/>
            <a:r>
              <a:rPr lang="en-US" sz="1800" b="1" dirty="0"/>
              <a:t>b is an instance of class Base, not </a:t>
            </a:r>
            <a:r>
              <a:rPr lang="en-US" sz="1800" b="1" dirty="0" smtClean="0"/>
              <a:t>Derived! </a:t>
            </a:r>
            <a:endParaRPr lang="en-US" sz="1800" b="1" dirty="0"/>
          </a:p>
        </p:txBody>
      </p:sp>
      <p:sp>
        <p:nvSpPr>
          <p:cNvPr id="29712" name="Text Box 21"/>
          <p:cNvSpPr txBox="1">
            <a:spLocks noChangeArrowheads="1"/>
          </p:cNvSpPr>
          <p:nvPr/>
        </p:nvSpPr>
        <p:spPr bwMode="auto">
          <a:xfrm>
            <a:off x="3450257" y="4715852"/>
            <a:ext cx="5009705" cy="369332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dirty="0">
                <a:latin typeface="Courier New" pitchFamily="49" charset="0"/>
              </a:rPr>
              <a:t> </a:t>
            </a:r>
            <a:r>
              <a:rPr lang="en-NZ" sz="1800" b="1" dirty="0" err="1">
                <a:latin typeface="Courier New" pitchFamily="49" charset="0"/>
              </a:rPr>
              <a:t>java.lang.ClassCastException</a:t>
            </a:r>
            <a:r>
              <a:rPr lang="en-NZ" sz="1800" b="1" dirty="0">
                <a:latin typeface="Courier New" pitchFamily="49" charset="0"/>
              </a:rPr>
              <a:t>: Base</a:t>
            </a:r>
          </a:p>
        </p:txBody>
      </p:sp>
      <p:sp>
        <p:nvSpPr>
          <p:cNvPr id="29716" name="Text Box 25"/>
          <p:cNvSpPr txBox="1">
            <a:spLocks noChangeArrowheads="1"/>
          </p:cNvSpPr>
          <p:nvPr/>
        </p:nvSpPr>
        <p:spPr bwMode="auto">
          <a:xfrm>
            <a:off x="244640" y="5350283"/>
            <a:ext cx="4044697" cy="646331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NZ" sz="1800" b="1" dirty="0">
                <a:latin typeface="Courier New" pitchFamily="49" charset="0"/>
              </a:rPr>
              <a:t>Base </a:t>
            </a:r>
            <a:r>
              <a:rPr lang="en-NZ" sz="1800" b="1" dirty="0" err="1">
                <a:latin typeface="Courier New" pitchFamily="49" charset="0"/>
              </a:rPr>
              <a:t>d_as_b</a:t>
            </a:r>
            <a:r>
              <a:rPr lang="en-NZ" sz="1800" b="1" dirty="0">
                <a:latin typeface="Courier New" pitchFamily="49" charset="0"/>
              </a:rPr>
              <a:t> = new Derived</a:t>
            </a:r>
            <a:r>
              <a:rPr lang="en-NZ" sz="1800" b="1" dirty="0" smtClean="0">
                <a:latin typeface="Courier New" pitchFamily="49" charset="0"/>
              </a:rPr>
              <a:t>();</a:t>
            </a:r>
          </a:p>
          <a:p>
            <a:pPr algn="l" eaLnBrk="1" hangingPunct="1"/>
            <a:r>
              <a:rPr lang="en-NZ" sz="1800" b="1" dirty="0">
                <a:latin typeface="Courier New" pitchFamily="49" charset="0"/>
              </a:rPr>
              <a:t>d3 = (Derived) </a:t>
            </a:r>
            <a:r>
              <a:rPr lang="en-NZ" sz="1800" b="1" dirty="0" err="1">
                <a:latin typeface="Courier New" pitchFamily="49" charset="0"/>
              </a:rPr>
              <a:t>d_as_b</a:t>
            </a:r>
            <a:r>
              <a:rPr lang="en-NZ" sz="1800" b="1" dirty="0" smtClean="0">
                <a:latin typeface="Courier New" pitchFamily="49" charset="0"/>
              </a:rPr>
              <a:t>;</a:t>
            </a:r>
            <a:endParaRPr lang="en-NZ" sz="1800" b="1" dirty="0">
              <a:latin typeface="Courier New" pitchFamily="49" charset="0"/>
            </a:endParaRPr>
          </a:p>
        </p:txBody>
      </p:sp>
      <p:sp>
        <p:nvSpPr>
          <p:cNvPr id="29718" name="AutoShape 27"/>
          <p:cNvSpPr>
            <a:spLocks noChangeArrowheads="1"/>
          </p:cNvSpPr>
          <p:nvPr/>
        </p:nvSpPr>
        <p:spPr bwMode="auto">
          <a:xfrm>
            <a:off x="4548363" y="5279295"/>
            <a:ext cx="3911599" cy="597977"/>
          </a:xfrm>
          <a:prstGeom prst="wedgeRectCallout">
            <a:avLst>
              <a:gd name="adj1" fmla="val -57528"/>
              <a:gd name="adj2" fmla="val 5032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800" b="1" dirty="0"/>
              <a:t>Compile-time </a:t>
            </a:r>
            <a:r>
              <a:rPr lang="en-US" sz="1800" b="1" dirty="0" smtClean="0"/>
              <a:t>OK: Derived is a narrower (more refined) type</a:t>
            </a:r>
            <a:endParaRPr lang="en-US" sz="1800" b="1" dirty="0"/>
          </a:p>
        </p:txBody>
      </p:sp>
      <p:sp>
        <p:nvSpPr>
          <p:cNvPr id="29719" name="AutoShape 28"/>
          <p:cNvSpPr>
            <a:spLocks noChangeArrowheads="1"/>
          </p:cNvSpPr>
          <p:nvPr/>
        </p:nvSpPr>
        <p:spPr bwMode="auto">
          <a:xfrm>
            <a:off x="3344495" y="5996614"/>
            <a:ext cx="3960440" cy="609539"/>
          </a:xfrm>
          <a:prstGeom prst="wedgeRectCallout">
            <a:avLst>
              <a:gd name="adj1" fmla="val -55338"/>
              <a:gd name="adj2" fmla="val -50366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800" b="1" dirty="0"/>
              <a:t>Run-time </a:t>
            </a:r>
            <a:r>
              <a:rPr lang="en-US" sz="1800" b="1" dirty="0" smtClean="0"/>
              <a:t>OK:</a:t>
            </a:r>
            <a:endParaRPr lang="en-US" sz="1800" b="1" dirty="0"/>
          </a:p>
          <a:p>
            <a:pPr algn="l"/>
            <a:r>
              <a:rPr lang="en-US" sz="1800" b="1" dirty="0" err="1"/>
              <a:t>d_as_b</a:t>
            </a:r>
            <a:r>
              <a:rPr lang="en-US" sz="1800" b="1" dirty="0"/>
              <a:t> is an instance of Derived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 animBg="1"/>
      <p:bldP spid="29711" grpId="0" animBg="1"/>
      <p:bldP spid="29712" grpId="0" animBg="1"/>
      <p:bldP spid="29718" grpId="0" animBg="1"/>
      <p:bldP spid="297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Overriding, hiding, and overloading methods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27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NZ" dirty="0" smtClean="0"/>
              <a:t>“</a:t>
            </a:r>
            <a:r>
              <a:rPr lang="en-NZ" dirty="0"/>
              <a:t>An instance method in a subclass with the same signature (name, plus the number and the type of its parameters) and return type as an instance method in the superclass </a:t>
            </a:r>
            <a:r>
              <a:rPr lang="en-NZ" i="1" dirty="0">
                <a:solidFill>
                  <a:srgbClr val="FF0000"/>
                </a:solidFill>
              </a:rPr>
              <a:t>overrides</a:t>
            </a:r>
            <a:r>
              <a:rPr lang="en-NZ" dirty="0"/>
              <a:t> the superclass's method</a:t>
            </a:r>
            <a:r>
              <a:rPr lang="en-NZ" dirty="0" smtClean="0"/>
              <a:t>.”</a:t>
            </a:r>
          </a:p>
          <a:p>
            <a:r>
              <a:rPr lang="en-NZ" dirty="0" smtClean="0"/>
              <a:t>“</a:t>
            </a:r>
            <a:r>
              <a:rPr lang="en-NZ" dirty="0"/>
              <a:t>If a subclass defines a class method with the same signature as a class method in the superclass, the method in the subclass </a:t>
            </a:r>
            <a:r>
              <a:rPr lang="en-NZ" i="1" dirty="0">
                <a:solidFill>
                  <a:srgbClr val="FF0000"/>
                </a:solidFill>
              </a:rPr>
              <a:t>hides</a:t>
            </a:r>
            <a:r>
              <a:rPr lang="en-NZ" dirty="0"/>
              <a:t> the one in the superclass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“The </a:t>
            </a:r>
            <a:r>
              <a:rPr lang="en-NZ" dirty="0"/>
              <a:t>distinction between hiding and overriding has important </a:t>
            </a:r>
            <a:r>
              <a:rPr lang="en-NZ" dirty="0" smtClean="0"/>
              <a:t>implications.</a:t>
            </a:r>
          </a:p>
          <a:p>
            <a:pPr lvl="2"/>
            <a:r>
              <a:rPr lang="en-NZ" dirty="0" smtClean="0"/>
              <a:t>The </a:t>
            </a:r>
            <a:r>
              <a:rPr lang="en-NZ" dirty="0"/>
              <a:t>version of the overridden method that gets invoked is the one in the subclass. </a:t>
            </a:r>
            <a:endParaRPr lang="en-NZ" dirty="0" smtClean="0"/>
          </a:p>
          <a:p>
            <a:pPr lvl="2"/>
            <a:r>
              <a:rPr lang="en-NZ" dirty="0" smtClean="0"/>
              <a:t>The </a:t>
            </a:r>
            <a:r>
              <a:rPr lang="en-NZ" dirty="0"/>
              <a:t>version of the hidden method that gets invoked depends on whether it is invoked from the superclass or the subclass</a:t>
            </a:r>
            <a:r>
              <a:rPr lang="en-NZ" dirty="0" smtClean="0"/>
              <a:t>.” </a:t>
            </a:r>
          </a:p>
          <a:p>
            <a:r>
              <a:rPr lang="en-NZ" dirty="0" smtClean="0"/>
              <a:t>“</a:t>
            </a:r>
            <a:r>
              <a:rPr lang="en-NZ" dirty="0">
                <a:solidFill>
                  <a:srgbClr val="FF0000"/>
                </a:solidFill>
              </a:rPr>
              <a:t>Overloaded</a:t>
            </a:r>
            <a:r>
              <a:rPr lang="en-NZ" dirty="0"/>
              <a:t> methods are differentiated by the number and the type of the arguments passed into the method</a:t>
            </a:r>
            <a:r>
              <a:rPr lang="en-NZ" dirty="0" smtClean="0"/>
              <a:t>.”</a:t>
            </a:r>
          </a:p>
          <a:p>
            <a:pPr lvl="1"/>
            <a:r>
              <a:rPr lang="en-NZ" dirty="0" smtClean="0"/>
              <a:t>“The </a:t>
            </a:r>
            <a:r>
              <a:rPr lang="en-NZ" dirty="0"/>
              <a:t>compiler does not consider return type when differentiating methods, so you cannot declare two methods </a:t>
            </a:r>
            <a:r>
              <a:rPr lang="en-NZ" dirty="0" smtClean="0"/>
              <a:t>[in the same class] with </a:t>
            </a:r>
            <a:r>
              <a:rPr lang="en-NZ" dirty="0"/>
              <a:t>the same signature </a:t>
            </a:r>
            <a:r>
              <a:rPr lang="en-NZ" dirty="0" smtClean="0"/>
              <a:t>even </a:t>
            </a:r>
            <a:r>
              <a:rPr lang="en-NZ" dirty="0"/>
              <a:t>if they have a different return type</a:t>
            </a:r>
            <a:r>
              <a:rPr lang="en-NZ" dirty="0" smtClean="0"/>
              <a:t>.</a:t>
            </a:r>
          </a:p>
          <a:p>
            <a:pPr lvl="1"/>
            <a:r>
              <a:rPr lang="en-NZ" b="1" dirty="0" smtClean="0"/>
              <a:t>“Note</a:t>
            </a:r>
            <a:r>
              <a:rPr lang="en-NZ" b="1" dirty="0"/>
              <a:t>:</a:t>
            </a:r>
            <a:r>
              <a:rPr lang="en-NZ" dirty="0"/>
              <a:t> Overloaded methods should be used sparingly, as they can make code much less readable</a:t>
            </a:r>
            <a:r>
              <a:rPr lang="en-NZ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60907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NZ" dirty="0" smtClean="0"/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0653-8D52-4D10-9733-3B8E94EF6FF4}" type="slidenum">
              <a:rPr lang="en-NZ" smtClean="0"/>
              <a:pPr/>
              <a:t>28</a:t>
            </a:fld>
            <a:endParaRPr lang="en-NZ" dirty="0"/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Topics:</a:t>
            </a:r>
          </a:p>
          <a:p>
            <a:pPr lvl="1"/>
            <a:r>
              <a:rPr lang="en-US" dirty="0" smtClean="0"/>
              <a:t>Packages</a:t>
            </a:r>
            <a:r>
              <a:rPr lang="en-US" dirty="0"/>
              <a:t>: </a:t>
            </a:r>
            <a:endParaRPr lang="en-US" dirty="0" smtClean="0"/>
          </a:p>
          <a:p>
            <a:pPr lvl="2"/>
            <a:r>
              <a:rPr lang="en-US" dirty="0" smtClean="0"/>
              <a:t>Why </a:t>
            </a:r>
            <a:r>
              <a:rPr lang="en-US" dirty="0"/>
              <a:t>and how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What conventions should you follow?</a:t>
            </a:r>
            <a:endParaRPr lang="en-US" dirty="0"/>
          </a:p>
          <a:p>
            <a:pPr lvl="1"/>
            <a:r>
              <a:rPr lang="en-US" dirty="0"/>
              <a:t>Four visibility keywords: </a:t>
            </a:r>
          </a:p>
          <a:p>
            <a:pPr lvl="2"/>
            <a:r>
              <a:rPr lang="en-US" dirty="0"/>
              <a:t>How do they affect the scope of access to a field or method? </a:t>
            </a:r>
            <a:endParaRPr lang="en-US" dirty="0" smtClean="0"/>
          </a:p>
          <a:p>
            <a:pPr lvl="1"/>
            <a:r>
              <a:rPr lang="en-US" dirty="0" smtClean="0"/>
              <a:t>Static and dynamic typing: </a:t>
            </a:r>
          </a:p>
          <a:p>
            <a:pPr lvl="2"/>
            <a:r>
              <a:rPr lang="en-US" dirty="0" smtClean="0"/>
              <a:t>When do they occur? </a:t>
            </a:r>
          </a:p>
          <a:p>
            <a:pPr lvl="2"/>
            <a:r>
              <a:rPr lang="en-US" dirty="0" smtClean="0"/>
              <a:t>What is “type-safety”?</a:t>
            </a:r>
            <a:endParaRPr lang="en-US" dirty="0"/>
          </a:p>
          <a:p>
            <a:pPr lvl="1"/>
            <a:r>
              <a:rPr lang="en-US" dirty="0"/>
              <a:t>Object conversion, </a:t>
            </a:r>
            <a:r>
              <a:rPr lang="en-US" dirty="0" smtClean="0"/>
              <a:t>casting: </a:t>
            </a:r>
          </a:p>
          <a:p>
            <a:pPr lvl="2"/>
            <a:r>
              <a:rPr lang="en-US" dirty="0" smtClean="0"/>
              <a:t>What is allowed at compile-time?  </a:t>
            </a:r>
          </a:p>
          <a:p>
            <a:pPr lvl="2"/>
            <a:r>
              <a:rPr lang="en-US" dirty="0" smtClean="0"/>
              <a:t>What might happen at run-time?  </a:t>
            </a:r>
          </a:p>
          <a:p>
            <a:pPr lvl="2"/>
            <a:r>
              <a:rPr lang="en-US" dirty="0" smtClean="0"/>
              <a:t>How do they affect readability?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Packages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b="1" dirty="0" smtClean="0"/>
              <a:t>Definition</a:t>
            </a:r>
            <a:r>
              <a:rPr lang="en-NZ" b="1" dirty="0"/>
              <a:t>:</a:t>
            </a:r>
            <a:r>
              <a:rPr lang="en-NZ" dirty="0"/>
              <a:t> </a:t>
            </a:r>
            <a:r>
              <a:rPr lang="en-NZ" dirty="0" smtClean="0"/>
              <a:t>“A</a:t>
            </a:r>
            <a:r>
              <a:rPr lang="en-NZ" dirty="0"/>
              <a:t> </a:t>
            </a:r>
            <a:r>
              <a:rPr lang="en-NZ" i="1" dirty="0">
                <a:solidFill>
                  <a:srgbClr val="FF0000"/>
                </a:solidFill>
              </a:rPr>
              <a:t>package</a:t>
            </a:r>
            <a:r>
              <a:rPr lang="en-NZ" dirty="0"/>
              <a:t> is a namespace that organizes a set of related classes and interfaces</a:t>
            </a:r>
            <a:r>
              <a:rPr lang="en-NZ" dirty="0" smtClean="0"/>
              <a:t>.”</a:t>
            </a:r>
          </a:p>
          <a:p>
            <a:r>
              <a:rPr lang="en-NZ" b="1" dirty="0" smtClean="0"/>
              <a:t>Explanation: </a:t>
            </a:r>
            <a:r>
              <a:rPr lang="en-NZ" dirty="0" smtClean="0"/>
              <a:t>“Conceptually </a:t>
            </a:r>
            <a:r>
              <a:rPr lang="en-NZ" dirty="0"/>
              <a:t>you can think of packages as being similar to different folders on your computer. </a:t>
            </a:r>
            <a:endParaRPr lang="en-NZ" dirty="0" smtClean="0"/>
          </a:p>
          <a:p>
            <a:pPr lvl="1"/>
            <a:r>
              <a:rPr lang="en-NZ" dirty="0" smtClean="0"/>
              <a:t>You </a:t>
            </a:r>
            <a:r>
              <a:rPr lang="en-NZ" dirty="0"/>
              <a:t>might keep HTML pages in one folder, images in another, and scripts or applications in yet another. </a:t>
            </a:r>
            <a:endParaRPr lang="en-NZ" dirty="0" smtClean="0"/>
          </a:p>
          <a:p>
            <a:pPr lvl="1"/>
            <a:r>
              <a:rPr lang="en-NZ" dirty="0" smtClean="0"/>
              <a:t>Because </a:t>
            </a:r>
            <a:r>
              <a:rPr lang="en-NZ" dirty="0"/>
              <a:t>software written in the Java programming language can be composed of hundreds </a:t>
            </a:r>
            <a:r>
              <a:rPr lang="en-NZ" dirty="0" smtClean="0"/>
              <a:t>or </a:t>
            </a:r>
            <a:r>
              <a:rPr lang="en-NZ" i="1" dirty="0" smtClean="0"/>
              <a:t>thousands</a:t>
            </a:r>
            <a:r>
              <a:rPr lang="en-NZ" dirty="0"/>
              <a:t> of individual classes, it makes sense </a:t>
            </a:r>
            <a:endParaRPr lang="en-NZ" dirty="0" smtClean="0"/>
          </a:p>
          <a:p>
            <a:pPr lvl="2"/>
            <a:r>
              <a:rPr lang="en-NZ" dirty="0" smtClean="0"/>
              <a:t>to </a:t>
            </a:r>
            <a:r>
              <a:rPr lang="en-NZ" dirty="0"/>
              <a:t>keep things organized by </a:t>
            </a:r>
            <a:r>
              <a:rPr lang="en-NZ" dirty="0">
                <a:solidFill>
                  <a:srgbClr val="FF0000"/>
                </a:solidFill>
              </a:rPr>
              <a:t>placing related classes and interfaces into packages</a:t>
            </a:r>
            <a:r>
              <a:rPr lang="en-NZ" dirty="0" smtClean="0"/>
              <a:t>.”</a:t>
            </a:r>
          </a:p>
          <a:p>
            <a:pPr lvl="2"/>
            <a:endParaRPr lang="en-NZ" b="1" dirty="0" smtClean="0"/>
          </a:p>
          <a:p>
            <a:pPr marL="0" indent="0">
              <a:buNone/>
            </a:pPr>
            <a:r>
              <a:rPr lang="en-NZ" dirty="0" smtClean="0">
                <a:hlinkClick r:id="rId2"/>
              </a:rPr>
              <a:t>http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docs.oracle.com/javase/tutorial/java/concepts/package.html</a:t>
            </a:r>
            <a:r>
              <a:rPr lang="en-NZ" dirty="0" smtClean="0"/>
              <a:t> </a:t>
            </a:r>
          </a:p>
          <a:p>
            <a:pPr lvl="1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229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Packages (alternate definition)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b="1" dirty="0" smtClean="0"/>
              <a:t>Rationale: </a:t>
            </a:r>
            <a:r>
              <a:rPr lang="en-NZ" dirty="0" smtClean="0"/>
              <a:t>“</a:t>
            </a:r>
            <a:r>
              <a:rPr lang="en-NZ" dirty="0"/>
              <a:t>To make types easier to find and use, to avoid naming conflicts, and to control access, programmers bundle groups of related types into packages</a:t>
            </a:r>
            <a:r>
              <a:rPr lang="en-NZ" dirty="0" smtClean="0"/>
              <a:t>.”</a:t>
            </a:r>
            <a:endParaRPr lang="en-NZ" b="1" dirty="0" smtClean="0"/>
          </a:p>
          <a:p>
            <a:r>
              <a:rPr lang="en-NZ" dirty="0" smtClean="0"/>
              <a:t>“</a:t>
            </a:r>
            <a:r>
              <a:rPr lang="en-NZ" b="1" dirty="0"/>
              <a:t>Definition:</a:t>
            </a:r>
            <a:r>
              <a:rPr lang="en-NZ" dirty="0"/>
              <a:t> A </a:t>
            </a:r>
            <a:r>
              <a:rPr lang="en-NZ" i="1" dirty="0"/>
              <a:t>package</a:t>
            </a:r>
            <a:r>
              <a:rPr lang="en-NZ" dirty="0"/>
              <a:t> is a grouping of related types providing access protection and name space management</a:t>
            </a:r>
            <a:r>
              <a:rPr lang="en-NZ" dirty="0" smtClean="0"/>
              <a:t>.”</a:t>
            </a:r>
          </a:p>
          <a:p>
            <a:pPr lvl="1"/>
            <a:r>
              <a:rPr lang="en-NZ" dirty="0" smtClean="0"/>
              <a:t>Note </a:t>
            </a:r>
            <a:r>
              <a:rPr lang="en-NZ" dirty="0"/>
              <a:t>that </a:t>
            </a:r>
            <a:r>
              <a:rPr lang="en-NZ" i="1" dirty="0">
                <a:solidFill>
                  <a:srgbClr val="FF0000"/>
                </a:solidFill>
              </a:rPr>
              <a:t>types</a:t>
            </a:r>
            <a:r>
              <a:rPr lang="en-NZ" dirty="0"/>
              <a:t> refers to classes, interfaces, enumerations, and annotation types. </a:t>
            </a:r>
            <a:endParaRPr lang="en-NZ" dirty="0" smtClean="0"/>
          </a:p>
          <a:p>
            <a:pPr lvl="1"/>
            <a:r>
              <a:rPr lang="en-NZ" dirty="0" smtClean="0"/>
              <a:t>Enumerations </a:t>
            </a:r>
            <a:r>
              <a:rPr lang="en-NZ" dirty="0"/>
              <a:t>and annotation types are special kinds of classes and interfaces, respectively, so </a:t>
            </a:r>
            <a:endParaRPr lang="en-NZ" dirty="0" smtClean="0"/>
          </a:p>
          <a:p>
            <a:pPr lvl="2"/>
            <a:r>
              <a:rPr lang="en-NZ" i="1" dirty="0" smtClean="0"/>
              <a:t>types</a:t>
            </a:r>
            <a:r>
              <a:rPr lang="en-NZ" dirty="0"/>
              <a:t> are often referred to in this lesson simply as </a:t>
            </a:r>
            <a:r>
              <a:rPr lang="en-NZ" i="1" dirty="0"/>
              <a:t>classes and </a:t>
            </a:r>
            <a:r>
              <a:rPr lang="en-NZ" i="1" dirty="0" smtClean="0"/>
              <a:t>interfaces</a:t>
            </a:r>
            <a:r>
              <a:rPr lang="en-NZ" dirty="0" smtClean="0"/>
              <a:t>.”</a:t>
            </a:r>
          </a:p>
          <a:p>
            <a:pPr lvl="1"/>
            <a:endParaRPr lang="en-NZ" dirty="0">
              <a:hlinkClick r:id="rId2"/>
            </a:endParaRPr>
          </a:p>
          <a:p>
            <a:pPr marL="0" indent="0">
              <a:buNone/>
            </a:pPr>
            <a:r>
              <a:rPr lang="en-NZ" dirty="0" smtClean="0">
                <a:hlinkClick r:id="rId2"/>
              </a:rPr>
              <a:t>http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docs.oracle.com/javase/tutorial/java/package/packages.html</a:t>
            </a:r>
            <a:r>
              <a:rPr lang="en-NZ" dirty="0" smtClean="0"/>
              <a:t> 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5562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Creating a Package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“To </a:t>
            </a:r>
            <a:r>
              <a:rPr lang="en-NZ" dirty="0"/>
              <a:t>create a package, you </a:t>
            </a:r>
            <a:endParaRPr lang="en-NZ" dirty="0" smtClean="0"/>
          </a:p>
          <a:p>
            <a:pPr lvl="1"/>
            <a:r>
              <a:rPr lang="en-NZ" dirty="0" smtClean="0"/>
              <a:t>choose </a:t>
            </a:r>
            <a:r>
              <a:rPr lang="en-NZ" dirty="0"/>
              <a:t>a name for the package (naming conventions are discussed in the next section) and </a:t>
            </a:r>
            <a:endParaRPr lang="en-NZ" dirty="0" smtClean="0"/>
          </a:p>
          <a:p>
            <a:pPr lvl="1"/>
            <a:r>
              <a:rPr lang="en-NZ" dirty="0" smtClean="0"/>
              <a:t>put </a:t>
            </a:r>
            <a:r>
              <a:rPr lang="en-NZ" dirty="0"/>
              <a:t>a package statement with that name at the top </a:t>
            </a:r>
            <a:r>
              <a:rPr lang="en-NZ" dirty="0" smtClean="0"/>
              <a:t>of </a:t>
            </a:r>
            <a:r>
              <a:rPr lang="en-NZ" i="1" dirty="0" smtClean="0"/>
              <a:t>every </a:t>
            </a:r>
            <a:r>
              <a:rPr lang="en-NZ" i="1" dirty="0"/>
              <a:t>source file</a:t>
            </a:r>
            <a:r>
              <a:rPr lang="en-NZ" dirty="0"/>
              <a:t> that contains the types (classes, interfaces, enumerations, and annotation types) that you want to include in the package.</a:t>
            </a:r>
          </a:p>
          <a:p>
            <a:r>
              <a:rPr lang="en-NZ" dirty="0" smtClean="0"/>
              <a:t>“The </a:t>
            </a:r>
            <a:r>
              <a:rPr lang="en-NZ" dirty="0"/>
              <a:t>package statement (for example, 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package graphics;</a:t>
            </a:r>
            <a:r>
              <a:rPr lang="en-NZ" dirty="0"/>
              <a:t>) must be the first line in the source file. </a:t>
            </a:r>
            <a:endParaRPr lang="en-NZ" dirty="0" smtClean="0"/>
          </a:p>
          <a:p>
            <a:pPr lvl="1"/>
            <a:r>
              <a:rPr lang="en-NZ" dirty="0" smtClean="0"/>
              <a:t>There </a:t>
            </a:r>
            <a:r>
              <a:rPr lang="en-NZ" dirty="0"/>
              <a:t>can be only one package statement in each source file, and it applies to all types in the file</a:t>
            </a:r>
            <a:r>
              <a:rPr lang="en-NZ" dirty="0" smtClean="0"/>
              <a:t>.”</a:t>
            </a: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>
                <a:hlinkClick r:id="rId2"/>
              </a:rPr>
              <a:t>http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docs.oracle.com/javase/tutorial/java/package/createpkgs.html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8258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One public type per file!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“If </a:t>
            </a:r>
            <a:r>
              <a:rPr lang="en-NZ" dirty="0"/>
              <a:t>you put multiple types in a single source file, only one can be public, and it must have the same name as the source file. </a:t>
            </a:r>
            <a:endParaRPr lang="en-NZ" dirty="0" smtClean="0"/>
          </a:p>
          <a:p>
            <a:pPr lvl="1"/>
            <a:r>
              <a:rPr lang="en-NZ" dirty="0" smtClean="0"/>
              <a:t>For </a:t>
            </a:r>
            <a:r>
              <a:rPr lang="en-NZ" dirty="0"/>
              <a:t>example, you </a:t>
            </a:r>
            <a:r>
              <a:rPr lang="en-NZ" dirty="0" smtClean="0"/>
              <a:t>can</a:t>
            </a:r>
          </a:p>
          <a:p>
            <a:pPr lvl="2"/>
            <a:r>
              <a:rPr lang="en-NZ" dirty="0" smtClean="0"/>
              <a:t>define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class Circle</a:t>
            </a:r>
            <a:r>
              <a:rPr lang="en-NZ" dirty="0"/>
              <a:t> in the file 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Circle.java</a:t>
            </a:r>
            <a:r>
              <a:rPr lang="en-NZ" dirty="0"/>
              <a:t>, </a:t>
            </a:r>
            <a:endParaRPr lang="en-NZ" dirty="0" smtClean="0"/>
          </a:p>
          <a:p>
            <a:pPr lvl="2"/>
            <a:r>
              <a:rPr lang="en-NZ" dirty="0" smtClean="0"/>
              <a:t>define</a:t>
            </a:r>
            <a:r>
              <a:rPr lang="en-NZ" dirty="0"/>
              <a:t> 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Draggable</a:t>
            </a:r>
            <a:r>
              <a:rPr lang="en-NZ" dirty="0"/>
              <a:t> in the file 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Draggable.java</a:t>
            </a:r>
            <a:r>
              <a:rPr lang="en-NZ" dirty="0"/>
              <a:t>, </a:t>
            </a:r>
          </a:p>
          <a:p>
            <a:pPr lvl="2"/>
            <a:r>
              <a:rPr lang="en-NZ" dirty="0" smtClean="0"/>
              <a:t>define 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Day</a:t>
            </a:r>
            <a:r>
              <a:rPr lang="en-NZ" dirty="0" smtClean="0"/>
              <a:t> in the file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Day.java</a:t>
            </a:r>
            <a:r>
              <a:rPr lang="en-NZ" dirty="0" smtClean="0"/>
              <a:t>, and so forth.</a:t>
            </a:r>
          </a:p>
          <a:p>
            <a:r>
              <a:rPr lang="en-NZ" dirty="0" smtClean="0"/>
              <a:t>“You can include non-public types in the same file as a public type</a:t>
            </a:r>
          </a:p>
          <a:p>
            <a:pPr lvl="1"/>
            <a:r>
              <a:rPr lang="en-NZ" dirty="0" smtClean="0"/>
              <a:t>(this is </a:t>
            </a:r>
            <a:r>
              <a:rPr lang="en-NZ" dirty="0"/>
              <a:t>strongly </a:t>
            </a:r>
            <a:r>
              <a:rPr lang="en-NZ" dirty="0" smtClean="0">
                <a:solidFill>
                  <a:srgbClr val="FF0000"/>
                </a:solidFill>
              </a:rPr>
              <a:t>discouraged</a:t>
            </a:r>
            <a:r>
              <a:rPr lang="en-NZ" dirty="0" smtClean="0"/>
              <a:t>, unless the non-public types are small and closely related to the public type), </a:t>
            </a:r>
          </a:p>
          <a:p>
            <a:pPr lvl="1"/>
            <a:r>
              <a:rPr lang="en-NZ" dirty="0" smtClean="0"/>
              <a:t>but only the public type will be accessible from outside of the package. </a:t>
            </a:r>
          </a:p>
          <a:p>
            <a:pPr lvl="1"/>
            <a:r>
              <a:rPr lang="en-NZ" dirty="0" smtClean="0"/>
              <a:t>All the top-level, non-public types will be </a:t>
            </a:r>
            <a:r>
              <a:rPr lang="en-NZ" i="1" dirty="0" smtClean="0"/>
              <a:t>package private.”</a:t>
            </a:r>
          </a:p>
          <a:p>
            <a:r>
              <a:rPr lang="en-NZ" dirty="0" smtClean="0"/>
              <a:t>This rule makes it easy for the class loader, and the human programmer, to find the definition for a public type.</a:t>
            </a:r>
          </a:p>
          <a:p>
            <a:pPr lvl="1"/>
            <a:r>
              <a:rPr lang="en-NZ" dirty="0" smtClean="0"/>
              <a:t>The name of a package determines the directory in which the files of this package </a:t>
            </a:r>
            <a:r>
              <a:rPr lang="en-NZ" i="1" dirty="0" smtClean="0"/>
              <a:t>should</a:t>
            </a:r>
            <a:r>
              <a:rPr lang="en-NZ" dirty="0" smtClean="0"/>
              <a:t> be stored.</a:t>
            </a:r>
          </a:p>
          <a:p>
            <a:pPr lvl="1"/>
            <a:r>
              <a:rPr lang="en-NZ" dirty="0" smtClean="0"/>
              <a:t>The name of a public type determines the name of the file in which the type’s definition </a:t>
            </a:r>
            <a:r>
              <a:rPr lang="en-NZ" i="1" dirty="0" smtClean="0"/>
              <a:t>must</a:t>
            </a:r>
            <a:r>
              <a:rPr lang="en-NZ" dirty="0" smtClean="0"/>
              <a:t> be found.”</a:t>
            </a:r>
          </a:p>
          <a:p>
            <a:pPr marL="0" indent="0">
              <a:buNone/>
            </a:pPr>
            <a:r>
              <a:rPr lang="en-NZ" dirty="0" smtClean="0">
                <a:hlinkClick r:id="rId2"/>
              </a:rPr>
              <a:t>http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docs.oracle.com/javase/tutorial/java/package/createpkgs.html</a:t>
            </a:r>
            <a:r>
              <a:rPr lang="en-N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31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default package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“If </a:t>
            </a:r>
            <a:r>
              <a:rPr lang="en-NZ" dirty="0"/>
              <a:t>you do not use a package statement, your type ends up in an unnamed package. </a:t>
            </a:r>
            <a:endParaRPr lang="en-NZ" dirty="0" smtClean="0"/>
          </a:p>
          <a:p>
            <a:pPr lvl="1"/>
            <a:r>
              <a:rPr lang="en-NZ" dirty="0" smtClean="0"/>
              <a:t>Generally </a:t>
            </a:r>
            <a:r>
              <a:rPr lang="en-NZ" dirty="0"/>
              <a:t>speaking, an unnamed package is only for small or temporary applications or when you are just beginning the development process. </a:t>
            </a:r>
            <a:endParaRPr lang="en-NZ" dirty="0" smtClean="0"/>
          </a:p>
          <a:p>
            <a:pPr lvl="1"/>
            <a:r>
              <a:rPr lang="en-NZ" dirty="0" smtClean="0"/>
              <a:t>Otherwise</a:t>
            </a:r>
            <a:r>
              <a:rPr lang="en-NZ" dirty="0"/>
              <a:t>, classes and interfaces belong in named packages</a:t>
            </a:r>
            <a:r>
              <a:rPr lang="en-NZ" dirty="0" smtClean="0"/>
              <a:t>.”</a:t>
            </a:r>
          </a:p>
          <a:p>
            <a:pPr lvl="1"/>
            <a:endParaRPr lang="en-NZ" dirty="0"/>
          </a:p>
          <a:p>
            <a:pPr marL="0" indent="0">
              <a:buNone/>
            </a:pPr>
            <a:r>
              <a:rPr lang="en-NZ" dirty="0">
                <a:hlinkClick r:id="rId2"/>
              </a:rPr>
              <a:t>http://docs.oracle.com/javase/tutorial/java/package/createpkgs.html</a:t>
            </a:r>
            <a:r>
              <a:rPr lang="en-NZ" dirty="0"/>
              <a:t> </a:t>
            </a:r>
          </a:p>
          <a:p>
            <a:pPr lvl="1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365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Package naming </a:t>
            </a:r>
            <a:r>
              <a:rPr lang="en-NZ" dirty="0" smtClean="0"/>
              <a:t>conflicts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2660" y="1219200"/>
            <a:ext cx="9452868" cy="5162128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“With </a:t>
            </a:r>
            <a:r>
              <a:rPr lang="en-NZ" dirty="0"/>
              <a:t>programmers worldwide writing classes and interfaces using the Java programming language, </a:t>
            </a:r>
            <a:endParaRPr lang="en-NZ" dirty="0" smtClean="0"/>
          </a:p>
          <a:p>
            <a:pPr lvl="1"/>
            <a:r>
              <a:rPr lang="en-NZ" dirty="0" smtClean="0"/>
              <a:t>it </a:t>
            </a:r>
            <a:r>
              <a:rPr lang="en-NZ" dirty="0"/>
              <a:t>is likely that many programmers will use the same name for different types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/>
              <a:t>In fact, </a:t>
            </a:r>
            <a:r>
              <a:rPr lang="en-NZ" dirty="0">
                <a:hlinkClick r:id="rId2"/>
              </a:rPr>
              <a:t>the previous example</a:t>
            </a:r>
            <a:r>
              <a:rPr lang="en-NZ" dirty="0"/>
              <a:t> does just that: It defines a </a:t>
            </a:r>
            <a:r>
              <a:rPr lang="en-NZ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NZ" dirty="0"/>
              <a:t> class when there is already a </a:t>
            </a:r>
            <a:r>
              <a:rPr lang="en-NZ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NZ" dirty="0"/>
              <a:t> class in the </a:t>
            </a:r>
            <a:r>
              <a:rPr lang="en-NZ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java.awt</a:t>
            </a:r>
            <a:r>
              <a:rPr lang="en-NZ" dirty="0"/>
              <a:t> package. </a:t>
            </a:r>
            <a:endParaRPr lang="en-NZ" dirty="0" smtClean="0"/>
          </a:p>
          <a:p>
            <a:pPr lvl="1"/>
            <a:r>
              <a:rPr lang="en-NZ" dirty="0" smtClean="0"/>
              <a:t>Still</a:t>
            </a:r>
            <a:r>
              <a:rPr lang="en-NZ" dirty="0"/>
              <a:t>, the compiler allows both classes to have the same name if they are in different packages. </a:t>
            </a:r>
            <a:endParaRPr lang="en-NZ" dirty="0" smtClean="0"/>
          </a:p>
          <a:p>
            <a:r>
              <a:rPr lang="en-NZ" dirty="0" smtClean="0"/>
              <a:t>The </a:t>
            </a:r>
            <a:r>
              <a:rPr lang="en-NZ" dirty="0">
                <a:solidFill>
                  <a:srgbClr val="FF0000"/>
                </a:solidFill>
              </a:rPr>
              <a:t>fully qualified name</a:t>
            </a:r>
            <a:r>
              <a:rPr lang="en-NZ" dirty="0"/>
              <a:t> of each 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NZ" dirty="0"/>
              <a:t> class includes the package name</a:t>
            </a:r>
            <a:r>
              <a:rPr lang="en-NZ" dirty="0" smtClean="0"/>
              <a:t>.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hat </a:t>
            </a:r>
            <a:r>
              <a:rPr lang="en-NZ" dirty="0"/>
              <a:t>is, the fully qualified name of the </a:t>
            </a:r>
            <a:r>
              <a:rPr lang="en-NZ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NZ" dirty="0"/>
              <a:t> class in the </a:t>
            </a:r>
            <a:r>
              <a:rPr lang="en-NZ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NZ" dirty="0"/>
              <a:t> package is </a:t>
            </a:r>
            <a:r>
              <a:rPr lang="en-NZ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graphics.Rectangle</a:t>
            </a:r>
            <a:r>
              <a:rPr lang="en-NZ" dirty="0"/>
              <a:t>, and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fully qualified name of the </a:t>
            </a:r>
            <a:r>
              <a:rPr lang="en-NZ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NZ" dirty="0"/>
              <a:t> class in the </a:t>
            </a:r>
            <a:r>
              <a:rPr lang="en-NZ" dirty="0" err="1"/>
              <a:t>j</a:t>
            </a:r>
            <a:r>
              <a:rPr lang="en-NZ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ava.awt</a:t>
            </a:r>
            <a:r>
              <a:rPr lang="en-NZ" sz="2400" dirty="0"/>
              <a:t> </a:t>
            </a:r>
            <a:r>
              <a:rPr lang="en-NZ" dirty="0"/>
              <a:t>package</a:t>
            </a:r>
            <a:r>
              <a:rPr lang="en-NZ" sz="2400" dirty="0"/>
              <a:t> is </a:t>
            </a:r>
            <a:r>
              <a:rPr lang="en-NZ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java.awt.Recta</a:t>
            </a:r>
            <a:r>
              <a:rPr lang="en-NZ" dirty="0" err="1"/>
              <a:t>ngle</a:t>
            </a:r>
            <a:r>
              <a:rPr lang="en-NZ" dirty="0"/>
              <a:t>.</a:t>
            </a:r>
          </a:p>
          <a:p>
            <a:r>
              <a:rPr lang="en-NZ" dirty="0" smtClean="0"/>
              <a:t>This [syntax for fully qualified names] works well </a:t>
            </a:r>
            <a:r>
              <a:rPr lang="en-NZ" dirty="0" smtClean="0"/>
              <a:t>unless </a:t>
            </a:r>
            <a:r>
              <a:rPr lang="en-NZ" dirty="0"/>
              <a:t>two independent programmers use the same name for their packages. </a:t>
            </a:r>
            <a:endParaRPr lang="en-NZ" dirty="0" smtClean="0"/>
          </a:p>
          <a:p>
            <a:pPr lvl="1"/>
            <a:r>
              <a:rPr lang="en-NZ" dirty="0" smtClean="0"/>
              <a:t>What </a:t>
            </a:r>
            <a:r>
              <a:rPr lang="en-NZ" dirty="0"/>
              <a:t>prevents this </a:t>
            </a:r>
            <a:r>
              <a:rPr lang="en-NZ" dirty="0" smtClean="0"/>
              <a:t>problem [of name conflict]? </a:t>
            </a:r>
            <a:r>
              <a:rPr lang="en-NZ" dirty="0" smtClean="0">
                <a:solidFill>
                  <a:srgbClr val="FF0000"/>
                </a:solidFill>
              </a:rPr>
              <a:t>Convention</a:t>
            </a:r>
            <a:r>
              <a:rPr lang="en-NZ" dirty="0" smtClean="0">
                <a:solidFill>
                  <a:srgbClr val="FF0000"/>
                </a:solidFill>
              </a:rPr>
              <a:t>.”</a:t>
            </a:r>
            <a:endParaRPr lang="en-N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NZ" b="1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NZ" dirty="0">
                <a:cs typeface="Courier New" pitchFamily="49" charset="0"/>
                <a:hlinkClick r:id="rId3"/>
              </a:rPr>
              <a:t>http://</a:t>
            </a:r>
            <a:r>
              <a:rPr lang="en-NZ" dirty="0" smtClean="0">
                <a:cs typeface="Courier New" pitchFamily="49" charset="0"/>
                <a:hlinkClick r:id="rId3"/>
              </a:rPr>
              <a:t>docs.oracle.com/javase/tutorial/java/package/namingpkgs.html</a:t>
            </a:r>
            <a:r>
              <a:rPr lang="en-NZ" dirty="0" smtClean="0">
                <a:cs typeface="Courier New" pitchFamily="49" charset="0"/>
              </a:rPr>
              <a:t> </a:t>
            </a:r>
            <a:endParaRPr lang="en-NZ" dirty="0">
              <a:cs typeface="Courier New" pitchFamily="49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5330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Package naming conventions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2660" y="1219200"/>
            <a:ext cx="9452868" cy="5162128"/>
          </a:xfrm>
        </p:spPr>
        <p:txBody>
          <a:bodyPr>
            <a:normAutofit/>
          </a:bodyPr>
          <a:lstStyle/>
          <a:p>
            <a:r>
              <a:rPr lang="en-NZ" dirty="0" smtClean="0"/>
              <a:t>“Package </a:t>
            </a:r>
            <a:r>
              <a:rPr lang="en-NZ" dirty="0"/>
              <a:t>names are written in all lower case to avoid conflict with the names of classes or interfaces.</a:t>
            </a:r>
          </a:p>
          <a:p>
            <a:pPr lvl="1"/>
            <a:r>
              <a:rPr lang="en-NZ" dirty="0"/>
              <a:t>Companies use their reversed Internet domain name to begin their package </a:t>
            </a:r>
            <a:r>
              <a:rPr lang="en-NZ" dirty="0" smtClean="0"/>
              <a:t>names</a:t>
            </a:r>
          </a:p>
          <a:p>
            <a:pPr lvl="2"/>
            <a:r>
              <a:rPr lang="en-NZ" dirty="0" smtClean="0"/>
              <a:t>for </a:t>
            </a:r>
            <a:r>
              <a:rPr lang="en-NZ" dirty="0"/>
              <a:t>example, 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com.example.mypackage</a:t>
            </a:r>
            <a:r>
              <a:rPr lang="en-NZ" dirty="0"/>
              <a:t> for a package named 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mypackage</a:t>
            </a:r>
            <a:r>
              <a:rPr lang="en-NZ" dirty="0"/>
              <a:t> created by a programmer at example.com.</a:t>
            </a:r>
          </a:p>
          <a:p>
            <a:pPr lvl="1"/>
            <a:r>
              <a:rPr lang="en-NZ" dirty="0"/>
              <a:t>Name collisions that occur within a single company need to be handled by convention within that company, </a:t>
            </a:r>
            <a:endParaRPr lang="en-NZ" dirty="0" smtClean="0"/>
          </a:p>
          <a:p>
            <a:r>
              <a:rPr lang="en-NZ" dirty="0" smtClean="0"/>
              <a:t>Packages </a:t>
            </a:r>
            <a:r>
              <a:rPr lang="en-NZ" dirty="0"/>
              <a:t>in the Java language itself begin with 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java.</a:t>
            </a:r>
            <a:r>
              <a:rPr lang="en-NZ" dirty="0"/>
              <a:t> or 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javax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NZ" dirty="0" smtClean="0"/>
              <a:t>”</a:t>
            </a:r>
            <a:endParaRPr lang="en-NZ" b="1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NZ" dirty="0" smtClean="0">
              <a:cs typeface="Courier New" pitchFamily="49" charset="0"/>
              <a:hlinkClick r:id="rId2"/>
            </a:endParaRPr>
          </a:p>
          <a:p>
            <a:pPr marL="0" indent="0">
              <a:buNone/>
            </a:pPr>
            <a:r>
              <a:rPr lang="en-NZ" dirty="0" smtClean="0">
                <a:cs typeface="Courier New" pitchFamily="49" charset="0"/>
                <a:hlinkClick r:id="rId2"/>
              </a:rPr>
              <a:t>http</a:t>
            </a:r>
            <a:r>
              <a:rPr lang="en-NZ" dirty="0">
                <a:cs typeface="Courier New" pitchFamily="49" charset="0"/>
                <a:hlinkClick r:id="rId2"/>
              </a:rPr>
              <a:t>://</a:t>
            </a:r>
            <a:r>
              <a:rPr lang="en-NZ" dirty="0" smtClean="0">
                <a:cs typeface="Courier New" pitchFamily="49" charset="0"/>
                <a:hlinkClick r:id="rId2"/>
              </a:rPr>
              <a:t>docs.oracle.com/javase/tutorial/java/package/namingpkgs.html</a:t>
            </a:r>
            <a:r>
              <a:rPr lang="en-NZ" dirty="0" smtClean="0">
                <a:cs typeface="Courier New" pitchFamily="49" charset="0"/>
              </a:rPr>
              <a:t> </a:t>
            </a:r>
            <a:endParaRPr lang="en-NZ" dirty="0">
              <a:cs typeface="Courier New" pitchFamily="49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9222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2992</TotalTime>
  <Words>2439</Words>
  <Application>Microsoft Office PowerPoint</Application>
  <PresentationFormat>A4 Paper (210x297 mm)</PresentationFormat>
  <Paragraphs>429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PMingLiU</vt:lpstr>
      <vt:lpstr>Arial</vt:lpstr>
      <vt:lpstr>Bookman Old Style</vt:lpstr>
      <vt:lpstr>Courier New</vt:lpstr>
      <vt:lpstr>Gill Sans MT</vt:lpstr>
      <vt:lpstr>Tahoma</vt:lpstr>
      <vt:lpstr>Times New Roman</vt:lpstr>
      <vt:lpstr>Wingdings</vt:lpstr>
      <vt:lpstr>Wingdings 3</vt:lpstr>
      <vt:lpstr>CS105_10</vt:lpstr>
      <vt:lpstr>PowerPoint Presentation</vt:lpstr>
      <vt:lpstr>Agenda</vt:lpstr>
      <vt:lpstr>Packages</vt:lpstr>
      <vt:lpstr>Packages (alternate definition)</vt:lpstr>
      <vt:lpstr>Creating a Package</vt:lpstr>
      <vt:lpstr>One public type per file!</vt:lpstr>
      <vt:lpstr>The default package</vt:lpstr>
      <vt:lpstr>Package naming conflicts</vt:lpstr>
      <vt:lpstr>Package naming conventions</vt:lpstr>
      <vt:lpstr>External references</vt:lpstr>
      <vt:lpstr>Warning: Packages are not Nested!</vt:lpstr>
      <vt:lpstr>Control of the “Name Space”</vt:lpstr>
      <vt:lpstr>Visibility Rules</vt:lpstr>
      <vt:lpstr>Tips on Choosing an Access Level</vt:lpstr>
      <vt:lpstr>Inheritance and Visibility</vt:lpstr>
      <vt:lpstr>Statically or Dynamically typed</vt:lpstr>
      <vt:lpstr>Java - a statically typed language</vt:lpstr>
      <vt:lpstr>Static Typing Restrictions</vt:lpstr>
      <vt:lpstr>Example: Static Binding of Instance Variables</vt:lpstr>
      <vt:lpstr>Static Binding – Hiding a Field</vt:lpstr>
      <vt:lpstr>Review: Fields &amp; Variables</vt:lpstr>
      <vt:lpstr>Dynamic Binding </vt:lpstr>
      <vt:lpstr>Dynamic Binding </vt:lpstr>
      <vt:lpstr>Conversions  of Primitive Types</vt:lpstr>
      <vt:lpstr>Object Type Conversions</vt:lpstr>
      <vt:lpstr>Object Types</vt:lpstr>
      <vt:lpstr>Overriding, hiding, and overloading methods</vt:lpstr>
      <vt:lpstr>Review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ctho065</cp:lastModifiedBy>
  <cp:revision>335</cp:revision>
  <cp:lastPrinted>2013-03-17T18:28:34Z</cp:lastPrinted>
  <dcterms:created xsi:type="dcterms:W3CDTF">2003-06-18T01:49:53Z</dcterms:created>
  <dcterms:modified xsi:type="dcterms:W3CDTF">2015-03-23T00:53:05Z</dcterms:modified>
</cp:coreProperties>
</file>