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2" r:id="rId3"/>
    <p:sldId id="349" r:id="rId4"/>
    <p:sldId id="334" r:id="rId5"/>
    <p:sldId id="338" r:id="rId6"/>
    <p:sldId id="353" r:id="rId7"/>
    <p:sldId id="303" r:id="rId8"/>
    <p:sldId id="354" r:id="rId9"/>
    <p:sldId id="335" r:id="rId10"/>
    <p:sldId id="336" r:id="rId11"/>
    <p:sldId id="339" r:id="rId12"/>
    <p:sldId id="337" r:id="rId13"/>
    <p:sldId id="341" r:id="rId14"/>
    <p:sldId id="342" r:id="rId15"/>
    <p:sldId id="344" r:id="rId16"/>
    <p:sldId id="311" r:id="rId17"/>
    <p:sldId id="312" r:id="rId18"/>
    <p:sldId id="346" r:id="rId19"/>
    <p:sldId id="320" r:id="rId20"/>
    <p:sldId id="343" r:id="rId21"/>
    <p:sldId id="355" r:id="rId22"/>
    <p:sldId id="350" r:id="rId23"/>
    <p:sldId id="356" r:id="rId24"/>
    <p:sldId id="351" r:id="rId25"/>
    <p:sldId id="352" r:id="rId26"/>
    <p:sldId id="329" r:id="rId27"/>
    <p:sldId id="284" r:id="rId28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8" autoAdjust="0"/>
    <p:restoredTop sz="94737" autoAdjust="0"/>
  </p:normalViewPr>
  <p:slideViewPr>
    <p:cSldViewPr>
      <p:cViewPr varScale="1">
        <p:scale>
          <a:sx n="101" d="100"/>
          <a:sy n="101" d="100"/>
        </p:scale>
        <p:origin x="-69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E167212A-14EC-40D4-88E4-618B1918B453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69016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1760"/>
            <a:ext cx="5207000" cy="460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fld id="{D89CE8FB-603F-47E9-8523-E6A2764F3B89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13050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A55C4-0597-4451-85E8-0BBE7FA57170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9934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CE8FB-603F-47E9-8523-E6A2764F3B89}" type="slidenum">
              <a:rPr lang="en-NZ" smtClean="0"/>
              <a:pPr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65923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1pPr>
            <a:lvl2pPr marL="769919" indent="-296123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2pPr>
            <a:lvl3pPr marL="1184491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3pPr>
            <a:lvl4pPr marL="1658287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4pPr>
            <a:lvl5pPr marL="2132084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5pPr>
            <a:lvl6pPr marL="2605880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6pPr>
            <a:lvl7pPr marL="3079676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7pPr>
            <a:lvl8pPr marL="3553473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8pPr>
            <a:lvl9pPr marL="4027269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46E86D4F-96E9-41B2-8DE0-06CAE1786501}" type="slidenum">
              <a:rPr lang="en-NZ" sz="1300">
                <a:latin typeface="Times New Roman" pitchFamily="18" charset="0"/>
              </a:rPr>
              <a:pPr eaLnBrk="1" hangingPunct="1"/>
              <a:t>5</a:t>
            </a:fld>
            <a:endParaRPr lang="en-NZ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275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1pPr>
            <a:lvl2pPr marL="769919" indent="-296123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2pPr>
            <a:lvl3pPr marL="1184491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3pPr>
            <a:lvl4pPr marL="1658287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4pPr>
            <a:lvl5pPr marL="2132084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5pPr>
            <a:lvl6pPr marL="2605880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6pPr>
            <a:lvl7pPr marL="3079676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7pPr>
            <a:lvl8pPr marL="3553473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8pPr>
            <a:lvl9pPr marL="4027269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46E86D4F-96E9-41B2-8DE0-06CAE1786501}" type="slidenum">
              <a:rPr lang="en-NZ" sz="1300">
                <a:latin typeface="Times New Roman" pitchFamily="18" charset="0"/>
              </a:rPr>
              <a:pPr eaLnBrk="1" hangingPunct="1"/>
              <a:t>7</a:t>
            </a:fld>
            <a:endParaRPr lang="en-NZ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634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1pPr>
            <a:lvl2pPr marL="769919" indent="-296123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2pPr>
            <a:lvl3pPr marL="1184491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3pPr>
            <a:lvl4pPr marL="1658287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4pPr>
            <a:lvl5pPr marL="2132084" indent="-236898" defTabSz="954173" eaLnBrk="0" hangingPunct="0">
              <a:defRPr sz="1500">
                <a:solidFill>
                  <a:schemeClr val="tx1"/>
                </a:solidFill>
                <a:latin typeface="Courier New" pitchFamily="49" charset="0"/>
              </a:defRPr>
            </a:lvl5pPr>
            <a:lvl6pPr marL="2605880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6pPr>
            <a:lvl7pPr marL="3079676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7pPr>
            <a:lvl8pPr marL="3553473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8pPr>
            <a:lvl9pPr marL="4027269" indent="-236898" defTabSz="95417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B93F31BA-6194-45A7-9016-760CE87C12C9}" type="slidenum">
              <a:rPr lang="en-NZ" sz="1300">
                <a:latin typeface="Times New Roman" pitchFamily="18" charset="0"/>
              </a:rPr>
              <a:pPr eaLnBrk="1" hangingPunct="1"/>
              <a:t>16</a:t>
            </a:fld>
            <a:endParaRPr lang="en-NZ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55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9510C-3AA4-46C2-A690-80E49FF0E87C}" type="slidenum">
              <a:rPr lang="en-NZ"/>
              <a:pPr/>
              <a:t>27</a:t>
            </a:fld>
            <a:endParaRPr lang="en-NZ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3470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B50DB01F-54BB-4C95-99EA-E46547BEE03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A15E-8400-42F0-BA18-FBF7EE6B80DB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5D2B1-14CC-4BFC-BAAA-DD04B8EE6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28600"/>
            <a:ext cx="72403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7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0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COMPSCI 230: Impl1</a:t>
            </a:r>
            <a:endParaRPr lang="en-NZ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smtClean="0"/>
              <a:t>Handout 02</a:t>
            </a:r>
            <a:endParaRPr lang="en-NZ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9D6DE-BFE3-4749-AB61-12ACC0F2EF7F}" type="slidenum">
              <a:rPr lang="en-NZ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9532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265A78E7-7AD6-4CE3-9CFE-8518B88CB2B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0606-573D-4CD4-BDDF-C4997264EBF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6CE49-37E2-434A-8845-8D31492FD5B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3016-E8A0-4208-9704-6A88CCFBA9A8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0FA-A61E-4972-9E27-B6E0197E83D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E19C-612B-4A77-9032-13D89960CF81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docs.oracle.com/javase/6/docs/api/java/util/EventListener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oracle.com/javase/7/docs/api/javax/swing/plaf/basic/BasicComboPopup.ListMouseHandler.html" TargetMode="External"/><Relationship Id="rId3" Type="http://schemas.openxmlformats.org/officeDocument/2006/relationships/hyperlink" Target="http://docs.oracle.com/javase/7/docs/api/java/util/EventListener.html" TargetMode="External"/><Relationship Id="rId7" Type="http://schemas.openxmlformats.org/officeDocument/2006/relationships/hyperlink" Target="http://docs.oracle.com/javase/7/docs/api/javax/swing/plaf/basic/BasicComboPopup.InvocationMouseHandler.html" TargetMode="External"/><Relationship Id="rId2" Type="http://schemas.openxmlformats.org/officeDocument/2006/relationships/hyperlink" Target="http://docs.oracle.com/javase/7/docs/api/java/awt/event/MouseListen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s.oracle.com/javase/7/docs/api/javax/swing/plaf/basic/BasicButtonListener.html" TargetMode="External"/><Relationship Id="rId5" Type="http://schemas.openxmlformats.org/officeDocument/2006/relationships/hyperlink" Target="http://docs.oracle.com/javase/7/docs/api/java/awt/AWTEventMulticaster.html" TargetMode="External"/><Relationship Id="rId4" Type="http://schemas.openxmlformats.org/officeDocument/2006/relationships/hyperlink" Target="http://docs.oracle.com/javase/7/docs/api/javax/swing/event/MouseInputListener.html" TargetMode="External"/><Relationship Id="rId9" Type="http://schemas.openxmlformats.org/officeDocument/2006/relationships/hyperlink" Target="http://docs.oracle.com/javase/7/docs/api/javax/swing/plaf/basic/BasicDesktopIconUI.MouseInputHandler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IandI/interfaceAsType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4.2/docs/guide/lang/assert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s.oracle.com/javase/tutorial/java/IandI/index.html" TargetMode="External"/><Relationship Id="rId5" Type="http://schemas.openxmlformats.org/officeDocument/2006/relationships/hyperlink" Target="http://docs.oracle.com/javase/tutorial/java/concepts/index.html" TargetMode="External"/><Relationship Id="rId4" Type="http://schemas.openxmlformats.org/officeDocument/2006/relationships/hyperlink" Target="http://docs.oracle.com/javase/tutorial/java/concepts/interface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rguments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javaOO/thiskey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13176"/>
            <a:ext cx="7429500" cy="1080120"/>
          </a:xfrm>
        </p:spPr>
        <p:txBody>
          <a:bodyPr>
            <a:noAutofit/>
          </a:bodyPr>
          <a:lstStyle/>
          <a:p>
            <a:pPr eaLnBrk="1" hangingPunct="1"/>
            <a:r>
              <a:rPr lang="en-NZ" sz="2400" dirty="0" smtClean="0"/>
              <a:t>Java Implementation: Part 1  S1 2015</a:t>
            </a:r>
            <a:endParaRPr lang="en-US" sz="2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20800" y="3886200"/>
            <a:ext cx="7429500" cy="990600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 fontAlgn="auto">
              <a:spcAft>
                <a:spcPts val="0"/>
              </a:spcAft>
              <a:defRPr/>
            </a:pPr>
            <a:r>
              <a:rPr lang="en-NZ" altLang="zh-TW" sz="3200" dirty="0" err="1">
                <a:latin typeface="+mj-lt"/>
                <a:ea typeface="新細明體" pitchFamily="18" charset="-120"/>
                <a:cs typeface="+mj-cs"/>
              </a:rPr>
              <a:t>CompSci</a:t>
            </a: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 230</a:t>
            </a:r>
            <a:br>
              <a:rPr lang="en-NZ" altLang="zh-TW" sz="3200" dirty="0">
                <a:latin typeface="+mj-lt"/>
                <a:ea typeface="新細明體" pitchFamily="18" charset="-120"/>
                <a:cs typeface="+mj-cs"/>
              </a:rPr>
            </a:b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Software </a:t>
            </a:r>
            <a:r>
              <a:rPr lang="en-NZ" altLang="zh-TW" sz="3200" dirty="0" smtClean="0">
                <a:latin typeface="+mj-lt"/>
                <a:ea typeface="新細明體" pitchFamily="18" charset="-120"/>
                <a:cs typeface="+mj-cs"/>
              </a:rPr>
              <a:t>Construction</a:t>
            </a:r>
            <a:endParaRPr kumimoji="0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2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60512" y="1268760"/>
            <a:ext cx="8460308" cy="5472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GroupedInterface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extends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Interface1</a:t>
            </a:r>
            <a:r>
              <a:rPr lang="en-NZ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Interface2, Interface3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{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NZ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constant </a:t>
            </a:r>
            <a:r>
              <a:rPr lang="en-N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declarations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base of natural logarithms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E = 2.718282;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NZ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method signatures </a:t>
            </a:r>
            <a:endParaRPr lang="en-NZ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x ); 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doSomethingElse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( String s ); </a:t>
            </a:r>
          </a:p>
          <a:p>
            <a:pPr marL="0" indent="0">
              <a:buNone/>
            </a:pP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 descr="C:\Users\ctho065\Documents\UoA\Teaching\230\230s115\lectures\i12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092" y="2204864"/>
            <a:ext cx="368046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3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3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EventListener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// No constants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// No method signatures!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NZ" dirty="0" smtClean="0"/>
              <a:t>“A </a:t>
            </a:r>
            <a:r>
              <a:rPr lang="en-NZ" dirty="0"/>
              <a:t>tagging interface that all event listener interfaces must extend</a:t>
            </a:r>
            <a:r>
              <a:rPr lang="en-NZ" dirty="0" smtClean="0"/>
              <a:t>.” </a:t>
            </a:r>
            <a:r>
              <a:rPr lang="en-NZ" sz="2400" dirty="0" smtClean="0"/>
              <a:t>[</a:t>
            </a:r>
            <a:r>
              <a:rPr lang="en-NZ" sz="2400" dirty="0">
                <a:hlinkClick r:id="rId2"/>
              </a:rPr>
              <a:t>http://</a:t>
            </a:r>
            <a:r>
              <a:rPr lang="en-NZ" sz="2400" dirty="0" smtClean="0">
                <a:hlinkClick r:id="rId2"/>
              </a:rPr>
              <a:t>docs.oracle.com/javase/6/docs/api/java/util/EventListener.html</a:t>
            </a:r>
            <a:r>
              <a:rPr lang="en-NZ" sz="2400" dirty="0" smtClean="0"/>
              <a:t>]</a:t>
            </a:r>
          </a:p>
          <a:p>
            <a:r>
              <a:rPr lang="en-NZ" sz="2400" dirty="0" smtClean="0"/>
              <a:t>Why?  </a:t>
            </a:r>
          </a:p>
          <a:p>
            <a:pPr lvl="1"/>
            <a:r>
              <a:rPr lang="en-NZ" sz="2100" dirty="0" smtClean="0"/>
              <a:t>At first glance, this is worse than useless! One more name for the Java programmer to remember…</a:t>
            </a:r>
          </a:p>
          <a:p>
            <a:r>
              <a:rPr lang="en-NZ" sz="2400" dirty="0" smtClean="0"/>
              <a:t>This interface allows programmers, and the Java compiler, to distinguish event-listeners from all other types of classes and interfaces.</a:t>
            </a:r>
          </a:p>
          <a:p>
            <a:pPr lvl="1"/>
            <a:r>
              <a:rPr lang="en-NZ" dirty="0" smtClean="0"/>
              <a:t>Event-listeners are important, and they behave quite differently to a regular class.  (Later, you’ll learn about inversion of control…)</a:t>
            </a:r>
          </a:p>
          <a:p>
            <a:pPr marL="0" indent="0">
              <a:buNone/>
            </a:pPr>
            <a:endParaRPr lang="en-NZ" dirty="0" smtClean="0"/>
          </a:p>
        </p:txBody>
      </p:sp>
      <p:pic>
        <p:nvPicPr>
          <p:cNvPr id="3074" name="Picture 2" descr="C:\Users\ctho065\Documents\UoA\Teaching\230\230s115\lectures\e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344" y="1290320"/>
            <a:ext cx="1451610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53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>
            <a:normAutofit/>
          </a:bodyPr>
          <a:lstStyle/>
          <a:p>
            <a:r>
              <a:rPr lang="en-NZ" dirty="0" err="1" smtClean="0"/>
              <a:t>MouseListener</a:t>
            </a:r>
            <a:r>
              <a:rPr lang="en-NZ" dirty="0" smtClean="0"/>
              <a:t> in </a:t>
            </a:r>
            <a:r>
              <a:rPr lang="en-NZ" dirty="0" err="1" smtClean="0"/>
              <a:t>java.awt.event</a:t>
            </a:r>
            <a:endParaRPr lang="en-NZ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8464" y="1268760"/>
            <a:ext cx="9649072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b="1" dirty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NZ" sz="2000" b="1" dirty="0" err="1">
                <a:latin typeface="Courier New" pitchFamily="49" charset="0"/>
                <a:cs typeface="Courier New" pitchFamily="49" charset="0"/>
                <a:hlinkClick r:id="rId2"/>
              </a:rPr>
              <a:t>MouseListener</a:t>
            </a:r>
            <a:r>
              <a:rPr lang="en-NZ" sz="20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NZ" sz="2000" b="1" dirty="0" err="1" smtClean="0">
                <a:latin typeface="Courier New" pitchFamily="49" charset="0"/>
                <a:cs typeface="Courier New" pitchFamily="49" charset="0"/>
                <a:hlinkClick r:id="rId3"/>
              </a:rPr>
              <a:t>EventListener</a:t>
            </a:r>
            <a:endParaRPr lang="en-NZ" sz="2000" b="1" dirty="0" smtClean="0">
              <a:latin typeface="Courier New" pitchFamily="49" charset="0"/>
              <a:cs typeface="Courier New" pitchFamily="49" charset="0"/>
            </a:endParaRPr>
          </a:p>
          <a:p>
            <a:pPr marL="274320" lvl="1" indent="0">
              <a:buNone/>
            </a:pPr>
            <a:r>
              <a:rPr lang="en-NZ" sz="2100" dirty="0" smtClean="0"/>
              <a:t>The </a:t>
            </a:r>
            <a:r>
              <a:rPr lang="en-NZ" sz="2100" dirty="0"/>
              <a:t>listener interface for receiving </a:t>
            </a:r>
            <a:r>
              <a:rPr lang="en-NZ" sz="2100" dirty="0" smtClean="0"/>
              <a:t>“interesting” </a:t>
            </a:r>
            <a:r>
              <a:rPr lang="en-NZ" sz="2100" dirty="0"/>
              <a:t>mouse events (press, release, click, enter, and exit) on a component. </a:t>
            </a:r>
            <a:r>
              <a:rPr lang="en-NZ" sz="2100" dirty="0" smtClean="0"/>
              <a:t> (</a:t>
            </a:r>
            <a:r>
              <a:rPr lang="en-NZ" sz="2100" dirty="0"/>
              <a:t>To track mouse moves and mouse drags, use the </a:t>
            </a:r>
            <a:r>
              <a:rPr lang="en-NZ" sz="2100" dirty="0" err="1" smtClean="0">
                <a:solidFill>
                  <a:srgbClr val="0070C0"/>
                </a:solidFill>
              </a:rPr>
              <a:t>MouseMotionListener</a:t>
            </a:r>
            <a:r>
              <a:rPr lang="en-NZ" sz="2100" dirty="0" smtClean="0"/>
              <a:t>.)</a:t>
            </a:r>
          </a:p>
          <a:p>
            <a:pPr marL="0" indent="0">
              <a:buNone/>
            </a:pPr>
            <a:r>
              <a:rPr lang="en-NZ" sz="2400" dirty="0"/>
              <a:t>All Known </a:t>
            </a:r>
            <a:r>
              <a:rPr lang="en-NZ" sz="2400" dirty="0" err="1">
                <a:solidFill>
                  <a:srgbClr val="FF0000"/>
                </a:solidFill>
              </a:rPr>
              <a:t>Subinterfaces</a:t>
            </a:r>
            <a:r>
              <a:rPr lang="en-NZ" sz="2400" dirty="0" smtClean="0"/>
              <a:t>: </a:t>
            </a:r>
          </a:p>
          <a:p>
            <a:pPr marL="274320" lvl="1" indent="0">
              <a:buNone/>
            </a:pPr>
            <a:r>
              <a:rPr lang="en-NZ" sz="2000" dirty="0" err="1" smtClean="0">
                <a:hlinkClick r:id="rId4" tooltip="interface in javax.swing.event"/>
              </a:rPr>
              <a:t>MouseInputListener</a:t>
            </a:r>
            <a:endParaRPr lang="en-NZ" sz="2000" dirty="0" smtClean="0"/>
          </a:p>
          <a:p>
            <a:pPr marL="0" indent="0">
              <a:buNone/>
            </a:pPr>
            <a:r>
              <a:rPr lang="en-NZ" sz="2400" dirty="0" smtClean="0"/>
              <a:t>All </a:t>
            </a:r>
            <a:r>
              <a:rPr lang="en-NZ" sz="2400" dirty="0"/>
              <a:t>Known </a:t>
            </a:r>
            <a:r>
              <a:rPr lang="en-NZ" sz="2400" dirty="0" smtClean="0"/>
              <a:t>Implementing Classes:</a:t>
            </a:r>
          </a:p>
          <a:p>
            <a:pPr marL="274320" lvl="1" indent="0">
              <a:buNone/>
            </a:pPr>
            <a:r>
              <a:rPr lang="en-NZ" sz="2000" dirty="0" err="1" smtClean="0">
                <a:hlinkClick r:id="rId5" tooltip="class in java.awt"/>
              </a:rPr>
              <a:t>AWTEventMulticaster</a:t>
            </a:r>
            <a:r>
              <a:rPr lang="en-NZ" sz="2000" dirty="0"/>
              <a:t>, </a:t>
            </a:r>
            <a:r>
              <a:rPr lang="en-NZ" sz="2000" dirty="0" err="1">
                <a:hlinkClick r:id="rId6" tooltip="class in javax.swing.plaf.basic"/>
              </a:rPr>
              <a:t>BasicButtonListener</a:t>
            </a:r>
            <a:r>
              <a:rPr lang="en-NZ" sz="2000" dirty="0"/>
              <a:t>, </a:t>
            </a:r>
            <a:r>
              <a:rPr lang="en-NZ" sz="2000" dirty="0" err="1" smtClean="0">
                <a:hlinkClick r:id="rId7" tooltip="class in javax.swing.plaf.basic"/>
              </a:rPr>
              <a:t>BasicComboPopup.InvocationMouseHandler</a:t>
            </a:r>
            <a:r>
              <a:rPr lang="en-NZ" sz="2000" dirty="0"/>
              <a:t>, </a:t>
            </a:r>
            <a:r>
              <a:rPr lang="en-NZ" sz="2000" dirty="0" err="1" smtClean="0">
                <a:hlinkClick r:id="rId8" tooltip="class in javax.swing.plaf.basic"/>
              </a:rPr>
              <a:t>BasicComboPopup.ListMouseHandler</a:t>
            </a:r>
            <a:r>
              <a:rPr lang="en-NZ" sz="2000" dirty="0"/>
              <a:t>, </a:t>
            </a:r>
            <a:r>
              <a:rPr lang="en-NZ" sz="2000" dirty="0" err="1">
                <a:hlinkClick r:id="rId9" tooltip="class in javax.swing.plaf.basic"/>
              </a:rPr>
              <a:t>BasicDesktopIconUI.MouseInputHandler</a:t>
            </a:r>
            <a:r>
              <a:rPr lang="en-NZ" sz="2000" dirty="0" smtClean="0"/>
              <a:t>, …</a:t>
            </a:r>
            <a:endParaRPr lang="en-NZ" sz="2000" dirty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tx2"/>
                </a:solidFill>
                <a:latin typeface="Tahoma" pitchFamily="34" charset="0"/>
              </a:rPr>
              <a:t>COMPSCI 230: Impl1</a:t>
            </a:r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B7ADF5F5-D527-462B-B9BD-B4A7E23F39EF}" type="slidenum">
              <a:rPr lang="en-NZ">
                <a:solidFill>
                  <a:schemeClr val="tx2"/>
                </a:solidFill>
                <a:latin typeface="Tahoma" pitchFamily="34" charset="0"/>
              </a:rPr>
              <a:pPr eaLnBrk="1" hangingPunct="1"/>
              <a:t>12</a:t>
            </a:fld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0488" name="Text Box 28"/>
          <p:cNvSpPr txBox="1">
            <a:spLocks noChangeArrowheads="1"/>
          </p:cNvSpPr>
          <p:nvPr/>
        </p:nvSpPr>
        <p:spPr bwMode="auto">
          <a:xfrm>
            <a:off x="4953000" y="2276872"/>
            <a:ext cx="4220107" cy="1815882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l" eaLnBrk="1" hangingPunct="1"/>
            <a:r>
              <a:rPr lang="en-NZ" b="1" dirty="0"/>
              <a:t>public interface </a:t>
            </a:r>
            <a:r>
              <a:rPr lang="en-NZ" b="1" dirty="0" err="1"/>
              <a:t>MouseListener</a:t>
            </a:r>
            <a:r>
              <a:rPr lang="en-NZ" b="1" dirty="0"/>
              <a:t> </a:t>
            </a:r>
          </a:p>
          <a:p>
            <a:pPr algn="l" eaLnBrk="1" hangingPunct="1"/>
            <a:r>
              <a:rPr lang="en-NZ" b="1" dirty="0" smtClean="0"/>
              <a:t>  extends </a:t>
            </a:r>
            <a:r>
              <a:rPr lang="en-NZ" b="1" dirty="0" err="1" smtClean="0"/>
              <a:t>EventListener</a:t>
            </a:r>
            <a:r>
              <a:rPr lang="en-NZ" b="1" dirty="0" smtClean="0"/>
              <a:t> </a:t>
            </a:r>
            <a:r>
              <a:rPr lang="en-NZ" b="1" dirty="0"/>
              <a:t>{</a:t>
            </a:r>
          </a:p>
          <a:p>
            <a:pPr algn="l" eaLnBrk="1" hangingPunct="1"/>
            <a:r>
              <a:rPr lang="en-NZ" b="1" dirty="0"/>
              <a:t> </a:t>
            </a:r>
            <a:r>
              <a:rPr lang="en-NZ" b="1" dirty="0" smtClean="0"/>
              <a:t>   </a:t>
            </a:r>
            <a:r>
              <a:rPr lang="en-NZ" b="1" dirty="0" err="1" smtClean="0"/>
              <a:t>mouseClicked</a:t>
            </a:r>
            <a:r>
              <a:rPr lang="en-NZ" b="1" dirty="0" smtClean="0"/>
              <a:t>( </a:t>
            </a:r>
            <a:r>
              <a:rPr lang="en-NZ" b="1" dirty="0" err="1" smtClean="0"/>
              <a:t>MouseEvent</a:t>
            </a:r>
            <a:r>
              <a:rPr lang="en-NZ" b="1" dirty="0" smtClean="0"/>
              <a:t> e ); </a:t>
            </a:r>
            <a:endParaRPr lang="en-NZ" b="1" dirty="0"/>
          </a:p>
          <a:p>
            <a:pPr algn="l" eaLnBrk="1" hangingPunct="1"/>
            <a:r>
              <a:rPr lang="en-NZ" b="1" dirty="0"/>
              <a:t> </a:t>
            </a:r>
            <a:r>
              <a:rPr lang="en-NZ" b="1" dirty="0" smtClean="0"/>
              <a:t>   </a:t>
            </a:r>
            <a:r>
              <a:rPr lang="en-NZ" b="1" dirty="0" err="1" smtClean="0"/>
              <a:t>mouseEntered</a:t>
            </a:r>
            <a:r>
              <a:rPr lang="en-NZ" b="1" dirty="0" smtClean="0"/>
              <a:t>( </a:t>
            </a:r>
            <a:r>
              <a:rPr lang="en-NZ" b="1" dirty="0" err="1" smtClean="0"/>
              <a:t>MouseEvent</a:t>
            </a:r>
            <a:r>
              <a:rPr lang="en-NZ" b="1" dirty="0" smtClean="0"/>
              <a:t> e ); </a:t>
            </a:r>
            <a:endParaRPr lang="en-NZ" b="1" dirty="0"/>
          </a:p>
          <a:p>
            <a:pPr algn="l" eaLnBrk="1" hangingPunct="1"/>
            <a:r>
              <a:rPr lang="en-NZ" b="1" dirty="0"/>
              <a:t> </a:t>
            </a:r>
            <a:r>
              <a:rPr lang="en-NZ" b="1" dirty="0" smtClean="0"/>
              <a:t>   </a:t>
            </a:r>
            <a:r>
              <a:rPr lang="en-NZ" b="1" dirty="0" err="1" smtClean="0"/>
              <a:t>mouseExited</a:t>
            </a:r>
            <a:r>
              <a:rPr lang="en-NZ" b="1" dirty="0" smtClean="0"/>
              <a:t>( </a:t>
            </a:r>
            <a:r>
              <a:rPr lang="en-NZ" b="1" dirty="0" err="1" smtClean="0"/>
              <a:t>MouseEvent</a:t>
            </a:r>
            <a:r>
              <a:rPr lang="en-NZ" b="1" dirty="0" smtClean="0"/>
              <a:t> e ); </a:t>
            </a:r>
            <a:endParaRPr lang="en-NZ" b="1" dirty="0"/>
          </a:p>
          <a:p>
            <a:pPr algn="l" eaLnBrk="1" hangingPunct="1"/>
            <a:r>
              <a:rPr lang="en-NZ" b="1" dirty="0"/>
              <a:t> </a:t>
            </a:r>
            <a:r>
              <a:rPr lang="en-NZ" b="1" dirty="0" smtClean="0"/>
              <a:t>   </a:t>
            </a:r>
            <a:r>
              <a:rPr lang="en-NZ" b="1" dirty="0" err="1" smtClean="0"/>
              <a:t>mousePressed</a:t>
            </a:r>
            <a:r>
              <a:rPr lang="en-NZ" b="1" dirty="0" smtClean="0"/>
              <a:t>( </a:t>
            </a:r>
            <a:r>
              <a:rPr lang="en-NZ" b="1" dirty="0" err="1" smtClean="0"/>
              <a:t>MouseEvent</a:t>
            </a:r>
            <a:r>
              <a:rPr lang="en-NZ" b="1" dirty="0" smtClean="0"/>
              <a:t> e ); </a:t>
            </a:r>
            <a:endParaRPr lang="en-NZ" b="1" dirty="0"/>
          </a:p>
          <a:p>
            <a:pPr algn="l" eaLnBrk="1" hangingPunct="1"/>
            <a:r>
              <a:rPr lang="en-NZ" b="1" dirty="0"/>
              <a:t> </a:t>
            </a:r>
            <a:r>
              <a:rPr lang="en-NZ" b="1" dirty="0" smtClean="0"/>
              <a:t>   </a:t>
            </a:r>
            <a:r>
              <a:rPr lang="en-NZ" b="1" dirty="0" err="1" smtClean="0"/>
              <a:t>mouseReleased</a:t>
            </a:r>
            <a:r>
              <a:rPr lang="en-NZ" b="1" dirty="0" smtClean="0"/>
              <a:t>( </a:t>
            </a:r>
            <a:r>
              <a:rPr lang="en-NZ" b="1" dirty="0" err="1" smtClean="0"/>
              <a:t>MouseEvent</a:t>
            </a:r>
            <a:r>
              <a:rPr lang="en-NZ" b="1" dirty="0" smtClean="0"/>
              <a:t> e );</a:t>
            </a:r>
            <a:endParaRPr lang="en-NZ" b="1" dirty="0"/>
          </a:p>
          <a:p>
            <a:pPr algn="l" eaLnBrk="1" hangingPunct="1"/>
            <a:r>
              <a:rPr lang="en-NZ" b="1" dirty="0"/>
              <a:t>}</a:t>
            </a:r>
          </a:p>
        </p:txBody>
      </p:sp>
      <p:sp>
        <p:nvSpPr>
          <p:cNvPr id="20489" name="Text Box 28"/>
          <p:cNvSpPr txBox="1">
            <a:spLocks noChangeArrowheads="1"/>
          </p:cNvSpPr>
          <p:nvPr/>
        </p:nvSpPr>
        <p:spPr bwMode="auto">
          <a:xfrm>
            <a:off x="495792" y="4581128"/>
            <a:ext cx="7590539" cy="1077218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l" eaLnBrk="1" hangingPunct="1"/>
            <a:r>
              <a:rPr lang="en-NZ" sz="1600" b="1" dirty="0">
                <a:solidFill>
                  <a:srgbClr val="0070C0"/>
                </a:solidFill>
              </a:rPr>
              <a:t>public interface </a:t>
            </a:r>
            <a:r>
              <a:rPr lang="en-NZ" sz="1600" b="1" dirty="0" err="1">
                <a:solidFill>
                  <a:srgbClr val="0070C0"/>
                </a:solidFill>
              </a:rPr>
              <a:t>MouseMotionListener</a:t>
            </a:r>
            <a:r>
              <a:rPr lang="en-NZ" sz="1600" b="1" dirty="0">
                <a:solidFill>
                  <a:srgbClr val="0070C0"/>
                </a:solidFill>
              </a:rPr>
              <a:t> </a:t>
            </a:r>
            <a:r>
              <a:rPr lang="en-NZ" sz="1600" b="1" dirty="0" smtClean="0">
                <a:solidFill>
                  <a:srgbClr val="0070C0"/>
                </a:solidFill>
              </a:rPr>
              <a:t>extends </a:t>
            </a:r>
            <a:r>
              <a:rPr lang="en-NZ" sz="1600" b="1" dirty="0" err="1" smtClean="0">
                <a:solidFill>
                  <a:srgbClr val="0070C0"/>
                </a:solidFill>
              </a:rPr>
              <a:t>EventListener</a:t>
            </a:r>
            <a:r>
              <a:rPr lang="en-NZ" sz="1600" b="1" dirty="0" smtClean="0">
                <a:solidFill>
                  <a:srgbClr val="0070C0"/>
                </a:solidFill>
              </a:rPr>
              <a:t> </a:t>
            </a:r>
            <a:r>
              <a:rPr lang="en-NZ" sz="1600" b="1" dirty="0">
                <a:solidFill>
                  <a:srgbClr val="0070C0"/>
                </a:solidFill>
              </a:rPr>
              <a:t>{</a:t>
            </a:r>
          </a:p>
          <a:p>
            <a:pPr algn="l" eaLnBrk="1" hangingPunct="1"/>
            <a:r>
              <a:rPr lang="en-NZ" sz="1600" b="1" dirty="0">
                <a:solidFill>
                  <a:srgbClr val="0070C0"/>
                </a:solidFill>
              </a:rPr>
              <a:t> </a:t>
            </a:r>
            <a:r>
              <a:rPr lang="en-NZ" sz="1600" b="1" dirty="0" smtClean="0">
                <a:solidFill>
                  <a:srgbClr val="0070C0"/>
                </a:solidFill>
              </a:rPr>
              <a:t> </a:t>
            </a:r>
            <a:r>
              <a:rPr lang="en-NZ" sz="1600" b="1" dirty="0" err="1" smtClean="0">
                <a:solidFill>
                  <a:srgbClr val="0070C0"/>
                </a:solidFill>
              </a:rPr>
              <a:t>mouseDragged</a:t>
            </a:r>
            <a:r>
              <a:rPr lang="en-NZ" sz="1600" b="1" dirty="0" smtClean="0">
                <a:solidFill>
                  <a:srgbClr val="0070C0"/>
                </a:solidFill>
              </a:rPr>
              <a:t>( </a:t>
            </a:r>
            <a:r>
              <a:rPr lang="en-NZ" sz="1600" b="1" dirty="0" err="1" smtClean="0">
                <a:solidFill>
                  <a:srgbClr val="0070C0"/>
                </a:solidFill>
              </a:rPr>
              <a:t>MouseEvent</a:t>
            </a:r>
            <a:r>
              <a:rPr lang="en-NZ" sz="1600" b="1" dirty="0" smtClean="0">
                <a:solidFill>
                  <a:srgbClr val="0070C0"/>
                </a:solidFill>
              </a:rPr>
              <a:t> e ); </a:t>
            </a:r>
            <a:endParaRPr lang="en-NZ" sz="1600" b="1" dirty="0">
              <a:solidFill>
                <a:srgbClr val="0070C0"/>
              </a:solidFill>
            </a:endParaRPr>
          </a:p>
          <a:p>
            <a:pPr algn="l" eaLnBrk="1" hangingPunct="1"/>
            <a:r>
              <a:rPr lang="en-NZ" sz="1600" b="1" dirty="0">
                <a:solidFill>
                  <a:srgbClr val="0070C0"/>
                </a:solidFill>
              </a:rPr>
              <a:t> </a:t>
            </a:r>
            <a:r>
              <a:rPr lang="en-NZ" sz="1600" b="1" dirty="0" smtClean="0">
                <a:solidFill>
                  <a:srgbClr val="0070C0"/>
                </a:solidFill>
              </a:rPr>
              <a:t> </a:t>
            </a:r>
            <a:r>
              <a:rPr lang="en-NZ" sz="1600" b="1" dirty="0" err="1" smtClean="0">
                <a:solidFill>
                  <a:srgbClr val="0070C0"/>
                </a:solidFill>
              </a:rPr>
              <a:t>mouseMoved</a:t>
            </a:r>
            <a:r>
              <a:rPr lang="en-NZ" sz="1600" b="1" dirty="0" smtClean="0">
                <a:solidFill>
                  <a:srgbClr val="0070C0"/>
                </a:solidFill>
              </a:rPr>
              <a:t>( </a:t>
            </a:r>
            <a:r>
              <a:rPr lang="en-NZ" sz="1600" b="1" dirty="0" err="1" smtClean="0">
                <a:solidFill>
                  <a:srgbClr val="0070C0"/>
                </a:solidFill>
              </a:rPr>
              <a:t>MouseEvent</a:t>
            </a:r>
            <a:r>
              <a:rPr lang="en-NZ" sz="1600" b="1" dirty="0" smtClean="0">
                <a:solidFill>
                  <a:srgbClr val="0070C0"/>
                </a:solidFill>
              </a:rPr>
              <a:t> e );</a:t>
            </a:r>
            <a:endParaRPr lang="en-NZ" sz="1600" b="1" dirty="0">
              <a:solidFill>
                <a:srgbClr val="0070C0"/>
              </a:solidFill>
            </a:endParaRPr>
          </a:p>
          <a:p>
            <a:pPr algn="l" eaLnBrk="1" hangingPunct="1"/>
            <a:r>
              <a:rPr lang="en-NZ" sz="1600" b="1" dirty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488504" y="5661248"/>
            <a:ext cx="8084264" cy="1077218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l" eaLnBrk="1" hangingPunct="1"/>
            <a:r>
              <a:rPr lang="en-NZ" sz="1600" b="1" dirty="0">
                <a:solidFill>
                  <a:srgbClr val="FF0000"/>
                </a:solidFill>
              </a:rPr>
              <a:t>public interface </a:t>
            </a:r>
            <a:r>
              <a:rPr lang="en-NZ" sz="1600" b="1" dirty="0" err="1" smtClean="0">
                <a:solidFill>
                  <a:srgbClr val="FF0000"/>
                </a:solidFill>
              </a:rPr>
              <a:t>MouseInputListener</a:t>
            </a:r>
            <a:r>
              <a:rPr lang="en-NZ" sz="1600" b="1" dirty="0" smtClean="0">
                <a:solidFill>
                  <a:srgbClr val="FF0000"/>
                </a:solidFill>
              </a:rPr>
              <a:t> </a:t>
            </a:r>
          </a:p>
          <a:p>
            <a:pPr algn="l" eaLnBrk="1" hangingPunct="1"/>
            <a:r>
              <a:rPr lang="en-NZ" sz="1600" b="1" dirty="0">
                <a:solidFill>
                  <a:srgbClr val="FF0000"/>
                </a:solidFill>
              </a:rPr>
              <a:t> </a:t>
            </a:r>
            <a:r>
              <a:rPr lang="en-NZ" sz="1600" b="1" dirty="0" smtClean="0">
                <a:solidFill>
                  <a:srgbClr val="FF0000"/>
                </a:solidFill>
              </a:rPr>
              <a:t> extends </a:t>
            </a:r>
            <a:r>
              <a:rPr lang="en-NZ" sz="1600" b="1" dirty="0" err="1" smtClean="0">
                <a:solidFill>
                  <a:srgbClr val="FF0000"/>
                </a:solidFill>
              </a:rPr>
              <a:t>MouseListener</a:t>
            </a:r>
            <a:r>
              <a:rPr lang="en-NZ" sz="1600" b="1" dirty="0" smtClean="0">
                <a:solidFill>
                  <a:srgbClr val="FF0000"/>
                </a:solidFill>
              </a:rPr>
              <a:t>, </a:t>
            </a:r>
            <a:r>
              <a:rPr lang="en-NZ" sz="1600" b="1" dirty="0" err="1" smtClean="0">
                <a:solidFill>
                  <a:srgbClr val="FF0000"/>
                </a:solidFill>
              </a:rPr>
              <a:t>MouseMotionListener</a:t>
            </a:r>
            <a:r>
              <a:rPr lang="en-NZ" sz="1600" b="1" dirty="0" smtClean="0">
                <a:solidFill>
                  <a:srgbClr val="FF0000"/>
                </a:solidFill>
              </a:rPr>
              <a:t> </a:t>
            </a:r>
            <a:r>
              <a:rPr lang="en-NZ" sz="1600" b="1" dirty="0">
                <a:solidFill>
                  <a:srgbClr val="FF0000"/>
                </a:solidFill>
              </a:rPr>
              <a:t>{</a:t>
            </a:r>
          </a:p>
          <a:p>
            <a:pPr algn="l" eaLnBrk="1" hangingPunct="1"/>
            <a:r>
              <a:rPr lang="en-NZ" sz="1600" b="1" dirty="0">
                <a:solidFill>
                  <a:srgbClr val="FF0000"/>
                </a:solidFill>
              </a:rPr>
              <a:t> </a:t>
            </a:r>
            <a:r>
              <a:rPr lang="en-NZ" sz="1600" b="1" dirty="0" smtClean="0">
                <a:solidFill>
                  <a:srgbClr val="FF0000"/>
                </a:solidFill>
              </a:rPr>
              <a:t> // this interface has 7 method signatures, can you list them?</a:t>
            </a:r>
            <a:endParaRPr lang="en-NZ" sz="1600" b="1" dirty="0">
              <a:solidFill>
                <a:srgbClr val="FF0000"/>
              </a:solidFill>
            </a:endParaRPr>
          </a:p>
          <a:p>
            <a:pPr algn="l" eaLnBrk="1" hangingPunct="1"/>
            <a:r>
              <a:rPr lang="en-NZ" sz="1600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5799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/>
      <p:bldP spid="20489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Using an Interface as a </a:t>
            </a:r>
            <a:r>
              <a:rPr lang="en-NZ" dirty="0" smtClean="0"/>
              <a:t>Type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“When </a:t>
            </a:r>
            <a:r>
              <a:rPr lang="en-NZ" dirty="0"/>
              <a:t>you define a new interface, you are defining a new </a:t>
            </a:r>
            <a:r>
              <a:rPr lang="en-NZ" dirty="0">
                <a:solidFill>
                  <a:srgbClr val="FF0000"/>
                </a:solidFill>
              </a:rPr>
              <a:t>reference data type</a:t>
            </a:r>
            <a:r>
              <a:rPr lang="en-NZ" dirty="0"/>
              <a:t>. </a:t>
            </a:r>
            <a:endParaRPr lang="en-NZ" dirty="0" smtClean="0"/>
          </a:p>
          <a:p>
            <a:pPr lvl="1"/>
            <a:r>
              <a:rPr lang="en-NZ" dirty="0" smtClean="0"/>
              <a:t>“You </a:t>
            </a:r>
            <a:r>
              <a:rPr lang="en-NZ" dirty="0"/>
              <a:t>can use interface names anywhere you can use any other data type name. </a:t>
            </a:r>
            <a:endParaRPr lang="en-NZ" dirty="0" smtClean="0"/>
          </a:p>
          <a:p>
            <a:pPr lvl="1"/>
            <a:r>
              <a:rPr lang="en-NZ" dirty="0" smtClean="0"/>
              <a:t>“If </a:t>
            </a:r>
            <a:r>
              <a:rPr lang="en-NZ" dirty="0"/>
              <a:t>you define a reference variable whose type is an interface, any object you assign to it </a:t>
            </a:r>
            <a:r>
              <a:rPr lang="en-NZ" i="1" dirty="0"/>
              <a:t>must</a:t>
            </a:r>
            <a:r>
              <a:rPr lang="en-NZ" dirty="0"/>
              <a:t> be an instance of a class that implements the interface</a:t>
            </a:r>
            <a:r>
              <a:rPr lang="en-NZ" dirty="0" smtClean="0"/>
              <a:t>.” [</a:t>
            </a:r>
            <a:r>
              <a:rPr lang="en-NZ" dirty="0" smtClean="0">
                <a:hlinkClick r:id="rId2"/>
              </a:rPr>
              <a:t>http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docs.oracle.com/javase/tutorial/java/IandI/interfaceAsType.html</a:t>
            </a:r>
            <a:r>
              <a:rPr lang="en-NZ" dirty="0" smtClean="0"/>
              <a:t>]</a:t>
            </a:r>
          </a:p>
          <a:p>
            <a:r>
              <a:rPr lang="en-NZ" dirty="0" smtClean="0"/>
              <a:t>Example on the next slide: </a:t>
            </a:r>
          </a:p>
          <a:p>
            <a:pPr lvl="1"/>
            <a:r>
              <a:rPr lang="en-NZ" dirty="0" smtClean="0"/>
              <a:t>A method </a:t>
            </a:r>
            <a:r>
              <a:rPr lang="en-NZ" dirty="0"/>
              <a:t>for finding the largest object in a pair of objects, for </a:t>
            </a:r>
            <a:r>
              <a:rPr lang="en-NZ" i="1" dirty="0"/>
              <a:t>any</a:t>
            </a:r>
            <a:r>
              <a:rPr lang="en-NZ" dirty="0"/>
              <a:t> objects that are instantiated from a class that implements 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Relatable</a:t>
            </a:r>
            <a:r>
              <a:rPr lang="en-NZ" dirty="0" smtClean="0"/>
              <a:t>.</a:t>
            </a:r>
            <a:endParaRPr lang="en-NZ" dirty="0"/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public interface Relatable {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isLargerThan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( Relatable other ); 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0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Using an Interface as a </a:t>
            </a:r>
            <a:r>
              <a:rPr lang="en-NZ" dirty="0" smtClean="0"/>
              <a:t>Type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612436" cy="530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NZ" sz="2200" b="1" dirty="0" err="1" smtClean="0">
                <a:latin typeface="Courier New" pitchFamily="49" charset="0"/>
                <a:cs typeface="Courier New" pitchFamily="49" charset="0"/>
              </a:rPr>
              <a:t>findMax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object1, Object 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object2) { </a:t>
            </a: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Relatable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obj1 = (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Relatable)object1;</a:t>
            </a: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Relatable obj2 = (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Relatable)object2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; </a:t>
            </a:r>
            <a:endParaRPr lang="en-NZ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if( (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obj1).</a:t>
            </a:r>
            <a:r>
              <a:rPr lang="en-NZ" sz="2200" b="1" dirty="0" err="1">
                <a:latin typeface="Courier New" pitchFamily="49" charset="0"/>
                <a:cs typeface="Courier New" pitchFamily="49" charset="0"/>
              </a:rPr>
              <a:t>isLargerThan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(obj2) &gt; 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0 ) </a:t>
            </a: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object1; </a:t>
            </a:r>
            <a:endParaRPr lang="en-NZ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else </a:t>
            </a:r>
          </a:p>
          <a:p>
            <a:pPr marL="0" indent="0">
              <a:buNone/>
            </a:pPr>
            <a:r>
              <a:rPr lang="en-NZ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object2; </a:t>
            </a:r>
            <a:endParaRPr lang="en-NZ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NZ" dirty="0" smtClean="0"/>
              <a:t>If comparisons are important in your application, </a:t>
            </a:r>
            <a:r>
              <a:rPr lang="en-NZ" dirty="0"/>
              <a:t>then you’ll be able to write very elegant code</a:t>
            </a:r>
            <a:r>
              <a:rPr lang="en-NZ" dirty="0" smtClean="0"/>
              <a:t>!</a:t>
            </a:r>
          </a:p>
          <a:p>
            <a:pPr lvl="1"/>
            <a:r>
              <a:rPr lang="en-NZ" sz="2100" dirty="0" smtClean="0"/>
              <a:t>You can write  </a:t>
            </a:r>
            <a:r>
              <a:rPr lang="en-NZ" sz="2100" b="1" dirty="0" err="1" smtClean="0">
                <a:latin typeface="Courier New" pitchFamily="49" charset="0"/>
                <a:cs typeface="Courier New" pitchFamily="49" charset="0"/>
              </a:rPr>
              <a:t>z.findMax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(x, y)</a:t>
            </a:r>
            <a:r>
              <a:rPr lang="en-NZ" sz="2100" dirty="0" smtClean="0"/>
              <a:t>,  if 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NZ" sz="2100" dirty="0" smtClean="0"/>
              <a:t> and </a:t>
            </a:r>
            <a:r>
              <a:rPr lang="en-NZ" sz="21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NZ" sz="2100" dirty="0" smtClean="0"/>
              <a:t> are instances of any class  which e</a:t>
            </a:r>
            <a:r>
              <a:rPr lang="en-NZ" dirty="0" smtClean="0"/>
              <a:t>xtends </a:t>
            </a:r>
            <a:r>
              <a:rPr lang="en-NZ" sz="2100" b="1" dirty="0">
                <a:latin typeface="Courier New" pitchFamily="49" charset="0"/>
                <a:cs typeface="Courier New" pitchFamily="49" charset="0"/>
              </a:rPr>
              <a:t>Relatable</a:t>
            </a:r>
            <a:r>
              <a:rPr lang="en-NZ" dirty="0" smtClean="0"/>
              <a:t>.</a:t>
            </a:r>
            <a:endParaRPr lang="en-NZ" sz="2400" dirty="0"/>
          </a:p>
          <a:p>
            <a:endParaRPr lang="en-NZ" sz="2400" dirty="0" smtClean="0"/>
          </a:p>
          <a:p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53726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Using an Interface as a </a:t>
            </a:r>
            <a:r>
              <a:rPr lang="en-NZ" dirty="0" smtClean="0"/>
              <a:t>Type: Mismatches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62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NZ" sz="2200" b="1" dirty="0" err="1" smtClean="0">
                <a:latin typeface="Courier New" pitchFamily="49" charset="0"/>
                <a:cs typeface="Courier New" pitchFamily="49" charset="0"/>
              </a:rPr>
              <a:t>findMax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( Object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object1, Object 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object2 )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{ </a:t>
            </a:r>
            <a:endParaRPr lang="en-NZ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Relatable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obj1 = (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Relatable)object1;</a:t>
            </a: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Relatable obj2 = (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Relatable)object2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; </a:t>
            </a:r>
            <a:endParaRPr lang="en-NZ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if( (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obj1).</a:t>
            </a:r>
            <a:r>
              <a:rPr lang="en-NZ" sz="2200" b="1" dirty="0" err="1">
                <a:latin typeface="Courier New" pitchFamily="49" charset="0"/>
                <a:cs typeface="Courier New" pitchFamily="49" charset="0"/>
              </a:rPr>
              <a:t>isLargerThan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(obj2) &gt; 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0 ) </a:t>
            </a: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object1; </a:t>
            </a:r>
            <a:endParaRPr lang="en-NZ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   else return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object2; </a:t>
            </a:r>
            <a:endParaRPr lang="en-NZ" sz="2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NZ" dirty="0" smtClean="0"/>
              <a:t>We’d get errors at compile-time (or at runtime) if</a:t>
            </a:r>
          </a:p>
          <a:p>
            <a:pPr lvl="1"/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(object1).</a:t>
            </a:r>
            <a:r>
              <a:rPr lang="en-NZ" sz="2200" b="1" dirty="0" err="1" smtClean="0">
                <a:latin typeface="Courier New" pitchFamily="49" charset="0"/>
                <a:cs typeface="Courier New" pitchFamily="49" charset="0"/>
              </a:rPr>
              <a:t>isLargerThan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(object2)</a:t>
            </a:r>
            <a:r>
              <a:rPr lang="en-NZ" sz="2200" dirty="0" smtClean="0"/>
              <a:t> were in the body of this method, if</a:t>
            </a:r>
          </a:p>
          <a:p>
            <a:pPr lvl="1"/>
            <a:r>
              <a:rPr lang="en-NZ" sz="2200" dirty="0"/>
              <a:t>w</a:t>
            </a:r>
            <a:r>
              <a:rPr lang="en-NZ" sz="2200" dirty="0" smtClean="0"/>
              <a:t>e invoked it as </a:t>
            </a:r>
            <a:r>
              <a:rPr lang="en-NZ" sz="2200" b="1" dirty="0" err="1" smtClean="0">
                <a:latin typeface="Courier New" pitchFamily="49" charset="0"/>
                <a:cs typeface="Courier New" pitchFamily="49" charset="0"/>
              </a:rPr>
              <a:t>z.findMax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sz="2200" b="1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NZ" sz="2200" dirty="0" smtClean="0"/>
              <a:t>,  for any instance 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NZ" sz="2200" dirty="0" smtClean="0"/>
              <a:t> of a class that doesn’t extend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Relatable</a:t>
            </a:r>
            <a:r>
              <a:rPr lang="en-NZ" sz="2200" dirty="0" smtClean="0"/>
              <a:t>, or if</a:t>
            </a:r>
          </a:p>
          <a:p>
            <a:pPr lvl="1"/>
            <a:r>
              <a:rPr lang="en-NZ" sz="2200" dirty="0"/>
              <a:t>w</a:t>
            </a:r>
            <a:r>
              <a:rPr lang="en-NZ" sz="2200" dirty="0" smtClean="0"/>
              <a:t>e invoked it as </a:t>
            </a:r>
            <a:r>
              <a:rPr lang="en-NZ" sz="2200" b="1" dirty="0" err="1">
                <a:latin typeface="Courier New" pitchFamily="49" charset="0"/>
                <a:cs typeface="Courier New" pitchFamily="49" charset="0"/>
              </a:rPr>
              <a:t>x.findLargest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sz="2200" b="1" dirty="0" err="1">
                <a:latin typeface="Courier New" pitchFamily="49" charset="0"/>
                <a:cs typeface="Courier New" pitchFamily="49" charset="0"/>
              </a:rPr>
              <a:t>y,z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NZ" sz="2200" dirty="0" smtClean="0"/>
              <a:t>,  if </a:t>
            </a:r>
            <a:r>
              <a:rPr lang="en-NZ" sz="2200" b="1" dirty="0" err="1">
                <a:latin typeface="Courier New" pitchFamily="49" charset="0"/>
                <a:cs typeface="Courier New" pitchFamily="49" charset="0"/>
              </a:rPr>
              <a:t>y.isLargerThan</a:t>
            </a:r>
            <a:r>
              <a:rPr lang="en-NZ" sz="22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sz="2200" dirty="0" smtClean="0"/>
              <a:t> does not accept </a:t>
            </a:r>
            <a:r>
              <a:rPr lang="en-NZ" sz="2200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NZ" sz="2200" dirty="0" smtClean="0"/>
              <a:t> as a parameter.</a:t>
            </a:r>
          </a:p>
          <a:p>
            <a:r>
              <a:rPr lang="en-NZ" sz="2700" dirty="0" smtClean="0"/>
              <a:t>Typing is complex… we’ll keep looking at it, in different ways…</a:t>
            </a:r>
            <a:endParaRPr lang="en-NZ" sz="2400" dirty="0" smtClean="0"/>
          </a:p>
          <a:p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38061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r>
              <a:rPr lang="en-NZ" smtClean="0"/>
              <a:t>Typing Rules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The typing rules for interfaces are similar to those for classes. </a:t>
            </a:r>
          </a:p>
          <a:p>
            <a:pPr lvl="1"/>
            <a:r>
              <a:rPr lang="en-NZ" dirty="0" smtClean="0"/>
              <a:t>A reference variable of interface type T can refer to an instance of any class that implements interface T or a sub-interface of  T.</a:t>
            </a:r>
          </a:p>
          <a:p>
            <a:pPr lvl="1"/>
            <a:r>
              <a:rPr lang="en-NZ" dirty="0" smtClean="0"/>
              <a:t>Through a reference variable of interface type T, methods defined by T and its super interfaces can be called.</a:t>
            </a: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tx2"/>
                </a:solidFill>
                <a:latin typeface="Tahoma" pitchFamily="34" charset="0"/>
              </a:rPr>
              <a:t>COMPSCI 230: Impl1</a:t>
            </a:r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2F8A7226-4ED3-4AF2-99CD-8417C95F7F26}" type="slidenum">
              <a:rPr lang="en-NZ">
                <a:solidFill>
                  <a:schemeClr val="tx2"/>
                </a:solidFill>
                <a:latin typeface="Tahoma" pitchFamily="34" charset="0"/>
              </a:rPr>
              <a:pPr eaLnBrk="1" hangingPunct="1"/>
              <a:t>16</a:t>
            </a:fld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7056462" y="2886035"/>
            <a:ext cx="1712962" cy="830997"/>
          </a:xfrm>
          <a:prstGeom prst="rect">
            <a:avLst/>
          </a:prstGeom>
          <a:solidFill>
            <a:srgbClr val="C0C0C0">
              <a:alpha val="50195"/>
            </a:srgbClr>
          </a:solidFill>
          <a:ln w="19050" algn="ctr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 algn="l"/>
            <a:r>
              <a:rPr lang="en-NZ" sz="1200" b="1" dirty="0"/>
              <a:t>interface I1 {</a:t>
            </a:r>
          </a:p>
          <a:p>
            <a:pPr algn="l"/>
            <a:r>
              <a:rPr lang="en-NZ" sz="1200" b="1" dirty="0"/>
              <a:t>  public void m1();</a:t>
            </a:r>
          </a:p>
          <a:p>
            <a:pPr algn="l"/>
            <a:r>
              <a:rPr lang="en-NZ" sz="1200" b="1" dirty="0"/>
              <a:t>  public void m2();</a:t>
            </a:r>
          </a:p>
          <a:p>
            <a:pPr algn="l"/>
            <a:r>
              <a:rPr lang="en-NZ" sz="1200" b="1" dirty="0"/>
              <a:t>}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2925366" y="3534107"/>
            <a:ext cx="2729309" cy="830997"/>
          </a:xfrm>
          <a:prstGeom prst="rect">
            <a:avLst/>
          </a:prstGeom>
          <a:solidFill>
            <a:srgbClr val="C0C0C0">
              <a:alpha val="50195"/>
            </a:srgbClr>
          </a:solidFill>
          <a:ln w="19050" algn="ctr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 algn="l"/>
            <a:r>
              <a:rPr lang="en-NZ" sz="1200" b="1" dirty="0"/>
              <a:t>class c1 implements I1 {</a:t>
            </a:r>
          </a:p>
          <a:p>
            <a:pPr algn="l"/>
            <a:r>
              <a:rPr lang="en-NZ" sz="1200" b="1" dirty="0"/>
              <a:t>  public void m1() {}</a:t>
            </a:r>
          </a:p>
          <a:p>
            <a:pPr algn="l"/>
            <a:r>
              <a:rPr lang="en-NZ" sz="1200" b="1" dirty="0"/>
              <a:t>  public void m2() {}</a:t>
            </a:r>
          </a:p>
          <a:p>
            <a:pPr algn="l"/>
            <a:r>
              <a:rPr lang="en-NZ" sz="1200" b="1" dirty="0"/>
              <a:t>}</a:t>
            </a:r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6116322" y="4149080"/>
            <a:ext cx="3589206" cy="646113"/>
          </a:xfrm>
          <a:prstGeom prst="rect">
            <a:avLst/>
          </a:prstGeom>
          <a:solidFill>
            <a:srgbClr val="C0C0C0">
              <a:alpha val="50195"/>
            </a:srgbClr>
          </a:solidFill>
          <a:ln w="19050" algn="ctr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 algn="l"/>
            <a:r>
              <a:rPr lang="en-NZ" sz="1200" b="1" dirty="0"/>
              <a:t>interface I2 extends I1 {</a:t>
            </a:r>
          </a:p>
          <a:p>
            <a:pPr algn="l"/>
            <a:r>
              <a:rPr lang="en-NZ" sz="1200" b="1" dirty="0"/>
              <a:t>  public void m3();</a:t>
            </a:r>
          </a:p>
          <a:p>
            <a:pPr algn="l"/>
            <a:r>
              <a:rPr lang="en-NZ" sz="1200" b="1" dirty="0"/>
              <a:t>}</a:t>
            </a:r>
          </a:p>
        </p:txBody>
      </p:sp>
      <p:sp>
        <p:nvSpPr>
          <p:cNvPr id="22538" name="Rectangle 7"/>
          <p:cNvSpPr>
            <a:spLocks noChangeArrowheads="1"/>
          </p:cNvSpPr>
          <p:nvPr/>
        </p:nvSpPr>
        <p:spPr bwMode="auto">
          <a:xfrm>
            <a:off x="6393160" y="5293320"/>
            <a:ext cx="3042311" cy="1016000"/>
          </a:xfrm>
          <a:prstGeom prst="rect">
            <a:avLst/>
          </a:prstGeom>
          <a:solidFill>
            <a:srgbClr val="C0C0C0">
              <a:alpha val="50195"/>
            </a:srgbClr>
          </a:solidFill>
          <a:ln w="19050" algn="ctr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pPr algn="l"/>
            <a:r>
              <a:rPr lang="en-NZ" sz="1200" b="1" dirty="0"/>
              <a:t>class c2 implements I2 {</a:t>
            </a:r>
          </a:p>
          <a:p>
            <a:pPr algn="l"/>
            <a:r>
              <a:rPr lang="en-NZ" sz="1200" b="1" dirty="0"/>
              <a:t>  public void m1() {}</a:t>
            </a:r>
          </a:p>
          <a:p>
            <a:pPr algn="l"/>
            <a:r>
              <a:rPr lang="en-NZ" sz="1200" b="1" dirty="0"/>
              <a:t>  public void m2() {}</a:t>
            </a:r>
          </a:p>
          <a:p>
            <a:pPr algn="l"/>
            <a:r>
              <a:rPr lang="en-NZ" sz="1200" b="1" dirty="0"/>
              <a:t>  public void m3() {}</a:t>
            </a:r>
          </a:p>
          <a:p>
            <a:pPr algn="l"/>
            <a:r>
              <a:rPr lang="en-NZ" sz="1200" b="1" dirty="0"/>
              <a:t>}</a:t>
            </a:r>
          </a:p>
        </p:txBody>
      </p:sp>
      <p:cxnSp>
        <p:nvCxnSpPr>
          <p:cNvPr id="22539" name="AutoShape 8"/>
          <p:cNvCxnSpPr>
            <a:cxnSpLocks noChangeShapeType="1"/>
            <a:stCxn id="22536" idx="0"/>
          </p:cNvCxnSpPr>
          <p:nvPr/>
        </p:nvCxnSpPr>
        <p:spPr bwMode="auto">
          <a:xfrm flipV="1">
            <a:off x="4290021" y="3253748"/>
            <a:ext cx="2766441" cy="280359"/>
          </a:xfrm>
          <a:prstGeom prst="straightConnector1">
            <a:avLst/>
          </a:prstGeom>
          <a:noFill/>
          <a:ln w="19050">
            <a:solidFill>
              <a:srgbClr val="800000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AutoShape 9"/>
          <p:cNvCxnSpPr>
            <a:cxnSpLocks noChangeShapeType="1"/>
            <a:stCxn id="22537" idx="0"/>
            <a:endCxn id="22535" idx="2"/>
          </p:cNvCxnSpPr>
          <p:nvPr/>
        </p:nvCxnSpPr>
        <p:spPr bwMode="auto">
          <a:xfrm flipV="1">
            <a:off x="7910925" y="3717032"/>
            <a:ext cx="2018" cy="432048"/>
          </a:xfrm>
          <a:prstGeom prst="straightConnector1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AutoShape 10"/>
          <p:cNvCxnSpPr>
            <a:cxnSpLocks noChangeShapeType="1"/>
            <a:stCxn id="22538" idx="0"/>
            <a:endCxn id="22537" idx="2"/>
          </p:cNvCxnSpPr>
          <p:nvPr/>
        </p:nvCxnSpPr>
        <p:spPr bwMode="auto">
          <a:xfrm flipH="1" flipV="1">
            <a:off x="7910925" y="4795193"/>
            <a:ext cx="3391" cy="498127"/>
          </a:xfrm>
          <a:prstGeom prst="straightConnector1">
            <a:avLst/>
          </a:prstGeom>
          <a:noFill/>
          <a:ln w="19050">
            <a:solidFill>
              <a:srgbClr val="800000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2" name="Rectangle 5"/>
          <p:cNvSpPr>
            <a:spLocks noChangeArrowheads="1"/>
          </p:cNvSpPr>
          <p:nvPr/>
        </p:nvSpPr>
        <p:spPr bwMode="auto">
          <a:xfrm>
            <a:off x="975122" y="4508500"/>
            <a:ext cx="4841973" cy="175432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l"/>
            <a:r>
              <a:rPr lang="en-NZ" sz="1200" b="1" dirty="0"/>
              <a:t>C1 a = new C1</a:t>
            </a:r>
            <a:r>
              <a:rPr lang="en-NZ" sz="1200" b="1" dirty="0" smtClean="0"/>
              <a:t>();  \\ a is a reference variable of type C1</a:t>
            </a:r>
            <a:endParaRPr lang="en-NZ" sz="1200" b="1" dirty="0"/>
          </a:p>
          <a:p>
            <a:pPr algn="l"/>
            <a:r>
              <a:rPr lang="en-NZ" sz="1200" b="1" dirty="0"/>
              <a:t>C1 b = new C1</a:t>
            </a:r>
            <a:r>
              <a:rPr lang="en-NZ" sz="1200" b="1" dirty="0" smtClean="0"/>
              <a:t>(); </a:t>
            </a:r>
            <a:endParaRPr lang="en-NZ" sz="1200" b="1" dirty="0"/>
          </a:p>
          <a:p>
            <a:pPr algn="l"/>
            <a:r>
              <a:rPr lang="en-NZ" sz="1200" b="1" dirty="0"/>
              <a:t>I1 p = a</a:t>
            </a:r>
            <a:r>
              <a:rPr lang="en-NZ" sz="1200" b="1" dirty="0" smtClean="0"/>
              <a:t>; \\ p is a  reference variable of type I1</a:t>
            </a:r>
            <a:endParaRPr lang="en-NZ" sz="1200" b="1" dirty="0"/>
          </a:p>
          <a:p>
            <a:pPr algn="l"/>
            <a:r>
              <a:rPr lang="en-NZ" sz="1200" b="1" dirty="0"/>
              <a:t>p.m1();</a:t>
            </a:r>
          </a:p>
          <a:p>
            <a:pPr algn="l"/>
            <a:endParaRPr lang="en-NZ" sz="1200" b="1" dirty="0"/>
          </a:p>
          <a:p>
            <a:pPr algn="l"/>
            <a:r>
              <a:rPr lang="en-NZ" sz="1200" b="1" dirty="0"/>
              <a:t>C2 c = new C2();</a:t>
            </a:r>
          </a:p>
          <a:p>
            <a:pPr algn="l"/>
            <a:r>
              <a:rPr lang="en-NZ" sz="1200" b="1" dirty="0"/>
              <a:t>I2 q = c</a:t>
            </a:r>
            <a:r>
              <a:rPr lang="en-NZ" sz="1200" b="1" dirty="0" smtClean="0"/>
              <a:t>;  \\ q is a reference variable of type I2</a:t>
            </a:r>
            <a:endParaRPr lang="en-NZ" sz="1200" b="1" dirty="0"/>
          </a:p>
          <a:p>
            <a:pPr algn="l"/>
            <a:r>
              <a:rPr lang="en-NZ" sz="1200" b="1" dirty="0"/>
              <a:t>q.m1();</a:t>
            </a:r>
          </a:p>
          <a:p>
            <a:pPr algn="l"/>
            <a:r>
              <a:rPr lang="en-NZ" sz="1200" b="1" dirty="0"/>
              <a:t>q.m2</a:t>
            </a:r>
            <a:r>
              <a:rPr lang="en-NZ" sz="1200" b="1" dirty="0" smtClean="0"/>
              <a:t>();</a:t>
            </a:r>
            <a:endParaRPr lang="en-NZ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905328" y="4859868"/>
            <a:ext cx="128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800" b="1" dirty="0" smtClean="0"/>
              <a:t>«realize»</a:t>
            </a:r>
            <a:endParaRPr lang="en-NZ" sz="1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400071" y="2987660"/>
            <a:ext cx="128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800" b="1" dirty="0" smtClean="0"/>
              <a:t>«realize»</a:t>
            </a:r>
            <a:endParaRPr lang="en-NZ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N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tx2"/>
                </a:solidFill>
                <a:latin typeface="Tahoma" pitchFamily="34" charset="0"/>
              </a:rPr>
              <a:t>COMPSCI 230: Impl1</a:t>
            </a:r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54FA7B69-D69A-4371-B177-DA5C2952476C}" type="slidenum">
              <a:rPr lang="en-NZ">
                <a:solidFill>
                  <a:schemeClr val="tx2"/>
                </a:solidFill>
                <a:latin typeface="Tahoma" pitchFamily="34" charset="0"/>
              </a:rPr>
              <a:pPr eaLnBrk="1" hangingPunct="1"/>
              <a:t>17</a:t>
            </a:fld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355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94337" y="1196976"/>
            <a:ext cx="9360826" cy="216001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You can use the </a:t>
            </a:r>
            <a:r>
              <a:rPr lang="en-NZ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NZ" sz="2800" dirty="0" smtClean="0"/>
              <a:t> operator to test an object to see if it implements an interface, </a:t>
            </a:r>
            <a:r>
              <a:rPr lang="en-NZ" sz="2800" b="1" dirty="0" smtClean="0"/>
              <a:t>before</a:t>
            </a:r>
            <a:r>
              <a:rPr lang="en-NZ" sz="2800" b="1" i="1" dirty="0" smtClean="0"/>
              <a:t> </a:t>
            </a:r>
            <a:r>
              <a:rPr lang="en-NZ" sz="2800" dirty="0" smtClean="0"/>
              <a:t>you invoke a method in this interface.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This </a:t>
            </a:r>
            <a:r>
              <a:rPr lang="en-NZ" sz="2400" i="1" dirty="0" smtClean="0"/>
              <a:t>might</a:t>
            </a:r>
            <a:r>
              <a:rPr lang="en-NZ" sz="2400" dirty="0" smtClean="0"/>
              <a:t> improve readability and correctness.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This </a:t>
            </a:r>
            <a:r>
              <a:rPr lang="en-US" sz="2400" i="1" dirty="0" smtClean="0"/>
              <a:t>might </a:t>
            </a:r>
            <a:r>
              <a:rPr lang="en-US" sz="2400" dirty="0" smtClean="0"/>
              <a:t>be a hack.   </a:t>
            </a:r>
          </a:p>
          <a:p>
            <a:pPr lvl="2">
              <a:lnSpc>
                <a:spcPct val="80000"/>
              </a:lnSpc>
            </a:pPr>
            <a:r>
              <a:rPr lang="en-US" sz="2100" dirty="0" smtClean="0"/>
              <a:t>Where possible, you should extend classes and interfaces to obtain polymorphic </a:t>
            </a:r>
            <a:r>
              <a:rPr lang="en-US" sz="2100" dirty="0" err="1" smtClean="0"/>
              <a:t>behaviour</a:t>
            </a:r>
            <a:r>
              <a:rPr lang="en-US" sz="2100" dirty="0" smtClean="0"/>
              <a:t>, rather than making a runtime check.</a:t>
            </a: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531520" y="3356992"/>
            <a:ext cx="8928992" cy="2831544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if( </a:t>
            </a:r>
            <a:r>
              <a:rPr lang="en-NZ" sz="1800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NZ" sz="18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NZ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b="1" dirty="0" err="1" smtClean="0">
                <a:latin typeface="Courier New" pitchFamily="49" charset="0"/>
                <a:cs typeface="Courier New" pitchFamily="49" charset="0"/>
              </a:rPr>
              <a:t>Bounceable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 ) {</a:t>
            </a:r>
            <a:endParaRPr lang="en-NZ" sz="18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sz="1800" b="1" dirty="0" err="1" smtClean="0">
                <a:latin typeface="Courier New" pitchFamily="49" charset="0"/>
                <a:cs typeface="Courier New" pitchFamily="49" charset="0"/>
              </a:rPr>
              <a:t>b.hitWall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( "</a:t>
            </a:r>
            <a:r>
              <a:rPr lang="en-NZ" sz="1800" b="1" dirty="0">
                <a:latin typeface="Courier New" pitchFamily="49" charset="0"/>
                <a:cs typeface="Courier New" pitchFamily="49" charset="0"/>
              </a:rPr>
              <a:t>Wall 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A" );</a:t>
            </a:r>
          </a:p>
          <a:p>
            <a:pPr algn="l"/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} else { \\ abort, with an error message to the console</a:t>
            </a:r>
          </a:p>
          <a:p>
            <a:pPr algn="l"/>
            <a:r>
              <a:rPr lang="en-NZ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 throw new </a:t>
            </a:r>
            <a:r>
              <a:rPr lang="en-NZ" sz="1800" b="1" dirty="0" err="1" smtClean="0">
                <a:latin typeface="Courier New" pitchFamily="49" charset="0"/>
                <a:cs typeface="Courier New" pitchFamily="49" charset="0"/>
              </a:rPr>
              <a:t>AssertionError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( b ); </a:t>
            </a:r>
          </a:p>
          <a:p>
            <a:pPr algn="l"/>
            <a:r>
              <a:rPr lang="en-NZ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NZ" sz="1800" b="1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NZ" sz="1800" b="1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18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NZ" sz="1800" b="1" dirty="0" err="1" smtClean="0">
                <a:latin typeface="Courier New" pitchFamily="49" charset="0"/>
                <a:cs typeface="Courier New" pitchFamily="49" charset="0"/>
              </a:rPr>
              <a:t>somedate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NZ" sz="1800" b="1" dirty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\\ throw an exception if </a:t>
            </a:r>
            <a:r>
              <a:rPr lang="en-NZ" sz="1800" b="1" dirty="0" err="1" smtClean="0">
                <a:latin typeface="Courier New" pitchFamily="49" charset="0"/>
                <a:cs typeface="Courier New" pitchFamily="49" charset="0"/>
              </a:rPr>
              <a:t>somedate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 is not Relatable.</a:t>
            </a:r>
            <a:br>
              <a:rPr lang="en-NZ" sz="1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assert( Date </a:t>
            </a:r>
            <a:r>
              <a:rPr lang="en-NZ" sz="18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NZ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b="1" dirty="0" smtClean="0">
                <a:latin typeface="Courier New" pitchFamily="49" charset="0"/>
                <a:cs typeface="Courier New" pitchFamily="49" charset="0"/>
              </a:rPr>
              <a:t>Relatable );</a:t>
            </a:r>
          </a:p>
          <a:p>
            <a:pPr marL="0" lvl="2" algn="l"/>
            <a:r>
              <a:rPr lang="en-NZ" sz="1600" b="1" dirty="0" smtClean="0">
                <a:latin typeface="Courier New" pitchFamily="49" charset="0"/>
                <a:cs typeface="Courier New" pitchFamily="49" charset="0"/>
              </a:rPr>
              <a:t>\\ See </a:t>
            </a:r>
            <a:r>
              <a:rPr lang="en-US" sz="1600" b="1" dirty="0">
                <a:latin typeface="Courier New" pitchFamily="49" charset="0"/>
                <a:cs typeface="Courier New" pitchFamily="49" charset="0"/>
                <a:hlinkClick r:id="rId2"/>
              </a:rPr>
              <a:t>http://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  <a:hlinkClick r:id="rId2"/>
              </a:rPr>
              <a:t>docs.oracle.com/javase/1.4.2/docs/guide/lang/assert.html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NZ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Abstract Classes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Sometimes, it’s appropriate to partly-implement a class or interface.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Abstract classes </a:t>
            </a:r>
            <a:r>
              <a:rPr lang="en-NZ" dirty="0" smtClean="0"/>
              <a:t>allow code to be reused in similar implementations.</a:t>
            </a:r>
          </a:p>
          <a:p>
            <a:r>
              <a:rPr lang="en-NZ" dirty="0"/>
              <a:t>A</a:t>
            </a:r>
            <a:r>
              <a:rPr lang="en-NZ" dirty="0" smtClean="0"/>
              <a:t>bstract classes may include some </a:t>
            </a:r>
            <a:r>
              <a:rPr lang="en-NZ" dirty="0" smtClean="0">
                <a:solidFill>
                  <a:srgbClr val="FF0000"/>
                </a:solidFill>
              </a:rPr>
              <a:t>abstract methods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If there are no abstract methods, then the class is usually (but not always) implemented fully enough to be used by an application.</a:t>
            </a:r>
          </a:p>
          <a:p>
            <a:pPr lvl="2"/>
            <a:r>
              <a:rPr lang="en-NZ" dirty="0" smtClean="0"/>
              <a:t>Sometimes it’s helpful to have multiple implementations that differ only in their type, but this is quite an advanced concept in design.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MyGraphicObject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{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declare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fields – these may be non-static 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declare non-abstract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methods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// (none)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// declare methods which must be implemented later  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abstract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void draw();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50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tho065\Documents\UoA\Teaching\230\230s214\ShapeCricleRectangleTriang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98" y="1101675"/>
            <a:ext cx="54483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75123" y="0"/>
            <a:ext cx="8107098" cy="1143000"/>
          </a:xfrm>
        </p:spPr>
        <p:txBody>
          <a:bodyPr/>
          <a:lstStyle/>
          <a:p>
            <a:pPr eaLnBrk="1" hangingPunct="1"/>
            <a:r>
              <a:rPr lang="en-NZ" dirty="0" smtClean="0"/>
              <a:t>Example</a:t>
            </a:r>
          </a:p>
        </p:txBody>
      </p:sp>
      <p:sp>
        <p:nvSpPr>
          <p:cNvPr id="16388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COMPSCI 230: Impl1</a:t>
            </a:r>
            <a:endParaRPr lang="en-NZ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9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4E64FF19-EF57-44A6-B4B2-E5DA2B81F79F}" type="slidenum">
              <a:rPr lang="en-NZ">
                <a:solidFill>
                  <a:schemeClr val="tx2"/>
                </a:solidFill>
              </a:rPr>
              <a:pPr eaLnBrk="1" hangingPunct="1"/>
              <a:t>19</a:t>
            </a:fld>
            <a:endParaRPr lang="en-NZ">
              <a:solidFill>
                <a:schemeClr val="tx2"/>
              </a:solidFill>
            </a:endParaRPr>
          </a:p>
        </p:txBody>
      </p:sp>
      <p:sp>
        <p:nvSpPr>
          <p:cNvPr id="16391" name="Rectangle 25"/>
          <p:cNvSpPr>
            <a:spLocks noChangeArrowheads="1"/>
          </p:cNvSpPr>
          <p:nvPr/>
        </p:nvSpPr>
        <p:spPr bwMode="auto">
          <a:xfrm>
            <a:off x="194337" y="4221163"/>
            <a:ext cx="4172215" cy="1200329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NZ" sz="1200" b="1" dirty="0"/>
              <a:t>public class </a:t>
            </a:r>
            <a:r>
              <a:rPr lang="en-NZ" sz="1200" b="1" u="sng" dirty="0"/>
              <a:t>Rectangle</a:t>
            </a:r>
            <a:r>
              <a:rPr lang="en-NZ" sz="1200" b="1" dirty="0"/>
              <a:t> extends Shape {</a:t>
            </a:r>
          </a:p>
          <a:p>
            <a:pPr algn="l"/>
            <a:r>
              <a:rPr lang="en-NZ" sz="1200" b="1" dirty="0"/>
              <a:t>  private </a:t>
            </a:r>
            <a:r>
              <a:rPr lang="en-NZ" sz="1200" b="1" dirty="0" err="1"/>
              <a:t>int</a:t>
            </a:r>
            <a:r>
              <a:rPr lang="en-NZ" sz="1200" b="1" dirty="0"/>
              <a:t> width, height; </a:t>
            </a:r>
          </a:p>
          <a:p>
            <a:pPr algn="l"/>
            <a:r>
              <a:rPr lang="en-NZ" sz="1200" b="1" dirty="0"/>
              <a:t>   public </a:t>
            </a:r>
            <a:r>
              <a:rPr lang="en-NZ" sz="1200" b="1" dirty="0" err="1"/>
              <a:t>int</a:t>
            </a:r>
            <a:r>
              <a:rPr lang="en-NZ" sz="1200" b="1" dirty="0"/>
              <a:t> </a:t>
            </a:r>
            <a:r>
              <a:rPr lang="en-NZ" sz="1200" b="1" u="sng" dirty="0"/>
              <a:t>area</a:t>
            </a:r>
            <a:r>
              <a:rPr lang="en-NZ" sz="1200" b="1" dirty="0"/>
              <a:t>() {</a:t>
            </a:r>
          </a:p>
          <a:p>
            <a:pPr algn="l"/>
            <a:r>
              <a:rPr lang="en-NZ" sz="1200" b="1" dirty="0"/>
              <a:t>    return (width * height);</a:t>
            </a:r>
          </a:p>
          <a:p>
            <a:pPr algn="l"/>
            <a:r>
              <a:rPr lang="en-NZ" sz="1200" b="1" dirty="0"/>
              <a:t>  } </a:t>
            </a:r>
          </a:p>
          <a:p>
            <a:pPr algn="l"/>
            <a:r>
              <a:rPr lang="en-NZ" sz="1200" b="1" dirty="0"/>
              <a:t>  ...</a:t>
            </a:r>
          </a:p>
        </p:txBody>
      </p:sp>
      <p:sp>
        <p:nvSpPr>
          <p:cNvPr id="16392" name="Rectangle 10"/>
          <p:cNvSpPr>
            <a:spLocks noChangeArrowheads="1"/>
          </p:cNvSpPr>
          <p:nvPr/>
        </p:nvSpPr>
        <p:spPr bwMode="auto">
          <a:xfrm>
            <a:off x="4796500" y="188914"/>
            <a:ext cx="4758663" cy="1384995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NZ" sz="1200" b="1" dirty="0" smtClean="0"/>
              <a:t>abstract </a:t>
            </a:r>
            <a:r>
              <a:rPr lang="en-NZ" sz="1200" b="1" dirty="0"/>
              <a:t>class Shape {</a:t>
            </a:r>
          </a:p>
          <a:p>
            <a:pPr algn="l"/>
            <a:r>
              <a:rPr lang="en-NZ" sz="1200" b="1" dirty="0" smtClean="0"/>
              <a:t> Point p;</a:t>
            </a:r>
          </a:p>
          <a:p>
            <a:pPr algn="l"/>
            <a:r>
              <a:rPr lang="en-NZ" sz="1200" b="1" dirty="0" smtClean="0"/>
              <a:t> Shape(){ this(0, 0); }</a:t>
            </a:r>
          </a:p>
          <a:p>
            <a:pPr algn="l"/>
            <a:r>
              <a:rPr lang="en-NZ" sz="1200" b="1" dirty="0" smtClean="0"/>
              <a:t> Shape(x, y){ p = new Point(x, y); }</a:t>
            </a:r>
            <a:endParaRPr lang="en-NZ" sz="1200" b="1" dirty="0"/>
          </a:p>
          <a:p>
            <a:pPr algn="l"/>
            <a:r>
              <a:rPr lang="en-NZ" sz="1200" b="1" dirty="0"/>
              <a:t> public abstract void draw(Graphics g);</a:t>
            </a:r>
          </a:p>
          <a:p>
            <a:pPr algn="l"/>
            <a:r>
              <a:rPr lang="en-NZ" sz="1200" b="1" dirty="0"/>
              <a:t> public </a:t>
            </a:r>
            <a:r>
              <a:rPr lang="en-NZ" sz="1200" b="1" dirty="0" smtClean="0"/>
              <a:t>abstract </a:t>
            </a:r>
            <a:r>
              <a:rPr lang="en-NZ" sz="1200" b="1" dirty="0" err="1" smtClean="0"/>
              <a:t>int</a:t>
            </a:r>
            <a:r>
              <a:rPr lang="en-NZ" sz="1200" b="1" dirty="0" smtClean="0"/>
              <a:t> area</a:t>
            </a:r>
            <a:r>
              <a:rPr lang="en-NZ" sz="1200" b="1" dirty="0"/>
              <a:t>();</a:t>
            </a:r>
          </a:p>
          <a:p>
            <a:pPr algn="l"/>
            <a:r>
              <a:rPr lang="en-NZ" sz="1200" b="1" dirty="0"/>
              <a:t>} </a:t>
            </a:r>
          </a:p>
        </p:txBody>
      </p:sp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2495418" y="5421492"/>
            <a:ext cx="3900488" cy="1200329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NZ" sz="1200" b="1" dirty="0"/>
              <a:t>public class Triangle extends Shape {</a:t>
            </a:r>
          </a:p>
          <a:p>
            <a:pPr algn="l"/>
            <a:r>
              <a:rPr lang="en-NZ" sz="1200" b="1" dirty="0"/>
              <a:t>  private </a:t>
            </a:r>
            <a:r>
              <a:rPr lang="en-NZ" sz="1200" b="1" dirty="0" err="1"/>
              <a:t>int</a:t>
            </a:r>
            <a:r>
              <a:rPr lang="en-NZ" sz="1200" b="1" dirty="0"/>
              <a:t> </a:t>
            </a:r>
            <a:r>
              <a:rPr lang="en-NZ" sz="1200" b="1" dirty="0" smtClean="0"/>
              <a:t>base, </a:t>
            </a:r>
            <a:r>
              <a:rPr lang="en-NZ" sz="1200" b="1" dirty="0"/>
              <a:t>height; </a:t>
            </a:r>
          </a:p>
          <a:p>
            <a:pPr algn="l"/>
            <a:r>
              <a:rPr lang="en-NZ" sz="1200" b="1" dirty="0"/>
              <a:t>  public </a:t>
            </a:r>
            <a:r>
              <a:rPr lang="en-NZ" sz="1200" b="1" dirty="0" err="1"/>
              <a:t>int</a:t>
            </a:r>
            <a:r>
              <a:rPr lang="en-NZ" sz="1200" b="1" dirty="0"/>
              <a:t> area() {</a:t>
            </a:r>
          </a:p>
          <a:p>
            <a:pPr algn="l"/>
            <a:r>
              <a:rPr lang="en-NZ" sz="1200" b="1" dirty="0"/>
              <a:t>    return </a:t>
            </a:r>
            <a:r>
              <a:rPr lang="en-NZ" sz="1200" b="1" dirty="0" smtClean="0"/>
              <a:t>(base </a:t>
            </a:r>
            <a:r>
              <a:rPr lang="en-NZ" sz="1200" b="1" dirty="0"/>
              <a:t>* height) / 2;</a:t>
            </a:r>
          </a:p>
          <a:p>
            <a:pPr algn="l"/>
            <a:r>
              <a:rPr lang="en-NZ" sz="1200" b="1" dirty="0"/>
              <a:t>  }</a:t>
            </a:r>
          </a:p>
          <a:p>
            <a:pPr algn="l"/>
            <a:r>
              <a:rPr lang="en-NZ" sz="1200" b="1" dirty="0"/>
              <a:t> ...</a:t>
            </a:r>
          </a:p>
        </p:txBody>
      </p:sp>
      <p:sp>
        <p:nvSpPr>
          <p:cNvPr id="16395" name="AutoShape 17"/>
          <p:cNvSpPr>
            <a:spLocks noChangeArrowheads="1"/>
          </p:cNvSpPr>
          <p:nvPr/>
        </p:nvSpPr>
        <p:spPr bwMode="auto">
          <a:xfrm>
            <a:off x="5693605" y="1465959"/>
            <a:ext cx="3589206" cy="504825"/>
          </a:xfrm>
          <a:prstGeom prst="wedgeRectCallout">
            <a:avLst>
              <a:gd name="adj1" fmla="val -26616"/>
              <a:gd name="adj2" fmla="val -70125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NZ" sz="1200" b="1" dirty="0" smtClean="0"/>
              <a:t>An abstract method is defined with a </a:t>
            </a:r>
            <a:r>
              <a:rPr lang="en-NZ" sz="1200" b="1" dirty="0" smtClean="0">
                <a:solidFill>
                  <a:srgbClr val="FF0000"/>
                </a:solidFill>
              </a:rPr>
              <a:t>signature</a:t>
            </a:r>
            <a:r>
              <a:rPr lang="en-NZ" sz="1200" b="1" dirty="0" smtClean="0"/>
              <a:t> but no implementation.</a:t>
            </a:r>
            <a:endParaRPr lang="en-NZ" sz="1200" b="1" dirty="0">
              <a:latin typeface="Tahoma" pitchFamily="34" charset="0"/>
            </a:endParaRPr>
          </a:p>
        </p:txBody>
      </p:sp>
      <p:sp>
        <p:nvSpPr>
          <p:cNvPr id="16396" name="AutoShape 18"/>
          <p:cNvSpPr>
            <a:spLocks noChangeArrowheads="1"/>
          </p:cNvSpPr>
          <p:nvPr/>
        </p:nvSpPr>
        <p:spPr bwMode="auto">
          <a:xfrm>
            <a:off x="3783542" y="2055815"/>
            <a:ext cx="1793743" cy="288925"/>
          </a:xfrm>
          <a:prstGeom prst="wedgeRectCallout">
            <a:avLst>
              <a:gd name="adj1" fmla="val -66929"/>
              <a:gd name="adj2" fmla="val -23405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NZ" sz="1200" b="1">
                <a:latin typeface="Tahoma" pitchFamily="34" charset="0"/>
              </a:rPr>
              <a:t>Abstract methods</a:t>
            </a:r>
          </a:p>
        </p:txBody>
      </p:sp>
      <p:sp>
        <p:nvSpPr>
          <p:cNvPr id="16397" name="Oval 20"/>
          <p:cNvSpPr>
            <a:spLocks noChangeArrowheads="1"/>
          </p:cNvSpPr>
          <p:nvPr/>
        </p:nvSpPr>
        <p:spPr bwMode="auto">
          <a:xfrm>
            <a:off x="1520296" y="1897701"/>
            <a:ext cx="1950244" cy="451800"/>
          </a:xfrm>
          <a:prstGeom prst="ellips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Oval 21"/>
          <p:cNvSpPr>
            <a:spLocks noChangeArrowheads="1"/>
          </p:cNvSpPr>
          <p:nvPr/>
        </p:nvSpPr>
        <p:spPr bwMode="auto">
          <a:xfrm>
            <a:off x="348326" y="3416301"/>
            <a:ext cx="1482460" cy="358775"/>
          </a:xfrm>
          <a:prstGeom prst="ellips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Oval 22"/>
          <p:cNvSpPr>
            <a:spLocks noChangeArrowheads="1"/>
          </p:cNvSpPr>
          <p:nvPr/>
        </p:nvSpPr>
        <p:spPr bwMode="auto">
          <a:xfrm>
            <a:off x="1921564" y="3860800"/>
            <a:ext cx="1482460" cy="360362"/>
          </a:xfrm>
          <a:prstGeom prst="ellips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Oval 23"/>
          <p:cNvSpPr>
            <a:spLocks noChangeArrowheads="1"/>
          </p:cNvSpPr>
          <p:nvPr/>
        </p:nvSpPr>
        <p:spPr bwMode="auto">
          <a:xfrm>
            <a:off x="3900487" y="3592515"/>
            <a:ext cx="1559852" cy="358775"/>
          </a:xfrm>
          <a:prstGeom prst="ellipse">
            <a:avLst/>
          </a:prstGeom>
          <a:noFill/>
          <a:ln w="19050" algn="ctr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AutoShape 24"/>
          <p:cNvSpPr>
            <a:spLocks noChangeArrowheads="1"/>
          </p:cNvSpPr>
          <p:nvPr/>
        </p:nvSpPr>
        <p:spPr bwMode="auto">
          <a:xfrm>
            <a:off x="5953056" y="3654427"/>
            <a:ext cx="2756825" cy="431800"/>
          </a:xfrm>
          <a:prstGeom prst="wedgeRectCallout">
            <a:avLst>
              <a:gd name="adj1" fmla="val 7523"/>
              <a:gd name="adj2" fmla="val 73162"/>
            </a:avLst>
          </a:prstGeom>
          <a:solidFill>
            <a:schemeClr val="bg1"/>
          </a:solidFill>
          <a:ln w="12700" algn="ctr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NZ" sz="1200" b="1" dirty="0" smtClean="0">
                <a:latin typeface="Tahoma" pitchFamily="34" charset="0"/>
              </a:rPr>
              <a:t>Concrete </a:t>
            </a:r>
            <a:r>
              <a:rPr lang="en-NZ" sz="1200" b="1" dirty="0" smtClean="0"/>
              <a:t>subclasses must </a:t>
            </a:r>
            <a:r>
              <a:rPr lang="en-NZ" sz="1200" b="1" dirty="0" smtClean="0">
                <a:latin typeface="Tahoma" pitchFamily="34" charset="0"/>
              </a:rPr>
              <a:t>implement all abstract methods.</a:t>
            </a:r>
            <a:endParaRPr lang="en-NZ" sz="1200" b="1" dirty="0">
              <a:latin typeface="Tahoma" pitchFamily="34" charset="0"/>
            </a:endParaRPr>
          </a:p>
        </p:txBody>
      </p:sp>
      <p:sp>
        <p:nvSpPr>
          <p:cNvPr id="16402" name="Rectangle 26"/>
          <p:cNvSpPr>
            <a:spLocks noChangeArrowheads="1"/>
          </p:cNvSpPr>
          <p:nvPr/>
        </p:nvSpPr>
        <p:spPr bwMode="auto">
          <a:xfrm>
            <a:off x="4719109" y="4221163"/>
            <a:ext cx="4913445" cy="1200329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NZ" sz="1200" b="1" dirty="0"/>
              <a:t>public class Circle extends Shape {</a:t>
            </a:r>
          </a:p>
          <a:p>
            <a:pPr algn="l"/>
            <a:r>
              <a:rPr lang="en-NZ" sz="1200" b="1" dirty="0"/>
              <a:t>  private </a:t>
            </a:r>
            <a:r>
              <a:rPr lang="en-NZ" sz="1200" b="1" dirty="0" err="1"/>
              <a:t>int</a:t>
            </a:r>
            <a:r>
              <a:rPr lang="en-NZ" sz="1200" b="1" dirty="0"/>
              <a:t> radius;</a:t>
            </a:r>
          </a:p>
          <a:p>
            <a:pPr algn="l"/>
            <a:r>
              <a:rPr lang="en-NZ" sz="1200" b="1" dirty="0"/>
              <a:t>  public </a:t>
            </a:r>
            <a:r>
              <a:rPr lang="en-NZ" sz="1200" b="1" dirty="0" err="1"/>
              <a:t>int</a:t>
            </a:r>
            <a:r>
              <a:rPr lang="en-NZ" sz="1200" b="1" dirty="0"/>
              <a:t> area() {</a:t>
            </a:r>
          </a:p>
          <a:p>
            <a:pPr algn="l"/>
            <a:r>
              <a:rPr lang="en-NZ" sz="1200" b="1" dirty="0"/>
              <a:t>    return (</a:t>
            </a:r>
            <a:r>
              <a:rPr lang="en-NZ" sz="1200" b="1" dirty="0" err="1"/>
              <a:t>int</a:t>
            </a:r>
            <a:r>
              <a:rPr lang="en-NZ" sz="1200" b="1" dirty="0"/>
              <a:t>) (</a:t>
            </a:r>
            <a:r>
              <a:rPr lang="en-NZ" sz="1200" b="1" dirty="0" err="1"/>
              <a:t>Math.PI</a:t>
            </a:r>
            <a:r>
              <a:rPr lang="en-NZ" sz="1200" b="1" dirty="0"/>
              <a:t> * radius * radius);</a:t>
            </a:r>
          </a:p>
          <a:p>
            <a:pPr algn="l"/>
            <a:r>
              <a:rPr lang="en-NZ" sz="1200" b="1" dirty="0"/>
              <a:t>  } </a:t>
            </a:r>
          </a:p>
          <a:p>
            <a:pPr algn="l"/>
            <a:r>
              <a:rPr lang="en-NZ" sz="1200" b="1" dirty="0"/>
              <a:t> 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79F1-F677-4239-85B1-4DB8642444FA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Interfaces in Java</a:t>
            </a:r>
          </a:p>
          <a:p>
            <a:pPr lvl="1"/>
            <a:r>
              <a:rPr lang="en-US" dirty="0" smtClean="0"/>
              <a:t>Reference data types</a:t>
            </a:r>
            <a:endParaRPr lang="en-US" dirty="0"/>
          </a:p>
          <a:p>
            <a:pPr lvl="1"/>
            <a:r>
              <a:rPr lang="en-US" dirty="0" smtClean="0"/>
              <a:t>Abstract classes in </a:t>
            </a:r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Java syntax: five important keywords</a:t>
            </a:r>
          </a:p>
          <a:p>
            <a:r>
              <a:rPr lang="en-US" dirty="0" smtClean="0"/>
              <a:t>Reading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>
                <a:hlinkClick r:id="rId3"/>
              </a:rPr>
              <a:t>The Java </a:t>
            </a:r>
            <a:r>
              <a:rPr lang="en-US" dirty="0" smtClean="0">
                <a:hlinkClick r:id="rId3"/>
              </a:rPr>
              <a:t>Tutorials</a:t>
            </a:r>
            <a:r>
              <a:rPr lang="en-US" dirty="0" smtClean="0"/>
              <a:t>:</a:t>
            </a:r>
            <a:endParaRPr lang="en-US" dirty="0"/>
          </a:p>
          <a:p>
            <a:pPr lvl="2"/>
            <a:r>
              <a:rPr lang="en-US" dirty="0" smtClean="0">
                <a:hlinkClick r:id="rId4"/>
              </a:rPr>
              <a:t>What is an Interface?</a:t>
            </a:r>
            <a:r>
              <a:rPr lang="en-US" dirty="0" smtClean="0"/>
              <a:t>, in the </a:t>
            </a:r>
            <a:r>
              <a:rPr lang="en-US" dirty="0" smtClean="0">
                <a:hlinkClick r:id="rId5"/>
              </a:rPr>
              <a:t>Object-Oriented Programming Concepts</a:t>
            </a:r>
            <a:r>
              <a:rPr lang="en-US" dirty="0" smtClean="0"/>
              <a:t> Lesson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>
                <a:hlinkClick r:id="rId6"/>
              </a:rPr>
              <a:t>Interfaces and Inheritance</a:t>
            </a:r>
            <a:r>
              <a:rPr lang="en-US" dirty="0" smtClean="0"/>
              <a:t> Lesson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Super!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62128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If </a:t>
            </a:r>
            <a:r>
              <a:rPr lang="en-NZ" dirty="0"/>
              <a:t>your method overrides one of its superclass's methods, you can invoke the overridden method through the use of the keyword </a:t>
            </a:r>
            <a:r>
              <a:rPr lang="en-NZ" dirty="0">
                <a:latin typeface="Courier10 BT" panose="02070509030505020404" pitchFamily="49" charset="0"/>
              </a:rPr>
              <a:t>super</a:t>
            </a:r>
            <a:r>
              <a:rPr lang="en-NZ" dirty="0"/>
              <a:t>. </a:t>
            </a:r>
            <a:endParaRPr lang="en-NZ" dirty="0" smtClean="0"/>
          </a:p>
          <a:p>
            <a:pPr lvl="1"/>
            <a:r>
              <a:rPr lang="en-NZ" dirty="0" smtClean="0"/>
              <a:t>You </a:t>
            </a:r>
            <a:r>
              <a:rPr lang="en-NZ" dirty="0"/>
              <a:t>can also use </a:t>
            </a:r>
            <a:r>
              <a:rPr lang="en-NZ" dirty="0">
                <a:latin typeface="Courier10 BT" panose="02070509030505020404" pitchFamily="49" charset="0"/>
              </a:rPr>
              <a:t>super</a:t>
            </a:r>
            <a:r>
              <a:rPr lang="en-NZ" dirty="0"/>
              <a:t> to refer to a </a:t>
            </a:r>
            <a:r>
              <a:rPr lang="en-NZ" dirty="0">
                <a:solidFill>
                  <a:srgbClr val="FF0000"/>
                </a:solidFill>
              </a:rPr>
              <a:t>hidden field</a:t>
            </a:r>
            <a:r>
              <a:rPr lang="en-NZ" dirty="0"/>
              <a:t> (although hiding fields is discouraged). </a:t>
            </a:r>
            <a:endParaRPr lang="en-NZ" dirty="0" smtClean="0"/>
          </a:p>
          <a:p>
            <a:r>
              <a:rPr lang="en-NZ" dirty="0" smtClean="0"/>
              <a:t>Example below.</a:t>
            </a:r>
          </a:p>
          <a:p>
            <a:pPr lvl="1"/>
            <a:r>
              <a:rPr lang="en-NZ" dirty="0" smtClean="0"/>
              <a:t>Can you determine what will be printed to </a:t>
            </a:r>
            <a:r>
              <a:rPr lang="en-NZ" dirty="0" err="1" smtClean="0">
                <a:latin typeface="Courier10 BT" panose="02070509030505020404" pitchFamily="49" charset="0"/>
              </a:rPr>
              <a:t>System.out</a:t>
            </a:r>
            <a:r>
              <a:rPr lang="en-NZ" dirty="0" smtClean="0"/>
              <a:t> when </a:t>
            </a:r>
            <a:r>
              <a:rPr lang="en-NZ" dirty="0" smtClean="0">
                <a:latin typeface="Courier10 BT" panose="02070509030505020404" pitchFamily="49" charset="0"/>
              </a:rPr>
              <a:t>main()</a:t>
            </a:r>
            <a:r>
              <a:rPr lang="en-NZ" dirty="0" smtClean="0"/>
              <a:t> is executed?</a:t>
            </a:r>
          </a:p>
          <a:p>
            <a:pPr marL="0" indent="0">
              <a:buNone/>
            </a:pP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class Superclass { </a:t>
            </a:r>
            <a:endParaRPr lang="en-NZ" sz="2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NZ" sz="2300" b="1" dirty="0" err="1">
                <a:latin typeface="Courier New" pitchFamily="49" charset="0"/>
                <a:cs typeface="Courier New" pitchFamily="49" charset="0"/>
              </a:rPr>
              <a:t>printMethod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() { </a:t>
            </a:r>
            <a:endParaRPr lang="en-NZ" sz="2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("Printed in Superclass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.");</a:t>
            </a:r>
          </a:p>
          <a:p>
            <a:pPr marL="0" indent="0">
              <a:buNone/>
            </a:pP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} } </a:t>
            </a:r>
            <a:endParaRPr lang="en-NZ" sz="2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class Subclass extends Superclass { </a:t>
            </a:r>
            <a:endParaRPr lang="en-NZ" sz="2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NZ" sz="2300" b="1" dirty="0" err="1">
                <a:latin typeface="Courier New" pitchFamily="49" charset="0"/>
                <a:cs typeface="Courier New" pitchFamily="49" charset="0"/>
              </a:rPr>
              <a:t>printMethod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{ // </a:t>
            </a:r>
            <a:r>
              <a:rPr lang="en-NZ" sz="2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overrides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err="1" smtClean="0">
                <a:latin typeface="Courier New" pitchFamily="49" charset="0"/>
                <a:cs typeface="Courier New" pitchFamily="49" charset="0"/>
              </a:rPr>
              <a:t>super.printMethod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NZ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300" b="1" dirty="0" err="1" smtClean="0">
                <a:latin typeface="Courier New" pitchFamily="49" charset="0"/>
                <a:cs typeface="Courier New" pitchFamily="49" charset="0"/>
              </a:rPr>
              <a:t>super.printMethod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(); </a:t>
            </a:r>
            <a:endParaRPr lang="en-NZ" sz="2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2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("Printed in Subclass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marL="0" indent="0">
              <a:buNone/>
            </a:pP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NZ" sz="2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) { </a:t>
            </a:r>
            <a:endParaRPr lang="en-NZ" sz="2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Subclass </a:t>
            </a:r>
            <a:r>
              <a:rPr lang="en-NZ" sz="2300" b="1" dirty="0">
                <a:latin typeface="Courier New" pitchFamily="49" charset="0"/>
                <a:cs typeface="Courier New" pitchFamily="49" charset="0"/>
              </a:rPr>
              <a:t>s = new Subclass(); </a:t>
            </a:r>
            <a:endParaRPr lang="en-NZ" sz="2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2300" b="1" dirty="0" err="1" smtClean="0">
                <a:latin typeface="Courier New" pitchFamily="49" charset="0"/>
                <a:cs typeface="Courier New" pitchFamily="49" charset="0"/>
              </a:rPr>
              <a:t>s.printMethod</a:t>
            </a: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NZ" sz="2300" b="1" dirty="0" smtClean="0">
                <a:latin typeface="Courier New" pitchFamily="49" charset="0"/>
                <a:cs typeface="Courier New" pitchFamily="49" charset="0"/>
              </a:rPr>
              <a:t>} 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41032" y="5517232"/>
            <a:ext cx="4468659" cy="83099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marL="0" indent="0" algn="l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Printed in Superclass. </a:t>
            </a:r>
          </a:p>
          <a:p>
            <a:pPr marL="0" indent="0" algn="l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Printed in Subclass </a:t>
            </a:r>
          </a:p>
        </p:txBody>
      </p:sp>
    </p:spTree>
    <p:extLst>
      <p:ext uri="{BB962C8B-B14F-4D97-AF65-F5344CB8AC3E}">
        <p14:creationId xmlns:p14="http://schemas.microsoft.com/office/powerpoint/2010/main" val="343082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Hiding vs overriding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21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If a subclass defines a static method with the same signature as a static method in the superclass, then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method in the subclass </a:t>
            </a:r>
            <a:r>
              <a:rPr lang="en-NZ" i="1" dirty="0">
                <a:solidFill>
                  <a:srgbClr val="FF0000"/>
                </a:solidFill>
              </a:rPr>
              <a:t>hides</a:t>
            </a:r>
            <a:r>
              <a:rPr lang="en-NZ" dirty="0"/>
              <a:t> the one in the superclass.</a:t>
            </a:r>
          </a:p>
          <a:p>
            <a:r>
              <a:rPr lang="en-NZ" dirty="0"/>
              <a:t>The distinction between </a:t>
            </a:r>
            <a:r>
              <a:rPr lang="en-NZ" dirty="0">
                <a:solidFill>
                  <a:srgbClr val="FF0000"/>
                </a:solidFill>
              </a:rPr>
              <a:t>hiding</a:t>
            </a:r>
            <a:r>
              <a:rPr lang="en-NZ" dirty="0"/>
              <a:t> a static method and </a:t>
            </a:r>
            <a:r>
              <a:rPr lang="en-NZ" dirty="0">
                <a:solidFill>
                  <a:srgbClr val="FF0000"/>
                </a:solidFill>
              </a:rPr>
              <a:t>overriding</a:t>
            </a:r>
            <a:r>
              <a:rPr lang="en-NZ" dirty="0"/>
              <a:t> an instance method has important implications:</a:t>
            </a:r>
          </a:p>
          <a:p>
            <a:pPr lvl="1"/>
            <a:r>
              <a:rPr lang="en-NZ" dirty="0"/>
              <a:t>The version of the overridden instance method that gets invoked is the one in the subclass.</a:t>
            </a:r>
          </a:p>
          <a:p>
            <a:pPr lvl="1"/>
            <a:r>
              <a:rPr lang="en-NZ" dirty="0"/>
              <a:t>The version of the hidden static method that gets invoked depends on whether it is invoked from the superclass or the subclass</a:t>
            </a:r>
            <a:r>
              <a:rPr lang="en-NZ" dirty="0" smtClean="0"/>
              <a:t>.</a:t>
            </a:r>
          </a:p>
          <a:p>
            <a:pPr lvl="2"/>
            <a:r>
              <a:rPr lang="en-NZ" dirty="0" smtClean="0"/>
              <a:t>Hmmm… this could be confusing!  So … I don’t encourage you to hide methods.</a:t>
            </a:r>
          </a:p>
          <a:p>
            <a:r>
              <a:rPr lang="en-NZ" dirty="0" smtClean="0"/>
              <a:t>Overriding methods is an important part of OO design.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8641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this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22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Within </a:t>
            </a:r>
            <a:r>
              <a:rPr lang="en-NZ" dirty="0"/>
              <a:t>an instance method or a constructor, </a:t>
            </a:r>
            <a:r>
              <a:rPr lang="en-NZ" dirty="0" smtClean="0">
                <a:latin typeface="Courier10 BT" panose="02070509030505020404" pitchFamily="49" charset="0"/>
              </a:rPr>
              <a:t>this</a:t>
            </a:r>
            <a:r>
              <a:rPr lang="en-NZ" dirty="0" smtClean="0"/>
              <a:t> </a:t>
            </a:r>
            <a:r>
              <a:rPr lang="en-NZ" dirty="0"/>
              <a:t>is a reference to the current object —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object whose method or constructor is being called. </a:t>
            </a:r>
            <a:endParaRPr lang="en-NZ" dirty="0" smtClean="0"/>
          </a:p>
          <a:p>
            <a:r>
              <a:rPr lang="en-NZ" dirty="0" smtClean="0"/>
              <a:t>You </a:t>
            </a:r>
            <a:r>
              <a:rPr lang="en-NZ" dirty="0"/>
              <a:t>can refer </a:t>
            </a:r>
            <a:r>
              <a:rPr lang="en-NZ" dirty="0" smtClean="0"/>
              <a:t>to </a:t>
            </a:r>
            <a:r>
              <a:rPr lang="en-NZ" dirty="0"/>
              <a:t>any member of the current object </a:t>
            </a:r>
            <a:endParaRPr lang="en-NZ" dirty="0" smtClean="0"/>
          </a:p>
          <a:p>
            <a:pPr lvl="1"/>
            <a:r>
              <a:rPr lang="en-NZ" dirty="0" smtClean="0"/>
              <a:t>from </a:t>
            </a:r>
            <a:r>
              <a:rPr lang="en-NZ" dirty="0"/>
              <a:t>within an instance method or a constructor </a:t>
            </a:r>
            <a:endParaRPr lang="en-NZ" dirty="0" smtClean="0"/>
          </a:p>
          <a:p>
            <a:pPr lvl="1"/>
            <a:r>
              <a:rPr lang="en-NZ" dirty="0" smtClean="0"/>
              <a:t>by </a:t>
            </a:r>
            <a:r>
              <a:rPr lang="en-NZ" dirty="0"/>
              <a:t>using </a:t>
            </a:r>
            <a:r>
              <a:rPr lang="en-NZ" dirty="0">
                <a:latin typeface="Courier10 BT" panose="02070509030505020404" pitchFamily="49" charset="0"/>
              </a:rPr>
              <a:t>this</a:t>
            </a:r>
            <a:r>
              <a:rPr lang="en-NZ" dirty="0"/>
              <a:t>.</a:t>
            </a:r>
          </a:p>
          <a:p>
            <a:r>
              <a:rPr lang="en-NZ" dirty="0" smtClean="0"/>
              <a:t>The </a:t>
            </a:r>
            <a:r>
              <a:rPr lang="en-NZ" dirty="0"/>
              <a:t>most common reason for using the </a:t>
            </a:r>
            <a:r>
              <a:rPr lang="en-NZ" dirty="0">
                <a:latin typeface="Courier10 BT" panose="02070509030505020404" pitchFamily="49" charset="0"/>
              </a:rPr>
              <a:t>this</a:t>
            </a:r>
            <a:r>
              <a:rPr lang="en-NZ" dirty="0"/>
              <a:t> keyword is </a:t>
            </a:r>
            <a:endParaRPr lang="en-NZ" dirty="0" smtClean="0"/>
          </a:p>
          <a:p>
            <a:pPr lvl="1"/>
            <a:r>
              <a:rPr lang="en-NZ" dirty="0" smtClean="0"/>
              <a:t>because </a:t>
            </a:r>
            <a:r>
              <a:rPr lang="en-NZ" dirty="0"/>
              <a:t>a field is </a:t>
            </a:r>
            <a:r>
              <a:rPr lang="en-NZ" dirty="0">
                <a:solidFill>
                  <a:srgbClr val="FF0000"/>
                </a:solidFill>
              </a:rPr>
              <a:t>shadowed</a:t>
            </a:r>
            <a:r>
              <a:rPr lang="en-NZ" dirty="0"/>
              <a:t> by a method or constructor parameter</a:t>
            </a:r>
            <a:r>
              <a:rPr lang="en-N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30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shadowing a good idea?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A parameter can have the same name as one of the class's fields. </a:t>
            </a:r>
            <a:endParaRPr lang="en-NZ" dirty="0" smtClean="0"/>
          </a:p>
          <a:p>
            <a:pPr lvl="1"/>
            <a:r>
              <a:rPr lang="en-NZ" dirty="0" smtClean="0"/>
              <a:t>If </a:t>
            </a:r>
            <a:r>
              <a:rPr lang="en-NZ" dirty="0"/>
              <a:t>this is the case, the parameter is said to </a:t>
            </a:r>
            <a:r>
              <a:rPr lang="en-NZ" i="1" dirty="0">
                <a:solidFill>
                  <a:srgbClr val="FF0000"/>
                </a:solidFill>
              </a:rPr>
              <a:t>shadow</a:t>
            </a:r>
            <a:r>
              <a:rPr lang="en-NZ" dirty="0"/>
              <a:t> the field. </a:t>
            </a:r>
            <a:endParaRPr lang="en-NZ" dirty="0" smtClean="0"/>
          </a:p>
          <a:p>
            <a:r>
              <a:rPr lang="en-NZ" dirty="0" smtClean="0"/>
              <a:t>Shadowing </a:t>
            </a:r>
            <a:r>
              <a:rPr lang="en-NZ" dirty="0"/>
              <a:t>fields can make your code difficult to read and is conventionally used </a:t>
            </a:r>
            <a:endParaRPr lang="en-NZ" dirty="0" smtClean="0"/>
          </a:p>
          <a:p>
            <a:pPr lvl="1"/>
            <a:r>
              <a:rPr lang="en-NZ" dirty="0" smtClean="0"/>
              <a:t>only </a:t>
            </a:r>
            <a:r>
              <a:rPr lang="en-NZ" dirty="0"/>
              <a:t>within constructors and methods that set a particular field. </a:t>
            </a:r>
            <a:endParaRPr lang="en-NZ" dirty="0" smtClean="0"/>
          </a:p>
          <a:p>
            <a:r>
              <a:rPr lang="en-NZ" dirty="0" smtClean="0"/>
              <a:t>For </a:t>
            </a:r>
            <a:r>
              <a:rPr lang="en-NZ" dirty="0"/>
              <a:t>example, consider the following </a:t>
            </a:r>
            <a:r>
              <a:rPr lang="en-NZ" dirty="0">
                <a:latin typeface="Courier New" panose="02070309020205020404" pitchFamily="49" charset="0"/>
                <a:cs typeface="Courier New" panose="02070309020205020404" pitchFamily="49" charset="0"/>
              </a:rPr>
              <a:t>Circle</a:t>
            </a:r>
            <a:r>
              <a:rPr lang="en-NZ" dirty="0"/>
              <a:t> class </a:t>
            </a:r>
            <a:r>
              <a:rPr lang="en-NZ" dirty="0" smtClean="0"/>
              <a:t>…</a:t>
            </a:r>
          </a:p>
          <a:p>
            <a:endParaRPr lang="en-NZ" dirty="0"/>
          </a:p>
          <a:p>
            <a:pPr lvl="1"/>
            <a:r>
              <a:rPr lang="en-NZ" dirty="0"/>
              <a:t>Source: </a:t>
            </a:r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docs.oracle.com/javase/tutorial/java/javaOO/arguments.html</a:t>
            </a:r>
            <a:r>
              <a:rPr lang="en-NZ" dirty="0" smtClean="0"/>
              <a:t> 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93057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Example: using </a:t>
            </a:r>
            <a:r>
              <a:rPr lang="en-NZ" dirty="0" err="1" smtClean="0">
                <a:latin typeface="Courier10 BT" panose="02070509030505020404" pitchFamily="49" charset="0"/>
              </a:rPr>
              <a:t>this.x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en-N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public class Point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public </a:t>
            </a:r>
            <a:r>
              <a:rPr lang="en-NZ" sz="2500" dirty="0" err="1">
                <a:latin typeface="Courier10 BT" panose="02070509030505020404" pitchFamily="49" charset="0"/>
              </a:rPr>
              <a:t>int</a:t>
            </a:r>
            <a:r>
              <a:rPr lang="en-NZ" sz="2500" dirty="0">
                <a:latin typeface="Courier10 BT" panose="02070509030505020404" pitchFamily="49" charset="0"/>
              </a:rPr>
              <a:t> </a:t>
            </a:r>
            <a:r>
              <a:rPr lang="en-NZ" sz="2500" dirty="0">
                <a:solidFill>
                  <a:srgbClr val="FF0000"/>
                </a:solidFill>
                <a:latin typeface="Courier10 BT" panose="02070509030505020404" pitchFamily="49" charset="0"/>
              </a:rPr>
              <a:t>x</a:t>
            </a:r>
            <a:r>
              <a:rPr lang="en-NZ" sz="2500" dirty="0">
                <a:latin typeface="Courier10 BT" panose="02070509030505020404" pitchFamily="49" charset="0"/>
              </a:rPr>
              <a:t>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public </a:t>
            </a:r>
            <a:r>
              <a:rPr lang="en-NZ" sz="2500" dirty="0" err="1">
                <a:latin typeface="Courier10 BT" panose="02070509030505020404" pitchFamily="49" charset="0"/>
              </a:rPr>
              <a:t>int</a:t>
            </a:r>
            <a:r>
              <a:rPr lang="en-NZ" sz="2500" dirty="0">
                <a:latin typeface="Courier10 BT" panose="02070509030505020404" pitchFamily="49" charset="0"/>
              </a:rPr>
              <a:t> y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 smtClean="0">
                <a:latin typeface="Courier10 BT" panose="02070509030505020404" pitchFamily="49" charset="0"/>
              </a:rPr>
              <a:t>    public </a:t>
            </a:r>
            <a:r>
              <a:rPr lang="en-NZ" sz="2500" dirty="0">
                <a:latin typeface="Courier10 BT" panose="02070509030505020404" pitchFamily="49" charset="0"/>
              </a:rPr>
              <a:t>Point(</a:t>
            </a:r>
            <a:r>
              <a:rPr lang="en-NZ" sz="2500" dirty="0" err="1">
                <a:latin typeface="Courier10 BT" panose="02070509030505020404" pitchFamily="49" charset="0"/>
              </a:rPr>
              <a:t>int</a:t>
            </a:r>
            <a:r>
              <a:rPr lang="en-NZ" sz="2500" dirty="0">
                <a:latin typeface="Courier10 BT" panose="02070509030505020404" pitchFamily="49" charset="0"/>
              </a:rPr>
              <a:t> </a:t>
            </a:r>
            <a:r>
              <a:rPr lang="en-NZ" sz="2500" dirty="0">
                <a:solidFill>
                  <a:srgbClr val="00B050"/>
                </a:solidFill>
                <a:latin typeface="Courier10 BT" panose="02070509030505020404" pitchFamily="49" charset="0"/>
              </a:rPr>
              <a:t>a</a:t>
            </a:r>
            <a:r>
              <a:rPr lang="en-NZ" sz="2500" dirty="0">
                <a:latin typeface="Courier10 BT" panose="02070509030505020404" pitchFamily="49" charset="0"/>
              </a:rPr>
              <a:t>, </a:t>
            </a:r>
            <a:r>
              <a:rPr lang="en-NZ" sz="2500" dirty="0" err="1">
                <a:latin typeface="Courier10 BT" panose="02070509030505020404" pitchFamily="49" charset="0"/>
              </a:rPr>
              <a:t>int</a:t>
            </a:r>
            <a:r>
              <a:rPr lang="en-NZ" sz="2500" dirty="0">
                <a:latin typeface="Courier10 BT" panose="02070509030505020404" pitchFamily="49" charset="0"/>
              </a:rPr>
              <a:t> b)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    </a:t>
            </a:r>
            <a:r>
              <a:rPr lang="en-NZ" sz="2500" dirty="0">
                <a:solidFill>
                  <a:srgbClr val="FF0000"/>
                </a:solidFill>
                <a:latin typeface="Courier10 BT" panose="02070509030505020404" pitchFamily="49" charset="0"/>
              </a:rPr>
              <a:t>x</a:t>
            </a:r>
            <a:r>
              <a:rPr lang="en-NZ" sz="2500" dirty="0">
                <a:latin typeface="Courier10 BT" panose="02070509030505020404" pitchFamily="49" charset="0"/>
              </a:rPr>
              <a:t> = </a:t>
            </a:r>
            <a:r>
              <a:rPr lang="en-NZ" sz="2500" dirty="0">
                <a:solidFill>
                  <a:srgbClr val="00B050"/>
                </a:solidFill>
                <a:latin typeface="Courier10 BT" panose="02070509030505020404" pitchFamily="49" charset="0"/>
              </a:rPr>
              <a:t>a</a:t>
            </a:r>
            <a:r>
              <a:rPr lang="en-NZ" sz="2500" dirty="0">
                <a:latin typeface="Courier10 BT" panose="020705090305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    y = b;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}</a:t>
            </a:r>
          </a:p>
          <a:p>
            <a:pPr>
              <a:spcAft>
                <a:spcPts val="600"/>
              </a:spcAft>
            </a:pPr>
            <a:r>
              <a:rPr lang="en-NZ" sz="3800" dirty="0" smtClean="0"/>
              <a:t>Equivalently:</a:t>
            </a:r>
            <a:endParaRPr lang="en-NZ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 smtClean="0">
                <a:latin typeface="Courier10 BT" panose="02070509030505020404" pitchFamily="49" charset="0"/>
              </a:rPr>
              <a:t>public </a:t>
            </a:r>
            <a:r>
              <a:rPr lang="en-NZ" sz="2500" dirty="0">
                <a:latin typeface="Courier10 BT" panose="02070509030505020404" pitchFamily="49" charset="0"/>
              </a:rPr>
              <a:t>class Point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public </a:t>
            </a:r>
            <a:r>
              <a:rPr lang="en-NZ" sz="2500" dirty="0" err="1">
                <a:latin typeface="Courier10 BT" panose="02070509030505020404" pitchFamily="49" charset="0"/>
              </a:rPr>
              <a:t>int</a:t>
            </a:r>
            <a:r>
              <a:rPr lang="en-NZ" sz="2500" dirty="0">
                <a:latin typeface="Courier10 BT" panose="02070509030505020404" pitchFamily="49" charset="0"/>
              </a:rPr>
              <a:t> </a:t>
            </a:r>
            <a:r>
              <a:rPr lang="en-NZ" sz="2500" dirty="0">
                <a:solidFill>
                  <a:srgbClr val="FF0000"/>
                </a:solidFill>
                <a:latin typeface="Courier10 BT" panose="02070509030505020404" pitchFamily="49" charset="0"/>
              </a:rPr>
              <a:t>x</a:t>
            </a:r>
            <a:r>
              <a:rPr lang="en-NZ" sz="2500" dirty="0">
                <a:latin typeface="Courier10 BT" panose="02070509030505020404" pitchFamily="49" charset="0"/>
              </a:rPr>
              <a:t>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public </a:t>
            </a:r>
            <a:r>
              <a:rPr lang="en-NZ" sz="2500" dirty="0" err="1">
                <a:latin typeface="Courier10 BT" panose="02070509030505020404" pitchFamily="49" charset="0"/>
              </a:rPr>
              <a:t>int</a:t>
            </a:r>
            <a:r>
              <a:rPr lang="en-NZ" sz="2500" dirty="0">
                <a:latin typeface="Courier10 BT" panose="02070509030505020404" pitchFamily="49" charset="0"/>
              </a:rPr>
              <a:t> y =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 smtClean="0">
                <a:latin typeface="Courier10 BT" panose="02070509030505020404" pitchFamily="49" charset="0"/>
              </a:rPr>
              <a:t>    public </a:t>
            </a:r>
            <a:r>
              <a:rPr lang="en-NZ" sz="2500" dirty="0">
                <a:latin typeface="Courier10 BT" panose="02070509030505020404" pitchFamily="49" charset="0"/>
              </a:rPr>
              <a:t>Point(</a:t>
            </a:r>
            <a:r>
              <a:rPr lang="en-NZ" sz="2500" dirty="0" err="1">
                <a:latin typeface="Courier10 BT" panose="02070509030505020404" pitchFamily="49" charset="0"/>
              </a:rPr>
              <a:t>int</a:t>
            </a:r>
            <a:r>
              <a:rPr lang="en-NZ" sz="2500" dirty="0">
                <a:latin typeface="Courier10 BT" panose="02070509030505020404" pitchFamily="49" charset="0"/>
              </a:rPr>
              <a:t> </a:t>
            </a:r>
            <a:r>
              <a:rPr lang="en-NZ" sz="2500" dirty="0">
                <a:solidFill>
                  <a:srgbClr val="00B050"/>
                </a:solidFill>
                <a:latin typeface="Courier10 BT" panose="02070509030505020404" pitchFamily="49" charset="0"/>
              </a:rPr>
              <a:t>x</a:t>
            </a:r>
            <a:r>
              <a:rPr lang="en-NZ" sz="2500" dirty="0">
                <a:latin typeface="Courier10 BT" panose="02070509030505020404" pitchFamily="49" charset="0"/>
              </a:rPr>
              <a:t>, </a:t>
            </a:r>
            <a:r>
              <a:rPr lang="en-NZ" sz="2500" dirty="0" err="1">
                <a:latin typeface="Courier10 BT" panose="02070509030505020404" pitchFamily="49" charset="0"/>
              </a:rPr>
              <a:t>int</a:t>
            </a:r>
            <a:r>
              <a:rPr lang="en-NZ" sz="2500" dirty="0">
                <a:latin typeface="Courier10 BT" panose="02070509030505020404" pitchFamily="49" charset="0"/>
              </a:rPr>
              <a:t> y)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    </a:t>
            </a:r>
            <a:r>
              <a:rPr lang="en-NZ" sz="2500" dirty="0" err="1">
                <a:latin typeface="Courier10 BT" panose="02070509030505020404" pitchFamily="49" charset="0"/>
              </a:rPr>
              <a:t>this.</a:t>
            </a:r>
            <a:r>
              <a:rPr lang="en-NZ" sz="2500" dirty="0" err="1">
                <a:solidFill>
                  <a:srgbClr val="FF0000"/>
                </a:solidFill>
                <a:latin typeface="Courier10 BT" panose="02070509030505020404" pitchFamily="49" charset="0"/>
              </a:rPr>
              <a:t>x</a:t>
            </a:r>
            <a:r>
              <a:rPr lang="en-NZ" sz="2500" dirty="0">
                <a:latin typeface="Courier10 BT" panose="02070509030505020404" pitchFamily="49" charset="0"/>
              </a:rPr>
              <a:t> = </a:t>
            </a:r>
            <a:r>
              <a:rPr lang="en-NZ" sz="2500" dirty="0">
                <a:solidFill>
                  <a:srgbClr val="00B050"/>
                </a:solidFill>
                <a:latin typeface="Courier10 BT" panose="02070509030505020404" pitchFamily="49" charset="0"/>
              </a:rPr>
              <a:t>x</a:t>
            </a:r>
            <a:r>
              <a:rPr lang="en-NZ" sz="2500" dirty="0" smtClean="0">
                <a:latin typeface="Courier10 BT" panose="02070509030505020404" pitchFamily="49" charset="0"/>
              </a:rPr>
              <a:t>; // </a:t>
            </a:r>
            <a:r>
              <a:rPr lang="en-NZ" sz="2500" dirty="0" err="1" smtClean="0">
                <a:latin typeface="Courier10 BT" panose="02070509030505020404" pitchFamily="49" charset="0"/>
              </a:rPr>
              <a:t>this.x</a:t>
            </a:r>
            <a:r>
              <a:rPr lang="en-NZ" sz="2500" dirty="0" smtClean="0">
                <a:latin typeface="Courier10 BT" panose="02070509030505020404" pitchFamily="49" charset="0"/>
              </a:rPr>
              <a:t> refers to the </a:t>
            </a:r>
            <a:r>
              <a:rPr lang="en-NZ" sz="2500" dirty="0" smtClean="0">
                <a:solidFill>
                  <a:srgbClr val="FF0000"/>
                </a:solidFill>
                <a:latin typeface="Courier10 BT" panose="02070509030505020404" pitchFamily="49" charset="0"/>
              </a:rPr>
              <a:t>shadowed</a:t>
            </a:r>
            <a:r>
              <a:rPr lang="en-NZ" sz="2500" dirty="0" smtClean="0">
                <a:latin typeface="Courier10 BT" panose="02070509030505020404" pitchFamily="49" charset="0"/>
              </a:rPr>
              <a:t> instance variable</a:t>
            </a:r>
            <a:endParaRPr lang="en-NZ" sz="2500" dirty="0">
              <a:latin typeface="Courier10 BT" panose="020705090305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    </a:t>
            </a:r>
            <a:r>
              <a:rPr lang="en-NZ" sz="2500" dirty="0" err="1">
                <a:latin typeface="Courier10 BT" panose="02070509030505020404" pitchFamily="49" charset="0"/>
              </a:rPr>
              <a:t>this.y</a:t>
            </a:r>
            <a:r>
              <a:rPr lang="en-NZ" sz="2500" dirty="0">
                <a:latin typeface="Courier10 BT" panose="02070509030505020404" pitchFamily="49" charset="0"/>
              </a:rPr>
              <a:t> = y;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>
                <a:latin typeface="Courier10 BT" panose="020705090305050204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NZ" sz="2500" dirty="0" smtClean="0">
                <a:latin typeface="Courier10 BT" panose="02070509030505020404" pitchFamily="49" charset="0"/>
              </a:rPr>
              <a:t>}</a:t>
            </a:r>
            <a:endParaRPr lang="en-NZ" sz="2500" dirty="0">
              <a:latin typeface="Courier10 BT" panose="020705090305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16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Using </a:t>
            </a:r>
            <a:r>
              <a:rPr lang="en-NZ" dirty="0" smtClean="0">
                <a:latin typeface="Courier10 BT" panose="02070509030505020404" pitchFamily="49" charset="0"/>
              </a:rPr>
              <a:t>this()</a:t>
            </a:r>
            <a:endParaRPr lang="en-NZ" dirty="0">
              <a:latin typeface="Courier10 BT" panose="020705090305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From </a:t>
            </a:r>
            <a:r>
              <a:rPr lang="en-NZ" dirty="0"/>
              <a:t>within a constructor, you can also use the </a:t>
            </a:r>
            <a:r>
              <a:rPr lang="en-NZ" dirty="0">
                <a:latin typeface="Courier10 BT" panose="02070509030505020404" pitchFamily="49" charset="0"/>
              </a:rPr>
              <a:t>this</a:t>
            </a:r>
            <a:r>
              <a:rPr lang="en-NZ" dirty="0"/>
              <a:t> keyword to </a:t>
            </a:r>
            <a:endParaRPr lang="en-NZ" dirty="0" smtClean="0"/>
          </a:p>
          <a:p>
            <a:pPr lvl="1"/>
            <a:r>
              <a:rPr lang="en-NZ" dirty="0" smtClean="0"/>
              <a:t>call </a:t>
            </a:r>
            <a:r>
              <a:rPr lang="en-NZ" dirty="0"/>
              <a:t>another constructor in the same class. </a:t>
            </a:r>
            <a:endParaRPr lang="en-NZ" dirty="0" smtClean="0"/>
          </a:p>
          <a:p>
            <a:r>
              <a:rPr lang="en-NZ" dirty="0" smtClean="0"/>
              <a:t>Doing </a:t>
            </a:r>
            <a:r>
              <a:rPr lang="en-NZ" dirty="0"/>
              <a:t>so is called an </a:t>
            </a:r>
            <a:r>
              <a:rPr lang="en-NZ" i="1" dirty="0"/>
              <a:t>explicit </a:t>
            </a:r>
            <a:r>
              <a:rPr lang="en-NZ" i="1" dirty="0" smtClean="0"/>
              <a:t>constructor </a:t>
            </a:r>
            <a:r>
              <a:rPr lang="en-NZ" i="1" dirty="0" smtClean="0"/>
              <a:t>invocation</a:t>
            </a:r>
            <a:r>
              <a:rPr lang="en-NZ" dirty="0" smtClean="0"/>
              <a:t>.</a:t>
            </a:r>
          </a:p>
          <a:p>
            <a:pPr marL="0" indent="0">
              <a:buNone/>
            </a:pPr>
            <a:r>
              <a:rPr lang="en-NZ" dirty="0" smtClean="0"/>
              <a:t>[</a:t>
            </a:r>
            <a:r>
              <a:rPr lang="en-NZ" dirty="0" smtClean="0">
                <a:hlinkClick r:id="rId2"/>
              </a:rPr>
              <a:t>https</a:t>
            </a:r>
            <a:r>
              <a:rPr lang="en-NZ" dirty="0">
                <a:hlinkClick r:id="rId2"/>
              </a:rPr>
              <a:t>://</a:t>
            </a:r>
            <a:r>
              <a:rPr lang="en-NZ" dirty="0" smtClean="0">
                <a:hlinkClick r:id="rId2"/>
              </a:rPr>
              <a:t>docs.oracle.com/javase/tutorial/java/javaOO/thiskey.html</a:t>
            </a:r>
            <a:r>
              <a:rPr lang="en-NZ" dirty="0"/>
              <a:t>]</a:t>
            </a: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(Let’s look at an example of this in Eclipse.)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(I also want to show you how to import a </a:t>
            </a:r>
            <a:r>
              <a:rPr lang="en-NZ" dirty="0" err="1" smtClean="0"/>
              <a:t>JARfile</a:t>
            </a:r>
            <a:r>
              <a:rPr lang="en-NZ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653352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pPr eaLnBrk="1" hangingPunct="1"/>
            <a:r>
              <a:rPr lang="en-NZ" dirty="0" smtClean="0"/>
              <a:t>Final</a:t>
            </a:r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tx2"/>
                </a:solidFill>
                <a:latin typeface="Tahoma" pitchFamily="34" charset="0"/>
              </a:rPr>
              <a:t>COMPSCI 230: Impl1</a:t>
            </a:r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0EF7C89D-9EB1-4150-8439-67CA5AC2F270}" type="slidenum">
              <a:rPr lang="en-NZ">
                <a:solidFill>
                  <a:schemeClr val="tx2"/>
                </a:solidFill>
                <a:latin typeface="Tahoma" pitchFamily="34" charset="0"/>
              </a:rPr>
              <a:pPr eaLnBrk="1" hangingPunct="1"/>
              <a:t>26</a:t>
            </a:fld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2560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94337" y="1196976"/>
            <a:ext cx="9360826" cy="3527425"/>
          </a:xfrm>
        </p:spPr>
        <p:txBody>
          <a:bodyPr/>
          <a:lstStyle/>
          <a:p>
            <a:pPr eaLnBrk="1" hangingPunct="1"/>
            <a:r>
              <a:rPr lang="en-NZ" sz="2800" dirty="0" smtClean="0"/>
              <a:t>The final keyword can be applied to prevent the extension (over-riding) of a field, argument, method, or class.</a:t>
            </a:r>
          </a:p>
          <a:p>
            <a:pPr lvl="1" eaLnBrk="1" hangingPunct="1"/>
            <a:r>
              <a:rPr lang="en-NZ" sz="2400" dirty="0" smtClean="0"/>
              <a:t>Final field: constant</a:t>
            </a:r>
          </a:p>
          <a:p>
            <a:pPr lvl="1" eaLnBrk="1" hangingPunct="1"/>
            <a:r>
              <a:rPr lang="en-NZ" sz="2400" dirty="0" smtClean="0"/>
              <a:t>Final argument: cannot change the data within the called method</a:t>
            </a:r>
          </a:p>
          <a:p>
            <a:pPr lvl="1" eaLnBrk="1" hangingPunct="1"/>
            <a:r>
              <a:rPr lang="en-NZ" sz="2400" dirty="0" smtClean="0"/>
              <a:t>Final method: cannot override method in subclasses</a:t>
            </a:r>
          </a:p>
          <a:p>
            <a:pPr lvl="1" eaLnBrk="1" hangingPunct="1"/>
            <a:r>
              <a:rPr lang="en-NZ" sz="2400" dirty="0" smtClean="0"/>
              <a:t>Final class: cannot be </a:t>
            </a:r>
            <a:r>
              <a:rPr lang="en-NZ" sz="2400" dirty="0" err="1" smtClean="0"/>
              <a:t>subclassed</a:t>
            </a:r>
            <a:r>
              <a:rPr lang="en-NZ" sz="2400" dirty="0" smtClean="0"/>
              <a:t> (all of its methods are implicitly final as well)</a:t>
            </a:r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272480" y="4221088"/>
            <a:ext cx="8813932" cy="2031325"/>
          </a:xfrm>
          <a:prstGeom prst="rect">
            <a:avLst/>
          </a:prstGeom>
          <a:solidFill>
            <a:srgbClr val="C0C0C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NZ" sz="1800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ChessAlgorithm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algn="l"/>
            <a:r>
              <a:rPr lang="en-NZ" sz="1800" dirty="0">
                <a:latin typeface="Courier New" pitchFamily="49" charset="0"/>
                <a:cs typeface="Courier New" pitchFamily="49" charset="0"/>
              </a:rPr>
              <a:t>. . . </a:t>
            </a:r>
          </a:p>
          <a:p>
            <a:pPr algn="l"/>
            <a:r>
              <a:rPr lang="en-NZ" sz="18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sz="1800" u="sng" dirty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nextMove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algn="l"/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ChessPiece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pieceMoved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NZ" sz="1800" dirty="0" err="1">
                <a:latin typeface="Courier New" pitchFamily="49" charset="0"/>
                <a:cs typeface="Courier New" pitchFamily="49" charset="0"/>
              </a:rPr>
              <a:t>BoardLocation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newLocation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) </a:t>
            </a:r>
            <a:r>
              <a:rPr lang="en-NZ" sz="1800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algn="l"/>
            <a:r>
              <a:rPr lang="en-NZ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  \\ body of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nextMove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– can’t be </a:t>
            </a:r>
            <a:r>
              <a:rPr lang="en-NZ" sz="1800" dirty="0" err="1" smtClean="0">
                <a:latin typeface="Courier New" pitchFamily="49" charset="0"/>
                <a:cs typeface="Courier New" pitchFamily="49" charset="0"/>
              </a:rPr>
              <a:t>overriden</a:t>
            </a:r>
            <a:r>
              <a:rPr lang="en-NZ" sz="18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NZ" sz="18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NZ" sz="1800" dirty="0">
                <a:latin typeface="Courier New" pitchFamily="49" charset="0"/>
                <a:cs typeface="Courier New" pitchFamily="49" charset="0"/>
              </a:rPr>
              <a:t>  } </a:t>
            </a:r>
          </a:p>
          <a:p>
            <a:pPr algn="l"/>
            <a:r>
              <a:rPr lang="en-NZ" sz="1800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NZ" dirty="0" smtClean="0"/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0653-8D52-4D10-9733-3B8E94EF6FF4}" type="slidenum">
              <a:rPr lang="en-NZ" smtClean="0"/>
              <a:pPr/>
              <a:t>27</a:t>
            </a:fld>
            <a:endParaRPr lang="en-NZ" dirty="0"/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Interfaces in Java</a:t>
            </a:r>
          </a:p>
          <a:p>
            <a:r>
              <a:rPr lang="en-US" dirty="0"/>
              <a:t>Types in Java</a:t>
            </a:r>
          </a:p>
          <a:p>
            <a:r>
              <a:rPr lang="en-US" dirty="0"/>
              <a:t>Abstract classes in </a:t>
            </a:r>
            <a:r>
              <a:rPr lang="en-US" dirty="0" smtClean="0"/>
              <a:t>Java</a:t>
            </a:r>
          </a:p>
          <a:p>
            <a:r>
              <a:rPr lang="en-US" dirty="0" smtClean="0"/>
              <a:t>Six </a:t>
            </a:r>
            <a:r>
              <a:rPr lang="en-US" dirty="0" smtClean="0"/>
              <a:t>important keywords: </a:t>
            </a:r>
          </a:p>
          <a:p>
            <a:pPr lvl="1"/>
            <a:r>
              <a:rPr lang="en-US" b="1" dirty="0">
                <a:latin typeface="Courier10 BT" panose="02070509030505020404" pitchFamily="49" charset="0"/>
              </a:rPr>
              <a:t>i</a:t>
            </a:r>
            <a:r>
              <a:rPr lang="en-US" b="1" dirty="0" smtClean="0">
                <a:latin typeface="Courier10 BT" panose="02070509030505020404" pitchFamily="49" charset="0"/>
              </a:rPr>
              <a:t>nterface</a:t>
            </a:r>
          </a:p>
          <a:p>
            <a:pPr lvl="1"/>
            <a:r>
              <a:rPr lang="en-US" b="1" dirty="0" smtClean="0">
                <a:latin typeface="Courier10 BT" panose="02070509030505020404" pitchFamily="49" charset="0"/>
              </a:rPr>
              <a:t>implements</a:t>
            </a:r>
          </a:p>
          <a:p>
            <a:pPr lvl="1"/>
            <a:r>
              <a:rPr lang="en-US" b="1" dirty="0" smtClean="0">
                <a:latin typeface="Courier10 BT" panose="02070509030505020404" pitchFamily="49" charset="0"/>
              </a:rPr>
              <a:t>abstract</a:t>
            </a:r>
            <a:endParaRPr lang="en-US" b="1" dirty="0" smtClean="0">
              <a:latin typeface="Courier10 BT" panose="02070509030505020404" pitchFamily="49" charset="0"/>
            </a:endParaRPr>
          </a:p>
          <a:p>
            <a:pPr lvl="1"/>
            <a:r>
              <a:rPr lang="en-US" b="1" dirty="0" smtClean="0">
                <a:latin typeface="Courier10 BT" panose="02070509030505020404" pitchFamily="49" charset="0"/>
              </a:rPr>
              <a:t>super</a:t>
            </a:r>
            <a:endParaRPr lang="en-US" b="1" dirty="0" smtClean="0"/>
          </a:p>
          <a:p>
            <a:pPr lvl="1"/>
            <a:r>
              <a:rPr lang="en-US" b="1" dirty="0" smtClean="0">
                <a:latin typeface="Courier10 BT" panose="02070509030505020404" pitchFamily="49" charset="0"/>
              </a:rPr>
              <a:t>this</a:t>
            </a:r>
            <a:endParaRPr lang="en-US" b="1" dirty="0"/>
          </a:p>
          <a:p>
            <a:pPr lvl="1"/>
            <a:r>
              <a:rPr lang="en-US" b="1" dirty="0" smtClean="0">
                <a:latin typeface="Courier10 BT" panose="02070509030505020404" pitchFamily="49" charset="0"/>
              </a:rPr>
              <a:t>final</a:t>
            </a:r>
            <a:endParaRPr lang="en-US" b="1" dirty="0">
              <a:latin typeface="Courier10 BT" panose="020705090305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Learning objectives: Java Implementation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will be competent at implementing OO designs in Java</a:t>
            </a:r>
          </a:p>
          <a:p>
            <a:pPr lvl="1"/>
            <a:r>
              <a:rPr lang="en-US" dirty="0" smtClean="0"/>
              <a:t>Interfaces, reference data types, abstract classes, intro to generics</a:t>
            </a:r>
          </a:p>
          <a:p>
            <a:pPr lvl="1"/>
            <a:r>
              <a:rPr lang="en-US" dirty="0" smtClean="0"/>
              <a:t>Visibility, packages, static &amp; dynamic typing, conversion &amp; casting</a:t>
            </a:r>
          </a:p>
          <a:p>
            <a:endParaRPr lang="en-US" dirty="0" smtClean="0"/>
          </a:p>
          <a:p>
            <a:r>
              <a:rPr lang="en-US" dirty="0" smtClean="0"/>
              <a:t>The lectures will give you the basic “theory”, but they won’t give you a “working understanding” – you have to do the hard-yards of putting these ideas into practice.</a:t>
            </a:r>
          </a:p>
          <a:p>
            <a:pPr lvl="1"/>
            <a:r>
              <a:rPr lang="en-US" dirty="0" smtClean="0"/>
              <a:t>You won’t even understand the theory, if you listen passively to lectures.  I’ll try to help you “learn how to learn” from the Java tutorials.</a:t>
            </a:r>
          </a:p>
          <a:p>
            <a:pPr lvl="1"/>
            <a:r>
              <a:rPr lang="en-US" dirty="0" smtClean="0"/>
              <a:t>You’ll get many chances to develop your understanding in your lab assignments for this course.</a:t>
            </a:r>
          </a:p>
          <a:p>
            <a:endParaRPr lang="en-US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2297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Interfaces, in UML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5940028" cy="5378152"/>
          </a:xfrm>
        </p:spPr>
        <p:txBody>
          <a:bodyPr>
            <a:normAutofit/>
          </a:bodyPr>
          <a:lstStyle/>
          <a:p>
            <a:r>
              <a:rPr lang="en-GB" sz="2800" dirty="0"/>
              <a:t>Interfaces </a:t>
            </a:r>
            <a:r>
              <a:rPr lang="en-GB" sz="2800" dirty="0" smtClean="0"/>
              <a:t>specify </a:t>
            </a:r>
            <a:r>
              <a:rPr lang="en-GB" sz="2800" dirty="0"/>
              <a:t>behaviour (a public contract</a:t>
            </a:r>
            <a:r>
              <a:rPr lang="en-GB" sz="2800" dirty="0" smtClean="0"/>
              <a:t>), </a:t>
            </a:r>
            <a:r>
              <a:rPr lang="en-GB" sz="2800" dirty="0"/>
              <a:t>without data or implementation.</a:t>
            </a:r>
          </a:p>
          <a:p>
            <a:r>
              <a:rPr lang="en-GB" sz="2800" dirty="0"/>
              <a:t>Interfaces </a:t>
            </a:r>
            <a:r>
              <a:rPr lang="en-GB" sz="2800" dirty="0" smtClean="0"/>
              <a:t>are drawn like classes, but without attributes, and with the keyword </a:t>
            </a:r>
            <a:r>
              <a:rPr lang="en-GB" sz="2800" dirty="0">
                <a:latin typeface="Courier New" pitchFamily="49" charset="0"/>
              </a:rPr>
              <a:t>&lt;&lt;Interface&gt;&gt;</a:t>
            </a:r>
          </a:p>
          <a:p>
            <a:r>
              <a:rPr lang="en-GB" sz="2800" dirty="0"/>
              <a:t>A dotted </a:t>
            </a:r>
            <a:r>
              <a:rPr lang="en-GB" sz="2800" dirty="0" smtClean="0"/>
              <a:t>open-triangle arrow, </a:t>
            </a:r>
            <a:r>
              <a:rPr lang="en-GB" sz="2800" dirty="0"/>
              <a:t>from a class to an </a:t>
            </a:r>
            <a:r>
              <a:rPr lang="en-GB" sz="2800" dirty="0" smtClean="0"/>
              <a:t>interface, means that “the </a:t>
            </a:r>
            <a:r>
              <a:rPr lang="en-GB" sz="2800" dirty="0"/>
              <a:t>class </a:t>
            </a:r>
            <a:r>
              <a:rPr lang="en-GB" sz="2800" dirty="0" smtClean="0"/>
              <a:t>implements this interface”.</a:t>
            </a:r>
          </a:p>
          <a:p>
            <a:pPr lvl="1"/>
            <a:r>
              <a:rPr lang="en-GB" sz="2500" dirty="0" smtClean="0"/>
              <a:t>We also say that “the class fulfils </a:t>
            </a:r>
            <a:r>
              <a:rPr lang="en-GB" sz="2500" dirty="0"/>
              <a:t>the contract specified by </a:t>
            </a:r>
            <a:r>
              <a:rPr lang="en-GB" sz="2500" dirty="0" smtClean="0"/>
              <a:t>this interface</a:t>
            </a:r>
            <a:r>
              <a:rPr lang="en-NZ" dirty="0" smtClean="0"/>
              <a:t>”, or that it “realizes the interface.”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072" y="908720"/>
            <a:ext cx="3514725" cy="3333750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6291982" y="4250070"/>
            <a:ext cx="3413546" cy="205925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sz="2800" dirty="0" smtClean="0"/>
              <a:t>Note that interfaces define methods but not attributes.</a:t>
            </a:r>
          </a:p>
          <a:p>
            <a:pPr lvl="1" fontAlgn="auto">
              <a:spcAft>
                <a:spcPts val="0"/>
              </a:spcAft>
            </a:pPr>
            <a:r>
              <a:rPr lang="en-GB" sz="2500" dirty="0" smtClean="0"/>
              <a:t>A password allows a </a:t>
            </a:r>
            <a:r>
              <a:rPr lang="en-GB" sz="2500" dirty="0" err="1" smtClean="0"/>
              <a:t>secureLogin</a:t>
            </a:r>
            <a:r>
              <a:rPr lang="en-GB" sz="2500" dirty="0" smtClean="0"/>
              <a:t>().</a:t>
            </a:r>
          </a:p>
        </p:txBody>
      </p:sp>
    </p:spTree>
    <p:extLst>
      <p:ext uri="{BB962C8B-B14F-4D97-AF65-F5344CB8AC3E}">
        <p14:creationId xmlns:p14="http://schemas.microsoft.com/office/powerpoint/2010/main" val="270267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/>
          <a:lstStyle/>
          <a:p>
            <a:r>
              <a:rPr lang="en-NZ" dirty="0" smtClean="0"/>
              <a:t>Interfaces in Java 7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65100" y="1219200"/>
            <a:ext cx="9493250" cy="5378152"/>
          </a:xfrm>
        </p:spPr>
        <p:txBody>
          <a:bodyPr>
            <a:normAutofit/>
          </a:bodyPr>
          <a:lstStyle/>
          <a:p>
            <a:r>
              <a:rPr lang="en-NZ" dirty="0" smtClean="0"/>
              <a:t>An </a:t>
            </a:r>
            <a:r>
              <a:rPr lang="en-N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NZ" dirty="0" smtClean="0"/>
              <a:t> is like a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NZ" dirty="0" smtClean="0"/>
              <a:t>, with no bodies in the methods.  It may define constants (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NZ" dirty="0" smtClean="0"/>
              <a:t>) but no runtime variables. </a:t>
            </a:r>
          </a:p>
          <a:p>
            <a:pPr lvl="1"/>
            <a:r>
              <a:rPr lang="en-NZ" dirty="0" smtClean="0"/>
              <a:t>Usually, an </a:t>
            </a:r>
            <a:r>
              <a:rPr lang="en-NZ" sz="2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NZ" dirty="0" smtClean="0"/>
              <a:t> is </a:t>
            </a:r>
            <a:r>
              <a:rPr lang="en-NZ" sz="2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An interface provides a standard way to access a class which could be implemented in many different ways. </a:t>
            </a:r>
          </a:p>
          <a:p>
            <a:r>
              <a:rPr lang="en-NZ" i="1" dirty="0" smtClean="0"/>
              <a:t>The Java Tutorials</a:t>
            </a:r>
            <a:r>
              <a:rPr lang="en-NZ" dirty="0" smtClean="0"/>
              <a:t>:</a:t>
            </a:r>
          </a:p>
          <a:p>
            <a:pPr lvl="1"/>
            <a:r>
              <a:rPr lang="en-NZ" dirty="0" smtClean="0"/>
              <a:t>“There </a:t>
            </a:r>
            <a:r>
              <a:rPr lang="en-NZ" dirty="0"/>
              <a:t>are a number of situations in software engineering when it is important for disparate groups of programmers to agree to a </a:t>
            </a:r>
            <a:r>
              <a:rPr lang="en-NZ" dirty="0" smtClean="0"/>
              <a:t>‘</a:t>
            </a:r>
            <a:r>
              <a:rPr lang="en-NZ" dirty="0" smtClean="0">
                <a:solidFill>
                  <a:srgbClr val="FF0000"/>
                </a:solidFill>
              </a:rPr>
              <a:t>contract</a:t>
            </a:r>
            <a:r>
              <a:rPr lang="en-NZ" dirty="0" smtClean="0"/>
              <a:t>’ </a:t>
            </a:r>
            <a:r>
              <a:rPr lang="en-NZ" dirty="0"/>
              <a:t>that spells out how their software interacts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“Each </a:t>
            </a:r>
            <a:r>
              <a:rPr lang="en-NZ" dirty="0"/>
              <a:t>group should be able to write their code without any knowledge of how the other group's code is </a:t>
            </a:r>
            <a:r>
              <a:rPr lang="en-NZ" dirty="0" smtClean="0"/>
              <a:t>written.”</a:t>
            </a:r>
          </a:p>
          <a:p>
            <a:pPr lvl="1"/>
            <a:r>
              <a:rPr lang="en-NZ" dirty="0" smtClean="0"/>
              <a:t>“Generally </a:t>
            </a:r>
            <a:r>
              <a:rPr lang="en-NZ" dirty="0"/>
              <a:t>speaking, </a:t>
            </a:r>
            <a:r>
              <a:rPr lang="en-NZ" i="1" dirty="0"/>
              <a:t>interfaces</a:t>
            </a:r>
            <a:r>
              <a:rPr lang="en-NZ" dirty="0"/>
              <a:t> are such contracts</a:t>
            </a:r>
            <a:r>
              <a:rPr lang="en-NZ" dirty="0" smtClean="0"/>
              <a:t>.”</a:t>
            </a:r>
          </a:p>
          <a:p>
            <a:endParaRPr lang="en-NZ" dirty="0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tx2"/>
                </a:solidFill>
                <a:latin typeface="Tahoma" pitchFamily="34" charset="0"/>
              </a:rPr>
              <a:t>COMPSCI 230: Impl1</a:t>
            </a:r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CAC8BB7D-3F16-4991-985E-BEB3594DA0D6}" type="slidenum">
              <a:rPr lang="en-NZ">
                <a:solidFill>
                  <a:schemeClr val="tx2"/>
                </a:solidFill>
                <a:latin typeface="Tahoma" pitchFamily="34" charset="0"/>
              </a:rPr>
              <a:pPr eaLnBrk="1" hangingPunct="1"/>
              <a:t>5</a:t>
            </a:fld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4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Interfaces in Java 8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In Java 8, an interface may contain </a:t>
            </a:r>
          </a:p>
          <a:p>
            <a:pPr lvl="1"/>
            <a:r>
              <a:rPr lang="en-NZ" dirty="0" smtClean="0">
                <a:latin typeface="Courier10 BT" panose="02070509030505020404" pitchFamily="49" charset="0"/>
              </a:rPr>
              <a:t>default</a:t>
            </a:r>
            <a:r>
              <a:rPr lang="en-NZ" dirty="0" smtClean="0"/>
              <a:t> implementations of instance methods, and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mplementations of </a:t>
            </a:r>
            <a:r>
              <a:rPr lang="en-NZ" dirty="0" smtClean="0">
                <a:latin typeface="Courier10 BT" panose="02070509030505020404" pitchFamily="49" charset="0"/>
              </a:rPr>
              <a:t>static</a:t>
            </a:r>
            <a:r>
              <a:rPr lang="en-NZ" dirty="0" smtClean="0"/>
              <a:t> methods.</a:t>
            </a:r>
          </a:p>
          <a:p>
            <a:r>
              <a:rPr lang="en-NZ" dirty="0" smtClean="0"/>
              <a:t>In any OO language, an interface</a:t>
            </a:r>
          </a:p>
          <a:p>
            <a:pPr lvl="1"/>
            <a:r>
              <a:rPr lang="en-NZ" dirty="0"/>
              <a:t>c</a:t>
            </a:r>
            <a:r>
              <a:rPr lang="en-NZ" dirty="0" smtClean="0"/>
              <a:t>annot be instantiated, and </a:t>
            </a:r>
          </a:p>
          <a:p>
            <a:pPr lvl="1"/>
            <a:r>
              <a:rPr lang="en-NZ" dirty="0" smtClean="0"/>
              <a:t>defines a “contract” which any </a:t>
            </a:r>
            <a:r>
              <a:rPr lang="en-NZ" dirty="0" smtClean="0">
                <a:solidFill>
                  <a:srgbClr val="FF0000"/>
                </a:solidFill>
              </a:rPr>
              <a:t>realization</a:t>
            </a:r>
            <a:r>
              <a:rPr lang="en-NZ" dirty="0" smtClean="0"/>
              <a:t> of the interface must fulfil.</a:t>
            </a:r>
          </a:p>
          <a:p>
            <a:r>
              <a:rPr lang="en-NZ" dirty="0" smtClean="0"/>
              <a:t>Java is a strongly-typed language.</a:t>
            </a:r>
          </a:p>
          <a:p>
            <a:pPr lvl="1"/>
            <a:r>
              <a:rPr lang="en-NZ" dirty="0" smtClean="0"/>
              <a:t>Java compilers </a:t>
            </a:r>
            <a:r>
              <a:rPr lang="en-NZ" i="1" dirty="0" smtClean="0"/>
              <a:t>can</a:t>
            </a:r>
            <a:r>
              <a:rPr lang="en-NZ" dirty="0" smtClean="0"/>
              <a:t> enforce contracts, by refusing to compile classes whose implementations might “partially realize” an interface.</a:t>
            </a:r>
          </a:p>
          <a:p>
            <a:r>
              <a:rPr lang="en-NZ" dirty="0" smtClean="0"/>
              <a:t>Java is a tightly-specified language.  </a:t>
            </a:r>
          </a:p>
          <a:p>
            <a:pPr lvl="1"/>
            <a:r>
              <a:rPr lang="en-NZ" dirty="0" smtClean="0"/>
              <a:t>If a compiler allows instantiations of incompletely-implemented interfaces, then it is </a:t>
            </a:r>
            <a:r>
              <a:rPr lang="en-NZ" i="1" dirty="0" smtClean="0"/>
              <a:t>not</a:t>
            </a:r>
            <a:r>
              <a:rPr lang="en-NZ" dirty="0" smtClean="0"/>
              <a:t> a Java compiler.</a:t>
            </a:r>
          </a:p>
          <a:p>
            <a:pPr marL="0" indent="0">
              <a:buNone/>
            </a:pPr>
            <a:endParaRPr lang="en-NZ" dirty="0" smtClean="0"/>
          </a:p>
          <a:p>
            <a:pPr lvl="1"/>
            <a:endParaRPr lang="en-NZ" dirty="0" smtClean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78719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152400"/>
            <a:ext cx="8729663" cy="990600"/>
          </a:xfrm>
        </p:spPr>
        <p:txBody>
          <a:bodyPr>
            <a:normAutofit/>
          </a:bodyPr>
          <a:lstStyle/>
          <a:p>
            <a:r>
              <a:rPr lang="en-NZ" dirty="0" smtClean="0"/>
              <a:t>Implementations as contracts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65100" y="1219200"/>
            <a:ext cx="9493250" cy="5378152"/>
          </a:xfrm>
        </p:spPr>
        <p:txBody>
          <a:bodyPr>
            <a:normAutofit/>
          </a:bodyPr>
          <a:lstStyle/>
          <a:p>
            <a:r>
              <a:rPr lang="en-NZ" dirty="0" smtClean="0"/>
              <a:t>A class which realizes an interface </a:t>
            </a:r>
            <a:r>
              <a:rPr lang="en-NZ" b="1" dirty="0" smtClean="0">
                <a:solidFill>
                  <a:srgbClr val="FF0000"/>
                </a:solidFill>
              </a:rPr>
              <a:t>must</a:t>
            </a:r>
            <a:r>
              <a:rPr lang="en-NZ" dirty="0" smtClean="0"/>
              <a:t> provide an implementation of </a:t>
            </a:r>
            <a:r>
              <a:rPr lang="en-NZ" b="1" dirty="0" smtClean="0">
                <a:solidFill>
                  <a:srgbClr val="FF0000"/>
                </a:solidFill>
              </a:rPr>
              <a:t>every method </a:t>
            </a:r>
            <a:r>
              <a:rPr lang="en-NZ" dirty="0" smtClean="0"/>
              <a:t>defined within the interface</a:t>
            </a:r>
          </a:p>
          <a:p>
            <a:pPr lvl="1"/>
            <a:r>
              <a:rPr lang="en-NZ" dirty="0" smtClean="0"/>
              <a:t>A </a:t>
            </a:r>
            <a:r>
              <a:rPr lang="en-NZ" dirty="0"/>
              <a:t>class </a:t>
            </a:r>
            <a:r>
              <a:rPr lang="en-NZ" dirty="0" smtClean="0"/>
              <a:t>may implement some additional methods (but these extra methods aren’t accessible through this interface)</a:t>
            </a:r>
          </a:p>
          <a:p>
            <a:pPr lvl="1"/>
            <a:r>
              <a:rPr lang="en-NZ" dirty="0" smtClean="0"/>
              <a:t>Beware: adding another method to an existing Interface will “break” every current implementation of this Interface!</a:t>
            </a:r>
          </a:p>
          <a:p>
            <a:r>
              <a:rPr lang="en-NZ" dirty="0"/>
              <a:t>A class can implement many interfaces</a:t>
            </a:r>
            <a:r>
              <a:rPr lang="en-NZ" dirty="0" smtClean="0"/>
              <a:t>.</a:t>
            </a:r>
          </a:p>
          <a:p>
            <a:r>
              <a:rPr lang="en-NZ" dirty="0" smtClean="0"/>
              <a:t>An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NZ" dirty="0" smtClean="0"/>
              <a:t> can extend other Interfaces. </a:t>
            </a:r>
          </a:p>
          <a:p>
            <a:pPr lvl="1"/>
            <a:r>
              <a:rPr lang="en-NZ" dirty="0" smtClean="0"/>
              <a:t>Extension </a:t>
            </a:r>
            <a:r>
              <a:rPr lang="en-NZ" dirty="0"/>
              <a:t>is the preferred way to add new methods to an </a:t>
            </a:r>
            <a:r>
              <a:rPr lang="en-NZ" dirty="0" smtClean="0"/>
              <a:t>Interface.  </a:t>
            </a:r>
          </a:p>
          <a:p>
            <a:pPr lvl="2"/>
            <a:r>
              <a:rPr lang="en-NZ" dirty="0" smtClean="0"/>
              <a:t>(Do you understand why?)</a:t>
            </a:r>
          </a:p>
          <a:p>
            <a:pPr lvl="1"/>
            <a:r>
              <a:rPr lang="en-NZ" dirty="0" smtClean="0"/>
              <a:t>In Java, classes are less extendible than interfaces, because a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NZ" dirty="0" smtClean="0"/>
              <a:t> </a:t>
            </a:r>
            <a:r>
              <a:rPr lang="en-NZ" dirty="0"/>
              <a:t>can extend at most one other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NZ" dirty="0" smtClean="0"/>
              <a:t> (“single inheritance”). </a:t>
            </a:r>
          </a:p>
          <a:p>
            <a:pPr marL="594360" lvl="2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MountainBike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extends Bicycle { … }</a:t>
            </a:r>
            <a:r>
              <a:rPr lang="en-NZ" dirty="0" smtClean="0"/>
              <a:t> </a:t>
            </a:r>
          </a:p>
          <a:p>
            <a:endParaRPr lang="en-NZ" dirty="0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tx2"/>
                </a:solidFill>
                <a:latin typeface="Tahoma" pitchFamily="34" charset="0"/>
              </a:rPr>
              <a:t>COMPSCI 230: Impl1</a:t>
            </a:r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eaLnBrk="1" hangingPunct="1"/>
            <a:fld id="{CAC8BB7D-3F16-4991-985E-BEB3594DA0D6}" type="slidenum">
              <a:rPr lang="en-NZ">
                <a:solidFill>
                  <a:schemeClr val="tx2"/>
                </a:solidFill>
                <a:latin typeface="Tahoma" pitchFamily="34" charset="0"/>
              </a:rPr>
              <a:pPr eaLnBrk="1" hangingPunct="1"/>
              <a:t>7</a:t>
            </a:fld>
            <a:endParaRPr lang="en-NZ">
              <a:solidFill>
                <a:schemeClr val="tx2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Interfaces in Java 8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In Java 8, an interface may contain </a:t>
            </a:r>
          </a:p>
          <a:p>
            <a:pPr lvl="1"/>
            <a:r>
              <a:rPr lang="en-NZ" dirty="0" smtClean="0">
                <a:latin typeface="Courier10 BT" panose="02070509030505020404" pitchFamily="49" charset="0"/>
              </a:rPr>
              <a:t>default</a:t>
            </a:r>
            <a:r>
              <a:rPr lang="en-NZ" dirty="0" smtClean="0"/>
              <a:t> implementations of instance methods, and</a:t>
            </a:r>
          </a:p>
          <a:p>
            <a:pPr lvl="1"/>
            <a:r>
              <a:rPr lang="en-NZ" dirty="0"/>
              <a:t>i</a:t>
            </a:r>
            <a:r>
              <a:rPr lang="en-NZ" dirty="0" smtClean="0"/>
              <a:t>mplementations of </a:t>
            </a:r>
            <a:r>
              <a:rPr lang="en-NZ" dirty="0" smtClean="0">
                <a:latin typeface="Courier10 BT" panose="02070509030505020404" pitchFamily="49" charset="0"/>
              </a:rPr>
              <a:t>static</a:t>
            </a:r>
            <a:r>
              <a:rPr lang="en-NZ" dirty="0" smtClean="0"/>
              <a:t> methods.</a:t>
            </a:r>
          </a:p>
          <a:p>
            <a:r>
              <a:rPr lang="en-NZ" dirty="0" smtClean="0"/>
              <a:t>In any OO language, an interface</a:t>
            </a:r>
          </a:p>
          <a:p>
            <a:pPr lvl="1"/>
            <a:r>
              <a:rPr lang="en-NZ" dirty="0"/>
              <a:t>c</a:t>
            </a:r>
            <a:r>
              <a:rPr lang="en-NZ" dirty="0" smtClean="0"/>
              <a:t>annot be instantiated, and </a:t>
            </a:r>
          </a:p>
          <a:p>
            <a:pPr lvl="1"/>
            <a:r>
              <a:rPr lang="en-NZ" dirty="0" smtClean="0"/>
              <a:t>defines a “contract” which any </a:t>
            </a:r>
            <a:r>
              <a:rPr lang="en-NZ" dirty="0" smtClean="0">
                <a:solidFill>
                  <a:srgbClr val="FF0000"/>
                </a:solidFill>
              </a:rPr>
              <a:t>realization</a:t>
            </a:r>
            <a:r>
              <a:rPr lang="en-NZ" dirty="0" smtClean="0"/>
              <a:t> of the interface must fulfil.</a:t>
            </a:r>
          </a:p>
          <a:p>
            <a:pPr lvl="1"/>
            <a:r>
              <a:rPr lang="en-NZ" dirty="0" smtClean="0"/>
              <a:t>In Java, a realization is denoted by the keyword </a:t>
            </a:r>
            <a:r>
              <a:rPr lang="en-NZ" b="1" dirty="0" smtClean="0">
                <a:latin typeface="Courier10 BT" panose="02070509030505020404" pitchFamily="49" charset="0"/>
              </a:rPr>
              <a:t>implements</a:t>
            </a:r>
            <a:r>
              <a:rPr lang="en-NZ" dirty="0" smtClean="0"/>
              <a:t>.</a:t>
            </a:r>
          </a:p>
          <a:p>
            <a:pPr lvl="1"/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pPr lvl="1"/>
            <a:endParaRPr lang="en-NZ" dirty="0" smtClean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47943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1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Impl1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04528" y="1147192"/>
            <a:ext cx="7488832" cy="55221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ublic </a:t>
            </a:r>
            <a:r>
              <a:rPr lang="en-N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Bicycle {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changeCadence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newValue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);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changeGear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newValue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);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speedUp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increment);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applyBrakes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decrement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ACMEBicycle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Bicycle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cadence = 0;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changeCadence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newValue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) {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cadence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newValue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;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n-N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\\ note: an </a:t>
            </a:r>
            <a:r>
              <a:rPr lang="en-NZ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implementation </a:t>
            </a:r>
            <a:r>
              <a:rPr lang="en-NZ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may be incorrect!</a:t>
            </a:r>
            <a:endParaRPr lang="en-NZ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changeGear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newValue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) {}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speedUp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increment) {}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applyBrakes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decrement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) {}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3424416" y="3645024"/>
            <a:ext cx="6481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\\ an implementation may have variables</a:t>
            </a:r>
          </a:p>
        </p:txBody>
      </p:sp>
      <p:pic>
        <p:nvPicPr>
          <p:cNvPr id="1026" name="Picture 2" descr="C:\Users\ctho065\Documents\UoA\Teaching\230\230s115\lectures\a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304" y="1271193"/>
            <a:ext cx="1931670" cy="25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55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3401</TotalTime>
  <Words>2481</Words>
  <Application>Microsoft Office PowerPoint</Application>
  <PresentationFormat>A4 Paper (210x297 mm)</PresentationFormat>
  <Paragraphs>407</Paragraphs>
  <Slides>27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CS105_10</vt:lpstr>
      <vt:lpstr>PowerPoint Presentation</vt:lpstr>
      <vt:lpstr>Agenda</vt:lpstr>
      <vt:lpstr>Learning objectives: Java Implementation</vt:lpstr>
      <vt:lpstr>Interfaces, in UML</vt:lpstr>
      <vt:lpstr>Interfaces in Java 7</vt:lpstr>
      <vt:lpstr>Interfaces in Java 8</vt:lpstr>
      <vt:lpstr>Implementations as contracts</vt:lpstr>
      <vt:lpstr>Interfaces in Java 8</vt:lpstr>
      <vt:lpstr>Example 1</vt:lpstr>
      <vt:lpstr>Example 2</vt:lpstr>
      <vt:lpstr>Example 3</vt:lpstr>
      <vt:lpstr>MouseListener in java.awt.event</vt:lpstr>
      <vt:lpstr>Using an Interface as a Type</vt:lpstr>
      <vt:lpstr>Using an Interface as a Type</vt:lpstr>
      <vt:lpstr>Using an Interface as a Type: Mismatches</vt:lpstr>
      <vt:lpstr>Typing Rules</vt:lpstr>
      <vt:lpstr>instanceof</vt:lpstr>
      <vt:lpstr>Abstract Classes</vt:lpstr>
      <vt:lpstr>Example</vt:lpstr>
      <vt:lpstr>Super!</vt:lpstr>
      <vt:lpstr>Hiding vs overriding</vt:lpstr>
      <vt:lpstr>this</vt:lpstr>
      <vt:lpstr>Is shadowing a good idea?</vt:lpstr>
      <vt:lpstr>Example: using this.x</vt:lpstr>
      <vt:lpstr>Using this()</vt:lpstr>
      <vt:lpstr>Final</vt:lpstr>
      <vt:lpstr>Review</vt:lpstr>
    </vt:vector>
  </TitlesOfParts>
  <Company>The 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Clark Thomborson</cp:lastModifiedBy>
  <cp:revision>302</cp:revision>
  <cp:lastPrinted>2014-08-04T05:39:42Z</cp:lastPrinted>
  <dcterms:created xsi:type="dcterms:W3CDTF">2003-06-18T01:49:53Z</dcterms:created>
  <dcterms:modified xsi:type="dcterms:W3CDTF">2015-03-18T23:43:38Z</dcterms:modified>
</cp:coreProperties>
</file>