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6" r:id="rId1"/>
  </p:sldMasterIdLst>
  <p:notesMasterIdLst>
    <p:notesMasterId r:id="rId20"/>
  </p:notesMasterIdLst>
  <p:handoutMasterIdLst>
    <p:handoutMasterId r:id="rId21"/>
  </p:handoutMasterIdLst>
  <p:sldIdLst>
    <p:sldId id="256" r:id="rId2"/>
    <p:sldId id="316" r:id="rId3"/>
    <p:sldId id="317" r:id="rId4"/>
    <p:sldId id="260" r:id="rId5"/>
    <p:sldId id="319" r:id="rId6"/>
    <p:sldId id="261" r:id="rId7"/>
    <p:sldId id="315" r:id="rId8"/>
    <p:sldId id="314" r:id="rId9"/>
    <p:sldId id="264" r:id="rId10"/>
    <p:sldId id="285" r:id="rId11"/>
    <p:sldId id="321" r:id="rId12"/>
    <p:sldId id="322" r:id="rId13"/>
    <p:sldId id="263" r:id="rId14"/>
    <p:sldId id="269" r:id="rId15"/>
    <p:sldId id="323" r:id="rId16"/>
    <p:sldId id="324" r:id="rId17"/>
    <p:sldId id="320" r:id="rId18"/>
    <p:sldId id="305" r:id="rId19"/>
  </p:sldIdLst>
  <p:sldSz cx="9906000" cy="6858000" type="A4"/>
  <p:notesSz cx="6797675" cy="9926638"/>
  <p:defaultTextStyle>
    <a:defPPr>
      <a:defRPr lang="en-NZ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4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658" autoAdjust="0"/>
    <p:restoredTop sz="94737" autoAdjust="0"/>
  </p:normalViewPr>
  <p:slideViewPr>
    <p:cSldViewPr>
      <p:cViewPr varScale="1">
        <p:scale>
          <a:sx n="68" d="100"/>
          <a:sy n="68" d="100"/>
        </p:scale>
        <p:origin x="1434" y="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1" d="100"/>
        <a:sy n="9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862" cy="49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t" anchorCtr="0" compatLnSpc="1">
            <a:prstTxWarp prst="textNoShape">
              <a:avLst/>
            </a:prstTxWarp>
          </a:bodyPr>
          <a:lstStyle>
            <a:lvl1pPr algn="l" defTabSz="92203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endParaRPr lang="en-NZ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15" y="1"/>
            <a:ext cx="2945862" cy="49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t" anchorCtr="0" compatLnSpc="1">
            <a:prstTxWarp prst="textNoShape">
              <a:avLst/>
            </a:prstTxWarp>
          </a:bodyPr>
          <a:lstStyle>
            <a:lvl1pPr algn="r" defTabSz="92203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endParaRPr lang="en-NZ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463"/>
            <a:ext cx="2945862" cy="49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b" anchorCtr="0" compatLnSpc="1">
            <a:prstTxWarp prst="textNoShape">
              <a:avLst/>
            </a:prstTxWarp>
          </a:bodyPr>
          <a:lstStyle>
            <a:lvl1pPr algn="l" defTabSz="92203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endParaRPr lang="en-NZ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15" y="9432463"/>
            <a:ext cx="2945862" cy="49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b" anchorCtr="0" compatLnSpc="1">
            <a:prstTxWarp prst="textNoShape">
              <a:avLst/>
            </a:prstTxWarp>
          </a:bodyPr>
          <a:lstStyle>
            <a:lvl1pPr algn="r" defTabSz="92203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fld id="{0C741521-4A33-40CB-A3C8-9F255B07B84F}" type="slidenum">
              <a:rPr lang="en-NZ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85228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862" cy="49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t" anchorCtr="0" compatLnSpc="1">
            <a:prstTxWarp prst="textNoShape">
              <a:avLst/>
            </a:prstTxWarp>
          </a:bodyPr>
          <a:lstStyle>
            <a:lvl1pPr algn="l" defTabSz="922035">
              <a:defRPr sz="1300">
                <a:latin typeface="Times New Roman" pitchFamily="18" charset="0"/>
              </a:defRPr>
            </a:lvl1pPr>
          </a:lstStyle>
          <a:p>
            <a:endParaRPr lang="en-NZ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15" y="1"/>
            <a:ext cx="2945862" cy="49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t" anchorCtr="0" compatLnSpc="1">
            <a:prstTxWarp prst="textNoShape">
              <a:avLst/>
            </a:prstTxWarp>
          </a:bodyPr>
          <a:lstStyle>
            <a:lvl1pPr algn="r" defTabSz="922035">
              <a:defRPr sz="1300">
                <a:latin typeface="Times New Roman" pitchFamily="18" charset="0"/>
              </a:defRPr>
            </a:lvl1pPr>
          </a:lstStyle>
          <a:p>
            <a:endParaRPr lang="en-NZ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8025" y="744538"/>
            <a:ext cx="5381625" cy="3725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52" y="4715463"/>
            <a:ext cx="4985772" cy="446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smtClean="0"/>
              <a:t>Click to edit Master text styles</a:t>
            </a:r>
          </a:p>
          <a:p>
            <a:pPr lvl="1"/>
            <a:r>
              <a:rPr lang="en-NZ" smtClean="0"/>
              <a:t>Second level</a:t>
            </a:r>
          </a:p>
          <a:p>
            <a:pPr lvl="2"/>
            <a:r>
              <a:rPr lang="en-NZ" smtClean="0"/>
              <a:t>Third level</a:t>
            </a:r>
          </a:p>
          <a:p>
            <a:pPr lvl="3"/>
            <a:r>
              <a:rPr lang="en-NZ" smtClean="0"/>
              <a:t>Fourth level</a:t>
            </a:r>
          </a:p>
          <a:p>
            <a:pPr lvl="4"/>
            <a:r>
              <a:rPr lang="en-NZ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463"/>
            <a:ext cx="2945862" cy="49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b" anchorCtr="0" compatLnSpc="1">
            <a:prstTxWarp prst="textNoShape">
              <a:avLst/>
            </a:prstTxWarp>
          </a:bodyPr>
          <a:lstStyle>
            <a:lvl1pPr algn="l" defTabSz="922035">
              <a:defRPr sz="1300">
                <a:latin typeface="Times New Roman" pitchFamily="18" charset="0"/>
              </a:defRPr>
            </a:lvl1pPr>
          </a:lstStyle>
          <a:p>
            <a:endParaRPr lang="en-NZ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15" y="9432463"/>
            <a:ext cx="2945862" cy="49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b" anchorCtr="0" compatLnSpc="1">
            <a:prstTxWarp prst="textNoShape">
              <a:avLst/>
            </a:prstTxWarp>
          </a:bodyPr>
          <a:lstStyle>
            <a:lvl1pPr algn="r" defTabSz="922035">
              <a:defRPr sz="1300">
                <a:latin typeface="Times New Roman" pitchFamily="18" charset="0"/>
              </a:defRPr>
            </a:lvl1pPr>
          </a:lstStyle>
          <a:p>
            <a:fld id="{015F5D31-D609-4875-A03F-8218D830ED8B}" type="slidenum">
              <a:rPr lang="en-NZ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57959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32A0A1-3295-4191-8003-405EB50D1542}" type="slidenum">
              <a:rPr lang="en-NZ"/>
              <a:pPr/>
              <a:t>1</a:t>
            </a:fld>
            <a:endParaRPr lang="en-NZ" dirty="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8025" y="744538"/>
            <a:ext cx="5381625" cy="3725862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303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F5D31-D609-4875-A03F-8218D830ED8B}" type="slidenum">
              <a:rPr lang="en-NZ" smtClean="0"/>
              <a:pPr/>
              <a:t>2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89951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C1E1DE-1A8C-4526-AE02-FECEEF665204}" type="slidenum">
              <a:rPr lang="en-NZ"/>
              <a:pPr/>
              <a:t>3</a:t>
            </a:fld>
            <a:endParaRPr lang="en-NZ" dirty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8025" y="744538"/>
            <a:ext cx="5381625" cy="3725862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5673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320800" y="3886200"/>
            <a:ext cx="74295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20800" y="5124450"/>
            <a:ext cx="74295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934200" y="6355080"/>
            <a:ext cx="2476500" cy="365760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smtClean="0"/>
              <a:t>CompSci 230: UC</a:t>
            </a:r>
            <a:endParaRPr lang="en-NZ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140202" y="6355080"/>
            <a:ext cx="3764280" cy="365760"/>
          </a:xfrm>
        </p:spPr>
        <p:txBody>
          <a:bodyPr/>
          <a:lstStyle/>
          <a:p>
            <a:endParaRPr lang="en-NZ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317498" y="6355080"/>
            <a:ext cx="1320800" cy="365760"/>
          </a:xfrm>
        </p:spPr>
        <p:txBody>
          <a:bodyPr/>
          <a:lstStyle/>
          <a:p>
            <a:fld id="{EF451CEC-180C-48BD-BC42-5E2F6BF56289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21" name="Rectangle 20"/>
          <p:cNvSpPr/>
          <p:nvPr/>
        </p:nvSpPr>
        <p:spPr>
          <a:xfrm>
            <a:off x="980281" y="3648075"/>
            <a:ext cx="79248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90600" y="5048250"/>
            <a:ext cx="79248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80281" y="3648075"/>
            <a:ext cx="24765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90600" y="5048250"/>
            <a:ext cx="24765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2251" y="2286001"/>
            <a:ext cx="1090348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UC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E966-B2DA-4E69-8B67-6107F8F82A2F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UC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75D5-549F-47C6-9B66-D5D109770117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4175914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050" y="152400"/>
            <a:ext cx="8730399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5000" y="6356350"/>
            <a:ext cx="2479802" cy="36576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CompSci 230: UC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00" y="6356350"/>
            <a:ext cx="2146300" cy="365760"/>
          </a:xfrm>
        </p:spPr>
        <p:txBody>
          <a:bodyPr/>
          <a:lstStyle/>
          <a:p>
            <a:fld id="{989A6582-9796-409F-A1EA-A094F915F976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105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100" y="228600"/>
            <a:ext cx="724154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0" y="2971800"/>
            <a:ext cx="74295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3350" y="4267200"/>
            <a:ext cx="734695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355080"/>
            <a:ext cx="2476500" cy="365760"/>
          </a:xfrm>
        </p:spPr>
        <p:txBody>
          <a:bodyPr/>
          <a:lstStyle/>
          <a:p>
            <a:r>
              <a:rPr lang="en-US" smtClean="0"/>
              <a:t>CompSci 230: UC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40202" y="6355080"/>
            <a:ext cx="3764280" cy="365760"/>
          </a:xfrm>
        </p:spPr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9002" y="6355080"/>
            <a:ext cx="1647698" cy="365760"/>
          </a:xfrm>
        </p:spPr>
        <p:txBody>
          <a:bodyPr/>
          <a:lstStyle/>
          <a:p>
            <a:fld id="{C57045F2-9057-4CE4-96BB-25774CECCA1C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7" name="Rectangle 6"/>
          <p:cNvSpPr/>
          <p:nvPr/>
        </p:nvSpPr>
        <p:spPr>
          <a:xfrm>
            <a:off x="990600" y="2819400"/>
            <a:ext cx="79248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90600" y="2819400"/>
            <a:ext cx="24765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59" y="228600"/>
            <a:ext cx="8482041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UC</a:t>
            </a:r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F3FC3-8E9D-4E7A-B408-86DA62033C65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4378452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018215" y="1216152"/>
            <a:ext cx="4378452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100" y="228600"/>
            <a:ext cx="724154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285875"/>
            <a:ext cx="4376870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35550" y="1295400"/>
            <a:ext cx="4378590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UC</a:t>
            </a:r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2DE6-9BD8-4B82-A187-796DAF58579B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5300" y="2133600"/>
            <a:ext cx="437515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035550" y="2133600"/>
            <a:ext cx="437515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UC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76CDF-CC11-4CD0-9F56-4BFA992A39BF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UC</a:t>
            </a:r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20B8-80F2-4BF1-92C4-015A56B0D5D5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1650" y="304800"/>
            <a:ext cx="272415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1650" y="1219201"/>
            <a:ext cx="272415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UC</a:t>
            </a:r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84A4-8DFB-4C82-A896-9F664FE21787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675492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30200" y="304800"/>
            <a:ext cx="619125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500856"/>
            <a:ext cx="89154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5300" y="1905000"/>
            <a:ext cx="89154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219200"/>
            <a:ext cx="89154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UC</a:t>
            </a:r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D2B2A-4F34-4E85-BD8E-2A1F3F19299D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95300" y="500856"/>
            <a:ext cx="19812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28659" y="152400"/>
            <a:ext cx="8482041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95300" y="1219200"/>
            <a:ext cx="89154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215000" y="6356350"/>
            <a:ext cx="247980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CompSci 230: UC</a:t>
            </a:r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40202" y="6356350"/>
            <a:ext cx="3797300" cy="36576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00" y="6356350"/>
            <a:ext cx="21463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B7AB5CE-884F-4AAD-BA76-283F9C884A0D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165100" y="6353175"/>
            <a:ext cx="93600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165100" y="1143000"/>
            <a:ext cx="93600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5100" y="228600"/>
            <a:ext cx="724154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siframework.org/Query+Health+-+Consensus+Approved+Use+Case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Use_cas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gif"/><Relationship Id="rId7" Type="http://schemas.openxmlformats.org/officeDocument/2006/relationships/image" Target="../media/image11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sc.com/article7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omg.org/spec/UML/2.4.1/Superstructure" TargetMode="External"/><Relationship Id="rId4" Type="http://schemas.openxmlformats.org/officeDocument/2006/relationships/hyperlink" Target="http://argouml-downloads.tigris.org/nonav/argouml-0.34/manual-0.34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NZ" altLang="zh-TW" dirty="0" err="1" smtClean="0">
                <a:ea typeface="新細明體" pitchFamily="18" charset="-120"/>
              </a:rPr>
              <a:t>CompSci</a:t>
            </a:r>
            <a:r>
              <a:rPr lang="en-NZ" altLang="zh-TW" dirty="0" smtClean="0">
                <a:ea typeface="新細明體" pitchFamily="18" charset="-120"/>
              </a:rPr>
              <a:t> 230</a:t>
            </a:r>
            <a:br>
              <a:rPr lang="en-NZ" altLang="zh-TW" dirty="0" smtClean="0">
                <a:ea typeface="新細明體" pitchFamily="18" charset="-120"/>
              </a:rPr>
            </a:br>
            <a:r>
              <a:rPr lang="en-US" altLang="en-US" dirty="0" smtClean="0"/>
              <a:t>Software Construction</a:t>
            </a:r>
            <a:br>
              <a:rPr lang="en-US" altLang="en-US" dirty="0" smtClean="0"/>
            </a:br>
            <a:endParaRPr lang="en-US" dirty="0" smtClean="0">
              <a:ea typeface="新細明體" pitchFamily="18" charset="-120"/>
            </a:endParaRPr>
          </a:p>
        </p:txBody>
      </p:sp>
      <p:sp>
        <p:nvSpPr>
          <p:cNvPr id="20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320800" y="5085184"/>
            <a:ext cx="7429500" cy="936104"/>
          </a:xfrm>
        </p:spPr>
        <p:txBody>
          <a:bodyPr>
            <a:normAutofit/>
          </a:bodyPr>
          <a:lstStyle/>
          <a:p>
            <a:r>
              <a:rPr lang="en-NZ" dirty="0"/>
              <a:t>Lecture Slides </a:t>
            </a:r>
            <a:r>
              <a:rPr lang="en-NZ" dirty="0" smtClean="0"/>
              <a:t>#4: </a:t>
            </a:r>
            <a:r>
              <a:rPr lang="en-NZ" dirty="0" smtClean="0"/>
              <a:t>Use Cases		</a:t>
            </a:r>
            <a:r>
              <a:rPr lang="en-NZ" dirty="0" smtClean="0"/>
              <a:t>S1 2015</a:t>
            </a:r>
            <a:endParaRPr lang="en-N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38" name="Rectangle 26"/>
          <p:cNvSpPr>
            <a:spLocks noChangeArrowheads="1"/>
          </p:cNvSpPr>
          <p:nvPr/>
        </p:nvSpPr>
        <p:spPr bwMode="auto">
          <a:xfrm>
            <a:off x="2576736" y="1341440"/>
            <a:ext cx="4104456" cy="3311525"/>
          </a:xfrm>
          <a:prstGeom prst="rect">
            <a:avLst/>
          </a:prstGeom>
          <a:solidFill>
            <a:schemeClr val="accent2"/>
          </a:solidFill>
          <a:ln w="1905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1" name="Oval 22"/>
          <p:cNvSpPr>
            <a:spLocks noChangeArrowheads="1"/>
          </p:cNvSpPr>
          <p:nvPr/>
        </p:nvSpPr>
        <p:spPr bwMode="auto">
          <a:xfrm>
            <a:off x="3067348" y="2708277"/>
            <a:ext cx="1800225" cy="411163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NZ" b="1" dirty="0">
                <a:latin typeface="Times New Roman" pitchFamily="18" charset="0"/>
              </a:rPr>
              <a:t>Maintain Customers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Example: John’s Video Store</a:t>
            </a:r>
            <a:endParaRPr lang="en-US" dirty="0"/>
          </a:p>
        </p:txBody>
      </p:sp>
      <p:sp>
        <p:nvSpPr>
          <p:cNvPr id="7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UC</a:t>
            </a:r>
            <a:endParaRPr lang="en-NZ" dirty="0"/>
          </a:p>
        </p:txBody>
      </p:sp>
      <p:sp>
        <p:nvSpPr>
          <p:cNvPr id="7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5866-DC4D-4783-AC1D-1A75BCCEB48B}" type="slidenum">
              <a:rPr lang="en-NZ" smtClean="0"/>
              <a:pPr/>
              <a:t>10</a:t>
            </a:fld>
            <a:endParaRPr lang="en-NZ" dirty="0"/>
          </a:p>
        </p:txBody>
      </p:sp>
      <p:grpSp>
        <p:nvGrpSpPr>
          <p:cNvPr id="115730" name="Group 18"/>
          <p:cNvGrpSpPr>
            <a:grpSpLocks/>
          </p:cNvGrpSpPr>
          <p:nvPr/>
        </p:nvGrpSpPr>
        <p:grpSpPr bwMode="auto">
          <a:xfrm>
            <a:off x="1103238" y="1484313"/>
            <a:ext cx="552451" cy="1008062"/>
            <a:chOff x="3596" y="2535"/>
            <a:chExt cx="348" cy="635"/>
          </a:xfrm>
        </p:grpSpPr>
        <p:grpSp>
          <p:nvGrpSpPr>
            <p:cNvPr id="115731" name="Group 19"/>
            <p:cNvGrpSpPr>
              <a:grpSpLocks/>
            </p:cNvGrpSpPr>
            <p:nvPr/>
          </p:nvGrpSpPr>
          <p:grpSpPr bwMode="auto">
            <a:xfrm>
              <a:off x="3656" y="2535"/>
              <a:ext cx="192" cy="505"/>
              <a:chOff x="1728" y="2496"/>
              <a:chExt cx="192" cy="505"/>
            </a:xfrm>
          </p:grpSpPr>
          <p:sp>
            <p:nvSpPr>
              <p:cNvPr id="115732" name="Oval 20"/>
              <p:cNvSpPr>
                <a:spLocks noChangeArrowheads="1"/>
              </p:cNvSpPr>
              <p:nvPr/>
            </p:nvSpPr>
            <p:spPr bwMode="auto">
              <a:xfrm>
                <a:off x="1762" y="2496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15733" name="Line 21"/>
              <p:cNvSpPr>
                <a:spLocks noChangeShapeType="1"/>
              </p:cNvSpPr>
              <p:nvPr/>
            </p:nvSpPr>
            <p:spPr bwMode="auto">
              <a:xfrm>
                <a:off x="1824" y="2640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5734" name="Line 22"/>
              <p:cNvSpPr>
                <a:spLocks noChangeShapeType="1"/>
              </p:cNvSpPr>
              <p:nvPr/>
            </p:nvSpPr>
            <p:spPr bwMode="auto">
              <a:xfrm>
                <a:off x="1728" y="2688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5735" name="Freeform 23"/>
              <p:cNvSpPr>
                <a:spLocks/>
              </p:cNvSpPr>
              <p:nvPr/>
            </p:nvSpPr>
            <p:spPr bwMode="auto">
              <a:xfrm>
                <a:off x="1729" y="2809"/>
                <a:ext cx="184" cy="192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144" y="0"/>
                  </a:cxn>
                  <a:cxn ang="0">
                    <a:pos x="288" y="192"/>
                  </a:cxn>
                </a:cxnLst>
                <a:rect l="0" t="0" r="r" b="b"/>
                <a:pathLst>
                  <a:path w="288" h="192">
                    <a:moveTo>
                      <a:pt x="0" y="192"/>
                    </a:moveTo>
                    <a:lnTo>
                      <a:pt x="144" y="0"/>
                    </a:lnTo>
                    <a:lnTo>
                      <a:pt x="288" y="192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15736" name="Text Box 24"/>
            <p:cNvSpPr txBox="1">
              <a:spLocks noChangeArrowheads="1"/>
            </p:cNvSpPr>
            <p:nvPr/>
          </p:nvSpPr>
          <p:spPr bwMode="auto">
            <a:xfrm>
              <a:off x="3596" y="2976"/>
              <a:ext cx="34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</a:rPr>
                <a:t>Staff</a:t>
              </a:r>
              <a:endParaRPr lang="en-US" b="1" dirty="0">
                <a:latin typeface="Times New Roman" pitchFamily="18" charset="0"/>
              </a:endParaRPr>
            </a:p>
          </p:txBody>
        </p:sp>
      </p:grpSp>
      <p:sp>
        <p:nvSpPr>
          <p:cNvPr id="115739" name="Text Box 27"/>
          <p:cNvSpPr txBox="1">
            <a:spLocks noChangeArrowheads="1"/>
          </p:cNvSpPr>
          <p:nvPr/>
        </p:nvSpPr>
        <p:spPr bwMode="auto">
          <a:xfrm>
            <a:off x="3756866" y="1333717"/>
            <a:ext cx="162031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 smtClean="0">
                <a:latin typeface="Times New Roman" pitchFamily="18" charset="0"/>
              </a:rPr>
              <a:t>John’s Video Store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115740" name="Oval 28"/>
          <p:cNvSpPr>
            <a:spLocks noChangeArrowheads="1"/>
          </p:cNvSpPr>
          <p:nvPr/>
        </p:nvSpPr>
        <p:spPr bwMode="auto">
          <a:xfrm>
            <a:off x="3080618" y="1649216"/>
            <a:ext cx="2304430" cy="478274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b="1" dirty="0" smtClean="0">
                <a:latin typeface="Times New Roman" pitchFamily="18" charset="0"/>
              </a:rPr>
              <a:t>Rent/Return </a:t>
            </a:r>
            <a:r>
              <a:rPr lang="en-US" b="1" dirty="0">
                <a:latin typeface="Times New Roman" pitchFamily="18" charset="0"/>
              </a:rPr>
              <a:t>V</a:t>
            </a:r>
            <a:r>
              <a:rPr lang="en-US" b="1" dirty="0" smtClean="0">
                <a:latin typeface="Times New Roman" pitchFamily="18" charset="0"/>
              </a:rPr>
              <a:t>ideos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115746" name="Line 34"/>
          <p:cNvSpPr>
            <a:spLocks noChangeShapeType="1"/>
          </p:cNvSpPr>
          <p:nvPr/>
        </p:nvSpPr>
        <p:spPr bwMode="auto">
          <a:xfrm flipV="1">
            <a:off x="1823970" y="1916113"/>
            <a:ext cx="1256648" cy="8675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5747" name="Line 35"/>
          <p:cNvSpPr>
            <a:spLocks noChangeShapeType="1"/>
          </p:cNvSpPr>
          <p:nvPr/>
        </p:nvSpPr>
        <p:spPr bwMode="auto">
          <a:xfrm>
            <a:off x="1849749" y="2003751"/>
            <a:ext cx="2959085" cy="67989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5748" name="Line 36"/>
          <p:cNvSpPr>
            <a:spLocks noChangeShapeType="1"/>
          </p:cNvSpPr>
          <p:nvPr/>
        </p:nvSpPr>
        <p:spPr bwMode="auto">
          <a:xfrm>
            <a:off x="1858674" y="2017713"/>
            <a:ext cx="1221944" cy="906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5761" name="Line 49"/>
          <p:cNvSpPr>
            <a:spLocks noChangeShapeType="1"/>
          </p:cNvSpPr>
          <p:nvPr/>
        </p:nvSpPr>
        <p:spPr bwMode="auto">
          <a:xfrm>
            <a:off x="1823971" y="3761581"/>
            <a:ext cx="1256648" cy="3651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0" name="Line 38"/>
          <p:cNvSpPr>
            <a:spLocks noChangeShapeType="1"/>
          </p:cNvSpPr>
          <p:nvPr/>
        </p:nvSpPr>
        <p:spPr bwMode="auto">
          <a:xfrm>
            <a:off x="4628962" y="2093072"/>
            <a:ext cx="540061" cy="39930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3" name="Oval 24"/>
          <p:cNvSpPr>
            <a:spLocks noChangeArrowheads="1"/>
          </p:cNvSpPr>
          <p:nvPr/>
        </p:nvSpPr>
        <p:spPr bwMode="auto">
          <a:xfrm>
            <a:off x="3067348" y="3357563"/>
            <a:ext cx="1944688" cy="411162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NZ" b="1" dirty="0">
                <a:latin typeface="Times New Roman" pitchFamily="18" charset="0"/>
              </a:rPr>
              <a:t>Maintain Videos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84" name="Oval 24"/>
          <p:cNvSpPr>
            <a:spLocks noChangeArrowheads="1"/>
          </p:cNvSpPr>
          <p:nvPr/>
        </p:nvSpPr>
        <p:spPr bwMode="auto">
          <a:xfrm>
            <a:off x="3067348" y="3921125"/>
            <a:ext cx="1944688" cy="411162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NZ" b="1" dirty="0" smtClean="0">
                <a:latin typeface="Times New Roman" pitchFamily="18" charset="0"/>
              </a:rPr>
              <a:t>Generate Reports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85" name="Line 36"/>
          <p:cNvSpPr>
            <a:spLocks noChangeShapeType="1"/>
          </p:cNvSpPr>
          <p:nvPr/>
        </p:nvSpPr>
        <p:spPr bwMode="auto">
          <a:xfrm>
            <a:off x="1849750" y="2002871"/>
            <a:ext cx="1217598" cy="156027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26" name="Group 18"/>
          <p:cNvGrpSpPr>
            <a:grpSpLocks/>
          </p:cNvGrpSpPr>
          <p:nvPr/>
        </p:nvGrpSpPr>
        <p:grpSpPr bwMode="auto">
          <a:xfrm>
            <a:off x="7833320" y="1469471"/>
            <a:ext cx="942976" cy="1008062"/>
            <a:chOff x="3474" y="2535"/>
            <a:chExt cx="594" cy="635"/>
          </a:xfrm>
        </p:grpSpPr>
        <p:grpSp>
          <p:nvGrpSpPr>
            <p:cNvPr id="27" name="Group 19"/>
            <p:cNvGrpSpPr>
              <a:grpSpLocks/>
            </p:cNvGrpSpPr>
            <p:nvPr/>
          </p:nvGrpSpPr>
          <p:grpSpPr bwMode="auto">
            <a:xfrm>
              <a:off x="3656" y="2535"/>
              <a:ext cx="192" cy="505"/>
              <a:chOff x="1728" y="2496"/>
              <a:chExt cx="192" cy="505"/>
            </a:xfrm>
          </p:grpSpPr>
          <p:sp>
            <p:nvSpPr>
              <p:cNvPr id="29" name="Oval 20"/>
              <p:cNvSpPr>
                <a:spLocks noChangeArrowheads="1"/>
              </p:cNvSpPr>
              <p:nvPr/>
            </p:nvSpPr>
            <p:spPr bwMode="auto">
              <a:xfrm>
                <a:off x="1762" y="2496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0" name="Line 21"/>
              <p:cNvSpPr>
                <a:spLocks noChangeShapeType="1"/>
              </p:cNvSpPr>
              <p:nvPr/>
            </p:nvSpPr>
            <p:spPr bwMode="auto">
              <a:xfrm>
                <a:off x="1824" y="2640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" name="Line 22"/>
              <p:cNvSpPr>
                <a:spLocks noChangeShapeType="1"/>
              </p:cNvSpPr>
              <p:nvPr/>
            </p:nvSpPr>
            <p:spPr bwMode="auto">
              <a:xfrm>
                <a:off x="1728" y="2688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2" name="Freeform 23"/>
              <p:cNvSpPr>
                <a:spLocks/>
              </p:cNvSpPr>
              <p:nvPr/>
            </p:nvSpPr>
            <p:spPr bwMode="auto">
              <a:xfrm>
                <a:off x="1729" y="2809"/>
                <a:ext cx="184" cy="192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144" y="0"/>
                  </a:cxn>
                  <a:cxn ang="0">
                    <a:pos x="288" y="192"/>
                  </a:cxn>
                </a:cxnLst>
                <a:rect l="0" t="0" r="r" b="b"/>
                <a:pathLst>
                  <a:path w="288" h="192">
                    <a:moveTo>
                      <a:pt x="0" y="192"/>
                    </a:moveTo>
                    <a:lnTo>
                      <a:pt x="144" y="0"/>
                    </a:lnTo>
                    <a:lnTo>
                      <a:pt x="288" y="192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28" name="Text Box 24"/>
            <p:cNvSpPr txBox="1">
              <a:spLocks noChangeArrowheads="1"/>
            </p:cNvSpPr>
            <p:nvPr/>
          </p:nvSpPr>
          <p:spPr bwMode="auto">
            <a:xfrm>
              <a:off x="3474" y="2976"/>
              <a:ext cx="59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</a:rPr>
                <a:t>Customer</a:t>
              </a:r>
              <a:endParaRPr lang="en-US" b="1" dirty="0">
                <a:latin typeface="Times New Roman" pitchFamily="18" charset="0"/>
              </a:endParaRPr>
            </a:p>
          </p:txBody>
        </p:sp>
      </p:grpSp>
      <p:grpSp>
        <p:nvGrpSpPr>
          <p:cNvPr id="33" name="Group 18"/>
          <p:cNvGrpSpPr>
            <a:grpSpLocks/>
          </p:cNvGrpSpPr>
          <p:nvPr/>
        </p:nvGrpSpPr>
        <p:grpSpPr bwMode="auto">
          <a:xfrm>
            <a:off x="939730" y="3264694"/>
            <a:ext cx="884240" cy="1008062"/>
            <a:chOff x="3493" y="2535"/>
            <a:chExt cx="557" cy="635"/>
          </a:xfrm>
        </p:grpSpPr>
        <p:grpSp>
          <p:nvGrpSpPr>
            <p:cNvPr id="34" name="Group 19"/>
            <p:cNvGrpSpPr>
              <a:grpSpLocks/>
            </p:cNvGrpSpPr>
            <p:nvPr/>
          </p:nvGrpSpPr>
          <p:grpSpPr bwMode="auto">
            <a:xfrm>
              <a:off x="3656" y="2535"/>
              <a:ext cx="192" cy="505"/>
              <a:chOff x="1728" y="2496"/>
              <a:chExt cx="192" cy="505"/>
            </a:xfrm>
          </p:grpSpPr>
          <p:sp>
            <p:nvSpPr>
              <p:cNvPr id="36" name="Oval 20"/>
              <p:cNvSpPr>
                <a:spLocks noChangeArrowheads="1"/>
              </p:cNvSpPr>
              <p:nvPr/>
            </p:nvSpPr>
            <p:spPr bwMode="auto">
              <a:xfrm>
                <a:off x="1762" y="2496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7" name="Line 21"/>
              <p:cNvSpPr>
                <a:spLocks noChangeShapeType="1"/>
              </p:cNvSpPr>
              <p:nvPr/>
            </p:nvSpPr>
            <p:spPr bwMode="auto">
              <a:xfrm>
                <a:off x="1824" y="2640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8" name="Line 22"/>
              <p:cNvSpPr>
                <a:spLocks noChangeShapeType="1"/>
              </p:cNvSpPr>
              <p:nvPr/>
            </p:nvSpPr>
            <p:spPr bwMode="auto">
              <a:xfrm>
                <a:off x="1728" y="2688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9" name="Freeform 23"/>
              <p:cNvSpPr>
                <a:spLocks/>
              </p:cNvSpPr>
              <p:nvPr/>
            </p:nvSpPr>
            <p:spPr bwMode="auto">
              <a:xfrm>
                <a:off x="1729" y="2809"/>
                <a:ext cx="184" cy="192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144" y="0"/>
                  </a:cxn>
                  <a:cxn ang="0">
                    <a:pos x="288" y="192"/>
                  </a:cxn>
                </a:cxnLst>
                <a:rect l="0" t="0" r="r" b="b"/>
                <a:pathLst>
                  <a:path w="288" h="192">
                    <a:moveTo>
                      <a:pt x="0" y="192"/>
                    </a:moveTo>
                    <a:lnTo>
                      <a:pt x="144" y="0"/>
                    </a:lnTo>
                    <a:lnTo>
                      <a:pt x="288" y="192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35" name="Text Box 24"/>
            <p:cNvSpPr txBox="1">
              <a:spLocks noChangeArrowheads="1"/>
            </p:cNvSpPr>
            <p:nvPr/>
          </p:nvSpPr>
          <p:spPr bwMode="auto">
            <a:xfrm>
              <a:off x="3493" y="2976"/>
              <a:ext cx="557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</a:rPr>
                <a:t>Manager</a:t>
              </a:r>
              <a:endParaRPr lang="en-US" b="1" dirty="0">
                <a:latin typeface="Times New Roman" pitchFamily="18" charset="0"/>
              </a:endParaRPr>
            </a:p>
          </p:txBody>
        </p:sp>
      </p:grpSp>
      <p:sp>
        <p:nvSpPr>
          <p:cNvPr id="40" name="Line 34"/>
          <p:cNvSpPr>
            <a:spLocks noChangeShapeType="1"/>
          </p:cNvSpPr>
          <p:nvPr/>
        </p:nvSpPr>
        <p:spPr bwMode="auto">
          <a:xfrm>
            <a:off x="5385047" y="1916113"/>
            <a:ext cx="2652931" cy="2456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" name="Line 34"/>
          <p:cNvSpPr>
            <a:spLocks noChangeShapeType="1"/>
          </p:cNvSpPr>
          <p:nvPr/>
        </p:nvSpPr>
        <p:spPr bwMode="auto">
          <a:xfrm flipV="1">
            <a:off x="6393160" y="2093072"/>
            <a:ext cx="1644819" cy="59057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9" name="Oval 37"/>
          <p:cNvSpPr>
            <a:spLocks noChangeArrowheads="1"/>
          </p:cNvSpPr>
          <p:nvPr/>
        </p:nvSpPr>
        <p:spPr bwMode="auto">
          <a:xfrm>
            <a:off x="4808835" y="2442344"/>
            <a:ext cx="1584325" cy="4826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NZ" b="1" dirty="0">
                <a:latin typeface="Times New Roman" pitchFamily="18" charset="0"/>
              </a:rPr>
              <a:t>Search for Videos</a:t>
            </a:r>
            <a:endParaRPr lang="en-US" b="1" dirty="0">
              <a:latin typeface="Times New Roman" pitchFamily="18" charset="0"/>
            </a:endParaRPr>
          </a:p>
        </p:txBody>
      </p:sp>
      <p:grpSp>
        <p:nvGrpSpPr>
          <p:cNvPr id="42" name="Group 18"/>
          <p:cNvGrpSpPr>
            <a:grpSpLocks/>
          </p:cNvGrpSpPr>
          <p:nvPr/>
        </p:nvGrpSpPr>
        <p:grpSpPr bwMode="auto">
          <a:xfrm>
            <a:off x="1060745" y="4797202"/>
            <a:ext cx="563564" cy="1008062"/>
            <a:chOff x="3594" y="2535"/>
            <a:chExt cx="355" cy="635"/>
          </a:xfrm>
        </p:grpSpPr>
        <p:grpSp>
          <p:nvGrpSpPr>
            <p:cNvPr id="43" name="Group 19"/>
            <p:cNvGrpSpPr>
              <a:grpSpLocks/>
            </p:cNvGrpSpPr>
            <p:nvPr/>
          </p:nvGrpSpPr>
          <p:grpSpPr bwMode="auto">
            <a:xfrm>
              <a:off x="3656" y="2535"/>
              <a:ext cx="192" cy="505"/>
              <a:chOff x="1728" y="2496"/>
              <a:chExt cx="192" cy="505"/>
            </a:xfrm>
          </p:grpSpPr>
          <p:sp>
            <p:nvSpPr>
              <p:cNvPr id="45" name="Oval 20"/>
              <p:cNvSpPr>
                <a:spLocks noChangeArrowheads="1"/>
              </p:cNvSpPr>
              <p:nvPr/>
            </p:nvSpPr>
            <p:spPr bwMode="auto">
              <a:xfrm>
                <a:off x="1762" y="2496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46" name="Line 21"/>
              <p:cNvSpPr>
                <a:spLocks noChangeShapeType="1"/>
              </p:cNvSpPr>
              <p:nvPr/>
            </p:nvSpPr>
            <p:spPr bwMode="auto">
              <a:xfrm>
                <a:off x="1824" y="2640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7" name="Line 22"/>
              <p:cNvSpPr>
                <a:spLocks noChangeShapeType="1"/>
              </p:cNvSpPr>
              <p:nvPr/>
            </p:nvSpPr>
            <p:spPr bwMode="auto">
              <a:xfrm>
                <a:off x="1728" y="2688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8" name="Freeform 23"/>
              <p:cNvSpPr>
                <a:spLocks/>
              </p:cNvSpPr>
              <p:nvPr/>
            </p:nvSpPr>
            <p:spPr bwMode="auto">
              <a:xfrm>
                <a:off x="1729" y="2809"/>
                <a:ext cx="184" cy="192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144" y="0"/>
                  </a:cxn>
                  <a:cxn ang="0">
                    <a:pos x="288" y="192"/>
                  </a:cxn>
                </a:cxnLst>
                <a:rect l="0" t="0" r="r" b="b"/>
                <a:pathLst>
                  <a:path w="288" h="192">
                    <a:moveTo>
                      <a:pt x="0" y="192"/>
                    </a:moveTo>
                    <a:lnTo>
                      <a:pt x="144" y="0"/>
                    </a:lnTo>
                    <a:lnTo>
                      <a:pt x="288" y="192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44" name="Text Box 24"/>
            <p:cNvSpPr txBox="1">
              <a:spLocks noChangeArrowheads="1"/>
            </p:cNvSpPr>
            <p:nvPr/>
          </p:nvSpPr>
          <p:spPr bwMode="auto">
            <a:xfrm>
              <a:off x="3594" y="2976"/>
              <a:ext cx="35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</a:rPr>
                <a:t>John</a:t>
              </a:r>
              <a:endParaRPr lang="en-US" b="1" dirty="0">
                <a:latin typeface="Times New Roman" pitchFamily="18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830338" y="4684842"/>
            <a:ext cx="8019206" cy="1842323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>
            <a:lvl1pPr marL="274320" indent="-274320" algn="l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>
                <a:latin typeface="+mn-lt"/>
              </a:defRPr>
            </a:lvl1pPr>
            <a:lvl2pPr marL="548640" lvl="1" indent="-274320" algn="l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>
                <a:solidFill>
                  <a:schemeClr val="tx2"/>
                </a:solidFill>
                <a:latin typeface="+mn-lt"/>
              </a:defRPr>
            </a:lvl2pPr>
            <a:lvl3pPr marL="822960" lvl="2" indent="-228600" algn="l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>
                <a:latin typeface="+mn-lt"/>
              </a:defRPr>
            </a:lvl3pPr>
            <a:lvl4pPr marL="1097280" indent="-228600" algn="l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>
                <a:latin typeface="+mn-lt"/>
              </a:defRPr>
            </a:lvl4pPr>
            <a:lvl5pPr marL="1371600" indent="-228600" algn="l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>
                <a:latin typeface="+mn-lt"/>
              </a:defRPr>
            </a:lvl5pPr>
            <a:lvl6pPr marL="1645920" indent="-182880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smtClean="0">
                <a:latin typeface="+mn-lt"/>
              </a:defRPr>
            </a:lvl6pPr>
            <a:lvl7pPr marL="1828800" indent="-182880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mtClean="0">
                <a:latin typeface="+mn-lt"/>
              </a:defRPr>
            </a:lvl7pPr>
            <a:lvl8pPr marL="2011680" indent="-182880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mtClean="0">
                <a:latin typeface="+mn-lt"/>
              </a:defRPr>
            </a:lvl8pPr>
            <a:lvl9pPr marL="2194560" indent="-182880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smtClean="0">
                <a:latin typeface="+mn-lt"/>
              </a:defRPr>
            </a:lvl9pPr>
          </a:lstStyle>
          <a:p>
            <a:pPr lvl="1"/>
            <a:r>
              <a:rPr lang="en-NZ" dirty="0"/>
              <a:t>“Include is a </a:t>
            </a:r>
            <a:r>
              <a:rPr lang="en-NZ" dirty="0" err="1"/>
              <a:t>DirectedRelationship</a:t>
            </a:r>
            <a:r>
              <a:rPr lang="en-NZ" dirty="0"/>
              <a:t> between two use cases, implying that the </a:t>
            </a:r>
            <a:r>
              <a:rPr lang="en-NZ" dirty="0" err="1"/>
              <a:t>behavior</a:t>
            </a:r>
            <a:r>
              <a:rPr lang="en-NZ" dirty="0"/>
              <a:t> of the included use case is inserted into the </a:t>
            </a:r>
            <a:r>
              <a:rPr lang="en-NZ" dirty="0" err="1"/>
              <a:t>behavior</a:t>
            </a:r>
            <a:r>
              <a:rPr lang="en-NZ" dirty="0"/>
              <a:t> of the including use case. …  </a:t>
            </a:r>
          </a:p>
          <a:p>
            <a:pPr lvl="1"/>
            <a:r>
              <a:rPr lang="en-NZ" dirty="0"/>
              <a:t>“An include relationship between use cases is shown by a dashed arrow with an open arrowhead from the base use case to the included use case. </a:t>
            </a:r>
            <a:r>
              <a:rPr lang="en-NZ" dirty="0" smtClean="0"/>
              <a:t> The </a:t>
            </a:r>
            <a:r>
              <a:rPr lang="en-NZ" dirty="0"/>
              <a:t>arrow is </a:t>
            </a:r>
            <a:r>
              <a:rPr lang="en-NZ" dirty="0" err="1"/>
              <a:t>labeled</a:t>
            </a:r>
            <a:r>
              <a:rPr lang="en-NZ" dirty="0"/>
              <a:t> with the keyword «include</a:t>
            </a:r>
            <a:r>
              <a:rPr lang="en-NZ" dirty="0" smtClean="0"/>
              <a:t>».”  </a:t>
            </a:r>
            <a:r>
              <a:rPr lang="en-NZ" dirty="0"/>
              <a:t>[OMG UML v2.4.1, §16.3.5]</a:t>
            </a:r>
          </a:p>
          <a:p>
            <a:endParaRPr lang="en-NZ" dirty="0"/>
          </a:p>
        </p:txBody>
      </p:sp>
      <p:sp>
        <p:nvSpPr>
          <p:cNvPr id="3" name="TextBox 2"/>
          <p:cNvSpPr txBox="1"/>
          <p:nvPr/>
        </p:nvSpPr>
        <p:spPr>
          <a:xfrm>
            <a:off x="4910399" y="2109597"/>
            <a:ext cx="9492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«include»</a:t>
            </a:r>
            <a:endParaRPr lang="en-US" dirty="0"/>
          </a:p>
        </p:txBody>
      </p:sp>
      <p:sp>
        <p:nvSpPr>
          <p:cNvPr id="51" name="Line 38"/>
          <p:cNvSpPr>
            <a:spLocks noChangeShapeType="1"/>
          </p:cNvSpPr>
          <p:nvPr/>
        </p:nvSpPr>
        <p:spPr bwMode="auto">
          <a:xfrm flipV="1">
            <a:off x="5012036" y="2924944"/>
            <a:ext cx="541371" cy="5683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5169024" y="3121223"/>
            <a:ext cx="9492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«include»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115746" grpId="0" animBg="1"/>
      <p:bldP spid="115747" grpId="0" animBg="1"/>
      <p:bldP spid="115748" grpId="0" animBg="1"/>
      <p:bldP spid="115761" grpId="0" animBg="1"/>
      <p:bldP spid="80" grpId="0" animBg="1"/>
      <p:bldP spid="83" grpId="0" animBg="1"/>
      <p:bldP spid="84" grpId="0" animBg="1"/>
      <p:bldP spid="85" grpId="0" animBg="1"/>
      <p:bldP spid="2" grpId="0"/>
      <p:bldP spid="3" grpId="0"/>
      <p:bldP spid="51" grpId="0" animBg="1"/>
      <p:bldP spid="5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John’s Video Store, with HR module</a:t>
            </a:r>
            <a:endParaRPr lang="en-US" dirty="0"/>
          </a:p>
        </p:txBody>
      </p:sp>
      <p:sp>
        <p:nvSpPr>
          <p:cNvPr id="7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UC</a:t>
            </a:r>
            <a:endParaRPr lang="en-NZ" dirty="0"/>
          </a:p>
        </p:txBody>
      </p:sp>
      <p:sp>
        <p:nvSpPr>
          <p:cNvPr id="7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5866-DC4D-4783-AC1D-1A75BCCEB48B}" type="slidenum">
              <a:rPr lang="en-NZ" smtClean="0"/>
              <a:pPr/>
              <a:t>11</a:t>
            </a:fld>
            <a:endParaRPr lang="en-NZ" dirty="0"/>
          </a:p>
        </p:txBody>
      </p:sp>
      <p:sp>
        <p:nvSpPr>
          <p:cNvPr id="115738" name="Rectangle 26"/>
          <p:cNvSpPr>
            <a:spLocks noChangeArrowheads="1"/>
          </p:cNvSpPr>
          <p:nvPr/>
        </p:nvSpPr>
        <p:spPr bwMode="auto">
          <a:xfrm>
            <a:off x="2576736" y="1341440"/>
            <a:ext cx="4104456" cy="4679848"/>
          </a:xfrm>
          <a:prstGeom prst="rect">
            <a:avLst/>
          </a:prstGeom>
          <a:solidFill>
            <a:schemeClr val="accent2"/>
          </a:solidFill>
          <a:ln w="1905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115730" name="Group 18"/>
          <p:cNvGrpSpPr>
            <a:grpSpLocks/>
          </p:cNvGrpSpPr>
          <p:nvPr/>
        </p:nvGrpSpPr>
        <p:grpSpPr bwMode="auto">
          <a:xfrm>
            <a:off x="1103238" y="1484313"/>
            <a:ext cx="552451" cy="1008062"/>
            <a:chOff x="3596" y="2535"/>
            <a:chExt cx="348" cy="635"/>
          </a:xfrm>
        </p:grpSpPr>
        <p:grpSp>
          <p:nvGrpSpPr>
            <p:cNvPr id="115731" name="Group 19"/>
            <p:cNvGrpSpPr>
              <a:grpSpLocks/>
            </p:cNvGrpSpPr>
            <p:nvPr/>
          </p:nvGrpSpPr>
          <p:grpSpPr bwMode="auto">
            <a:xfrm>
              <a:off x="3656" y="2535"/>
              <a:ext cx="192" cy="505"/>
              <a:chOff x="1728" y="2496"/>
              <a:chExt cx="192" cy="505"/>
            </a:xfrm>
          </p:grpSpPr>
          <p:sp>
            <p:nvSpPr>
              <p:cNvPr id="115732" name="Oval 20"/>
              <p:cNvSpPr>
                <a:spLocks noChangeArrowheads="1"/>
              </p:cNvSpPr>
              <p:nvPr/>
            </p:nvSpPr>
            <p:spPr bwMode="auto">
              <a:xfrm>
                <a:off x="1762" y="2496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15733" name="Line 21"/>
              <p:cNvSpPr>
                <a:spLocks noChangeShapeType="1"/>
              </p:cNvSpPr>
              <p:nvPr/>
            </p:nvSpPr>
            <p:spPr bwMode="auto">
              <a:xfrm>
                <a:off x="1824" y="2640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5734" name="Line 22"/>
              <p:cNvSpPr>
                <a:spLocks noChangeShapeType="1"/>
              </p:cNvSpPr>
              <p:nvPr/>
            </p:nvSpPr>
            <p:spPr bwMode="auto">
              <a:xfrm>
                <a:off x="1728" y="2688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5735" name="Freeform 23"/>
              <p:cNvSpPr>
                <a:spLocks/>
              </p:cNvSpPr>
              <p:nvPr/>
            </p:nvSpPr>
            <p:spPr bwMode="auto">
              <a:xfrm>
                <a:off x="1729" y="2809"/>
                <a:ext cx="184" cy="192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144" y="0"/>
                  </a:cxn>
                  <a:cxn ang="0">
                    <a:pos x="288" y="192"/>
                  </a:cxn>
                </a:cxnLst>
                <a:rect l="0" t="0" r="r" b="b"/>
                <a:pathLst>
                  <a:path w="288" h="192">
                    <a:moveTo>
                      <a:pt x="0" y="192"/>
                    </a:moveTo>
                    <a:lnTo>
                      <a:pt x="144" y="0"/>
                    </a:lnTo>
                    <a:lnTo>
                      <a:pt x="288" y="192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15736" name="Text Box 24"/>
            <p:cNvSpPr txBox="1">
              <a:spLocks noChangeArrowheads="1"/>
            </p:cNvSpPr>
            <p:nvPr/>
          </p:nvSpPr>
          <p:spPr bwMode="auto">
            <a:xfrm>
              <a:off x="3596" y="2976"/>
              <a:ext cx="34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</a:rPr>
                <a:t>Staff</a:t>
              </a:r>
              <a:endParaRPr lang="en-US" b="1" dirty="0">
                <a:latin typeface="Times New Roman" pitchFamily="18" charset="0"/>
              </a:endParaRPr>
            </a:p>
          </p:txBody>
        </p:sp>
      </p:grpSp>
      <p:sp>
        <p:nvSpPr>
          <p:cNvPr id="115739" name="Text Box 27"/>
          <p:cNvSpPr txBox="1">
            <a:spLocks noChangeArrowheads="1"/>
          </p:cNvSpPr>
          <p:nvPr/>
        </p:nvSpPr>
        <p:spPr bwMode="auto">
          <a:xfrm>
            <a:off x="3756866" y="1333717"/>
            <a:ext cx="162031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 smtClean="0">
                <a:latin typeface="Times New Roman" pitchFamily="18" charset="0"/>
              </a:rPr>
              <a:t>John’s Video Store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115740" name="Oval 28"/>
          <p:cNvSpPr>
            <a:spLocks noChangeArrowheads="1"/>
          </p:cNvSpPr>
          <p:nvPr/>
        </p:nvSpPr>
        <p:spPr bwMode="auto">
          <a:xfrm>
            <a:off x="3080618" y="1649216"/>
            <a:ext cx="2304430" cy="478274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b="1" dirty="0" smtClean="0">
                <a:latin typeface="Times New Roman" pitchFamily="18" charset="0"/>
              </a:rPr>
              <a:t>Rent/Return </a:t>
            </a:r>
            <a:r>
              <a:rPr lang="en-US" b="1" dirty="0">
                <a:latin typeface="Times New Roman" pitchFamily="18" charset="0"/>
              </a:rPr>
              <a:t>V</a:t>
            </a:r>
            <a:r>
              <a:rPr lang="en-US" b="1" dirty="0" smtClean="0">
                <a:latin typeface="Times New Roman" pitchFamily="18" charset="0"/>
              </a:rPr>
              <a:t>ideos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115746" name="Line 34"/>
          <p:cNvSpPr>
            <a:spLocks noChangeShapeType="1"/>
          </p:cNvSpPr>
          <p:nvPr/>
        </p:nvSpPr>
        <p:spPr bwMode="auto">
          <a:xfrm flipV="1">
            <a:off x="1823970" y="1916113"/>
            <a:ext cx="1256648" cy="8675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5747" name="Line 35"/>
          <p:cNvSpPr>
            <a:spLocks noChangeShapeType="1"/>
          </p:cNvSpPr>
          <p:nvPr/>
        </p:nvSpPr>
        <p:spPr bwMode="auto">
          <a:xfrm>
            <a:off x="1757268" y="2010942"/>
            <a:ext cx="2510590" cy="46659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5748" name="Line 36"/>
          <p:cNvSpPr>
            <a:spLocks noChangeShapeType="1"/>
          </p:cNvSpPr>
          <p:nvPr/>
        </p:nvSpPr>
        <p:spPr bwMode="auto">
          <a:xfrm>
            <a:off x="1767232" y="2039144"/>
            <a:ext cx="1346942" cy="906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5761" name="Line 49"/>
          <p:cNvSpPr>
            <a:spLocks noChangeShapeType="1"/>
          </p:cNvSpPr>
          <p:nvPr/>
        </p:nvSpPr>
        <p:spPr bwMode="auto">
          <a:xfrm>
            <a:off x="1712640" y="3798094"/>
            <a:ext cx="1367979" cy="3286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0" name="Line 38"/>
          <p:cNvSpPr>
            <a:spLocks noChangeShapeType="1"/>
          </p:cNvSpPr>
          <p:nvPr/>
        </p:nvSpPr>
        <p:spPr bwMode="auto">
          <a:xfrm>
            <a:off x="4237892" y="2101362"/>
            <a:ext cx="156164" cy="27375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1" name="Oval 22"/>
          <p:cNvSpPr>
            <a:spLocks noChangeArrowheads="1"/>
          </p:cNvSpPr>
          <p:nvPr/>
        </p:nvSpPr>
        <p:spPr bwMode="auto">
          <a:xfrm>
            <a:off x="3067348" y="2708277"/>
            <a:ext cx="1800225" cy="411163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NZ" b="1" dirty="0">
                <a:latin typeface="Times New Roman" pitchFamily="18" charset="0"/>
              </a:rPr>
              <a:t>Maintain Customers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83" name="Oval 24"/>
          <p:cNvSpPr>
            <a:spLocks noChangeArrowheads="1"/>
          </p:cNvSpPr>
          <p:nvPr/>
        </p:nvSpPr>
        <p:spPr bwMode="auto">
          <a:xfrm>
            <a:off x="3067348" y="3357563"/>
            <a:ext cx="1944688" cy="411162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NZ" b="1" dirty="0">
                <a:latin typeface="Times New Roman" pitchFamily="18" charset="0"/>
              </a:rPr>
              <a:t>Maintain Videos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84" name="Oval 24"/>
          <p:cNvSpPr>
            <a:spLocks noChangeArrowheads="1"/>
          </p:cNvSpPr>
          <p:nvPr/>
        </p:nvSpPr>
        <p:spPr bwMode="auto">
          <a:xfrm>
            <a:off x="3067348" y="3921125"/>
            <a:ext cx="1944688" cy="411162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NZ" b="1" dirty="0" smtClean="0">
                <a:latin typeface="Times New Roman" pitchFamily="18" charset="0"/>
              </a:rPr>
              <a:t>Generate Reports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85" name="Line 36"/>
          <p:cNvSpPr>
            <a:spLocks noChangeShapeType="1"/>
          </p:cNvSpPr>
          <p:nvPr/>
        </p:nvSpPr>
        <p:spPr bwMode="auto">
          <a:xfrm>
            <a:off x="1767232" y="2063368"/>
            <a:ext cx="1354708" cy="142954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26" name="Group 18"/>
          <p:cNvGrpSpPr>
            <a:grpSpLocks/>
          </p:cNvGrpSpPr>
          <p:nvPr/>
        </p:nvGrpSpPr>
        <p:grpSpPr bwMode="auto">
          <a:xfrm>
            <a:off x="7833320" y="1469471"/>
            <a:ext cx="942976" cy="1008062"/>
            <a:chOff x="3474" y="2535"/>
            <a:chExt cx="594" cy="635"/>
          </a:xfrm>
        </p:grpSpPr>
        <p:grpSp>
          <p:nvGrpSpPr>
            <p:cNvPr id="27" name="Group 19"/>
            <p:cNvGrpSpPr>
              <a:grpSpLocks/>
            </p:cNvGrpSpPr>
            <p:nvPr/>
          </p:nvGrpSpPr>
          <p:grpSpPr bwMode="auto">
            <a:xfrm>
              <a:off x="3656" y="2535"/>
              <a:ext cx="192" cy="505"/>
              <a:chOff x="1728" y="2496"/>
              <a:chExt cx="192" cy="505"/>
            </a:xfrm>
          </p:grpSpPr>
          <p:sp>
            <p:nvSpPr>
              <p:cNvPr id="29" name="Oval 20"/>
              <p:cNvSpPr>
                <a:spLocks noChangeArrowheads="1"/>
              </p:cNvSpPr>
              <p:nvPr/>
            </p:nvSpPr>
            <p:spPr bwMode="auto">
              <a:xfrm>
                <a:off x="1762" y="2496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0" name="Line 21"/>
              <p:cNvSpPr>
                <a:spLocks noChangeShapeType="1"/>
              </p:cNvSpPr>
              <p:nvPr/>
            </p:nvSpPr>
            <p:spPr bwMode="auto">
              <a:xfrm>
                <a:off x="1824" y="2640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" name="Line 22"/>
              <p:cNvSpPr>
                <a:spLocks noChangeShapeType="1"/>
              </p:cNvSpPr>
              <p:nvPr/>
            </p:nvSpPr>
            <p:spPr bwMode="auto">
              <a:xfrm>
                <a:off x="1728" y="2688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2" name="Freeform 23"/>
              <p:cNvSpPr>
                <a:spLocks/>
              </p:cNvSpPr>
              <p:nvPr/>
            </p:nvSpPr>
            <p:spPr bwMode="auto">
              <a:xfrm>
                <a:off x="1729" y="2809"/>
                <a:ext cx="184" cy="192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144" y="0"/>
                  </a:cxn>
                  <a:cxn ang="0">
                    <a:pos x="288" y="192"/>
                  </a:cxn>
                </a:cxnLst>
                <a:rect l="0" t="0" r="r" b="b"/>
                <a:pathLst>
                  <a:path w="288" h="192">
                    <a:moveTo>
                      <a:pt x="0" y="192"/>
                    </a:moveTo>
                    <a:lnTo>
                      <a:pt x="144" y="0"/>
                    </a:lnTo>
                    <a:lnTo>
                      <a:pt x="288" y="192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28" name="Text Box 24"/>
            <p:cNvSpPr txBox="1">
              <a:spLocks noChangeArrowheads="1"/>
            </p:cNvSpPr>
            <p:nvPr/>
          </p:nvSpPr>
          <p:spPr bwMode="auto">
            <a:xfrm>
              <a:off x="3474" y="2976"/>
              <a:ext cx="59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</a:rPr>
                <a:t>Customer</a:t>
              </a:r>
              <a:endParaRPr lang="en-US" b="1" dirty="0">
                <a:latin typeface="Times New Roman" pitchFamily="18" charset="0"/>
              </a:endParaRPr>
            </a:p>
          </p:txBody>
        </p:sp>
      </p:grpSp>
      <p:grpSp>
        <p:nvGrpSpPr>
          <p:cNvPr id="33" name="Group 18"/>
          <p:cNvGrpSpPr>
            <a:grpSpLocks/>
          </p:cNvGrpSpPr>
          <p:nvPr/>
        </p:nvGrpSpPr>
        <p:grpSpPr bwMode="auto">
          <a:xfrm>
            <a:off x="939730" y="3264694"/>
            <a:ext cx="884240" cy="1008062"/>
            <a:chOff x="3493" y="2535"/>
            <a:chExt cx="557" cy="635"/>
          </a:xfrm>
        </p:grpSpPr>
        <p:grpSp>
          <p:nvGrpSpPr>
            <p:cNvPr id="34" name="Group 19"/>
            <p:cNvGrpSpPr>
              <a:grpSpLocks/>
            </p:cNvGrpSpPr>
            <p:nvPr/>
          </p:nvGrpSpPr>
          <p:grpSpPr bwMode="auto">
            <a:xfrm>
              <a:off x="3656" y="2535"/>
              <a:ext cx="192" cy="505"/>
              <a:chOff x="1728" y="2496"/>
              <a:chExt cx="192" cy="505"/>
            </a:xfrm>
          </p:grpSpPr>
          <p:sp>
            <p:nvSpPr>
              <p:cNvPr id="36" name="Oval 20"/>
              <p:cNvSpPr>
                <a:spLocks noChangeArrowheads="1"/>
              </p:cNvSpPr>
              <p:nvPr/>
            </p:nvSpPr>
            <p:spPr bwMode="auto">
              <a:xfrm>
                <a:off x="1762" y="2496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7" name="Line 21"/>
              <p:cNvSpPr>
                <a:spLocks noChangeShapeType="1"/>
              </p:cNvSpPr>
              <p:nvPr/>
            </p:nvSpPr>
            <p:spPr bwMode="auto">
              <a:xfrm>
                <a:off x="1824" y="2640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8" name="Line 22"/>
              <p:cNvSpPr>
                <a:spLocks noChangeShapeType="1"/>
              </p:cNvSpPr>
              <p:nvPr/>
            </p:nvSpPr>
            <p:spPr bwMode="auto">
              <a:xfrm>
                <a:off x="1728" y="2688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9" name="Freeform 23"/>
              <p:cNvSpPr>
                <a:spLocks/>
              </p:cNvSpPr>
              <p:nvPr/>
            </p:nvSpPr>
            <p:spPr bwMode="auto">
              <a:xfrm>
                <a:off x="1729" y="2809"/>
                <a:ext cx="184" cy="192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144" y="0"/>
                  </a:cxn>
                  <a:cxn ang="0">
                    <a:pos x="288" y="192"/>
                  </a:cxn>
                </a:cxnLst>
                <a:rect l="0" t="0" r="r" b="b"/>
                <a:pathLst>
                  <a:path w="288" h="192">
                    <a:moveTo>
                      <a:pt x="0" y="192"/>
                    </a:moveTo>
                    <a:lnTo>
                      <a:pt x="144" y="0"/>
                    </a:lnTo>
                    <a:lnTo>
                      <a:pt x="288" y="192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35" name="Text Box 24"/>
            <p:cNvSpPr txBox="1">
              <a:spLocks noChangeArrowheads="1"/>
            </p:cNvSpPr>
            <p:nvPr/>
          </p:nvSpPr>
          <p:spPr bwMode="auto">
            <a:xfrm>
              <a:off x="3493" y="2976"/>
              <a:ext cx="557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</a:rPr>
                <a:t>Manager</a:t>
              </a:r>
              <a:endParaRPr lang="en-US" b="1" dirty="0">
                <a:latin typeface="Times New Roman" pitchFamily="18" charset="0"/>
              </a:endParaRPr>
            </a:p>
          </p:txBody>
        </p:sp>
      </p:grpSp>
      <p:sp>
        <p:nvSpPr>
          <p:cNvPr id="40" name="Line 34"/>
          <p:cNvSpPr>
            <a:spLocks noChangeShapeType="1"/>
          </p:cNvSpPr>
          <p:nvPr/>
        </p:nvSpPr>
        <p:spPr bwMode="auto">
          <a:xfrm>
            <a:off x="5377181" y="1928393"/>
            <a:ext cx="2660797" cy="122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" name="Line 34"/>
          <p:cNvSpPr>
            <a:spLocks noChangeShapeType="1"/>
          </p:cNvSpPr>
          <p:nvPr/>
        </p:nvSpPr>
        <p:spPr bwMode="auto">
          <a:xfrm flipV="1">
            <a:off x="5852183" y="2093073"/>
            <a:ext cx="2185796" cy="37390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9" name="Oval 37"/>
          <p:cNvSpPr>
            <a:spLocks noChangeArrowheads="1"/>
          </p:cNvSpPr>
          <p:nvPr/>
        </p:nvSpPr>
        <p:spPr bwMode="auto">
          <a:xfrm>
            <a:off x="4267858" y="2225677"/>
            <a:ext cx="1584325" cy="4826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NZ" b="1" dirty="0">
                <a:latin typeface="Times New Roman" pitchFamily="18" charset="0"/>
              </a:rPr>
              <a:t>Search for Videos</a:t>
            </a:r>
            <a:endParaRPr lang="en-US" b="1" dirty="0">
              <a:latin typeface="Times New Roman" pitchFamily="18" charset="0"/>
            </a:endParaRPr>
          </a:p>
        </p:txBody>
      </p:sp>
      <p:grpSp>
        <p:nvGrpSpPr>
          <p:cNvPr id="42" name="Group 18"/>
          <p:cNvGrpSpPr>
            <a:grpSpLocks/>
          </p:cNvGrpSpPr>
          <p:nvPr/>
        </p:nvGrpSpPr>
        <p:grpSpPr bwMode="auto">
          <a:xfrm>
            <a:off x="1060745" y="4797202"/>
            <a:ext cx="563564" cy="1008062"/>
            <a:chOff x="3594" y="2535"/>
            <a:chExt cx="355" cy="635"/>
          </a:xfrm>
        </p:grpSpPr>
        <p:grpSp>
          <p:nvGrpSpPr>
            <p:cNvPr id="43" name="Group 19"/>
            <p:cNvGrpSpPr>
              <a:grpSpLocks/>
            </p:cNvGrpSpPr>
            <p:nvPr/>
          </p:nvGrpSpPr>
          <p:grpSpPr bwMode="auto">
            <a:xfrm>
              <a:off x="3656" y="2535"/>
              <a:ext cx="192" cy="505"/>
              <a:chOff x="1728" y="2496"/>
              <a:chExt cx="192" cy="505"/>
            </a:xfrm>
          </p:grpSpPr>
          <p:sp>
            <p:nvSpPr>
              <p:cNvPr id="45" name="Oval 20"/>
              <p:cNvSpPr>
                <a:spLocks noChangeArrowheads="1"/>
              </p:cNvSpPr>
              <p:nvPr/>
            </p:nvSpPr>
            <p:spPr bwMode="auto">
              <a:xfrm>
                <a:off x="1762" y="2496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46" name="Line 21"/>
              <p:cNvSpPr>
                <a:spLocks noChangeShapeType="1"/>
              </p:cNvSpPr>
              <p:nvPr/>
            </p:nvSpPr>
            <p:spPr bwMode="auto">
              <a:xfrm>
                <a:off x="1824" y="2640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7" name="Line 22"/>
              <p:cNvSpPr>
                <a:spLocks noChangeShapeType="1"/>
              </p:cNvSpPr>
              <p:nvPr/>
            </p:nvSpPr>
            <p:spPr bwMode="auto">
              <a:xfrm>
                <a:off x="1728" y="2688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8" name="Freeform 23"/>
              <p:cNvSpPr>
                <a:spLocks/>
              </p:cNvSpPr>
              <p:nvPr/>
            </p:nvSpPr>
            <p:spPr bwMode="auto">
              <a:xfrm>
                <a:off x="1729" y="2809"/>
                <a:ext cx="184" cy="192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144" y="0"/>
                  </a:cxn>
                  <a:cxn ang="0">
                    <a:pos x="288" y="192"/>
                  </a:cxn>
                </a:cxnLst>
                <a:rect l="0" t="0" r="r" b="b"/>
                <a:pathLst>
                  <a:path w="288" h="192">
                    <a:moveTo>
                      <a:pt x="0" y="192"/>
                    </a:moveTo>
                    <a:lnTo>
                      <a:pt x="144" y="0"/>
                    </a:lnTo>
                    <a:lnTo>
                      <a:pt x="288" y="192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44" name="Text Box 24"/>
            <p:cNvSpPr txBox="1">
              <a:spLocks noChangeArrowheads="1"/>
            </p:cNvSpPr>
            <p:nvPr/>
          </p:nvSpPr>
          <p:spPr bwMode="auto">
            <a:xfrm>
              <a:off x="3594" y="2976"/>
              <a:ext cx="35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</a:rPr>
                <a:t>John</a:t>
              </a:r>
              <a:endParaRPr lang="en-US" b="1" dirty="0">
                <a:latin typeface="Times New Roman" pitchFamily="18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2792760" y="1598613"/>
            <a:ext cx="3600400" cy="283849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0" name="Rectangle 49"/>
          <p:cNvSpPr/>
          <p:nvPr/>
        </p:nvSpPr>
        <p:spPr>
          <a:xfrm>
            <a:off x="2792760" y="4581128"/>
            <a:ext cx="3600400" cy="119525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2" name="Oval 24"/>
          <p:cNvSpPr>
            <a:spLocks noChangeArrowheads="1"/>
          </p:cNvSpPr>
          <p:nvPr/>
        </p:nvSpPr>
        <p:spPr bwMode="auto">
          <a:xfrm>
            <a:off x="3080320" y="5250086"/>
            <a:ext cx="1944688" cy="411162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NZ" b="1" dirty="0" smtClean="0">
                <a:latin typeface="Times New Roman" pitchFamily="18" charset="0"/>
              </a:rPr>
              <a:t>Maintain Manager List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53" name="Oval 24"/>
          <p:cNvSpPr>
            <a:spLocks noChangeArrowheads="1"/>
          </p:cNvSpPr>
          <p:nvPr/>
        </p:nvSpPr>
        <p:spPr bwMode="auto">
          <a:xfrm>
            <a:off x="3080792" y="4725144"/>
            <a:ext cx="1944688" cy="411162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NZ" b="1" dirty="0" smtClean="0">
                <a:latin typeface="Times New Roman" pitchFamily="18" charset="0"/>
              </a:rPr>
              <a:t>Maintain Staff List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54" name="Line 49"/>
          <p:cNvSpPr>
            <a:spLocks noChangeShapeType="1"/>
          </p:cNvSpPr>
          <p:nvPr/>
        </p:nvSpPr>
        <p:spPr bwMode="auto">
          <a:xfrm>
            <a:off x="1712640" y="3798094"/>
            <a:ext cx="1368151" cy="113263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5" name="Line 49"/>
          <p:cNvSpPr>
            <a:spLocks noChangeShapeType="1"/>
          </p:cNvSpPr>
          <p:nvPr/>
        </p:nvSpPr>
        <p:spPr bwMode="auto">
          <a:xfrm>
            <a:off x="1655689" y="5294089"/>
            <a:ext cx="1425103" cy="16157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" name="Line 38"/>
          <p:cNvSpPr>
            <a:spLocks noChangeShapeType="1"/>
          </p:cNvSpPr>
          <p:nvPr/>
        </p:nvSpPr>
        <p:spPr bwMode="auto">
          <a:xfrm flipV="1">
            <a:off x="5012036" y="2708276"/>
            <a:ext cx="156988" cy="86121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012036" y="2945606"/>
            <a:ext cx="9492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«include»</a:t>
            </a:r>
            <a:endParaRPr lang="en-NZ" dirty="0"/>
          </a:p>
        </p:txBody>
      </p:sp>
      <p:sp>
        <p:nvSpPr>
          <p:cNvPr id="57" name="TextBox 56"/>
          <p:cNvSpPr txBox="1"/>
          <p:nvPr/>
        </p:nvSpPr>
        <p:spPr>
          <a:xfrm>
            <a:off x="3444639" y="2093073"/>
            <a:ext cx="9492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«include»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6216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Example: Query </a:t>
            </a:r>
            <a:r>
              <a:rPr lang="en-NZ" dirty="0"/>
              <a:t>Health Use </a:t>
            </a:r>
            <a:r>
              <a:rPr lang="en-NZ" dirty="0" smtClean="0"/>
              <a:t>Case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UC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12</a:t>
            </a:fld>
            <a:endParaRPr lang="en-NZ" dirty="0"/>
          </a:p>
        </p:txBody>
      </p:sp>
      <p:pic>
        <p:nvPicPr>
          <p:cNvPr id="1026" name="Picture 2" descr="QH_Use_Case_Diagram_11-7-1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252" y="1219200"/>
            <a:ext cx="8492945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208584" y="6321020"/>
            <a:ext cx="65524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/>
              <a:t>Finalized: </a:t>
            </a:r>
            <a:r>
              <a:rPr lang="en-NZ" dirty="0" smtClean="0"/>
              <a:t>2011-11-16</a:t>
            </a:r>
          </a:p>
          <a:p>
            <a:r>
              <a:rPr lang="en-NZ" dirty="0" smtClean="0">
                <a:hlinkClick r:id="rId3"/>
              </a:rPr>
              <a:t>http</a:t>
            </a:r>
            <a:r>
              <a:rPr lang="en-NZ" dirty="0">
                <a:hlinkClick r:id="rId3"/>
              </a:rPr>
              <a:t>://wiki.siframework.org/Query+Health+-+</a:t>
            </a:r>
            <a:r>
              <a:rPr lang="en-NZ" dirty="0" smtClean="0">
                <a:hlinkClick r:id="rId3"/>
              </a:rPr>
              <a:t>Consensus+Approved+Use+Case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46883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Video System – Designing the Classes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UC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2F86A-5DF3-4C44-989D-EBDFB446A98B}" type="slidenum">
              <a:rPr lang="en-NZ" smtClean="0"/>
              <a:pPr/>
              <a:t>13</a:t>
            </a:fld>
            <a:endParaRPr lang="en-NZ" dirty="0"/>
          </a:p>
        </p:txBody>
      </p:sp>
      <p:sp>
        <p:nvSpPr>
          <p:cNvPr id="921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NZ" dirty="0" smtClean="0"/>
              <a:t>In this system, information stored includes:</a:t>
            </a:r>
          </a:p>
          <a:p>
            <a:pPr lvl="1"/>
            <a:r>
              <a:rPr lang="en-NZ" dirty="0" smtClean="0"/>
              <a:t>Videos - unique ID; title; category (children's, drama, comedy, etc); cost per night to rent; number of copies video store has available; rating</a:t>
            </a:r>
          </a:p>
          <a:p>
            <a:pPr lvl="1"/>
            <a:r>
              <a:rPr lang="en-NZ" dirty="0" smtClean="0"/>
              <a:t>Staff - unique ID; name; password; position</a:t>
            </a:r>
          </a:p>
          <a:p>
            <a:pPr lvl="1"/>
            <a:r>
              <a:rPr lang="en-NZ" dirty="0" smtClean="0"/>
              <a:t>Customers - unique ID; name; password; address; phone #</a:t>
            </a:r>
          </a:p>
          <a:p>
            <a:pPr lvl="1"/>
            <a:r>
              <a:rPr lang="en-NZ" dirty="0" smtClean="0"/>
              <a:t>Rentals - date rented, customer who rent the video and whether video returned</a:t>
            </a:r>
          </a:p>
          <a:p>
            <a:r>
              <a:rPr lang="en-NZ" dirty="0" smtClean="0"/>
              <a:t>Functions this system provides include:</a:t>
            </a:r>
          </a:p>
          <a:p>
            <a:pPr lvl="1"/>
            <a:r>
              <a:rPr lang="en-NZ" dirty="0" smtClean="0"/>
              <a:t>Staff can add, update, delete and find videos</a:t>
            </a:r>
          </a:p>
          <a:p>
            <a:pPr lvl="1"/>
            <a:r>
              <a:rPr lang="en-NZ" dirty="0" smtClean="0"/>
              <a:t>Staff can add, update, delete and find people.</a:t>
            </a:r>
          </a:p>
          <a:p>
            <a:pPr lvl="1"/>
            <a:r>
              <a:rPr lang="en-NZ" dirty="0" smtClean="0"/>
              <a:t>Staff can rent out videos to customer and indicate videos have been returned.</a:t>
            </a:r>
          </a:p>
          <a:p>
            <a:pPr lvl="1"/>
            <a:r>
              <a:rPr lang="en-NZ" dirty="0" smtClean="0"/>
              <a:t>Various reporting functions e.g. number of videos rented this month are provided for managers.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Use Case Descriptions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UC</a:t>
            </a:r>
            <a:endParaRPr lang="en-NZ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E5307-29F8-493F-83C3-EA791E9D8040}" type="slidenum">
              <a:rPr lang="en-NZ" smtClean="0"/>
              <a:pPr/>
              <a:t>14</a:t>
            </a:fld>
            <a:endParaRPr lang="en-NZ" dirty="0"/>
          </a:p>
        </p:txBody>
      </p:sp>
      <p:sp>
        <p:nvSpPr>
          <p:cNvPr id="983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NZ" dirty="0"/>
              <a:t>Use case descriptions should be detailed enough that </a:t>
            </a:r>
            <a:r>
              <a:rPr lang="en-NZ" dirty="0" smtClean="0"/>
              <a:t>system </a:t>
            </a:r>
            <a:r>
              <a:rPr lang="en-NZ" dirty="0"/>
              <a:t>analysts </a:t>
            </a:r>
            <a:r>
              <a:rPr lang="en-NZ" dirty="0" smtClean="0"/>
              <a:t>can </a:t>
            </a:r>
          </a:p>
          <a:p>
            <a:pPr lvl="1"/>
            <a:r>
              <a:rPr lang="en-NZ" dirty="0" smtClean="0"/>
              <a:t>design the classes (by grouping attributes and decomposing functions), </a:t>
            </a:r>
            <a:r>
              <a:rPr lang="en-NZ" dirty="0"/>
              <a:t>and </a:t>
            </a:r>
          </a:p>
          <a:p>
            <a:pPr lvl="1"/>
            <a:r>
              <a:rPr lang="en-NZ" dirty="0" smtClean="0"/>
              <a:t>determine the non-functional requirements:</a:t>
            </a:r>
          </a:p>
          <a:p>
            <a:pPr lvl="2"/>
            <a:r>
              <a:rPr lang="en-NZ" dirty="0" smtClean="0"/>
              <a:t>“what the system should be” (or always be doing), as distinguished from “what the system should do, upon request”;</a:t>
            </a:r>
          </a:p>
          <a:p>
            <a:pPr lvl="2"/>
            <a:r>
              <a:rPr lang="en-NZ" dirty="0" smtClean="0"/>
              <a:t>“what the system shouldn’t do” (security requirements);</a:t>
            </a:r>
          </a:p>
          <a:p>
            <a:pPr lvl="2"/>
            <a:r>
              <a:rPr lang="en-NZ" dirty="0"/>
              <a:t>usability, </a:t>
            </a:r>
            <a:r>
              <a:rPr lang="en-NZ" dirty="0" smtClean="0"/>
              <a:t>auditability, performance, </a:t>
            </a:r>
            <a:r>
              <a:rPr lang="en-NZ" dirty="0"/>
              <a:t>efficiency, </a:t>
            </a:r>
            <a:r>
              <a:rPr lang="en-NZ" dirty="0" smtClean="0"/>
              <a:t>capacity, </a:t>
            </a:r>
            <a:r>
              <a:rPr lang="en-NZ" dirty="0"/>
              <a:t>scalability, extensibility, </a:t>
            </a:r>
            <a:r>
              <a:rPr lang="en-NZ" dirty="0" smtClean="0"/>
              <a:t>availability, reliability, integrity, recovery, compatibility, portability, maintainability, transparency, legal conformance, …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Semi-formal Use Cases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UC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15</a:t>
            </a:fld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165100" y="1160604"/>
            <a:ext cx="9554172" cy="5378152"/>
          </a:xfrm>
        </p:spPr>
        <p:txBody>
          <a:bodyPr>
            <a:normAutofit fontScale="70000" lnSpcReduction="20000"/>
          </a:bodyPr>
          <a:lstStyle/>
          <a:p>
            <a:r>
              <a:rPr lang="en-NZ" dirty="0"/>
              <a:t>In some development environments (e.g. in the IBM Rational Unified Process), use cases are semi-formal documents with a required structure e.g.</a:t>
            </a:r>
          </a:p>
          <a:p>
            <a:pPr lvl="1"/>
            <a:r>
              <a:rPr lang="en-NZ" dirty="0"/>
              <a:t>Title: </a:t>
            </a:r>
            <a:r>
              <a:rPr lang="en-NZ" dirty="0" smtClean="0"/>
              <a:t> the “goal </a:t>
            </a:r>
            <a:r>
              <a:rPr lang="en-NZ" dirty="0"/>
              <a:t>the use case is trying to satisfy” [Fowler, 2004]</a:t>
            </a:r>
          </a:p>
          <a:p>
            <a:pPr lvl="1"/>
            <a:r>
              <a:rPr lang="en-NZ" dirty="0"/>
              <a:t>Main Success Scenario: </a:t>
            </a:r>
            <a:r>
              <a:rPr lang="en-NZ" dirty="0" smtClean="0"/>
              <a:t> a </a:t>
            </a:r>
            <a:r>
              <a:rPr lang="en-NZ" dirty="0"/>
              <a:t>numbered list of steps</a:t>
            </a:r>
            <a:endParaRPr lang="en-NZ" baseline="30000" dirty="0"/>
          </a:p>
          <a:p>
            <a:pPr lvl="1"/>
            <a:r>
              <a:rPr lang="en-NZ" dirty="0"/>
              <a:t>Step: </a:t>
            </a:r>
            <a:r>
              <a:rPr lang="en-NZ" dirty="0" smtClean="0"/>
              <a:t> “a </a:t>
            </a:r>
            <a:r>
              <a:rPr lang="en-NZ" dirty="0"/>
              <a:t>simple statement of the interaction between the actor and a system” [Fowler, 2004]</a:t>
            </a:r>
          </a:p>
          <a:p>
            <a:pPr lvl="1"/>
            <a:r>
              <a:rPr lang="en-NZ" dirty="0"/>
              <a:t>Extensions: </a:t>
            </a:r>
            <a:r>
              <a:rPr lang="en-NZ" dirty="0" smtClean="0"/>
              <a:t> separately </a:t>
            </a:r>
            <a:r>
              <a:rPr lang="en-NZ" dirty="0"/>
              <a:t>numbered lists, one per extension</a:t>
            </a:r>
          </a:p>
          <a:p>
            <a:pPr lvl="1"/>
            <a:r>
              <a:rPr lang="en-NZ" dirty="0"/>
              <a:t>To learn more, see the Wikipedia article on “</a:t>
            </a:r>
            <a:r>
              <a:rPr lang="en-NZ" dirty="0">
                <a:hlinkClick r:id="rId2"/>
              </a:rPr>
              <a:t>Use Case</a:t>
            </a:r>
            <a:r>
              <a:rPr lang="en-NZ" dirty="0" smtClean="0"/>
              <a:t>”.  (But don’t worry about extensions.  The focus in </a:t>
            </a:r>
            <a:r>
              <a:rPr lang="en-NZ" dirty="0" err="1" smtClean="0"/>
              <a:t>CompSci</a:t>
            </a:r>
            <a:r>
              <a:rPr lang="en-NZ" dirty="0" smtClean="0"/>
              <a:t> 230 is on the basics!)</a:t>
            </a:r>
            <a:endParaRPr lang="en-NZ" dirty="0"/>
          </a:p>
          <a:p>
            <a:r>
              <a:rPr lang="en-NZ" dirty="0" smtClean="0"/>
              <a:t>Example: a semi-formal use </a:t>
            </a:r>
            <a:r>
              <a:rPr lang="en-NZ" dirty="0"/>
              <a:t>case for </a:t>
            </a:r>
            <a:r>
              <a:rPr lang="en-NZ" dirty="0" err="1"/>
              <a:t>SearchForVideos</a:t>
            </a:r>
            <a:endParaRPr lang="en-NZ" dirty="0"/>
          </a:p>
          <a:p>
            <a:pPr lvl="1"/>
            <a:r>
              <a:rPr lang="en-NZ" dirty="0"/>
              <a:t>1. Used by Staff via an application to query for videos by title.</a:t>
            </a:r>
          </a:p>
          <a:p>
            <a:pPr lvl="1"/>
            <a:r>
              <a:rPr lang="en-NZ" dirty="0"/>
              <a:t>2. Event Flow:</a:t>
            </a:r>
          </a:p>
          <a:p>
            <a:pPr lvl="2"/>
            <a:r>
              <a:rPr lang="en-NZ" dirty="0"/>
              <a:t>2.1 Repeat Until Exit Program</a:t>
            </a:r>
          </a:p>
          <a:p>
            <a:pPr lvl="3"/>
            <a:r>
              <a:rPr lang="en-NZ" dirty="0"/>
              <a:t>2.1.1 Staff types in part of title in text field, </a:t>
            </a:r>
          </a:p>
          <a:p>
            <a:pPr lvl="3"/>
            <a:r>
              <a:rPr lang="en-NZ" dirty="0"/>
              <a:t>2.1.2 Staff clicks “Search” button and a list of matching videos are returned showing ID and title. If no videos found, </a:t>
            </a:r>
            <a:r>
              <a:rPr lang="en-NZ" dirty="0" err="1"/>
              <a:t>goto</a:t>
            </a:r>
            <a:r>
              <a:rPr lang="en-NZ" dirty="0"/>
              <a:t> step 2.2. If error, </a:t>
            </a:r>
            <a:r>
              <a:rPr lang="en-NZ" dirty="0" err="1"/>
              <a:t>goto</a:t>
            </a:r>
            <a:r>
              <a:rPr lang="en-NZ" dirty="0"/>
              <a:t> step 2.3. </a:t>
            </a:r>
          </a:p>
          <a:p>
            <a:pPr lvl="3"/>
            <a:r>
              <a:rPr lang="en-NZ" dirty="0"/>
              <a:t>2.1.3. Staff types in a ID. More information is displayed about the video e.g. rating, price to rent, </a:t>
            </a:r>
            <a:r>
              <a:rPr lang="en-NZ" dirty="0" err="1"/>
              <a:t>etc</a:t>
            </a:r>
            <a:endParaRPr lang="en-NZ" dirty="0"/>
          </a:p>
          <a:p>
            <a:pPr lvl="3"/>
            <a:r>
              <a:rPr lang="en-NZ" dirty="0"/>
              <a:t>2.1.4 Exit Program</a:t>
            </a:r>
          </a:p>
          <a:p>
            <a:pPr lvl="2"/>
            <a:r>
              <a:rPr lang="en-NZ" dirty="0"/>
              <a:t>2.2 No videos found - error message displayed. </a:t>
            </a:r>
            <a:r>
              <a:rPr lang="en-NZ" dirty="0" err="1"/>
              <a:t>Goto</a:t>
            </a:r>
            <a:r>
              <a:rPr lang="en-NZ" dirty="0"/>
              <a:t> 2.1.1</a:t>
            </a:r>
          </a:p>
          <a:p>
            <a:pPr lvl="2"/>
            <a:r>
              <a:rPr lang="en-NZ" dirty="0"/>
              <a:t>2.3 Database Error – error message displayed. </a:t>
            </a:r>
            <a:r>
              <a:rPr lang="en-NZ" dirty="0" err="1"/>
              <a:t>Goto</a:t>
            </a:r>
            <a:r>
              <a:rPr lang="en-NZ" dirty="0"/>
              <a:t> 2.1.1</a:t>
            </a:r>
          </a:p>
          <a:p>
            <a:pPr lvl="1"/>
            <a:r>
              <a:rPr lang="en-NZ" dirty="0"/>
              <a:t>3. Related </a:t>
            </a:r>
            <a:r>
              <a:rPr lang="en-NZ" dirty="0" smtClean="0"/>
              <a:t>Actors and Use Cases:  Staff may perform this search for a Customer.  No inclusions.</a:t>
            </a:r>
            <a:br>
              <a:rPr lang="en-NZ" dirty="0" smtClean="0"/>
            </a:br>
            <a:r>
              <a:rPr lang="en-NZ" dirty="0" smtClean="0"/>
              <a:t>   Included in Rent/Return Videos and Maintain Videos.</a:t>
            </a:r>
            <a:endParaRPr lang="en-NZ" dirty="0"/>
          </a:p>
          <a:p>
            <a:pPr lvl="1"/>
            <a:r>
              <a:rPr lang="en-NZ" dirty="0"/>
              <a:t>4. Special conditions: NONE</a:t>
            </a:r>
          </a:p>
          <a:p>
            <a:pPr lvl="2"/>
            <a:endParaRPr lang="en-US" dirty="0"/>
          </a:p>
          <a:p>
            <a:endParaRPr lang="en-NZ" dirty="0"/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6897216" y="3356424"/>
            <a:ext cx="551754" cy="806669"/>
            <a:chOff x="5347" y="2399"/>
            <a:chExt cx="407" cy="713"/>
          </a:xfrm>
        </p:grpSpPr>
        <p:grpSp>
          <p:nvGrpSpPr>
            <p:cNvPr id="8" name="Group 5"/>
            <p:cNvGrpSpPr>
              <a:grpSpLocks/>
            </p:cNvGrpSpPr>
            <p:nvPr/>
          </p:nvGrpSpPr>
          <p:grpSpPr bwMode="auto">
            <a:xfrm>
              <a:off x="5470" y="2399"/>
              <a:ext cx="192" cy="505"/>
              <a:chOff x="1728" y="2496"/>
              <a:chExt cx="192" cy="505"/>
            </a:xfrm>
          </p:grpSpPr>
          <p:sp>
            <p:nvSpPr>
              <p:cNvPr id="10" name="Oval 6"/>
              <p:cNvSpPr>
                <a:spLocks noChangeArrowheads="1"/>
              </p:cNvSpPr>
              <p:nvPr/>
            </p:nvSpPr>
            <p:spPr bwMode="auto">
              <a:xfrm>
                <a:off x="1762" y="2496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1" name="Line 7"/>
              <p:cNvSpPr>
                <a:spLocks noChangeShapeType="1"/>
              </p:cNvSpPr>
              <p:nvPr/>
            </p:nvSpPr>
            <p:spPr bwMode="auto">
              <a:xfrm>
                <a:off x="1824" y="2640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1728" y="2688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auto">
              <a:xfrm>
                <a:off x="1729" y="2809"/>
                <a:ext cx="184" cy="192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144" y="0"/>
                  </a:cxn>
                  <a:cxn ang="0">
                    <a:pos x="288" y="192"/>
                  </a:cxn>
                </a:cxnLst>
                <a:rect l="0" t="0" r="r" b="b"/>
                <a:pathLst>
                  <a:path w="288" h="192">
                    <a:moveTo>
                      <a:pt x="0" y="192"/>
                    </a:moveTo>
                    <a:lnTo>
                      <a:pt x="144" y="0"/>
                    </a:lnTo>
                    <a:lnTo>
                      <a:pt x="288" y="192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5347" y="2840"/>
              <a:ext cx="40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dirty="0">
                  <a:latin typeface="Times New Roman" pitchFamily="18" charset="0"/>
                </a:rPr>
                <a:t>Staff</a:t>
              </a:r>
            </a:p>
          </p:txBody>
        </p:sp>
      </p:grpSp>
      <p:sp>
        <p:nvSpPr>
          <p:cNvPr id="14" name="Line 11"/>
          <p:cNvSpPr>
            <a:spLocks noChangeShapeType="1"/>
          </p:cNvSpPr>
          <p:nvPr/>
        </p:nvSpPr>
        <p:spPr bwMode="auto">
          <a:xfrm flipV="1">
            <a:off x="7327205" y="3573910"/>
            <a:ext cx="3603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" name="Oval 12"/>
          <p:cNvSpPr>
            <a:spLocks noChangeArrowheads="1"/>
          </p:cNvSpPr>
          <p:nvPr/>
        </p:nvSpPr>
        <p:spPr bwMode="auto">
          <a:xfrm>
            <a:off x="7759004" y="3429000"/>
            <a:ext cx="1584325" cy="4826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NZ" b="1" dirty="0">
                <a:latin typeface="Times New Roman" pitchFamily="18" charset="0"/>
              </a:rPr>
              <a:t>Search for Videos</a:t>
            </a:r>
            <a:endParaRPr lang="en-US" b="1" dirty="0">
              <a:latin typeface="Times New Roman" pitchFamily="18" charset="0"/>
            </a:endParaRPr>
          </a:p>
        </p:txBody>
      </p:sp>
      <p:grpSp>
        <p:nvGrpSpPr>
          <p:cNvPr id="25" name="Group 18"/>
          <p:cNvGrpSpPr>
            <a:grpSpLocks/>
          </p:cNvGrpSpPr>
          <p:nvPr/>
        </p:nvGrpSpPr>
        <p:grpSpPr bwMode="auto">
          <a:xfrm>
            <a:off x="8776296" y="5085184"/>
            <a:ext cx="942976" cy="1008062"/>
            <a:chOff x="3474" y="2535"/>
            <a:chExt cx="594" cy="635"/>
          </a:xfrm>
        </p:grpSpPr>
        <p:grpSp>
          <p:nvGrpSpPr>
            <p:cNvPr id="26" name="Group 19"/>
            <p:cNvGrpSpPr>
              <a:grpSpLocks/>
            </p:cNvGrpSpPr>
            <p:nvPr/>
          </p:nvGrpSpPr>
          <p:grpSpPr bwMode="auto">
            <a:xfrm>
              <a:off x="3656" y="2535"/>
              <a:ext cx="192" cy="505"/>
              <a:chOff x="1728" y="2496"/>
              <a:chExt cx="192" cy="505"/>
            </a:xfrm>
          </p:grpSpPr>
          <p:sp>
            <p:nvSpPr>
              <p:cNvPr id="28" name="Oval 20"/>
              <p:cNvSpPr>
                <a:spLocks noChangeArrowheads="1"/>
              </p:cNvSpPr>
              <p:nvPr/>
            </p:nvSpPr>
            <p:spPr bwMode="auto">
              <a:xfrm>
                <a:off x="1762" y="2496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9" name="Line 21"/>
              <p:cNvSpPr>
                <a:spLocks noChangeShapeType="1"/>
              </p:cNvSpPr>
              <p:nvPr/>
            </p:nvSpPr>
            <p:spPr bwMode="auto">
              <a:xfrm>
                <a:off x="1824" y="2640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" name="Line 22"/>
              <p:cNvSpPr>
                <a:spLocks noChangeShapeType="1"/>
              </p:cNvSpPr>
              <p:nvPr/>
            </p:nvSpPr>
            <p:spPr bwMode="auto">
              <a:xfrm>
                <a:off x="1728" y="2688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" name="Freeform 23"/>
              <p:cNvSpPr>
                <a:spLocks/>
              </p:cNvSpPr>
              <p:nvPr/>
            </p:nvSpPr>
            <p:spPr bwMode="auto">
              <a:xfrm>
                <a:off x="1729" y="2809"/>
                <a:ext cx="184" cy="192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144" y="0"/>
                  </a:cxn>
                  <a:cxn ang="0">
                    <a:pos x="288" y="192"/>
                  </a:cxn>
                </a:cxnLst>
                <a:rect l="0" t="0" r="r" b="b"/>
                <a:pathLst>
                  <a:path w="288" h="192">
                    <a:moveTo>
                      <a:pt x="0" y="192"/>
                    </a:moveTo>
                    <a:lnTo>
                      <a:pt x="144" y="0"/>
                    </a:lnTo>
                    <a:lnTo>
                      <a:pt x="288" y="192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27" name="Text Box 24"/>
            <p:cNvSpPr txBox="1">
              <a:spLocks noChangeArrowheads="1"/>
            </p:cNvSpPr>
            <p:nvPr/>
          </p:nvSpPr>
          <p:spPr bwMode="auto">
            <a:xfrm>
              <a:off x="3474" y="2976"/>
              <a:ext cx="59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</a:rPr>
                <a:t>Customer</a:t>
              </a:r>
              <a:endParaRPr lang="en-US" b="1" dirty="0">
                <a:latin typeface="Times New Roman" pitchFamily="18" charset="0"/>
              </a:endParaRPr>
            </a:p>
          </p:txBody>
        </p:sp>
      </p:grpSp>
      <p:sp>
        <p:nvSpPr>
          <p:cNvPr id="32" name="Line 34"/>
          <p:cNvSpPr>
            <a:spLocks noChangeShapeType="1"/>
          </p:cNvSpPr>
          <p:nvPr/>
        </p:nvSpPr>
        <p:spPr bwMode="auto">
          <a:xfrm>
            <a:off x="7507386" y="4077073"/>
            <a:ext cx="1611810" cy="93610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7507386" y="3218265"/>
            <a:ext cx="2054126" cy="7867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4" name="Rectangle 33"/>
          <p:cNvSpPr/>
          <p:nvPr/>
        </p:nvSpPr>
        <p:spPr>
          <a:xfrm>
            <a:off x="6660504" y="3035525"/>
            <a:ext cx="2973015" cy="1402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6" name="Text Box 27"/>
          <p:cNvSpPr txBox="1">
            <a:spLocks noChangeArrowheads="1"/>
          </p:cNvSpPr>
          <p:nvPr/>
        </p:nvSpPr>
        <p:spPr bwMode="auto">
          <a:xfrm>
            <a:off x="7783585" y="3197636"/>
            <a:ext cx="106792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 smtClean="0">
                <a:latin typeface="Times New Roman" pitchFamily="18" charset="0"/>
              </a:rPr>
              <a:t>JVS system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37" name="Text Box 27"/>
          <p:cNvSpPr txBox="1">
            <a:spLocks noChangeArrowheads="1"/>
          </p:cNvSpPr>
          <p:nvPr/>
        </p:nvSpPr>
        <p:spPr bwMode="auto">
          <a:xfrm>
            <a:off x="6659356" y="2977207"/>
            <a:ext cx="162031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 smtClean="0">
                <a:latin typeface="Times New Roman" pitchFamily="18" charset="0"/>
              </a:rPr>
              <a:t>John’s Video Store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38" name="Line 34"/>
          <p:cNvSpPr>
            <a:spLocks noChangeShapeType="1"/>
          </p:cNvSpPr>
          <p:nvPr/>
        </p:nvSpPr>
        <p:spPr bwMode="auto">
          <a:xfrm>
            <a:off x="8697416" y="3927767"/>
            <a:ext cx="515443" cy="108541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961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  <p:bldP spid="34" grpId="0" animBg="1"/>
      <p:bldP spid="34" grpId="1" animBg="1"/>
      <p:bldP spid="36" grpId="0"/>
      <p:bldP spid="37" grpId="0"/>
      <p:bldP spid="37" grpId="1"/>
      <p:bldP spid="3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draw UML class diagrams</a:t>
            </a:r>
            <a:r>
              <a:rPr lang="en-US" dirty="0" smtClean="0"/>
              <a:t>?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UC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16</a:t>
            </a:fld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Sketch </a:t>
            </a:r>
            <a:r>
              <a:rPr lang="en-US" dirty="0"/>
              <a:t>by hand</a:t>
            </a:r>
          </a:p>
          <a:p>
            <a:r>
              <a:rPr lang="en-US" dirty="0"/>
              <a:t>Use a general-purpose graphics editor</a:t>
            </a:r>
          </a:p>
          <a:p>
            <a:r>
              <a:rPr lang="en-US" dirty="0"/>
              <a:t>Use </a:t>
            </a:r>
            <a:r>
              <a:rPr lang="en-US" dirty="0" err="1"/>
              <a:t>ArgoUML</a:t>
            </a:r>
            <a:r>
              <a:rPr lang="en-US" dirty="0"/>
              <a:t>, or some other </a:t>
            </a:r>
            <a:r>
              <a:rPr lang="en-US" dirty="0" err="1"/>
              <a:t>specialised</a:t>
            </a:r>
            <a:r>
              <a:rPr lang="en-US" dirty="0"/>
              <a:t> graphics editor</a:t>
            </a:r>
          </a:p>
          <a:p>
            <a:r>
              <a:rPr lang="en-US" dirty="0"/>
              <a:t>Ideally, your UML tool is integrated with your IDE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Forward engineering: document your requirements with use cases, develop your design with class diagrams, then start coding.</a:t>
            </a:r>
          </a:p>
          <a:p>
            <a:pPr lvl="1"/>
            <a:r>
              <a:rPr lang="en-US" dirty="0" smtClean="0"/>
              <a:t>Reverse engineering: inspect the code to discover its class structure and use cases.</a:t>
            </a:r>
          </a:p>
          <a:p>
            <a:pPr lvl="2"/>
            <a:r>
              <a:rPr lang="en-US" dirty="0" err="1" smtClean="0"/>
              <a:t>ArgoUML</a:t>
            </a:r>
            <a:r>
              <a:rPr lang="en-US" dirty="0" smtClean="0"/>
              <a:t> does a good job of reverse-engineering class diagrams.</a:t>
            </a:r>
          </a:p>
          <a:p>
            <a:pPr lvl="2"/>
            <a:r>
              <a:rPr lang="en-US" dirty="0" err="1" smtClean="0"/>
              <a:t>ArgoUML</a:t>
            </a:r>
            <a:r>
              <a:rPr lang="en-US" dirty="0" smtClean="0"/>
              <a:t> is clueless about reverse-engineering use cases.  (Do you understand why this form of reverse-engineering is very difficult?)</a:t>
            </a:r>
            <a:endParaRPr lang="en-US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8409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Alternatives to use cases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UC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17</a:t>
            </a:fld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6876132" cy="5105400"/>
          </a:xfrm>
        </p:spPr>
        <p:txBody>
          <a:bodyPr>
            <a:normAutofit lnSpcReduction="10000"/>
          </a:bodyPr>
          <a:lstStyle/>
          <a:p>
            <a:r>
              <a:rPr lang="en-NZ" b="1" dirty="0" smtClean="0"/>
              <a:t>Story</a:t>
            </a:r>
            <a:r>
              <a:rPr lang="en-NZ" dirty="0"/>
              <a:t>, in agile development: </a:t>
            </a:r>
          </a:p>
          <a:p>
            <a:pPr lvl="1"/>
            <a:r>
              <a:rPr lang="en-NZ" dirty="0"/>
              <a:t>a one-sentence </a:t>
            </a:r>
            <a:r>
              <a:rPr lang="en-NZ" dirty="0" smtClean="0"/>
              <a:t>description </a:t>
            </a:r>
            <a:r>
              <a:rPr lang="en-NZ" dirty="0"/>
              <a:t>of a feature which could be  implemented quickly (i.e. tomorrow, or by the end of this week</a:t>
            </a:r>
            <a:r>
              <a:rPr lang="en-NZ" dirty="0" smtClean="0"/>
              <a:t>).</a:t>
            </a:r>
          </a:p>
          <a:p>
            <a:r>
              <a:rPr lang="en-NZ" b="1" dirty="0" smtClean="0"/>
              <a:t>Formal </a:t>
            </a:r>
            <a:r>
              <a:rPr lang="en-NZ" b="1" dirty="0"/>
              <a:t>specification</a:t>
            </a:r>
            <a:r>
              <a:rPr lang="en-NZ" dirty="0"/>
              <a:t>, in safety-critical development: </a:t>
            </a:r>
          </a:p>
          <a:p>
            <a:pPr lvl="1"/>
            <a:r>
              <a:rPr lang="en-NZ" dirty="0"/>
              <a:t>a precise statement, in a formal language, of </a:t>
            </a:r>
            <a:endParaRPr lang="en-NZ" dirty="0" smtClean="0"/>
          </a:p>
          <a:p>
            <a:pPr lvl="2"/>
            <a:r>
              <a:rPr lang="en-NZ" dirty="0" smtClean="0"/>
              <a:t>the </a:t>
            </a:r>
            <a:r>
              <a:rPr lang="en-NZ" dirty="0"/>
              <a:t>post-conditions which will hold after a system action is completed, </a:t>
            </a:r>
            <a:endParaRPr lang="en-NZ" dirty="0" smtClean="0"/>
          </a:p>
          <a:p>
            <a:pPr lvl="2"/>
            <a:r>
              <a:rPr lang="en-NZ" dirty="0" smtClean="0"/>
              <a:t>given </a:t>
            </a:r>
            <a:r>
              <a:rPr lang="en-NZ" dirty="0"/>
              <a:t>some pre-conditions (which are also formally specified</a:t>
            </a:r>
            <a:r>
              <a:rPr lang="en-NZ" dirty="0" smtClean="0"/>
              <a:t>),</a:t>
            </a:r>
          </a:p>
          <a:p>
            <a:pPr lvl="1"/>
            <a:r>
              <a:rPr lang="en-NZ" dirty="0"/>
              <a:t>w</a:t>
            </a:r>
            <a:r>
              <a:rPr lang="en-NZ" dirty="0" smtClean="0"/>
              <a:t>ith some accompanying, explicit, and validated assumptions </a:t>
            </a:r>
            <a:r>
              <a:rPr lang="en-NZ" dirty="0"/>
              <a:t>about  the system and its environment</a:t>
            </a:r>
            <a:r>
              <a:rPr lang="en-NZ" dirty="0" smtClean="0"/>
              <a:t>.</a:t>
            </a:r>
          </a:p>
          <a:p>
            <a:pPr lvl="1"/>
            <a:endParaRPr lang="en-NZ" dirty="0"/>
          </a:p>
          <a:p>
            <a:endParaRPr lang="en-NZ" dirty="0"/>
          </a:p>
        </p:txBody>
      </p:sp>
      <p:pic>
        <p:nvPicPr>
          <p:cNvPr id="1025" name="Picture 1" descr="\begin{schema}{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4525" y="125095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4525" y="125095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4525" y="125095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4525" y="125095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4525" y="125095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4525" y="125095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4525" y="125095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0" y="227965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7" name="Picture 3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0" y="227965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0" y="227965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0" y="227965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0" y="227965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3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0" y="227965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0" y="2279650"/>
            <a:ext cx="6667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0" y="227965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0" y="227965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0" y="227965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0" y="227965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0" y="227965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0" y="2279650"/>
            <a:ext cx="6667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0" y="2279650"/>
            <a:ext cx="66675" cy="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0" y="2279650"/>
            <a:ext cx="95250" cy="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0" y="227965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0" y="227965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9" name="Picture 35" descr="C:\Users\ctho065\Desktop\zfb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192" y="4221088"/>
            <a:ext cx="3062858" cy="17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7201635" y="1628800"/>
            <a:ext cx="238975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NZ" dirty="0" smtClean="0"/>
              <a:t>“</a:t>
            </a:r>
            <a:r>
              <a:rPr lang="en-NZ" dirty="0"/>
              <a:t>As a member of John’s staff, I want to search for my customers by their first name, last name, or by their first and last name.”</a:t>
            </a:r>
          </a:p>
        </p:txBody>
      </p:sp>
    </p:spTree>
    <p:extLst>
      <p:ext uri="{BB962C8B-B14F-4D97-AF65-F5344CB8AC3E}">
        <p14:creationId xmlns:p14="http://schemas.microsoft.com/office/powerpoint/2010/main" val="289963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Review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UC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18</a:t>
            </a:fld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165100" y="1124744"/>
            <a:ext cx="9493250" cy="547260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Use cases are functional descriptions of what the system should do for its users.</a:t>
            </a:r>
          </a:p>
          <a:p>
            <a:pPr lvl="1"/>
            <a:r>
              <a:rPr lang="en-US" dirty="0" smtClean="0"/>
              <a:t>Use case diagrams depict Actors, the system, and the tasks performed by the system that are important to the Actors.</a:t>
            </a:r>
          </a:p>
          <a:p>
            <a:pPr lvl="1"/>
            <a:r>
              <a:rPr lang="en-US" dirty="0" smtClean="0"/>
              <a:t>If use case descriptions are sufficiently detailed, then they are very helpful in OO design.</a:t>
            </a:r>
          </a:p>
          <a:p>
            <a:pPr lvl="1"/>
            <a:r>
              <a:rPr lang="en-US" dirty="0"/>
              <a:t>Use case diagrams are orthogonal to OO design, except in their identification of Actors (= classes of users</a:t>
            </a:r>
            <a:r>
              <a:rPr lang="en-US" dirty="0" smtClean="0"/>
              <a:t>).</a:t>
            </a:r>
          </a:p>
          <a:p>
            <a:r>
              <a:rPr lang="en-US" dirty="0" smtClean="0"/>
              <a:t>Use cases are commonly used in commercial software development, but there are some important alternatives.</a:t>
            </a:r>
          </a:p>
          <a:p>
            <a:r>
              <a:rPr lang="en-US" dirty="0" smtClean="0"/>
              <a:t>Learning goals for this unit:</a:t>
            </a:r>
          </a:p>
          <a:p>
            <a:pPr lvl="1"/>
            <a:r>
              <a:rPr lang="en-US" dirty="0" smtClean="0"/>
              <a:t>If you’re aiming for an A in this class, you should be able to discuss the strengths &amp; weaknesses of use case analysis as a methodology for requirements capture.</a:t>
            </a:r>
          </a:p>
          <a:p>
            <a:pPr lvl="1"/>
            <a:r>
              <a:rPr lang="en-US" dirty="0" smtClean="0"/>
              <a:t>If you’re aiming for a B or better, you should be able to do a good job of drawing up a set of use cases from an informal description. </a:t>
            </a:r>
          </a:p>
          <a:p>
            <a:pPr lvl="1"/>
            <a:r>
              <a:rPr lang="en-US" dirty="0" smtClean="0"/>
              <a:t>If you’re aiming for a C or better, you should be able to do a good job of interpreting the information presented in a use-case diagram or description.  (Practice in Quiz 1.)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&amp; Reading</a:t>
            </a:r>
          </a:p>
        </p:txBody>
      </p:sp>
      <p:sp>
        <p:nvSpPr>
          <p:cNvPr id="410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UC</a:t>
            </a:r>
            <a:endParaRPr lang="en-NZ" dirty="0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D79F1-F677-4239-85B1-4DB8642444FA}" type="slidenum">
              <a:rPr lang="en-NZ" smtClean="0"/>
              <a:pPr/>
              <a:t>2</a:t>
            </a:fld>
            <a:endParaRPr lang="en-NZ" dirty="0"/>
          </a:p>
        </p:txBody>
      </p:sp>
      <p:sp>
        <p:nvSpPr>
          <p:cNvPr id="3" name="Content Placeholder 2" descr="Rectangle: Click to edit Master text styles&#10;Second level&#10;Third level&#10;Fourth level&#10;Fifth level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Topics:</a:t>
            </a:r>
          </a:p>
          <a:p>
            <a:pPr lvl="1"/>
            <a:r>
              <a:rPr lang="en-US" dirty="0" smtClean="0"/>
              <a:t>Review (or learn for the first time)</a:t>
            </a:r>
          </a:p>
          <a:p>
            <a:pPr lvl="2"/>
            <a:r>
              <a:rPr lang="en-US" dirty="0" smtClean="0"/>
              <a:t>What are the major steps in an Object-Oriented Design process? </a:t>
            </a:r>
          </a:p>
          <a:p>
            <a:pPr lvl="1"/>
            <a:r>
              <a:rPr lang="en-NZ" dirty="0" smtClean="0"/>
              <a:t>Introduction to Use Case modelling</a:t>
            </a:r>
          </a:p>
          <a:p>
            <a:pPr lvl="2"/>
            <a:r>
              <a:rPr lang="en-NZ" dirty="0" smtClean="0"/>
              <a:t>What?  A process of determining what the stakeholders require</a:t>
            </a:r>
            <a:r>
              <a:rPr lang="en-NZ" dirty="0"/>
              <a:t> </a:t>
            </a:r>
            <a:r>
              <a:rPr lang="en-NZ" dirty="0" smtClean="0"/>
              <a:t>– by decomposing their requirements into tasks (or “use cases”) for each class of stakeholders.</a:t>
            </a:r>
          </a:p>
          <a:p>
            <a:pPr lvl="2"/>
            <a:r>
              <a:rPr lang="en-NZ" dirty="0" smtClean="0"/>
              <a:t>How? Stakeholder Identification,  Requirements Elicitation, Use Case Diagrams</a:t>
            </a:r>
          </a:p>
          <a:p>
            <a:pPr lvl="2"/>
            <a:r>
              <a:rPr lang="en-NZ" dirty="0" smtClean="0"/>
              <a:t>Why learn this? Use cases are widely used in the industry, because they seem to work pretty well, they aren’t very expensive to develop, and they are at a good level of detail for end-users.</a:t>
            </a:r>
          </a:p>
          <a:p>
            <a:pPr lvl="2"/>
            <a:r>
              <a:rPr lang="en-NZ" dirty="0" smtClean="0"/>
              <a:t>Major alternatives (not taught in this course): user stories (for agile development), formal specifications (for safety-critical software).</a:t>
            </a:r>
          </a:p>
          <a:p>
            <a:r>
              <a:rPr lang="en-NZ" dirty="0" smtClean="0"/>
              <a:t>Reading: </a:t>
            </a:r>
          </a:p>
          <a:p>
            <a:pPr lvl="1"/>
            <a:r>
              <a:rPr lang="en-NZ" dirty="0"/>
              <a:t>D. G. </a:t>
            </a:r>
            <a:r>
              <a:rPr lang="en-NZ" dirty="0" err="1" smtClean="0"/>
              <a:t>Firesmith</a:t>
            </a:r>
            <a:r>
              <a:rPr lang="en-NZ" dirty="0" smtClean="0"/>
              <a:t>, “</a:t>
            </a:r>
            <a:r>
              <a:rPr lang="en-NZ" dirty="0"/>
              <a:t>Use </a:t>
            </a:r>
            <a:r>
              <a:rPr lang="en-NZ" dirty="0" smtClean="0"/>
              <a:t>Cases: the Pros and Cons”, in </a:t>
            </a:r>
            <a:r>
              <a:rPr lang="en-NZ" i="1" dirty="0" smtClean="0"/>
              <a:t>The Wisdom of the Gurus, </a:t>
            </a:r>
            <a:r>
              <a:rPr lang="en-NZ" dirty="0" smtClean="0"/>
              <a:t>SIGS Reference Library,1996.  Available</a:t>
            </a:r>
            <a:r>
              <a:rPr lang="en-NZ" dirty="0"/>
              <a:t>: </a:t>
            </a:r>
            <a:r>
              <a:rPr lang="en-NZ" dirty="0">
                <a:hlinkClick r:id="rId3"/>
              </a:rPr>
              <a:t>http://</a:t>
            </a:r>
            <a:r>
              <a:rPr lang="en-NZ" dirty="0" smtClean="0">
                <a:hlinkClick r:id="rId3"/>
              </a:rPr>
              <a:t>www.ksc.com/article7.htm</a:t>
            </a:r>
            <a:r>
              <a:rPr lang="en-NZ" dirty="0" smtClean="0"/>
              <a:t>.</a:t>
            </a:r>
          </a:p>
          <a:p>
            <a:r>
              <a:rPr lang="en-US" dirty="0"/>
              <a:t>To learn </a:t>
            </a:r>
            <a:r>
              <a:rPr lang="en-US" dirty="0" smtClean="0"/>
              <a:t>more (optional reading): </a:t>
            </a:r>
            <a:endParaRPr lang="en-US" dirty="0"/>
          </a:p>
          <a:p>
            <a:pPr lvl="1"/>
            <a:r>
              <a:rPr lang="en-US" dirty="0"/>
              <a:t>A. Ramirez, “Requirements Capture”, in </a:t>
            </a:r>
            <a:r>
              <a:rPr lang="en-US" i="1" dirty="0" err="1">
                <a:hlinkClick r:id="rId4"/>
              </a:rPr>
              <a:t>ArgoUML</a:t>
            </a:r>
            <a:r>
              <a:rPr lang="en-US" i="1" dirty="0">
                <a:hlinkClick r:id="rId4"/>
              </a:rPr>
              <a:t> User Manual</a:t>
            </a:r>
            <a:r>
              <a:rPr lang="en-US" dirty="0"/>
              <a:t>, v0.34, 2011.</a:t>
            </a:r>
          </a:p>
          <a:p>
            <a:pPr lvl="1"/>
            <a:r>
              <a:rPr lang="en-US" dirty="0"/>
              <a:t>Object Management Group, “Use Cases”, in </a:t>
            </a:r>
            <a:r>
              <a:rPr lang="en-US" i="1" dirty="0">
                <a:hlinkClick r:id="rId5"/>
              </a:rPr>
              <a:t>OMG Unified Modeling Language (OMG UML) Superstructure</a:t>
            </a:r>
            <a:r>
              <a:rPr lang="en-US" i="1" dirty="0"/>
              <a:t>, </a:t>
            </a:r>
            <a:r>
              <a:rPr lang="en-US" dirty="0"/>
              <a:t>v 2.4.1, 6 August 2011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41438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Design (review)</a:t>
            </a:r>
            <a:endParaRPr lang="en-US" dirty="0"/>
          </a:p>
        </p:txBody>
      </p:sp>
      <p:sp>
        <p:nvSpPr>
          <p:cNvPr id="614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UC</a:t>
            </a:r>
            <a:endParaRPr lang="en-NZ" dirty="0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B953D-D6EF-43CD-B13D-DB8B7D1A01D5}" type="slidenum">
              <a:rPr lang="en-NZ" smtClean="0"/>
              <a:pPr/>
              <a:t>3</a:t>
            </a:fld>
            <a:endParaRPr lang="en-NZ" dirty="0"/>
          </a:p>
        </p:txBody>
      </p:sp>
      <p:sp>
        <p:nvSpPr>
          <p:cNvPr id="61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Communication</a:t>
            </a:r>
            <a:r>
              <a:rPr lang="en-US" dirty="0" smtClean="0"/>
              <a:t>: 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dentify stakeholders, find out what they want</a:t>
            </a:r>
            <a:r>
              <a:rPr lang="en-US" dirty="0"/>
              <a:t> </a:t>
            </a:r>
            <a:r>
              <a:rPr lang="en-US" dirty="0" smtClean="0"/>
              <a:t>and need.</a:t>
            </a:r>
          </a:p>
          <a:p>
            <a:r>
              <a:rPr lang="en-US" b="1" dirty="0" smtClean="0"/>
              <a:t>Planning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list tasks, identify risks, obtain resources, define milestones, estimate schedule.</a:t>
            </a:r>
          </a:p>
          <a:p>
            <a:r>
              <a:rPr lang="en-US" b="1" dirty="0" smtClean="0"/>
              <a:t>Modeling: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develop structure diagrams and use cases, maybe some other UML artifacts.</a:t>
            </a:r>
          </a:p>
          <a:p>
            <a:r>
              <a:rPr lang="en-US" b="1" dirty="0" smtClean="0"/>
              <a:t>Construction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implement the software, with assured quality.</a:t>
            </a:r>
          </a:p>
          <a:p>
            <a:r>
              <a:rPr lang="en-US" b="1" dirty="0" smtClean="0"/>
              <a:t>Deployment: </a:t>
            </a:r>
          </a:p>
          <a:p>
            <a:pPr lvl="1"/>
            <a:r>
              <a:rPr lang="en-US" dirty="0" smtClean="0"/>
              <a:t>deliver the software, then get feedback for possible revision.</a:t>
            </a:r>
          </a:p>
          <a:p>
            <a:pPr marL="0" indent="0">
              <a:buNone/>
            </a:pPr>
            <a:r>
              <a:rPr lang="en-US" dirty="0" smtClean="0"/>
              <a:t>To learn more:</a:t>
            </a:r>
          </a:p>
          <a:p>
            <a:pPr marL="274320" lvl="1" indent="0">
              <a:buNone/>
            </a:pPr>
            <a:r>
              <a:rPr lang="en-US" dirty="0" smtClean="0"/>
              <a:t>R. Pressman, </a:t>
            </a:r>
            <a:r>
              <a:rPr lang="en-US" i="1" dirty="0" smtClean="0"/>
              <a:t>Software Engineering: A Practitioner’s Approach, </a:t>
            </a:r>
            <a:r>
              <a:rPr lang="en-US" dirty="0" smtClean="0"/>
              <a:t>7</a:t>
            </a:r>
            <a:r>
              <a:rPr lang="en-US" baseline="30000" dirty="0" smtClean="0"/>
              <a:t>th</a:t>
            </a:r>
            <a:r>
              <a:rPr lang="en-US" dirty="0" smtClean="0"/>
              <a:t> Ed., 2010, pp. 14-15.</a:t>
            </a:r>
          </a:p>
          <a:p>
            <a:pPr lvl="2"/>
            <a:endParaRPr lang="en-NZ" dirty="0" smtClean="0"/>
          </a:p>
          <a:p>
            <a:pPr lvl="2"/>
            <a:endParaRPr lang="en-NZ" dirty="0" smtClean="0"/>
          </a:p>
        </p:txBody>
      </p:sp>
      <p:pic>
        <p:nvPicPr>
          <p:cNvPr id="6151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5288" y="22785"/>
            <a:ext cx="18288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4287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Stakeholder Identification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UC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F9C1-B349-488D-AFD8-5F03A2A1A814}" type="slidenum">
              <a:rPr lang="en-NZ" smtClean="0"/>
              <a:pPr/>
              <a:t>4</a:t>
            </a:fld>
            <a:endParaRPr lang="en-NZ" dirty="0"/>
          </a:p>
        </p:txBody>
      </p:sp>
      <p:sp>
        <p:nvSpPr>
          <p:cNvPr id="890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Identify a variety of stakeholders, by asking yourself: </a:t>
            </a:r>
          </a:p>
          <a:p>
            <a:pPr lvl="1"/>
            <a:r>
              <a:rPr lang="en-US" dirty="0" smtClean="0"/>
              <a:t>Who is likely to be affected by, or to have an effect on, this system?</a:t>
            </a:r>
          </a:p>
          <a:p>
            <a:r>
              <a:rPr lang="en-US" dirty="0" smtClean="0"/>
              <a:t>Classify the stakeholders you know about.</a:t>
            </a:r>
          </a:p>
          <a:p>
            <a:pPr lvl="1"/>
            <a:r>
              <a:rPr lang="en-US" dirty="0" smtClean="0"/>
              <a:t>Anyone who will directly use the system is a stakeholder.</a:t>
            </a:r>
          </a:p>
          <a:p>
            <a:pPr lvl="1"/>
            <a:r>
              <a:rPr lang="en-US" dirty="0" smtClean="0"/>
              <a:t>Anyone who will be indirectly affected (in a major way) is a stakeholder.</a:t>
            </a:r>
          </a:p>
          <a:p>
            <a:pPr lvl="2"/>
            <a:r>
              <a:rPr lang="en-US" dirty="0" smtClean="0"/>
              <a:t>Anyone who pays for, or otherwise controls. the design of the system is a stakeholder. </a:t>
            </a:r>
          </a:p>
          <a:p>
            <a:pPr lvl="2"/>
            <a:r>
              <a:rPr lang="en-US" dirty="0" smtClean="0"/>
              <a:t>Advertisers are important stakeholders for Google’s online search service.</a:t>
            </a:r>
          </a:p>
          <a:p>
            <a:pPr lvl="1"/>
            <a:r>
              <a:rPr lang="en-US" dirty="0" smtClean="0"/>
              <a:t>Governments are stakeholders, if their laws constrain the design of a system (e.g. because citizens could be greatly harmed by the system).</a:t>
            </a:r>
          </a:p>
          <a:p>
            <a:pPr lvl="1"/>
            <a:r>
              <a:rPr lang="en-US" dirty="0" smtClean="0"/>
              <a:t>Note: use cases depict the requirements of direct stakeholders (users), but you’ll have to use another method (e.g. natural language) to describe the requirements of indirect and external stakeholders.</a:t>
            </a:r>
          </a:p>
          <a:p>
            <a:r>
              <a:rPr lang="en-US" dirty="0" smtClean="0"/>
              <a:t>Reflect on your classification – have you missed an important class?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Use Case Analysis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UC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6F9C1-B349-488D-AFD8-5F03A2A1A814}" type="slidenum">
              <a:rPr lang="en-NZ" smtClean="0"/>
              <a:pPr/>
              <a:t>5</a:t>
            </a:fld>
            <a:endParaRPr lang="en-NZ" dirty="0"/>
          </a:p>
        </p:txBody>
      </p:sp>
      <p:sp>
        <p:nvSpPr>
          <p:cNvPr id="890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165100" y="1268760"/>
            <a:ext cx="9493250" cy="5112568"/>
          </a:xfrm>
        </p:spPr>
        <p:txBody>
          <a:bodyPr>
            <a:normAutofit fontScale="92500" lnSpcReduction="20000"/>
          </a:bodyPr>
          <a:lstStyle/>
          <a:p>
            <a:r>
              <a:rPr lang="en-NZ" dirty="0" smtClean="0"/>
              <a:t>To start developing use cases, ask yourself:</a:t>
            </a:r>
          </a:p>
          <a:p>
            <a:pPr lvl="1"/>
            <a:r>
              <a:rPr lang="en-NZ" dirty="0" smtClean="0"/>
              <a:t>What useful tasks could be performed by my system, upon request by a user?</a:t>
            </a:r>
          </a:p>
          <a:p>
            <a:pPr lvl="1"/>
            <a:r>
              <a:rPr lang="en-NZ" dirty="0" smtClean="0"/>
              <a:t>You probably won’t “get it right” at first.  (It’ll never be perfect, but could be improved…)</a:t>
            </a:r>
          </a:p>
          <a:p>
            <a:r>
              <a:rPr lang="en-NZ" dirty="0" smtClean="0"/>
              <a:t>To validate your current set of use cases, talk to stakeholders!</a:t>
            </a:r>
          </a:p>
          <a:p>
            <a:pPr lvl="1"/>
            <a:r>
              <a:rPr lang="en-NZ" dirty="0" smtClean="0"/>
              <a:t> </a:t>
            </a:r>
            <a:r>
              <a:rPr lang="en-NZ" dirty="0"/>
              <a:t>A</a:t>
            </a:r>
            <a:r>
              <a:rPr lang="en-NZ" dirty="0" smtClean="0"/>
              <a:t>sk them “Would you use a system, if it would help you do …?”</a:t>
            </a:r>
          </a:p>
          <a:p>
            <a:pPr lvl="1"/>
            <a:r>
              <a:rPr lang="en-NZ" dirty="0" smtClean="0"/>
              <a:t>If they start telling you how they want the system to handle a use-case, then you have validated this use-case.</a:t>
            </a:r>
          </a:p>
          <a:p>
            <a:pPr lvl="2"/>
            <a:r>
              <a:rPr lang="en-NZ" dirty="0" smtClean="0"/>
              <a:t>You should record their detailed requirements, in natural language, as notes which accompany your use case. </a:t>
            </a:r>
          </a:p>
          <a:p>
            <a:pPr lvl="2"/>
            <a:r>
              <a:rPr lang="en-NZ" dirty="0" smtClean="0"/>
              <a:t>If their detailed requirements are infeasible or contradictory, you should take careful note of this!</a:t>
            </a:r>
          </a:p>
          <a:p>
            <a:pPr lvl="1"/>
            <a:r>
              <a:rPr lang="en-NZ" dirty="0" smtClean="0"/>
              <a:t>If they tell you about some other task they’d like the system to help them with, you should document this as a possible use-case.</a:t>
            </a:r>
          </a:p>
          <a:p>
            <a:pPr lvl="2"/>
            <a:r>
              <a:rPr lang="en-NZ" dirty="0" smtClean="0"/>
              <a:t>Your system can’t do everything!</a:t>
            </a:r>
          </a:p>
          <a:p>
            <a:pPr lvl="2"/>
            <a:r>
              <a:rPr lang="en-NZ" dirty="0" smtClean="0"/>
              <a:t>Whenever you discover that you can’t deliver on all use cases within your current resources,  you should communicate with your stakeholders to negotiate a feasible set.</a:t>
            </a:r>
          </a:p>
        </p:txBody>
      </p:sp>
    </p:spTree>
    <p:extLst>
      <p:ext uri="{BB962C8B-B14F-4D97-AF65-F5344CB8AC3E}">
        <p14:creationId xmlns:p14="http://schemas.microsoft.com/office/powerpoint/2010/main" val="366532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 Example: Video System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UC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6B17-4767-4FAC-A250-C4A7E3B4C4F5}" type="slidenum">
              <a:rPr lang="en-NZ" smtClean="0"/>
              <a:pPr/>
              <a:t>6</a:t>
            </a:fld>
            <a:endParaRPr lang="en-NZ" dirty="0"/>
          </a:p>
        </p:txBody>
      </p:sp>
      <p:sp>
        <p:nvSpPr>
          <p:cNvPr id="901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John’s Video Store </a:t>
            </a:r>
            <a:r>
              <a:rPr lang="en-NZ" dirty="0"/>
              <a:t>i</a:t>
            </a:r>
            <a:r>
              <a:rPr lang="en-NZ" dirty="0" smtClean="0"/>
              <a:t>s an Information System which supports the following business functions: </a:t>
            </a:r>
          </a:p>
          <a:p>
            <a:pPr lvl="1"/>
            <a:r>
              <a:rPr lang="en-NZ" dirty="0" smtClean="0"/>
              <a:t>Recording information about videos the store owns</a:t>
            </a:r>
          </a:p>
          <a:p>
            <a:pPr lvl="2"/>
            <a:r>
              <a:rPr lang="en-NZ" dirty="0" smtClean="0"/>
              <a:t>This database is searchable by staff and all customers</a:t>
            </a:r>
          </a:p>
          <a:p>
            <a:pPr lvl="1"/>
            <a:r>
              <a:rPr lang="en-NZ" dirty="0" smtClean="0"/>
              <a:t>Information about which customer is renting which videos</a:t>
            </a:r>
          </a:p>
          <a:p>
            <a:pPr lvl="2"/>
            <a:r>
              <a:rPr lang="en-NZ" dirty="0" smtClean="0"/>
              <a:t>Access by staff, and also by customers who is asking about themselves.</a:t>
            </a:r>
          </a:p>
          <a:p>
            <a:pPr lvl="1"/>
            <a:r>
              <a:rPr lang="en-NZ" dirty="0" smtClean="0"/>
              <a:t>Staff are able to record video rentals and returns by customers. </a:t>
            </a:r>
          </a:p>
          <a:p>
            <a:pPr lvl="2"/>
            <a:r>
              <a:rPr lang="en-NZ" dirty="0" smtClean="0"/>
              <a:t>John doesn’t trust his customers to make these entries in their own records!</a:t>
            </a:r>
          </a:p>
          <a:p>
            <a:pPr lvl="1"/>
            <a:r>
              <a:rPr lang="en-NZ" dirty="0" smtClean="0"/>
              <a:t>Staff can maintain customer, video and staff information. </a:t>
            </a:r>
          </a:p>
          <a:p>
            <a:pPr lvl="2"/>
            <a:r>
              <a:rPr lang="en-NZ" dirty="0" smtClean="0"/>
              <a:t>Privacy requirements: customers cannot access information about other customers, personal information about customers must be accurate and relevant to John’s Video Store, …</a:t>
            </a:r>
          </a:p>
          <a:p>
            <a:pPr lvl="1"/>
            <a:r>
              <a:rPr lang="en-NZ" dirty="0" smtClean="0"/>
              <a:t>Managers of the store can generate various reports.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Who are the stakeholders?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UC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6B17-4767-4FAC-A250-C4A7E3B4C4F5}" type="slidenum">
              <a:rPr lang="en-NZ" smtClean="0"/>
              <a:pPr/>
              <a:t>7</a:t>
            </a:fld>
            <a:endParaRPr lang="en-NZ" dirty="0"/>
          </a:p>
        </p:txBody>
      </p:sp>
      <p:sp>
        <p:nvSpPr>
          <p:cNvPr id="901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John’s Video Store </a:t>
            </a:r>
            <a:r>
              <a:rPr lang="en-NZ" dirty="0"/>
              <a:t>i</a:t>
            </a:r>
            <a:r>
              <a:rPr lang="en-NZ" dirty="0" smtClean="0"/>
              <a:t>s an Information System which supports the following business functions: </a:t>
            </a:r>
          </a:p>
          <a:p>
            <a:pPr lvl="1"/>
            <a:r>
              <a:rPr lang="en-NZ" dirty="0" smtClean="0"/>
              <a:t>Recording information about videos the store owns</a:t>
            </a:r>
          </a:p>
          <a:p>
            <a:pPr lvl="2"/>
            <a:r>
              <a:rPr lang="en-NZ" dirty="0" smtClean="0"/>
              <a:t>This database is searchable by staff and all customers</a:t>
            </a:r>
          </a:p>
          <a:p>
            <a:pPr lvl="1"/>
            <a:r>
              <a:rPr lang="en-NZ" dirty="0" smtClean="0"/>
              <a:t>Information about which customer is renting which videos</a:t>
            </a:r>
          </a:p>
          <a:p>
            <a:pPr lvl="2"/>
            <a:r>
              <a:rPr lang="en-NZ" dirty="0" smtClean="0"/>
              <a:t>Access by staff, and also by customers who is asking about themselves.</a:t>
            </a:r>
          </a:p>
          <a:p>
            <a:pPr lvl="1"/>
            <a:r>
              <a:rPr lang="en-NZ" dirty="0" smtClean="0"/>
              <a:t>Staff are able to record video rentals and returns by customers. </a:t>
            </a:r>
          </a:p>
          <a:p>
            <a:pPr lvl="2"/>
            <a:r>
              <a:rPr lang="en-NZ" dirty="0" smtClean="0"/>
              <a:t>John doesn’t trust his customers to make these entries in their own records!</a:t>
            </a:r>
          </a:p>
          <a:p>
            <a:pPr lvl="1"/>
            <a:r>
              <a:rPr lang="en-NZ" dirty="0" smtClean="0"/>
              <a:t>Staff can maintain customer, video and staff information. </a:t>
            </a:r>
          </a:p>
          <a:p>
            <a:pPr lvl="2"/>
            <a:r>
              <a:rPr lang="en-NZ" dirty="0" smtClean="0"/>
              <a:t>Privacy requirements: customers cannot access information about other customers, personal information about customers must be accurate and relevant to John’s Video Store, …</a:t>
            </a:r>
          </a:p>
          <a:p>
            <a:pPr lvl="1"/>
            <a:r>
              <a:rPr lang="en-NZ" dirty="0" smtClean="0"/>
              <a:t>Managers of the store can generate various reports.</a:t>
            </a: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416496" y="1268278"/>
            <a:ext cx="792088" cy="50405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Oval 7"/>
          <p:cNvSpPr/>
          <p:nvPr/>
        </p:nvSpPr>
        <p:spPr>
          <a:xfrm>
            <a:off x="4160912" y="2520192"/>
            <a:ext cx="576064" cy="36004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Oval 8"/>
          <p:cNvSpPr/>
          <p:nvPr/>
        </p:nvSpPr>
        <p:spPr>
          <a:xfrm>
            <a:off x="5357752" y="2480559"/>
            <a:ext cx="1224136" cy="50405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Oval 9"/>
          <p:cNvSpPr/>
          <p:nvPr/>
        </p:nvSpPr>
        <p:spPr>
          <a:xfrm>
            <a:off x="692052" y="5795384"/>
            <a:ext cx="1224136" cy="50405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12945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What are the tasks?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UC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6B17-4767-4FAC-A250-C4A7E3B4C4F5}" type="slidenum">
              <a:rPr lang="en-NZ" smtClean="0"/>
              <a:pPr/>
              <a:t>8</a:t>
            </a:fld>
            <a:endParaRPr lang="en-NZ" dirty="0"/>
          </a:p>
        </p:txBody>
      </p:sp>
      <p:sp>
        <p:nvSpPr>
          <p:cNvPr id="901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>
                <a:solidFill>
                  <a:srgbClr val="FF0000"/>
                </a:solidFill>
              </a:rPr>
              <a:t>John</a:t>
            </a:r>
            <a:r>
              <a:rPr lang="en-NZ" dirty="0" smtClean="0"/>
              <a:t>’s Video Store </a:t>
            </a:r>
            <a:r>
              <a:rPr lang="en-NZ" dirty="0"/>
              <a:t>i</a:t>
            </a:r>
            <a:r>
              <a:rPr lang="en-NZ" dirty="0" smtClean="0"/>
              <a:t>s an Information System which supports the following business functions: </a:t>
            </a:r>
          </a:p>
          <a:p>
            <a:pPr lvl="1"/>
            <a:r>
              <a:rPr lang="en-NZ" dirty="0" smtClean="0"/>
              <a:t>Recording information about videos the store owns</a:t>
            </a:r>
          </a:p>
          <a:p>
            <a:pPr lvl="2"/>
            <a:r>
              <a:rPr lang="en-NZ" dirty="0" smtClean="0"/>
              <a:t>This database is searchable by </a:t>
            </a:r>
            <a:r>
              <a:rPr lang="en-NZ" dirty="0" smtClean="0">
                <a:solidFill>
                  <a:srgbClr val="FF0000"/>
                </a:solidFill>
              </a:rPr>
              <a:t>staff</a:t>
            </a:r>
            <a:r>
              <a:rPr lang="en-NZ" dirty="0" smtClean="0"/>
              <a:t> and all </a:t>
            </a:r>
            <a:r>
              <a:rPr lang="en-NZ" dirty="0" smtClean="0">
                <a:solidFill>
                  <a:srgbClr val="FF0000"/>
                </a:solidFill>
              </a:rPr>
              <a:t>customers</a:t>
            </a:r>
          </a:p>
          <a:p>
            <a:pPr lvl="1"/>
            <a:r>
              <a:rPr lang="en-NZ" dirty="0" smtClean="0"/>
              <a:t>Information about which customer is renting which videos</a:t>
            </a:r>
          </a:p>
          <a:p>
            <a:pPr lvl="2"/>
            <a:r>
              <a:rPr lang="en-NZ" dirty="0" smtClean="0"/>
              <a:t>Access by staff, and also by customers who is asking about themselves.</a:t>
            </a:r>
          </a:p>
          <a:p>
            <a:pPr lvl="1"/>
            <a:r>
              <a:rPr lang="en-NZ" dirty="0" smtClean="0"/>
              <a:t>Staff are able to record video rentals and returns by customers. </a:t>
            </a:r>
          </a:p>
          <a:p>
            <a:pPr lvl="2"/>
            <a:r>
              <a:rPr lang="en-NZ" dirty="0" smtClean="0"/>
              <a:t>John doesn’t trust his customers to make these entries in their own records!</a:t>
            </a:r>
          </a:p>
          <a:p>
            <a:pPr lvl="1"/>
            <a:r>
              <a:rPr lang="en-NZ" dirty="0" smtClean="0"/>
              <a:t>Staff can maintain customer, video and staff information. </a:t>
            </a:r>
          </a:p>
          <a:p>
            <a:pPr lvl="2"/>
            <a:r>
              <a:rPr lang="en-NZ" dirty="0" smtClean="0"/>
              <a:t>Privacy requirements: customers cannot access information about other customers, personal information about customers must be accurate and relevant to John’s Video Store, …</a:t>
            </a:r>
          </a:p>
          <a:p>
            <a:pPr lvl="1"/>
            <a:r>
              <a:rPr lang="en-NZ" dirty="0" smtClean="0">
                <a:solidFill>
                  <a:srgbClr val="FF0000"/>
                </a:solidFill>
              </a:rPr>
              <a:t>Managers</a:t>
            </a:r>
            <a:r>
              <a:rPr lang="en-NZ" dirty="0" smtClean="0"/>
              <a:t> of the store can generate various reports.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04528" y="2060188"/>
            <a:ext cx="6408712" cy="504056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Oval 7"/>
          <p:cNvSpPr/>
          <p:nvPr/>
        </p:nvSpPr>
        <p:spPr>
          <a:xfrm>
            <a:off x="2648744" y="2451664"/>
            <a:ext cx="1260140" cy="504056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Oval 8"/>
          <p:cNvSpPr/>
          <p:nvPr/>
        </p:nvSpPr>
        <p:spPr>
          <a:xfrm>
            <a:off x="4953000" y="2856092"/>
            <a:ext cx="1260140" cy="504056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Oval 9"/>
          <p:cNvSpPr/>
          <p:nvPr/>
        </p:nvSpPr>
        <p:spPr>
          <a:xfrm>
            <a:off x="920552" y="3284984"/>
            <a:ext cx="1008112" cy="396765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1" name="Oval 10"/>
          <p:cNvSpPr/>
          <p:nvPr/>
        </p:nvSpPr>
        <p:spPr>
          <a:xfrm>
            <a:off x="2576736" y="3681749"/>
            <a:ext cx="4320480" cy="46733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Oval 11"/>
          <p:cNvSpPr/>
          <p:nvPr/>
        </p:nvSpPr>
        <p:spPr>
          <a:xfrm>
            <a:off x="1640632" y="4509120"/>
            <a:ext cx="5904656" cy="355472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Oval 12"/>
          <p:cNvSpPr/>
          <p:nvPr/>
        </p:nvSpPr>
        <p:spPr>
          <a:xfrm>
            <a:off x="3903260" y="5805264"/>
            <a:ext cx="2993956" cy="504056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49561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908050" y="44624"/>
            <a:ext cx="8730399" cy="990600"/>
          </a:xfrm>
        </p:spPr>
        <p:txBody>
          <a:bodyPr/>
          <a:lstStyle/>
          <a:p>
            <a:r>
              <a:rPr lang="en-NZ" dirty="0" smtClean="0"/>
              <a:t>Requirements Documentation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UC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6F01-FCFB-49D2-94F3-4FCA7DD2BFC8}" type="slidenum">
              <a:rPr lang="en-NZ" smtClean="0"/>
              <a:pPr/>
              <a:t>9</a:t>
            </a:fld>
            <a:endParaRPr lang="en-NZ" dirty="0"/>
          </a:p>
        </p:txBody>
      </p:sp>
      <p:sp>
        <p:nvSpPr>
          <p:cNvPr id="931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416496" y="1147192"/>
            <a:ext cx="9217024" cy="5378152"/>
          </a:xfrm>
        </p:spPr>
        <p:txBody>
          <a:bodyPr>
            <a:normAutofit/>
          </a:bodyPr>
          <a:lstStyle/>
          <a:p>
            <a:r>
              <a:rPr lang="en-US" dirty="0" smtClean="0"/>
              <a:t>Use case descriptions</a:t>
            </a:r>
          </a:p>
          <a:p>
            <a:pPr lvl="1"/>
            <a:r>
              <a:rPr lang="en-US" dirty="0" smtClean="0"/>
              <a:t>A brief statement of what happens during each use case.</a:t>
            </a:r>
          </a:p>
          <a:p>
            <a:pPr lvl="1"/>
            <a:r>
              <a:rPr lang="en-US" dirty="0" smtClean="0"/>
              <a:t>The previous slide is a good start on this, but it’s not well-</a:t>
            </a:r>
            <a:r>
              <a:rPr lang="en-US" dirty="0" err="1" smtClean="0"/>
              <a:t>organised</a:t>
            </a:r>
            <a:r>
              <a:rPr lang="en-US" dirty="0" smtClean="0"/>
              <a:t>.</a:t>
            </a:r>
          </a:p>
          <a:p>
            <a:r>
              <a:rPr lang="en-US" dirty="0"/>
              <a:t>Use case </a:t>
            </a:r>
            <a:r>
              <a:rPr lang="en-US" dirty="0" smtClean="0"/>
              <a:t>diagrams show</a:t>
            </a:r>
            <a:endParaRPr lang="en-US" dirty="0"/>
          </a:p>
          <a:p>
            <a:pPr lvl="1"/>
            <a:r>
              <a:rPr lang="en-US" b="1" dirty="0" smtClean="0"/>
              <a:t>Stick-figure </a:t>
            </a:r>
            <a:r>
              <a:rPr lang="en-US" dirty="0" smtClean="0"/>
              <a:t>actors, interacting with </a:t>
            </a:r>
            <a:r>
              <a:rPr lang="en-US" dirty="0"/>
              <a:t>the </a:t>
            </a:r>
            <a:r>
              <a:rPr lang="en-US" dirty="0" smtClean="0"/>
              <a:t>system (a </a:t>
            </a:r>
            <a:r>
              <a:rPr lang="en-US" b="1" dirty="0" smtClean="0"/>
              <a:t>box</a:t>
            </a:r>
            <a:r>
              <a:rPr lang="en-US" dirty="0" smtClean="0"/>
              <a:t>).</a:t>
            </a:r>
          </a:p>
          <a:p>
            <a:pPr lvl="2"/>
            <a:r>
              <a:rPr lang="en-US" dirty="0" smtClean="0"/>
              <a:t>Choose easily-understood names for your classes of stakeholders!</a:t>
            </a:r>
          </a:p>
          <a:p>
            <a:pPr lvl="2"/>
            <a:r>
              <a:rPr lang="en-US" dirty="0" smtClean="0"/>
              <a:t>John’s Video Store might have three actors: </a:t>
            </a:r>
            <a:r>
              <a:rPr lang="en-US" dirty="0" smtClean="0">
                <a:solidFill>
                  <a:srgbClr val="FF0000"/>
                </a:solidFill>
              </a:rPr>
              <a:t>Customer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Staff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rgbClr val="FF0000"/>
                </a:solidFill>
              </a:rPr>
              <a:t>Manager</a:t>
            </a:r>
            <a:r>
              <a:rPr lang="en-US" dirty="0" smtClean="0"/>
              <a:t>.   </a:t>
            </a:r>
          </a:p>
          <a:p>
            <a:pPr lvl="2"/>
            <a:r>
              <a:rPr lang="en-US" dirty="0" smtClean="0"/>
              <a:t>(Hmmm… is John an actor?  Does he have a special use-case which is so important that we must add it to our diagram?  Hold this question…) </a:t>
            </a:r>
          </a:p>
          <a:p>
            <a:pPr lvl="1"/>
            <a:r>
              <a:rPr lang="en-US" b="1" dirty="0" smtClean="0"/>
              <a:t>Ovals</a:t>
            </a:r>
            <a:r>
              <a:rPr lang="en-US" dirty="0" smtClean="0"/>
              <a:t> (“use cases”) within the box, with easily-understood names, e.g. “Rent a video”.</a:t>
            </a:r>
          </a:p>
          <a:p>
            <a:pPr lvl="1"/>
            <a:r>
              <a:rPr lang="en-US" b="1" dirty="0" smtClean="0"/>
              <a:t>Lines</a:t>
            </a:r>
            <a:r>
              <a:rPr lang="en-US" dirty="0" smtClean="0"/>
              <a:t> (“associations”) between actors and ovals.</a:t>
            </a:r>
          </a:p>
          <a:p>
            <a:pPr lvl="1"/>
            <a:r>
              <a:rPr lang="en-US" dirty="0" smtClean="0"/>
              <a:t>Optionally:  arrowheads, extension cases, included cases, subsystems.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S105_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CS105_10</Template>
  <TotalTime>3064</TotalTime>
  <Words>2392</Words>
  <Application>Microsoft Office PowerPoint</Application>
  <PresentationFormat>A4 Paper (210x297 mm)</PresentationFormat>
  <Paragraphs>237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新細明體</vt:lpstr>
      <vt:lpstr>Bookman Old Style</vt:lpstr>
      <vt:lpstr>Gill Sans MT</vt:lpstr>
      <vt:lpstr>Tahoma</vt:lpstr>
      <vt:lpstr>Times New Roman</vt:lpstr>
      <vt:lpstr>Wingdings</vt:lpstr>
      <vt:lpstr>Wingdings 3</vt:lpstr>
      <vt:lpstr>CS105_10</vt:lpstr>
      <vt:lpstr>CompSci 230 Software Construction </vt:lpstr>
      <vt:lpstr>Agenda &amp; Reading</vt:lpstr>
      <vt:lpstr>Software Design (review)</vt:lpstr>
      <vt:lpstr>Stakeholder Identification</vt:lpstr>
      <vt:lpstr>Use Case Analysis</vt:lpstr>
      <vt:lpstr>An Example: Video System</vt:lpstr>
      <vt:lpstr>Who are the stakeholders?</vt:lpstr>
      <vt:lpstr>What are the tasks?</vt:lpstr>
      <vt:lpstr>Requirements Documentation</vt:lpstr>
      <vt:lpstr>Example: John’s Video Store</vt:lpstr>
      <vt:lpstr>John’s Video Store, with HR module</vt:lpstr>
      <vt:lpstr>Example: Query Health Use Case</vt:lpstr>
      <vt:lpstr>Video System – Designing the Classes</vt:lpstr>
      <vt:lpstr>Use Case Descriptions</vt:lpstr>
      <vt:lpstr>Semi-formal Use Cases</vt:lpstr>
      <vt:lpstr>How to draw UML class diagrams?</vt:lpstr>
      <vt:lpstr>Alternatives to use cases</vt:lpstr>
      <vt:lpstr>Review</vt:lpstr>
    </vt:vector>
  </TitlesOfParts>
  <Company>The University of Auckland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Chang</dc:creator>
  <cp:lastModifiedBy>ctho065</cp:lastModifiedBy>
  <cp:revision>361</cp:revision>
  <cp:lastPrinted>2014-07-28T23:20:45Z</cp:lastPrinted>
  <dcterms:created xsi:type="dcterms:W3CDTF">2003-06-18T01:49:53Z</dcterms:created>
  <dcterms:modified xsi:type="dcterms:W3CDTF">2015-03-09T00:42:32Z</dcterms:modified>
</cp:coreProperties>
</file>