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314" r:id="rId4"/>
    <p:sldId id="289" r:id="rId5"/>
    <p:sldId id="290" r:id="rId6"/>
    <p:sldId id="291" r:id="rId7"/>
    <p:sldId id="292" r:id="rId8"/>
    <p:sldId id="320" r:id="rId9"/>
    <p:sldId id="293" r:id="rId10"/>
    <p:sldId id="294" r:id="rId11"/>
    <p:sldId id="295" r:id="rId12"/>
    <p:sldId id="296" r:id="rId13"/>
    <p:sldId id="297" r:id="rId14"/>
    <p:sldId id="317" r:id="rId15"/>
    <p:sldId id="316" r:id="rId16"/>
    <p:sldId id="298" r:id="rId17"/>
    <p:sldId id="308" r:id="rId18"/>
    <p:sldId id="321" r:id="rId19"/>
    <p:sldId id="322" r:id="rId20"/>
    <p:sldId id="305" r:id="rId21"/>
  </p:sldIdLst>
  <p:sldSz cx="9906000" cy="6858000" type="A4"/>
  <p:notesSz cx="6797675" cy="9926638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737" autoAdjust="0"/>
  </p:normalViewPr>
  <p:slideViewPr>
    <p:cSldViewPr>
      <p:cViewPr varScale="1">
        <p:scale>
          <a:sx n="68" d="100"/>
          <a:sy n="68" d="100"/>
        </p:scale>
        <p:origin x="1434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0C741521-4A33-40CB-A3C8-9F255B07B84F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22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162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5463"/>
            <a:ext cx="4985772" cy="446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fld id="{015F5D31-D609-4875-A03F-8218D830ED8B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959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A0A1-3295-4191-8003-405EB50D1542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5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336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1E1DE-1A8C-4526-AE02-FECEEF665204}" type="slidenum">
              <a:rPr lang="en-NZ"/>
              <a:pPr/>
              <a:t>3</a:t>
            </a:fld>
            <a:endParaRPr lang="en-NZ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3142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50033-0F97-4D39-9424-3DB6B7664DDC}" type="slidenum">
              <a:rPr lang="en-NZ"/>
              <a:pPr/>
              <a:t>4</a:t>
            </a:fld>
            <a:endParaRPr lang="en-NZ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5728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1E1DE-1A8C-4526-AE02-FECEEF665204}" type="slidenum">
              <a:rPr lang="en-NZ"/>
              <a:pPr/>
              <a:t>5</a:t>
            </a:fld>
            <a:endParaRPr lang="en-NZ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9855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588D8B-EF06-419D-A5F9-E20287B09C07}" type="slidenum">
              <a:rPr lang="en-NZ"/>
              <a:pPr/>
              <a:t>6</a:t>
            </a:fld>
            <a:endParaRPr lang="en-NZ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5922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EA0D3-35D3-4A0A-AFC7-665671AC65A1}" type="slidenum">
              <a:rPr lang="en-NZ"/>
              <a:pPr/>
              <a:t>9</a:t>
            </a:fld>
            <a:endParaRPr lang="en-NZ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3767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12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44004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79881E-E400-4FF6-8AC9-553A3C31A079}" type="slidenum">
              <a:rPr lang="en-NZ"/>
              <a:pPr/>
              <a:t>16</a:t>
            </a:fld>
            <a:endParaRPr lang="en-NZ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073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EF451CEC-180C-48BD-BC42-5E2F6BF56289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E966-B2DA-4E69-8B67-6107F8F82A2F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75D5-549F-47C6-9B66-D5D10977011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0"/>
            <a:ext cx="815356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337" y="1196975"/>
            <a:ext cx="459700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6440" y="1196975"/>
            <a:ext cx="4598723" cy="5040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C3C3B-D691-4893-8863-D5C25E64BF26}" type="slidenum">
              <a:rPr lang="en-NZ" smtClean="0"/>
              <a:pPr/>
              <a:t>‹#›</a:t>
            </a:fld>
            <a:endParaRPr lang="en-N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989A6582-9796-409F-A1EA-A094F915F976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C57045F2-9057-4CE4-96BB-25774CECCA1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2DE6-9BD8-4B82-A187-796DAF58579B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6CDF-CC11-4CD0-9F56-4BFA992A39BF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0B8-80F2-4BF1-92C4-015A56B0D5D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84A4-8DFB-4C82-A896-9F664FE21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2B2A-4F34-4E85-BD8E-2A1F3F19299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7AB5CE-884F-4AAD-BA76-283F9C884A0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b.boulder.ibm.com/infocenter/rsmhelp/v7r0m0/index.jsp?topic=/com.ibm.xtools.modeler.doc/topics/twrkobjd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rgouml.tigris.org/" TargetMode="External"/><Relationship Id="rId2" Type="http://schemas.openxmlformats.org/officeDocument/2006/relationships/hyperlink" Target="http://www.eclips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ftwarestencils.com/uml/#Terms" TargetMode="External"/><Relationship Id="rId5" Type="http://schemas.openxmlformats.org/officeDocument/2006/relationships/hyperlink" Target="http://argouml-stats.tigris.org/documentation/quickguide-0.32/ch02s02.html" TargetMode="External"/><Relationship Id="rId4" Type="http://schemas.openxmlformats.org/officeDocument/2006/relationships/hyperlink" Target="http://argouml-downloads.tigris.org/nonav/argouml-0.34/ArgoUML-0.34.zi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jpeg"/><Relationship Id="rId7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520632" cy="1472902"/>
          </a:xfrm>
        </p:spPr>
        <p:txBody>
          <a:bodyPr>
            <a:noAutofit/>
          </a:bodyPr>
          <a:lstStyle/>
          <a:p>
            <a:r>
              <a:rPr lang="en-NZ" sz="1800" dirty="0" smtClean="0"/>
              <a:t>Lecture Slides #3: Introduction to OOD	S1 </a:t>
            </a:r>
            <a:r>
              <a:rPr lang="en-NZ" sz="1800" dirty="0" smtClean="0"/>
              <a:t>2015</a:t>
            </a:r>
          </a:p>
          <a:p>
            <a:r>
              <a:rPr lang="en-NZ" sz="1600" dirty="0" smtClean="0"/>
              <a:t>Version 1.1 of 2015-03-12: added </a:t>
            </a:r>
            <a:r>
              <a:rPr lang="en-NZ" sz="1600" b="1" dirty="0"/>
              <a:t>return</a:t>
            </a:r>
            <a:r>
              <a:rPr lang="en-NZ" sz="1600" dirty="0" smtClean="0"/>
              <a:t> to code on slides 10, 13</a:t>
            </a:r>
            <a:endParaRPr lang="en-N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Object Instantiation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4082008"/>
          </a:xfrm>
        </p:spPr>
        <p:txBody>
          <a:bodyPr>
            <a:normAutofit/>
          </a:bodyPr>
          <a:lstStyle/>
          <a:p>
            <a:r>
              <a:rPr lang="en-US" dirty="0" smtClean="0"/>
              <a:t>When a constructor method is called, a new instance is created.</a:t>
            </a:r>
          </a:p>
          <a:p>
            <a:endParaRPr lang="en-NZ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NZ" dirty="0" smtClean="0"/>
          </a:p>
          <a:p>
            <a:endParaRPr lang="en-NZ" dirty="0"/>
          </a:p>
          <a:p>
            <a:r>
              <a:rPr lang="en-US" dirty="0" smtClean="0"/>
              <a:t>If a class definition doesn’t include a constructor method, the Java compiler inserts a default constructor with default </a:t>
            </a:r>
            <a:r>
              <a:rPr lang="en-US" dirty="0" err="1" smtClean="0"/>
              <a:t>initialisations</a:t>
            </a:r>
            <a:r>
              <a:rPr lang="en-US" dirty="0" smtClean="0"/>
              <a:t>.</a:t>
            </a: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560511" y="1772816"/>
            <a:ext cx="4656335" cy="523220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Ball b = new Ball( 10, 20, </a:t>
            </a:r>
            <a:r>
              <a:rPr lang="en-NZ" sz="1400" b="1" dirty="0" err="1" smtClean="0">
                <a:latin typeface="Courier New" pitchFamily="49" charset="0"/>
              </a:rPr>
              <a:t>Color.Red</a:t>
            </a:r>
            <a:r>
              <a:rPr lang="en-NZ" sz="1400" b="1" dirty="0" smtClean="0">
                <a:latin typeface="Courier New" pitchFamily="49" charset="0"/>
              </a:rPr>
              <a:t>  );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b="1" dirty="0" smtClean="0">
                <a:latin typeface="Courier New" pitchFamily="49" charset="0"/>
              </a:rPr>
              <a:t>Ball c = new Ball(  0, 10, </a:t>
            </a:r>
            <a:r>
              <a:rPr lang="en-NZ" b="1" dirty="0" err="1" smtClean="0">
                <a:latin typeface="Courier New" pitchFamily="49" charset="0"/>
              </a:rPr>
              <a:t>Color.Blue</a:t>
            </a:r>
            <a:r>
              <a:rPr lang="en-NZ" b="1" dirty="0" smtClean="0">
                <a:latin typeface="Courier New" pitchFamily="49" charset="0"/>
              </a:rPr>
              <a:t> );</a:t>
            </a:r>
            <a:endParaRPr lang="en-NZ" sz="1400" b="1" dirty="0">
              <a:latin typeface="Courier New" pitchFamily="49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560512" y="4961200"/>
            <a:ext cx="3738553" cy="1708160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class </a:t>
            </a:r>
            <a:r>
              <a:rPr lang="en-NZ" sz="1400" b="1" dirty="0" smtClean="0">
                <a:latin typeface="Courier New" pitchFamily="49" charset="0"/>
              </a:rPr>
              <a:t>Class1 {</a:t>
            </a:r>
            <a:endParaRPr lang="en-NZ" sz="14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  private </a:t>
            </a:r>
            <a:r>
              <a:rPr lang="en-NZ" sz="1400" b="1" dirty="0">
                <a:latin typeface="Courier New" pitchFamily="49" charset="0"/>
              </a:rPr>
              <a:t>int </a:t>
            </a:r>
            <a:r>
              <a:rPr lang="en-NZ" sz="1400" b="1" dirty="0" smtClean="0">
                <a:latin typeface="Courier New" pitchFamily="49" charset="0"/>
              </a:rPr>
              <a:t>x;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  </a:t>
            </a:r>
            <a:r>
              <a:rPr lang="en-NZ" sz="1400" b="1" dirty="0" smtClean="0">
                <a:solidFill>
                  <a:srgbClr val="FF0000"/>
                </a:solidFill>
                <a:latin typeface="Courier New" pitchFamily="49" charset="0"/>
              </a:rPr>
              <a:t>// Note no explicit constructor</a:t>
            </a:r>
            <a:endParaRPr lang="en-NZ" sz="1400" b="1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  public </a:t>
            </a:r>
            <a:r>
              <a:rPr lang="en-NZ" sz="1400" b="1" dirty="0" err="1" smtClean="0">
                <a:latin typeface="Courier New" pitchFamily="49" charset="0"/>
              </a:rPr>
              <a:t>int</a:t>
            </a:r>
            <a:r>
              <a:rPr lang="en-NZ" sz="1400" b="1" dirty="0" smtClean="0">
                <a:latin typeface="Courier New" pitchFamily="49" charset="0"/>
              </a:rPr>
              <a:t> increment() </a:t>
            </a:r>
            <a:r>
              <a:rPr lang="en-NZ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</a:t>
            </a:r>
            <a:r>
              <a:rPr lang="en-NZ" sz="1400" b="1" dirty="0" smtClean="0">
                <a:latin typeface="Courier New" pitchFamily="49" charset="0"/>
              </a:rPr>
              <a:t>return ++</a:t>
            </a:r>
            <a:r>
              <a:rPr lang="en-NZ" sz="1400" b="1" dirty="0" smtClean="0">
                <a:latin typeface="Courier New" pitchFamily="49" charset="0"/>
              </a:rPr>
              <a:t>x;</a:t>
            </a:r>
            <a:endParaRPr lang="en-NZ" sz="14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}</a:t>
            </a:r>
            <a:endParaRPr lang="en-NZ" sz="1400" b="1" dirty="0">
              <a:latin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881203"/>
              </p:ext>
            </p:extLst>
          </p:nvPr>
        </p:nvGraphicFramePr>
        <p:xfrm>
          <a:off x="6331412" y="1772816"/>
          <a:ext cx="1285884" cy="122413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5884"/>
              </a:tblGrid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NZ" sz="1400" u="sng" dirty="0" smtClean="0"/>
                        <a:t>b: Ball</a:t>
                      </a:r>
                      <a:endParaRPr lang="en-US" sz="1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dirty="0" smtClean="0"/>
                        <a:t> </a:t>
                      </a:r>
                      <a:r>
                        <a:rPr lang="en-NZ" sz="1400" baseline="0" dirty="0" smtClean="0"/>
                        <a:t>= </a:t>
                      </a:r>
                      <a:r>
                        <a:rPr lang="en-NZ" sz="1400" dirty="0" smtClean="0"/>
                        <a:t>Red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84" y="2492896"/>
            <a:ext cx="2333625" cy="1895475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56911"/>
              </p:ext>
            </p:extLst>
          </p:nvPr>
        </p:nvGraphicFramePr>
        <p:xfrm>
          <a:off x="7915588" y="2889617"/>
          <a:ext cx="1285884" cy="122413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5884"/>
              </a:tblGrid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NZ" sz="1400" u="sng" baseline="0" dirty="0" smtClean="0"/>
                        <a:t>c</a:t>
                      </a:r>
                      <a:r>
                        <a:rPr lang="en-NZ" sz="1400" u="sng" dirty="0" smtClean="0"/>
                        <a:t>: Ball</a:t>
                      </a:r>
                      <a:endParaRPr lang="en-US" sz="1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 = 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baseline="0" dirty="0" smtClean="0"/>
                        <a:t> = 1</a:t>
                      </a:r>
                      <a:r>
                        <a:rPr lang="en-NZ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dirty="0" smtClean="0"/>
                        <a:t> </a:t>
                      </a:r>
                      <a:r>
                        <a:rPr lang="en-NZ" sz="1400" baseline="0" dirty="0" smtClean="0"/>
                        <a:t>= </a:t>
                      </a:r>
                      <a:r>
                        <a:rPr lang="en-NZ" sz="1400" dirty="0" smtClean="0"/>
                        <a:t>Blue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960" y="5272355"/>
            <a:ext cx="1247775" cy="1085850"/>
          </a:xfrm>
          <a:prstGeom prst="rect">
            <a:avLst/>
          </a:prstGeom>
        </p:spPr>
      </p:pic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813195"/>
              </p:ext>
            </p:extLst>
          </p:nvPr>
        </p:nvGraphicFramePr>
        <p:xfrm>
          <a:off x="6393160" y="5697252"/>
          <a:ext cx="1285884" cy="61206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5884"/>
              </a:tblGrid>
              <a:tr h="306034">
                <a:tc>
                  <a:txBody>
                    <a:bodyPr/>
                    <a:lstStyle/>
                    <a:p>
                      <a:pPr algn="ctr"/>
                      <a:r>
                        <a:rPr lang="en-NZ" sz="1400" u="sng" dirty="0" smtClean="0"/>
                        <a:t>d: Class1</a:t>
                      </a:r>
                      <a:endParaRPr lang="en-US" sz="1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en-NZ" sz="1400" dirty="0" smtClean="0"/>
                        <a:t>x</a:t>
                      </a:r>
                      <a:r>
                        <a:rPr lang="en-NZ" sz="1400" baseline="0" dirty="0" smtClean="0"/>
                        <a:t> = 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863112" y="5065439"/>
            <a:ext cx="2762295" cy="291618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NZ"/>
            </a:defPPr>
            <a:lvl1pPr algn="l">
              <a:lnSpc>
                <a:spcPct val="90000"/>
              </a:lnSpc>
              <a:spcBef>
                <a:spcPct val="20000"/>
              </a:spcBef>
              <a:defRPr b="1">
                <a:latin typeface="Courier New" pitchFamily="49" charset="0"/>
              </a:defRPr>
            </a:lvl1pPr>
          </a:lstStyle>
          <a:p>
            <a:r>
              <a:rPr lang="en-NZ" dirty="0"/>
              <a:t>Class1 d</a:t>
            </a:r>
            <a:r>
              <a:rPr lang="en-NZ" dirty="0" smtClean="0"/>
              <a:t> </a:t>
            </a:r>
            <a:r>
              <a:rPr lang="en-NZ" dirty="0"/>
              <a:t>= new Class1();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21352" y="5865762"/>
            <a:ext cx="12961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600" dirty="0" err="1" smtClean="0">
                <a:solidFill>
                  <a:srgbClr val="FF0000"/>
                </a:solidFill>
                <a:latin typeface="+mn-lt"/>
              </a:rPr>
              <a:t>Blecch</a:t>
            </a:r>
            <a:r>
              <a:rPr lang="en-NZ" sz="2600" dirty="0" smtClean="0">
                <a:solidFill>
                  <a:srgbClr val="FF0000"/>
                </a:solidFill>
                <a:latin typeface="+mn-lt"/>
              </a:rPr>
              <a:t>!</a:t>
            </a:r>
            <a:endParaRPr lang="en-NZ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6576" y="6248925"/>
            <a:ext cx="29523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600" dirty="0" smtClean="0">
                <a:solidFill>
                  <a:srgbClr val="FF0000"/>
                </a:solidFill>
                <a:latin typeface="+mn-lt"/>
              </a:rPr>
              <a:t>// is this good code?</a:t>
            </a:r>
            <a:endParaRPr lang="en-NZ" sz="2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Message Passing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a method call, a message is passed to a </a:t>
            </a:r>
            <a:r>
              <a:rPr lang="en-US" dirty="0" smtClean="0">
                <a:solidFill>
                  <a:srgbClr val="FF0000"/>
                </a:solidFill>
              </a:rPr>
              <a:t>receiver</a:t>
            </a:r>
            <a:r>
              <a:rPr lang="en-US" dirty="0" smtClean="0"/>
              <a:t> object.</a:t>
            </a:r>
          </a:p>
          <a:p>
            <a:r>
              <a:rPr lang="en-US" dirty="0" smtClean="0"/>
              <a:t>The receiver’s response to the message is determined by its class.</a:t>
            </a:r>
            <a:endParaRPr lang="en-US" dirty="0"/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439249" y="3068960"/>
            <a:ext cx="2357454" cy="291618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b.move(50, 100);</a:t>
            </a:r>
            <a:endParaRPr lang="en-NZ" sz="1400" b="1" dirty="0">
              <a:latin typeface="Courier New" pitchFamily="49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416496" y="2564904"/>
            <a:ext cx="4214842" cy="286232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Ball b = new Ball(10, 20, Color.Red);</a:t>
            </a:r>
            <a:endParaRPr lang="en-NZ" sz="1400" b="1" dirty="0">
              <a:latin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63820"/>
              </p:ext>
            </p:extLst>
          </p:nvPr>
        </p:nvGraphicFramePr>
        <p:xfrm>
          <a:off x="8167711" y="3143248"/>
          <a:ext cx="128588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en-NZ" sz="1400" u="sng" dirty="0" smtClean="0"/>
                        <a:t>b: Ball</a:t>
                      </a:r>
                      <a:endParaRPr lang="en-US" sz="1400" u="sng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 =</a:t>
                      </a:r>
                      <a:r>
                        <a:rPr lang="en-N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26997"/>
              </p:ext>
            </p:extLst>
          </p:nvPr>
        </p:nvGraphicFramePr>
        <p:xfrm>
          <a:off x="8167711" y="3156510"/>
          <a:ext cx="128588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en-NZ" sz="1400" u="sng" dirty="0" smtClean="0"/>
                        <a:t>b: Ball</a:t>
                      </a:r>
                      <a:endParaRPr lang="en-US" sz="1400" u="sng" dirty="0"/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strike="sngStrike" baseline="0" dirty="0" smtClean="0"/>
                        <a:t>10</a:t>
                      </a:r>
                      <a:r>
                        <a:rPr lang="en-NZ" sz="1400" baseline="0" dirty="0" smtClean="0"/>
                        <a:t> </a:t>
                      </a:r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strike="sngStrike" baseline="0" dirty="0" smtClean="0"/>
                        <a:t>20</a:t>
                      </a:r>
                      <a:r>
                        <a:rPr lang="en-NZ" sz="1400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96374" y="4001644"/>
            <a:ext cx="895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receiver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1103753" y="3795684"/>
            <a:ext cx="976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message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176789" y="4170566"/>
            <a:ext cx="11470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arguments</a:t>
            </a:r>
            <a:endParaRPr lang="en-US" sz="1600" dirty="0"/>
          </a:p>
        </p:txBody>
      </p:sp>
      <p:cxnSp>
        <p:nvCxnSpPr>
          <p:cNvPr id="15" name="Straight Arrow Connector 14"/>
          <p:cNvCxnSpPr>
            <a:stCxn id="11" idx="0"/>
          </p:cNvCxnSpPr>
          <p:nvPr/>
        </p:nvCxnSpPr>
        <p:spPr bwMode="auto">
          <a:xfrm flipH="1" flipV="1">
            <a:off x="626382" y="3360578"/>
            <a:ext cx="117679" cy="641066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2" idx="0"/>
          </p:cNvCxnSpPr>
          <p:nvPr/>
        </p:nvCxnSpPr>
        <p:spPr bwMode="auto">
          <a:xfrm flipH="1" flipV="1">
            <a:off x="1035682" y="3326535"/>
            <a:ext cx="556346" cy="469149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3" idx="0"/>
            <a:endCxn id="7" idx="2"/>
          </p:cNvCxnSpPr>
          <p:nvPr/>
        </p:nvCxnSpPr>
        <p:spPr bwMode="auto">
          <a:xfrm flipH="1" flipV="1">
            <a:off x="1617976" y="3360578"/>
            <a:ext cx="1132335" cy="809988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38093" y="4601160"/>
            <a:ext cx="5024437" cy="1708160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class Ball </a:t>
            </a:r>
            <a:r>
              <a:rPr lang="en-NZ" sz="1400" b="1" dirty="0" smtClean="0">
                <a:latin typeface="Courier New" pitchFamily="49" charset="0"/>
              </a:rPr>
              <a:t>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...</a:t>
            </a:r>
            <a:endParaRPr lang="en-NZ" sz="14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b="1" dirty="0">
                <a:latin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</a:rPr>
              <a:t> </a:t>
            </a:r>
            <a:r>
              <a:rPr lang="en-NZ" sz="1400" b="1" dirty="0" smtClean="0">
                <a:latin typeface="Courier New" pitchFamily="49" charset="0"/>
              </a:rPr>
              <a:t>public </a:t>
            </a:r>
            <a:r>
              <a:rPr lang="en-NZ" sz="1400" b="1" dirty="0">
                <a:latin typeface="Courier New" pitchFamily="49" charset="0"/>
              </a:rPr>
              <a:t>void move(int deltaX, int deltaY) 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xPos += deltaX;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yPos += deltaY;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}</a:t>
            </a:r>
            <a:endParaRPr lang="en-NZ" sz="1400" b="1" dirty="0">
              <a:latin typeface="Courier New" pitchFamily="49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008" y="2533657"/>
            <a:ext cx="2333625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&amp; Class 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6456" y="1219200"/>
            <a:ext cx="7164164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variables are statically allocated, so they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shared by an entire Class of objects.</a:t>
            </a:r>
          </a:p>
          <a:p>
            <a:pPr lvl="1"/>
            <a:r>
              <a:rPr lang="en-US" dirty="0" smtClean="0"/>
              <a:t>The runtime system allocates class variables once per class, regardless of the number of instances created of that class.</a:t>
            </a:r>
          </a:p>
          <a:p>
            <a:pPr lvl="1"/>
            <a:r>
              <a:rPr lang="en-US" dirty="0" smtClean="0"/>
              <a:t>Static storage is allocated when the class is loaded.</a:t>
            </a:r>
          </a:p>
          <a:p>
            <a:pPr lvl="1"/>
            <a:r>
              <a:rPr lang="en-US" dirty="0" smtClean="0"/>
              <a:t>All instances share the same copy of the class variables.</a:t>
            </a:r>
          </a:p>
          <a:p>
            <a:r>
              <a:rPr lang="en-US" dirty="0"/>
              <a:t>Instance variables are dynamically allocated, so they</a:t>
            </a:r>
          </a:p>
          <a:p>
            <a:pPr lvl="1"/>
            <a:r>
              <a:rPr lang="en-US" dirty="0"/>
              <a:t>may have different values in each instance of an object.</a:t>
            </a:r>
          </a:p>
          <a:p>
            <a:pPr lvl="1"/>
            <a:r>
              <a:rPr lang="en-US" dirty="0"/>
              <a:t>When an object is instantiated, the runtime system allocates some memory to this instance – so that it can “remember” the values it stores in instance variables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Test your understanding:</a:t>
            </a:r>
          </a:p>
          <a:p>
            <a:pPr lvl="1"/>
            <a:r>
              <a:rPr lang="en-US" dirty="0" smtClean="0"/>
              <a:t>List the names of all class variables in Ball.</a:t>
            </a:r>
          </a:p>
          <a:p>
            <a:pPr lvl="1"/>
            <a:r>
              <a:rPr lang="en-US" dirty="0" smtClean="0"/>
              <a:t>List the names of all instance variables in Ball.</a:t>
            </a:r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47048"/>
              </p:ext>
            </p:extLst>
          </p:nvPr>
        </p:nvGraphicFramePr>
        <p:xfrm>
          <a:off x="8481392" y="4869160"/>
          <a:ext cx="128588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179213">
                <a:tc>
                  <a:txBody>
                    <a:bodyPr/>
                    <a:lstStyle/>
                    <a:p>
                      <a:pPr algn="ctr"/>
                      <a:r>
                        <a:rPr lang="en-NZ" sz="1400" u="sng" baseline="0" dirty="0" smtClean="0"/>
                        <a:t>b2: Ball</a:t>
                      </a:r>
                      <a:endParaRPr lang="en-US" sz="1400" u="sng" dirty="0"/>
                    </a:p>
                  </a:txBody>
                  <a:tcPr/>
                </a:tc>
              </a:tr>
              <a:tr h="17921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 =</a:t>
                      </a:r>
                      <a:r>
                        <a:rPr lang="en-N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17921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179213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Blue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38218"/>
              </p:ext>
            </p:extLst>
          </p:nvPr>
        </p:nvGraphicFramePr>
        <p:xfrm>
          <a:off x="7689304" y="3501008"/>
          <a:ext cx="128588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234026">
                <a:tc>
                  <a:txBody>
                    <a:bodyPr/>
                    <a:lstStyle/>
                    <a:p>
                      <a:pPr algn="ctr"/>
                      <a:r>
                        <a:rPr lang="en-NZ" sz="1400" u="sng" baseline="0" dirty="0" smtClean="0"/>
                        <a:t>: Class</a:t>
                      </a:r>
                      <a:endParaRPr lang="en-US" sz="1400" u="sng" dirty="0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 = “Ball”</a:t>
                      </a:r>
                      <a:endParaRPr lang="en-US" sz="1400" dirty="0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size</a:t>
                      </a:r>
                      <a:r>
                        <a:rPr lang="en-NZ" sz="1400" baseline="0" dirty="0" smtClean="0"/>
                        <a:t> = </a:t>
                      </a:r>
                      <a:r>
                        <a:rPr lang="en-NZ" sz="1400" dirty="0" smtClean="0"/>
                        <a:t>10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280" y="1268760"/>
            <a:ext cx="2333625" cy="1895475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627537"/>
              </p:ext>
            </p:extLst>
          </p:nvPr>
        </p:nvGraphicFramePr>
        <p:xfrm>
          <a:off x="6897216" y="4869160"/>
          <a:ext cx="128588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NZ" sz="1400" u="sng" baseline="0" dirty="0" smtClean="0"/>
                        <a:t>b1: Ball</a:t>
                      </a:r>
                      <a:endParaRPr lang="en-US" sz="1400" u="sng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xPos</a:t>
                      </a:r>
                      <a:r>
                        <a:rPr lang="en-NZ" sz="1400" baseline="0" dirty="0" smtClean="0"/>
                        <a:t>=</a:t>
                      </a:r>
                      <a:r>
                        <a:rPr lang="en-N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yPos</a:t>
                      </a:r>
                      <a:r>
                        <a:rPr lang="en-NZ" sz="1400" dirty="0" smtClean="0"/>
                        <a:t> = 20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NZ" sz="1400" dirty="0" err="1" smtClean="0"/>
                        <a:t>Color</a:t>
                      </a:r>
                      <a:r>
                        <a:rPr lang="en-NZ" sz="1400" dirty="0" smtClean="0"/>
                        <a:t> = 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Connector 11"/>
          <p:cNvCxnSpPr>
            <a:stCxn id="9" idx="2"/>
            <a:endCxn id="7" idx="0"/>
          </p:cNvCxnSpPr>
          <p:nvPr/>
        </p:nvCxnSpPr>
        <p:spPr>
          <a:xfrm flipH="1">
            <a:off x="7540158" y="4415408"/>
            <a:ext cx="792088" cy="453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8" idx="0"/>
          </p:cNvCxnSpPr>
          <p:nvPr/>
        </p:nvCxnSpPr>
        <p:spPr>
          <a:xfrm>
            <a:off x="8332246" y="4415408"/>
            <a:ext cx="792088" cy="4537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&amp; Class Methods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13</a:t>
            </a:fld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6084044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Instance methods operate 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 object's instance variables.  </a:t>
            </a:r>
          </a:p>
          <a:p>
            <a:pPr lvl="1"/>
            <a:r>
              <a:rPr lang="en-US" dirty="0" smtClean="0"/>
              <a:t>They also have read &amp; write access to class variables.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_______________ </a:t>
            </a:r>
          </a:p>
          <a:p>
            <a:r>
              <a:rPr lang="en-US" dirty="0" smtClean="0"/>
              <a:t>Class methods are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static.</a:t>
            </a:r>
          </a:p>
          <a:p>
            <a:pPr lvl="1"/>
            <a:r>
              <a:rPr lang="en-US" dirty="0" smtClean="0"/>
              <a:t>Class methods cannot access instance variables.</a:t>
            </a:r>
          </a:p>
          <a:p>
            <a:pPr lvl="1"/>
            <a:r>
              <a:rPr lang="en-US" dirty="0" smtClean="0"/>
              <a:t>Class methods are handled by the “class object” – they can be called even if there are no instances of this class.</a:t>
            </a:r>
          </a:p>
          <a:p>
            <a:pPr lvl="1"/>
            <a:r>
              <a:rPr lang="en-US" dirty="0" smtClean="0"/>
              <a:t>(Example on the next slide.)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168" y="2996952"/>
            <a:ext cx="1871663" cy="1628775"/>
          </a:xfrm>
          <a:prstGeom prst="rect">
            <a:avLst/>
          </a:prstGeom>
        </p:spPr>
      </p:pic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6465168" y="1282347"/>
            <a:ext cx="3170259" cy="1471172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class </a:t>
            </a:r>
            <a:r>
              <a:rPr lang="en-NZ" sz="1400" b="1" dirty="0" smtClean="0">
                <a:latin typeface="Courier New" pitchFamily="49" charset="0"/>
              </a:rPr>
              <a:t>Class1 {</a:t>
            </a:r>
            <a:endParaRPr lang="en-NZ" sz="14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  private </a:t>
            </a:r>
            <a:r>
              <a:rPr lang="en-NZ" sz="1400" b="1" dirty="0">
                <a:latin typeface="Courier New" pitchFamily="49" charset="0"/>
              </a:rPr>
              <a:t>int </a:t>
            </a:r>
            <a:r>
              <a:rPr lang="en-NZ" sz="1400" b="1" dirty="0" smtClean="0">
                <a:latin typeface="Courier New" pitchFamily="49" charset="0"/>
              </a:rPr>
              <a:t>x;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  public </a:t>
            </a:r>
            <a:r>
              <a:rPr lang="en-NZ" sz="1400" b="1" dirty="0" err="1" smtClean="0">
                <a:latin typeface="Courier New" pitchFamily="49" charset="0"/>
              </a:rPr>
              <a:t>int</a:t>
            </a:r>
            <a:r>
              <a:rPr lang="en-NZ" sz="1400" b="1" dirty="0" smtClean="0">
                <a:latin typeface="Courier New" pitchFamily="49" charset="0"/>
              </a:rPr>
              <a:t> increment() </a:t>
            </a:r>
            <a:r>
              <a:rPr lang="en-NZ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</a:t>
            </a:r>
            <a:r>
              <a:rPr lang="en-NZ" sz="1400" b="1" dirty="0" smtClean="0">
                <a:latin typeface="Courier New" pitchFamily="49" charset="0"/>
              </a:rPr>
              <a:t>return ++</a:t>
            </a:r>
            <a:r>
              <a:rPr lang="en-NZ" sz="1400" b="1" dirty="0" smtClean="0">
                <a:latin typeface="Courier New" pitchFamily="49" charset="0"/>
              </a:rPr>
              <a:t>x</a:t>
            </a:r>
            <a:r>
              <a:rPr lang="en-NZ" sz="1400" b="1" dirty="0" smtClean="0">
                <a:latin typeface="Courier New" pitchFamily="49" charset="0"/>
              </a:rPr>
              <a:t>; // or x++ ?</a:t>
            </a:r>
            <a:endParaRPr lang="en-NZ" sz="1400" b="1" dirty="0"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 smtClean="0">
                <a:latin typeface="Courier New" pitchFamily="49" charset="0"/>
              </a:rPr>
              <a:t>}</a:t>
            </a:r>
            <a:endParaRPr lang="en-NZ" sz="1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Class1App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14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00472" y="1268760"/>
            <a:ext cx="8532316" cy="5105400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class Class1App {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void main( String[]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) {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Class1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x = new Class1();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 "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Without initialisation, ++x = "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+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x.increment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"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After another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incrementation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, ++x = "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x.increment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); 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192" y="4437112"/>
            <a:ext cx="3014663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0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BallApp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15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5457056" cy="5188446"/>
          </a:xfrm>
          <a:solidFill>
            <a:schemeClr val="bg2"/>
          </a:solidFill>
        </p:spPr>
        <p:txBody>
          <a:bodyPr vert="horz">
            <a:normAutofit fontScale="62500" lnSpcReduction="2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java.awt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.*;  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java.awt.event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BallApp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extends Frame{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Ball b = new Ball( 20, 30,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Color.blue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BallApp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addWindowListener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  new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WindowAdapter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    public void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windowClosing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WindowEvent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e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( 0 );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setSize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( 300,  200 );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setVisible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true 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5529064" y="1196752"/>
            <a:ext cx="4320480" cy="3096344"/>
          </a:xfrm>
          <a:solidFill>
            <a:schemeClr val="bg2"/>
          </a:solidFill>
        </p:spPr>
        <p:txBody>
          <a:bodyPr vert="horz">
            <a:normAutofit fontScale="62500" lnSpcReduction="20000"/>
          </a:bodyPr>
          <a:lstStyle/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paint(Graphics g) {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b.paint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 g 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NZ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public static void main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endParaRPr lang="en-NZ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 ) 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  new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BallApp</a:t>
            </a:r>
            <a:r>
              <a:rPr lang="en-NZ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NZ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192" y="4581128"/>
            <a:ext cx="2643188" cy="211455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005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441603"/>
              </p:ext>
            </p:extLst>
          </p:nvPr>
        </p:nvGraphicFramePr>
        <p:xfrm>
          <a:off x="6638578" y="1777837"/>
          <a:ext cx="284288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889"/>
              </a:tblGrid>
              <a:tr h="302107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: Class</a:t>
                      </a:r>
                      <a:endParaRPr lang="en-US" sz="2000" u="sng" dirty="0"/>
                    </a:p>
                  </a:txBody>
                  <a:tcPr/>
                </a:tc>
              </a:tr>
              <a:tr h="33189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name = “</a:t>
                      </a:r>
                      <a:r>
                        <a:rPr lang="en-NZ" sz="2000" dirty="0" err="1" smtClean="0"/>
                        <a:t>SharedCounter</a:t>
                      </a:r>
                      <a:r>
                        <a:rPr lang="en-NZ" sz="2000" dirty="0" smtClean="0"/>
                        <a:t>”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2107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count</a:t>
                      </a:r>
                      <a:r>
                        <a:rPr lang="en-NZ" sz="2000" baseline="0" dirty="0" smtClean="0"/>
                        <a:t> = 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310380"/>
              </p:ext>
            </p:extLst>
          </p:nvPr>
        </p:nvGraphicFramePr>
        <p:xfrm>
          <a:off x="6598042" y="1777837"/>
          <a:ext cx="28332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299"/>
              </a:tblGrid>
              <a:tr h="316513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: Class</a:t>
                      </a:r>
                      <a:endParaRPr lang="en-US" sz="2000" u="sng" dirty="0"/>
                    </a:p>
                  </a:txBody>
                  <a:tcPr/>
                </a:tc>
              </a:tr>
              <a:tr h="379722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name = “</a:t>
                      </a:r>
                      <a:r>
                        <a:rPr lang="en-NZ" sz="2000" dirty="0" err="1" smtClean="0"/>
                        <a:t>SharedCounter</a:t>
                      </a:r>
                      <a:r>
                        <a:rPr lang="en-NZ" sz="2000" dirty="0" smtClean="0"/>
                        <a:t>”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6513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count</a:t>
                      </a:r>
                      <a:r>
                        <a:rPr lang="en-NZ" sz="2000" baseline="0" dirty="0" smtClean="0"/>
                        <a:t> = </a:t>
                      </a:r>
                      <a:r>
                        <a:rPr lang="en-NZ" sz="2000" strike="sngStrike" baseline="0" dirty="0" smtClean="0"/>
                        <a:t>0 </a:t>
                      </a:r>
                      <a:r>
                        <a:rPr lang="en-NZ" sz="2000" strike="noStrike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03264"/>
              </p:ext>
            </p:extLst>
          </p:nvPr>
        </p:nvGraphicFramePr>
        <p:xfrm>
          <a:off x="6660237" y="1759087"/>
          <a:ext cx="2845743" cy="12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5743"/>
              </a:tblGrid>
              <a:tr h="382746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: Class</a:t>
                      </a:r>
                      <a:endParaRPr lang="en-US" sz="2000" u="sng" dirty="0"/>
                    </a:p>
                  </a:txBody>
                  <a:tcPr/>
                </a:tc>
              </a:tr>
              <a:tr h="4337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name = “</a:t>
                      </a:r>
                      <a:r>
                        <a:rPr lang="en-NZ" sz="2000" dirty="0" err="1" smtClean="0"/>
                        <a:t>SharedCounter</a:t>
                      </a:r>
                      <a:r>
                        <a:rPr lang="en-NZ" sz="2000" dirty="0" smtClean="0"/>
                        <a:t>”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2746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count</a:t>
                      </a:r>
                      <a:r>
                        <a:rPr lang="en-NZ" sz="2000" baseline="0" dirty="0" smtClean="0"/>
                        <a:t> = </a:t>
                      </a:r>
                      <a:r>
                        <a:rPr lang="en-NZ" sz="2000" strike="sngStrike" baseline="0" dirty="0" smtClean="0"/>
                        <a:t>0 1</a:t>
                      </a:r>
                      <a:r>
                        <a:rPr lang="en-NZ" sz="2000" baseline="0" dirty="0" smtClean="0"/>
                        <a:t> </a:t>
                      </a:r>
                      <a:r>
                        <a:rPr lang="en-NZ" sz="2000" baseline="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10022"/>
              </p:ext>
            </p:extLst>
          </p:nvPr>
        </p:nvGraphicFramePr>
        <p:xfrm>
          <a:off x="6537176" y="1806036"/>
          <a:ext cx="2955032" cy="113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032"/>
              </a:tblGrid>
              <a:tr h="384854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: Class</a:t>
                      </a:r>
                      <a:endParaRPr lang="en-US" sz="2000" u="sng" dirty="0"/>
                    </a:p>
                  </a:txBody>
                  <a:tcPr/>
                </a:tc>
              </a:tr>
              <a:tr h="736082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name = “</a:t>
                      </a:r>
                      <a:r>
                        <a:rPr lang="en-NZ" sz="2000" dirty="0" err="1" smtClean="0"/>
                        <a:t>SharedCounter</a:t>
                      </a:r>
                      <a:r>
                        <a:rPr lang="en-NZ" sz="2000" dirty="0" smtClean="0"/>
                        <a:t>”</a:t>
                      </a:r>
                    </a:p>
                    <a:p>
                      <a:r>
                        <a:rPr lang="en-NZ" sz="2000" dirty="0" smtClean="0"/>
                        <a:t>count</a:t>
                      </a:r>
                      <a:r>
                        <a:rPr lang="en-NZ" sz="2000" baseline="0" dirty="0" smtClean="0"/>
                        <a:t> = </a:t>
                      </a:r>
                      <a:r>
                        <a:rPr lang="en-NZ" sz="2000" strike="sngStrike" baseline="0" dirty="0" smtClean="0"/>
                        <a:t>0 1 2</a:t>
                      </a:r>
                      <a:r>
                        <a:rPr lang="en-NZ" sz="2000" baseline="0" dirty="0" smtClean="0"/>
                        <a:t> </a:t>
                      </a:r>
                      <a:r>
                        <a:rPr lang="en-NZ" sz="2000" baseline="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" name="Straight Connector 20"/>
          <p:cNvCxnSpPr>
            <a:stCxn id="47" idx="0"/>
            <a:endCxn id="46" idx="2"/>
          </p:cNvCxnSpPr>
          <p:nvPr/>
        </p:nvCxnSpPr>
        <p:spPr>
          <a:xfrm flipH="1" flipV="1">
            <a:off x="8014692" y="2938358"/>
            <a:ext cx="33966" cy="1313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48" idx="0"/>
            <a:endCxn id="46" idx="2"/>
          </p:cNvCxnSpPr>
          <p:nvPr/>
        </p:nvCxnSpPr>
        <p:spPr>
          <a:xfrm flipH="1" flipV="1">
            <a:off x="8014692" y="2938358"/>
            <a:ext cx="390681" cy="23628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9085-13DD-4318-A7E8-069F87E7727D}" type="slidenum">
              <a:rPr lang="en-NZ" smtClean="0"/>
              <a:pPr/>
              <a:t>16</a:t>
            </a:fld>
            <a:endParaRPr lang="en-NZ" dirty="0"/>
          </a:p>
        </p:txBody>
      </p:sp>
      <p:sp>
        <p:nvSpPr>
          <p:cNvPr id="11269" name="Text Box 2"/>
          <p:cNvSpPr txBox="1">
            <a:spLocks noChangeArrowheads="1"/>
          </p:cNvSpPr>
          <p:nvPr/>
        </p:nvSpPr>
        <p:spPr bwMode="auto">
          <a:xfrm>
            <a:off x="992560" y="150050"/>
            <a:ext cx="5435798" cy="4444294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class SharedCounter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private static int count;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private int value;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SharedCounter(int value)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this.value = value;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count++;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int getValue()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return value;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static int getCount()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return count;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String toString()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return "value=" + value + " count=" + count;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}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165100" y="4648200"/>
            <a:ext cx="5943600" cy="1600438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static void main(String[] args) {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SharedCounter c1 = new SharedCounter(10);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SharedCounter c2 = new SharedCounter(100);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SharedCounter c3 = new SharedCounter(200);</a:t>
            </a: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</a:t>
            </a:r>
            <a:r>
              <a:rPr lang="en-NZ" b="1" dirty="0" err="1">
                <a:latin typeface="Courier New" pitchFamily="49" charset="0"/>
              </a:rPr>
              <a:t>System.out.println</a:t>
            </a:r>
            <a:r>
              <a:rPr lang="en-NZ" b="1" dirty="0">
                <a:latin typeface="Courier New" pitchFamily="49" charset="0"/>
              </a:rPr>
              <a:t>(c1 + " " + c2 + " " + c3);</a:t>
            </a:r>
            <a:endParaRPr lang="en-NZ" sz="1400" b="1" dirty="0">
              <a:latin typeface="Courier New" pitchFamily="49" charset="0"/>
            </a:endParaRPr>
          </a:p>
          <a:p>
            <a:pPr algn="l"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444821"/>
              </p:ext>
            </p:extLst>
          </p:nvPr>
        </p:nvGraphicFramePr>
        <p:xfrm>
          <a:off x="6520883" y="3212976"/>
          <a:ext cx="260858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581"/>
              </a:tblGrid>
              <a:tr h="179213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c1: </a:t>
                      </a:r>
                      <a:r>
                        <a:rPr lang="en-NZ" sz="2000" u="sng" baseline="0" dirty="0" err="1" smtClean="0"/>
                        <a:t>SharedCounter</a:t>
                      </a:r>
                      <a:endParaRPr lang="en-US" sz="2000" u="sng" dirty="0"/>
                    </a:p>
                  </a:txBody>
                  <a:tcPr/>
                </a:tc>
              </a:tr>
              <a:tr h="179213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value</a:t>
                      </a:r>
                      <a:r>
                        <a:rPr lang="en-NZ" sz="2000" baseline="0" dirty="0" smtClean="0"/>
                        <a:t> = 10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328904"/>
              </p:ext>
            </p:extLst>
          </p:nvPr>
        </p:nvGraphicFramePr>
        <p:xfrm>
          <a:off x="7113240" y="5301208"/>
          <a:ext cx="258426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426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c3: </a:t>
                      </a:r>
                      <a:r>
                        <a:rPr lang="en-NZ" sz="2000" u="sng" baseline="0" dirty="0" err="1" smtClean="0"/>
                        <a:t>SharedCounter</a:t>
                      </a:r>
                      <a:endParaRPr lang="en-US" sz="2000" u="sng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value</a:t>
                      </a:r>
                      <a:r>
                        <a:rPr lang="en-NZ" sz="2000" baseline="0" dirty="0" smtClean="0"/>
                        <a:t> = 200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Connector 14"/>
          <p:cNvCxnSpPr>
            <a:stCxn id="40" idx="0"/>
            <a:endCxn id="46" idx="2"/>
          </p:cNvCxnSpPr>
          <p:nvPr/>
        </p:nvCxnSpPr>
        <p:spPr>
          <a:xfrm flipV="1">
            <a:off x="7825173" y="2938358"/>
            <a:ext cx="189519" cy="2746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469059"/>
              </p:ext>
            </p:extLst>
          </p:nvPr>
        </p:nvGraphicFramePr>
        <p:xfrm>
          <a:off x="6753200" y="4251960"/>
          <a:ext cx="259091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91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NZ" sz="2000" u="sng" baseline="0" dirty="0" smtClean="0"/>
                        <a:t>c2: </a:t>
                      </a:r>
                      <a:r>
                        <a:rPr lang="en-NZ" sz="2000" u="sng" baseline="0" dirty="0" err="1" smtClean="0"/>
                        <a:t>SharedCounter</a:t>
                      </a:r>
                      <a:endParaRPr lang="en-US" sz="2000" u="sng" dirty="0"/>
                    </a:p>
                  </a:txBody>
                  <a:tcPr/>
                </a:tc>
              </a:tr>
              <a:tr h="179213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value</a:t>
                      </a:r>
                      <a:r>
                        <a:rPr lang="en-NZ" sz="2000" baseline="0" dirty="0" smtClean="0"/>
                        <a:t> = 100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C:\Users\ctho065\Documents\UoA\Teaching\230\230s214\Lectures\01R\SharedCount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577" y="150050"/>
            <a:ext cx="2708910" cy="187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UML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17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740900" cy="5105400"/>
          </a:xfrm>
        </p:spPr>
        <p:txBody>
          <a:bodyPr>
            <a:normAutofit/>
          </a:bodyPr>
          <a:lstStyle/>
          <a:p>
            <a:r>
              <a:rPr lang="en-NZ" dirty="0" smtClean="0"/>
              <a:t>Unified </a:t>
            </a:r>
            <a:r>
              <a:rPr lang="en-NZ" dirty="0" err="1" smtClean="0"/>
              <a:t>Modeling</a:t>
            </a:r>
            <a:r>
              <a:rPr lang="en-NZ" dirty="0" smtClean="0"/>
              <a:t> Language (UML)</a:t>
            </a:r>
          </a:p>
          <a:p>
            <a:pPr lvl="1"/>
            <a:r>
              <a:rPr lang="en-NZ" dirty="0" smtClean="0"/>
              <a:t>When creating complex OO systems, where do we start?</a:t>
            </a:r>
          </a:p>
          <a:p>
            <a:pPr lvl="1"/>
            <a:r>
              <a:rPr lang="en-NZ" dirty="0" smtClean="0"/>
              <a:t>When building complex systems, it might be worthwhile to plan things out before you start coding!</a:t>
            </a:r>
          </a:p>
          <a:p>
            <a:pPr lvl="2"/>
            <a:r>
              <a:rPr lang="en-NZ" dirty="0" smtClean="0"/>
              <a:t>When building a house, we usually have a set of plans.</a:t>
            </a:r>
          </a:p>
          <a:p>
            <a:r>
              <a:rPr lang="en-NZ" dirty="0" smtClean="0"/>
              <a:t>UML is a language which allows us to graphically model an OO system in a standardised format.</a:t>
            </a:r>
          </a:p>
          <a:p>
            <a:pPr lvl="1"/>
            <a:r>
              <a:rPr lang="en-NZ" dirty="0"/>
              <a:t>This </a:t>
            </a:r>
            <a:r>
              <a:rPr lang="en-NZ" dirty="0" smtClean="0"/>
              <a:t>helps </a:t>
            </a:r>
            <a:r>
              <a:rPr lang="en-NZ" dirty="0"/>
              <a:t>us (and </a:t>
            </a:r>
            <a:r>
              <a:rPr lang="en-NZ" dirty="0" smtClean="0"/>
              <a:t>others!) understand </a:t>
            </a:r>
            <a:r>
              <a:rPr lang="en-NZ" dirty="0"/>
              <a:t>the system</a:t>
            </a:r>
            <a:r>
              <a:rPr lang="en-NZ" dirty="0" smtClean="0"/>
              <a:t>.</a:t>
            </a:r>
          </a:p>
          <a:p>
            <a:r>
              <a:rPr lang="en-NZ" dirty="0" smtClean="0"/>
              <a:t>There are many different UML diagrams, allowing us to model designs from many different viewpoints.  Roughly, there are</a:t>
            </a:r>
          </a:p>
          <a:p>
            <a:pPr lvl="1"/>
            <a:r>
              <a:rPr lang="en-NZ" dirty="0" smtClean="0"/>
              <a:t>Structure diagrams (documenting the architecture), e.g. class diagrams</a:t>
            </a:r>
          </a:p>
          <a:p>
            <a:pPr lvl="1"/>
            <a:r>
              <a:rPr lang="en-NZ" dirty="0" smtClean="0"/>
              <a:t>Behaviour diagrams (documenting the functionality), e.g. use-case diagrams</a:t>
            </a:r>
            <a:endParaRPr lang="en-N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3868" y="241451"/>
            <a:ext cx="2107524" cy="138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Object Diagrams in UML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47192"/>
            <a:ext cx="9493250" cy="5306144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chemeClr val="tx1"/>
                </a:solidFill>
              </a:rPr>
              <a:t>In this lecture, I have drawn some </a:t>
            </a:r>
            <a:r>
              <a:rPr lang="en-US" sz="2600" dirty="0" smtClean="0">
                <a:solidFill>
                  <a:srgbClr val="FF0000"/>
                </a:solidFill>
              </a:rPr>
              <a:t>object diagrams </a:t>
            </a:r>
            <a:r>
              <a:rPr lang="en-US" sz="2600" dirty="0" smtClean="0">
                <a:solidFill>
                  <a:schemeClr val="tx1"/>
                </a:solidFill>
              </a:rPr>
              <a:t>of </a:t>
            </a:r>
            <a:r>
              <a:rPr lang="en-US" sz="2600" dirty="0" smtClean="0">
                <a:solidFill>
                  <a:srgbClr val="FF0000"/>
                </a:solidFill>
              </a:rPr>
              <a:t>instance models </a:t>
            </a:r>
            <a:r>
              <a:rPr lang="en-US" sz="2600" dirty="0" smtClean="0">
                <a:solidFill>
                  <a:schemeClr val="tx1"/>
                </a:solidFill>
              </a:rPr>
              <a:t>(using </a:t>
            </a:r>
            <a:r>
              <a:rPr lang="en-US" sz="2600" dirty="0" err="1" smtClean="0">
                <a:solidFill>
                  <a:schemeClr val="tx1"/>
                </a:solidFill>
              </a:rPr>
              <a:t>coloured</a:t>
            </a:r>
            <a:r>
              <a:rPr lang="en-US" sz="2600" dirty="0" smtClean="0">
                <a:solidFill>
                  <a:schemeClr val="tx1"/>
                </a:solidFill>
              </a:rPr>
              <a:t> boxes).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An object diagram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a graphic representation of an instance model, showing the state</a:t>
            </a:r>
            <a:r>
              <a:rPr lang="en-US" dirty="0" smtClean="0">
                <a:solidFill>
                  <a:schemeClr val="tx1"/>
                </a:solidFill>
              </a:rPr>
              <a:t> of a system after some objects have been instantiated, and after some variables of these objects have been updated. 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Object diagrams are very helpful in tuition, but are </a:t>
            </a:r>
            <a:r>
              <a:rPr lang="en-US" i="1" dirty="0" smtClean="0"/>
              <a:t>not commonly used outside the classroom</a:t>
            </a:r>
            <a:r>
              <a:rPr lang="en-US" dirty="0" smtClean="0"/>
              <a:t>.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Please focus </a:t>
            </a:r>
            <a:r>
              <a:rPr lang="en-US" dirty="0"/>
              <a:t>on the basics.  </a:t>
            </a:r>
            <a:endParaRPr lang="en-US" dirty="0" smtClean="0"/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/>
              <a:t>Understand the distinction between static variables and instance </a:t>
            </a:r>
            <a:r>
              <a:rPr lang="en-US" dirty="0" smtClean="0"/>
              <a:t>variables.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Develop a working understanding of instantiation – this is a crucial concept!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smtClean="0"/>
              <a:t>Learn </a:t>
            </a:r>
            <a:r>
              <a:rPr lang="en-US" dirty="0"/>
              <a:t>how to draw UML-standard class </a:t>
            </a:r>
            <a:r>
              <a:rPr lang="en-US" dirty="0" smtClean="0"/>
              <a:t>diagrams.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err="1" smtClean="0"/>
              <a:t>Honours</a:t>
            </a:r>
            <a:r>
              <a:rPr lang="en-US" dirty="0" smtClean="0"/>
              <a:t>-level students </a:t>
            </a:r>
            <a:r>
              <a:rPr lang="en-US" i="1" dirty="0" smtClean="0"/>
              <a:t>might</a:t>
            </a:r>
            <a:r>
              <a:rPr lang="en-US" dirty="0" smtClean="0"/>
              <a:t> want to learn more about object diagrams.  I recommend “</a:t>
            </a:r>
            <a:r>
              <a:rPr lang="en-US" dirty="0" smtClean="0">
                <a:hlinkClick r:id="rId2"/>
              </a:rPr>
              <a:t>Modelling </a:t>
            </a:r>
            <a:r>
              <a:rPr lang="en-US" dirty="0">
                <a:hlinkClick r:id="rId2"/>
              </a:rPr>
              <a:t>instances of classifiers using UML object diagrams</a:t>
            </a:r>
            <a:r>
              <a:rPr lang="en-US" dirty="0"/>
              <a:t>”,  online Help resource for the IBM Rational Software Modeler, available 4 March 2014.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38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Tool Support: Eclipse &amp; </a:t>
            </a:r>
            <a:r>
              <a:rPr lang="en-NZ" dirty="0" err="1" smtClean="0"/>
              <a:t>ArgoUML</a:t>
            </a:r>
            <a:r>
              <a:rPr lang="en-NZ" dirty="0" smtClean="0"/>
              <a:t>?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19186" y="1219200"/>
            <a:ext cx="9658350" cy="52341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will need a Java development environment.   </a:t>
            </a:r>
            <a:r>
              <a:rPr lang="en-US" smtClean="0"/>
              <a:t>I </a:t>
            </a:r>
            <a:r>
              <a:rPr lang="en-US" smtClean="0"/>
              <a:t>strongly recommend </a:t>
            </a:r>
            <a:r>
              <a:rPr lang="en-US" dirty="0" smtClean="0">
                <a:hlinkClick r:id="rId2"/>
              </a:rPr>
              <a:t>Eclipse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de-facto industry standard for Java developers.  It’s FOSS: free and open-source software.  Its codebase is robust and is under active development</a:t>
            </a:r>
            <a:r>
              <a:rPr lang="en-US" dirty="0" smtClean="0"/>
              <a:t>.  Your tutors will help you learn Eclipse.</a:t>
            </a:r>
            <a:endParaRPr lang="en-US" dirty="0"/>
          </a:p>
          <a:p>
            <a:pPr lvl="1"/>
            <a:r>
              <a:rPr lang="en-US" dirty="0" smtClean="0"/>
              <a:t>Alternatively, you may use </a:t>
            </a:r>
            <a:r>
              <a:rPr lang="en-US" sz="2100" dirty="0" err="1">
                <a:solidFill>
                  <a:schemeClr val="tx1"/>
                </a:solidFill>
                <a:latin typeface="Courier10 BT" panose="02070509030505020404" pitchFamily="49" charset="0"/>
              </a:rPr>
              <a:t>javac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 text editor (e.g. </a:t>
            </a:r>
            <a:r>
              <a:rPr lang="en-US" dirty="0" err="1" smtClean="0"/>
              <a:t>emacs</a:t>
            </a:r>
            <a:r>
              <a:rPr lang="en-US" dirty="0" smtClean="0"/>
              <a:t>) with Java support</a:t>
            </a:r>
            <a:endParaRPr lang="en-US" dirty="0"/>
          </a:p>
          <a:p>
            <a:pPr lvl="2"/>
            <a:r>
              <a:rPr lang="en-US" dirty="0" smtClean="0"/>
              <a:t>I reckon every Java developer should know how to run </a:t>
            </a:r>
            <a:r>
              <a:rPr lang="en-US" dirty="0" err="1" smtClean="0">
                <a:latin typeface="Courier10 BT" panose="02070509030505020404" pitchFamily="49" charset="0"/>
              </a:rPr>
              <a:t>javac</a:t>
            </a:r>
            <a:r>
              <a:rPr lang="en-US" dirty="0" smtClean="0"/>
              <a:t> from a console, but I won’t attempt to teach this!</a:t>
            </a:r>
          </a:p>
          <a:p>
            <a:r>
              <a:rPr lang="en-US" dirty="0" smtClean="0"/>
              <a:t>You will draw some class diagrams and use-case diagrams.  Options:</a:t>
            </a:r>
          </a:p>
          <a:p>
            <a:pPr lvl="1"/>
            <a:r>
              <a:rPr lang="en-US" dirty="0" smtClean="0">
                <a:hlinkClick r:id="rId3"/>
              </a:rPr>
              <a:t>ArgoUML</a:t>
            </a:r>
            <a:endParaRPr lang="en-US" sz="1800" dirty="0" smtClean="0"/>
          </a:p>
          <a:p>
            <a:pPr lvl="2"/>
            <a:r>
              <a:rPr lang="en-US" dirty="0" smtClean="0"/>
              <a:t>Supports forward- </a:t>
            </a:r>
            <a:r>
              <a:rPr lang="en-US" dirty="0"/>
              <a:t>and </a:t>
            </a:r>
            <a:r>
              <a:rPr lang="en-US" dirty="0" smtClean="0"/>
              <a:t>reverse-engineering.</a:t>
            </a:r>
          </a:p>
          <a:p>
            <a:pPr lvl="3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/>
              <a:t>diagrams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Java </a:t>
            </a:r>
            <a:r>
              <a:rPr lang="en-US" dirty="0" smtClean="0"/>
              <a:t>skeletons.  Java classes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class </a:t>
            </a:r>
            <a:r>
              <a:rPr lang="en-US" dirty="0" smtClean="0"/>
              <a:t>diagrams.</a:t>
            </a:r>
            <a:endParaRPr lang="en-US" dirty="0"/>
          </a:p>
          <a:p>
            <a:pPr lvl="2"/>
            <a:r>
              <a:rPr lang="en-US" dirty="0" smtClean="0"/>
              <a:t>FOSS, works ok but missing some features such as an “undo” button – save your versions carefully!</a:t>
            </a:r>
          </a:p>
          <a:p>
            <a:pPr lvl="2"/>
            <a:r>
              <a:rPr lang="en-US" dirty="0" smtClean="0"/>
              <a:t>No longer under active development: v0.34 is dated 15 December 2011.</a:t>
            </a:r>
          </a:p>
          <a:p>
            <a:pPr lvl="2"/>
            <a:r>
              <a:rPr lang="en-US" dirty="0" smtClean="0"/>
              <a:t>Not on lab image – you’ll have to download and unzip the </a:t>
            </a:r>
            <a:r>
              <a:rPr lang="en-US" dirty="0" smtClean="0">
                <a:hlinkClick r:id="rId4"/>
              </a:rPr>
              <a:t>binary distribution</a:t>
            </a:r>
            <a:r>
              <a:rPr lang="en-US" dirty="0" smtClean="0"/>
              <a:t> in your </a:t>
            </a:r>
            <a:r>
              <a:rPr lang="en-US" dirty="0" err="1" smtClean="0"/>
              <a:t>echome</a:t>
            </a:r>
            <a:r>
              <a:rPr lang="en-US" dirty="0" smtClean="0"/>
              <a:t> directory</a:t>
            </a:r>
            <a:r>
              <a:rPr lang="en-US" dirty="0"/>
              <a:t> </a:t>
            </a:r>
            <a:r>
              <a:rPr lang="en-US" dirty="0" smtClean="0"/>
              <a:t>(or on your USB </a:t>
            </a:r>
            <a:r>
              <a:rPr lang="en-US" dirty="0" err="1" smtClean="0"/>
              <a:t>pendrive</a:t>
            </a:r>
            <a:r>
              <a:rPr lang="en-US" dirty="0" smtClean="0"/>
              <a:t>) then double-click on </a:t>
            </a:r>
            <a:r>
              <a:rPr lang="en-NZ" sz="2100" dirty="0">
                <a:latin typeface="Courier10 BT" panose="02070509030505020404" pitchFamily="49" charset="0"/>
              </a:rPr>
              <a:t>argouml.jar</a:t>
            </a:r>
            <a:r>
              <a:rPr lang="en-NZ" dirty="0" smtClean="0"/>
              <a:t> (this is an “executable </a:t>
            </a:r>
            <a:r>
              <a:rPr lang="en-NZ" dirty="0" err="1" smtClean="0"/>
              <a:t>jarfile</a:t>
            </a:r>
            <a:r>
              <a:rPr lang="en-NZ" dirty="0" smtClean="0"/>
              <a:t>”)</a:t>
            </a:r>
            <a:r>
              <a:rPr lang="en-US" dirty="0" smtClean="0"/>
              <a:t>.  </a:t>
            </a:r>
            <a:r>
              <a:rPr lang="en-US" dirty="0"/>
              <a:t>See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argouml-stats.tigris.org/documentation/quickguide-0.32/ch02s02.html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general-purpose drawing </a:t>
            </a:r>
            <a:r>
              <a:rPr lang="en-US" dirty="0" smtClean="0"/>
              <a:t>package (e.g. Visio) </a:t>
            </a:r>
          </a:p>
          <a:p>
            <a:pPr lvl="2"/>
            <a:r>
              <a:rPr lang="en-US" dirty="0" smtClean="0"/>
              <a:t>Warning: you’ll have trouble with the fancy </a:t>
            </a:r>
            <a:r>
              <a:rPr lang="en-US" dirty="0"/>
              <a:t>arrowheads in </a:t>
            </a:r>
            <a:r>
              <a:rPr lang="en-US" dirty="0" smtClean="0"/>
              <a:t>UML!  Maybe </a:t>
            </a:r>
            <a:r>
              <a:rPr lang="en-US" dirty="0" smtClean="0">
                <a:hlinkClick r:id="rId6"/>
              </a:rPr>
              <a:t>Softwarestencils.com/</a:t>
            </a:r>
            <a:r>
              <a:rPr lang="en-US" dirty="0" err="1" smtClean="0">
                <a:hlinkClick r:id="rId6"/>
              </a:rPr>
              <a:t>uml</a:t>
            </a:r>
            <a:r>
              <a:rPr lang="en-US" dirty="0" smtClean="0">
                <a:hlinkClick r:id="rId6"/>
              </a:rPr>
              <a:t>/</a:t>
            </a:r>
            <a:r>
              <a:rPr lang="en-US" dirty="0" err="1" smtClean="0">
                <a:hlinkClick r:id="rId6"/>
              </a:rPr>
              <a:t>visio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By hand: </a:t>
            </a:r>
            <a:endParaRPr lang="en-US" dirty="0" smtClean="0"/>
          </a:p>
          <a:p>
            <a:pPr lvl="2"/>
            <a:r>
              <a:rPr lang="en-US" dirty="0" smtClean="0"/>
              <a:t>This is your only option during </a:t>
            </a:r>
            <a:r>
              <a:rPr lang="en-US" dirty="0"/>
              <a:t>exams and </a:t>
            </a:r>
            <a:r>
              <a:rPr lang="en-US" dirty="0" smtClean="0"/>
              <a:t>tests </a:t>
            </a:r>
          </a:p>
          <a:p>
            <a:pPr lvl="2"/>
            <a:r>
              <a:rPr lang="en-US" dirty="0" smtClean="0"/>
              <a:t>You’ll have to scan your drawings into your assignments (which are submitted online)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Software Design (vs. hacking)</a:t>
            </a:r>
          </a:p>
          <a:p>
            <a:pPr lvl="1"/>
            <a:r>
              <a:rPr lang="en-US" dirty="0" smtClean="0"/>
              <a:t>Object-Oriented Design</a:t>
            </a:r>
            <a:r>
              <a:rPr lang="en-US" dirty="0"/>
              <a:t> </a:t>
            </a:r>
            <a:r>
              <a:rPr lang="en-US" dirty="0" smtClean="0"/>
              <a:t>(vs. other approaches to SW design)</a:t>
            </a:r>
          </a:p>
          <a:p>
            <a:pPr lvl="1"/>
            <a:r>
              <a:rPr lang="en-US" dirty="0" smtClean="0"/>
              <a:t>Classes &amp; Objects</a:t>
            </a:r>
          </a:p>
          <a:p>
            <a:pPr lvl="1"/>
            <a:r>
              <a:rPr lang="en-US" dirty="0" smtClean="0"/>
              <a:t>Introduction to UML class diagrams</a:t>
            </a:r>
          </a:p>
          <a:p>
            <a:pPr lvl="2"/>
            <a:r>
              <a:rPr lang="en-US" dirty="0" smtClean="0"/>
              <a:t>Object diagrams may be helpful for </a:t>
            </a:r>
            <a:r>
              <a:rPr lang="en-US" smtClean="0"/>
              <a:t>visualizing instantiations</a:t>
            </a:r>
            <a:endParaRPr lang="en-US" dirty="0" smtClean="0"/>
          </a:p>
          <a:p>
            <a:pPr lvl="1"/>
            <a:r>
              <a:rPr lang="en-US" dirty="0" smtClean="0"/>
              <a:t>Variables &amp;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20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3781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OO approach is based on modeling the real world using interacting objects.</a:t>
            </a:r>
          </a:p>
          <a:p>
            <a:pPr lvl="1"/>
            <a:r>
              <a:rPr lang="en-NZ" dirty="0" smtClean="0"/>
              <a:t>OO design is a process of </a:t>
            </a:r>
            <a:r>
              <a:rPr lang="en-NZ" dirty="0"/>
              <a:t>determining what the stakeholders require, designing a set of classes with objects which will meet these requirements, implementing, and delivering.</a:t>
            </a:r>
          </a:p>
          <a:p>
            <a:r>
              <a:rPr lang="en-US" dirty="0" smtClean="0"/>
              <a:t>The statements in a class define what its objects remember and what they can do (the messages they can understand), that is, they define </a:t>
            </a:r>
          </a:p>
          <a:p>
            <a:pPr lvl="1"/>
            <a:r>
              <a:rPr lang="en-US" dirty="0" smtClean="0"/>
              <a:t>Instance variables, class variables, instance methods, and class methods</a:t>
            </a:r>
          </a:p>
          <a:p>
            <a:r>
              <a:rPr lang="en-US" dirty="0" smtClean="0"/>
              <a:t>The hardest concept in this set of lecture slides: instantiation.  </a:t>
            </a:r>
          </a:p>
          <a:p>
            <a:pPr lvl="1"/>
            <a:r>
              <a:rPr lang="en-US" dirty="0" smtClean="0"/>
              <a:t>Very important!</a:t>
            </a:r>
          </a:p>
          <a:p>
            <a:r>
              <a:rPr lang="en-US" dirty="0" smtClean="0"/>
              <a:t>A UML class diagram shows the “bare bones” of an OO system design.</a:t>
            </a:r>
          </a:p>
          <a:p>
            <a:pPr lvl="1"/>
            <a:r>
              <a:rPr lang="en-US" dirty="0" smtClean="0"/>
              <a:t>It need not show all classes!  (A diagram should not have irrelevant information.)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Design</a:t>
            </a:r>
            <a:endParaRPr lang="en-US" dirty="0"/>
          </a:p>
        </p:txBody>
      </p:sp>
      <p:sp>
        <p:nvSpPr>
          <p:cNvPr id="61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953D-D6EF-43CD-B13D-DB8B7D1A01D5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Communication</a:t>
            </a:r>
            <a:r>
              <a:rPr lang="en-US" dirty="0" smtClean="0"/>
              <a:t>: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stakeholders, find out what they want</a:t>
            </a:r>
            <a:r>
              <a:rPr lang="en-US" dirty="0"/>
              <a:t> </a:t>
            </a:r>
            <a:r>
              <a:rPr lang="en-US" dirty="0" smtClean="0"/>
              <a:t>and need.</a:t>
            </a:r>
          </a:p>
          <a:p>
            <a:r>
              <a:rPr lang="en-US" b="1" dirty="0" smtClean="0"/>
              <a:t>Planning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list tasks, identify risks, obtain resources, define milestones, estimate schedule.</a:t>
            </a:r>
          </a:p>
          <a:p>
            <a:r>
              <a:rPr lang="en-US" b="1" dirty="0" smtClean="0"/>
              <a:t>Modeling </a:t>
            </a:r>
          </a:p>
          <a:p>
            <a:pPr lvl="1"/>
            <a:r>
              <a:rPr lang="en-US" dirty="0" smtClean="0"/>
              <a:t>develop structure diagrams and use cases, maybe some other UML artifacts.</a:t>
            </a:r>
          </a:p>
          <a:p>
            <a:pPr lvl="1"/>
            <a:r>
              <a:rPr lang="en-US" smtClean="0"/>
              <a:t>Different </a:t>
            </a:r>
            <a:r>
              <a:rPr lang="en-US" dirty="0" smtClean="0"/>
              <a:t>approaches: OO, procedural, data.</a:t>
            </a:r>
          </a:p>
          <a:p>
            <a:r>
              <a:rPr lang="en-US" b="1" dirty="0" smtClean="0"/>
              <a:t>Construction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implement the software, with assured quality.</a:t>
            </a:r>
          </a:p>
          <a:p>
            <a:r>
              <a:rPr lang="en-US" b="1" dirty="0" smtClean="0"/>
              <a:t>Deployment: </a:t>
            </a:r>
          </a:p>
          <a:p>
            <a:pPr lvl="1"/>
            <a:r>
              <a:rPr lang="en-US" dirty="0" smtClean="0"/>
              <a:t>deliver the software, then get feedback for possible revision.</a:t>
            </a:r>
          </a:p>
          <a:p>
            <a:pPr marL="0" indent="0">
              <a:buNone/>
            </a:pPr>
            <a:r>
              <a:rPr lang="en-US" dirty="0" smtClean="0"/>
              <a:t>To learn more:</a:t>
            </a:r>
          </a:p>
          <a:p>
            <a:pPr marL="274320" lvl="1" indent="0">
              <a:buNone/>
            </a:pPr>
            <a:r>
              <a:rPr lang="en-US" dirty="0" smtClean="0"/>
              <a:t>R. Pressman, </a:t>
            </a:r>
            <a:r>
              <a:rPr lang="en-US" i="1" dirty="0" smtClean="0"/>
              <a:t>Software Engineering: A Practitioner’s Approach, </a:t>
            </a:r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Ed., 2010, pp. 14-15.</a:t>
            </a:r>
          </a:p>
          <a:p>
            <a:pPr lvl="2"/>
            <a:endParaRPr lang="en-NZ" dirty="0" smtClean="0"/>
          </a:p>
          <a:p>
            <a:pPr lvl="2"/>
            <a:endParaRPr lang="en-NZ" dirty="0" smtClean="0"/>
          </a:p>
        </p:txBody>
      </p:sp>
      <p:pic>
        <p:nvPicPr>
          <p:cNvPr id="6151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5288" y="22785"/>
            <a:ext cx="18288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25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1007463" y="314400"/>
            <a:ext cx="8482041" cy="738336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What is Object-Oriented Design?</a:t>
            </a:r>
            <a:endParaRPr lang="en-NZ" dirty="0" smtClean="0"/>
          </a:p>
        </p:txBody>
      </p:sp>
      <p:sp>
        <p:nvSpPr>
          <p:cNvPr id="51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94337" y="1196975"/>
            <a:ext cx="4597003" cy="554439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OO design</a:t>
            </a:r>
            <a:r>
              <a:rPr lang="en-US" dirty="0" smtClean="0"/>
              <a:t>, a system is a </a:t>
            </a:r>
          </a:p>
          <a:p>
            <a:pPr lvl="1"/>
            <a:r>
              <a:rPr lang="en-US" dirty="0" smtClean="0"/>
              <a:t>collection of interacting objects.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ach object should have simple attributes and </a:t>
            </a:r>
            <a:r>
              <a:rPr lang="en-NZ" dirty="0" smtClean="0"/>
              <a:t>behaviours.</a:t>
            </a:r>
          </a:p>
          <a:p>
            <a:pPr lvl="1"/>
            <a:r>
              <a:rPr lang="en-NZ" dirty="0" smtClean="0"/>
              <a:t>Each object should have simple relations to other objects.</a:t>
            </a:r>
          </a:p>
          <a:p>
            <a:r>
              <a:rPr lang="en-US" dirty="0" smtClean="0"/>
              <a:t>In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rocedural design</a:t>
            </a:r>
            <a:r>
              <a:rPr lang="en-US" dirty="0" smtClean="0"/>
              <a:t>, a system is a</a:t>
            </a:r>
          </a:p>
          <a:p>
            <a:pPr lvl="1"/>
            <a:r>
              <a:rPr lang="en-NZ" dirty="0" smtClean="0"/>
              <a:t>collection of basic blocks.</a:t>
            </a:r>
          </a:p>
          <a:p>
            <a:pPr lvl="1"/>
            <a:r>
              <a:rPr lang="en-NZ" dirty="0" smtClean="0"/>
              <a:t>Each basic block should have a simple effect on local and global variables.</a:t>
            </a:r>
          </a:p>
          <a:p>
            <a:pPr lvl="1"/>
            <a:r>
              <a:rPr lang="en-US" dirty="0" smtClean="0"/>
              <a:t>Basic blocks are linked by control-flow arcs: if/then/else, call/return, while/loop, for/loop, case, </a:t>
            </a:r>
            <a:r>
              <a:rPr lang="en-US" dirty="0" err="1" smtClean="0"/>
              <a:t>goto</a:t>
            </a:r>
            <a:r>
              <a:rPr lang="en-US" dirty="0" smtClean="0"/>
              <a:t>,  …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data architecture</a:t>
            </a:r>
            <a:r>
              <a:rPr lang="en-US" dirty="0" smtClean="0"/>
              <a:t>, a system is a</a:t>
            </a:r>
          </a:p>
          <a:p>
            <a:pPr lvl="1"/>
            <a:r>
              <a:rPr lang="en-US" dirty="0" smtClean="0"/>
              <a:t>collection of data structures, with access and update methods.</a:t>
            </a:r>
          </a:p>
          <a:p>
            <a:pPr lvl="1"/>
            <a:r>
              <a:rPr lang="en-US" dirty="0" smtClean="0"/>
              <a:t>Each data structure should have simple relations to other data structures.  </a:t>
            </a:r>
          </a:p>
        </p:txBody>
      </p:sp>
      <p:pic>
        <p:nvPicPr>
          <p:cNvPr id="5128" name="Picture 8" descr="pro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10191" y="1290402"/>
            <a:ext cx="4598988" cy="3177483"/>
          </a:xfrm>
        </p:spPr>
      </p:pic>
      <p:sp>
        <p:nvSpPr>
          <p:cNvPr id="51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6ECD7-B5D6-49D7-AC32-30E3E6BAD069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5348288" y="4460876"/>
            <a:ext cx="40624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 dirty="0">
              <a:latin typeface="Times New Roman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39403" y="4606688"/>
            <a:ext cx="3402012" cy="1657350"/>
            <a:chOff x="1062" y="1850"/>
            <a:chExt cx="3201" cy="2260"/>
          </a:xfrm>
        </p:grpSpPr>
        <p:sp>
          <p:nvSpPr>
            <p:cNvPr id="5130" name="Freeform 11"/>
            <p:cNvSpPr>
              <a:spLocks/>
            </p:cNvSpPr>
            <p:nvPr/>
          </p:nvSpPr>
          <p:spPr bwMode="auto">
            <a:xfrm>
              <a:off x="1062" y="1850"/>
              <a:ext cx="3201" cy="2260"/>
            </a:xfrm>
            <a:custGeom>
              <a:avLst/>
              <a:gdLst>
                <a:gd name="T0" fmla="*/ 1748 w 3201"/>
                <a:gd name="T1" fmla="*/ 38 h 2260"/>
                <a:gd name="T2" fmla="*/ 1185 w 3201"/>
                <a:gd name="T3" fmla="*/ 17 h 2260"/>
                <a:gd name="T4" fmla="*/ 921 w 3201"/>
                <a:gd name="T5" fmla="*/ 126 h 2260"/>
                <a:gd name="T6" fmla="*/ 799 w 3201"/>
                <a:gd name="T7" fmla="*/ 309 h 2260"/>
                <a:gd name="T8" fmla="*/ 738 w 3201"/>
                <a:gd name="T9" fmla="*/ 451 h 2260"/>
                <a:gd name="T10" fmla="*/ 697 w 3201"/>
                <a:gd name="T11" fmla="*/ 512 h 2260"/>
                <a:gd name="T12" fmla="*/ 609 w 3201"/>
                <a:gd name="T13" fmla="*/ 634 h 2260"/>
                <a:gd name="T14" fmla="*/ 379 w 3201"/>
                <a:gd name="T15" fmla="*/ 837 h 2260"/>
                <a:gd name="T16" fmla="*/ 264 w 3201"/>
                <a:gd name="T17" fmla="*/ 959 h 2260"/>
                <a:gd name="T18" fmla="*/ 115 w 3201"/>
                <a:gd name="T19" fmla="*/ 1169 h 2260"/>
                <a:gd name="T20" fmla="*/ 60 w 3201"/>
                <a:gd name="T21" fmla="*/ 1291 h 2260"/>
                <a:gd name="T22" fmla="*/ 13 w 3201"/>
                <a:gd name="T23" fmla="*/ 1440 h 2260"/>
                <a:gd name="T24" fmla="*/ 182 w 3201"/>
                <a:gd name="T25" fmla="*/ 1908 h 2260"/>
                <a:gd name="T26" fmla="*/ 501 w 3201"/>
                <a:gd name="T27" fmla="*/ 2077 h 2260"/>
                <a:gd name="T28" fmla="*/ 1267 w 3201"/>
                <a:gd name="T29" fmla="*/ 2118 h 2260"/>
                <a:gd name="T30" fmla="*/ 1734 w 3201"/>
                <a:gd name="T31" fmla="*/ 2118 h 2260"/>
                <a:gd name="T32" fmla="*/ 1897 w 3201"/>
                <a:gd name="T33" fmla="*/ 2186 h 2260"/>
                <a:gd name="T34" fmla="*/ 2127 w 3201"/>
                <a:gd name="T35" fmla="*/ 2260 h 2260"/>
                <a:gd name="T36" fmla="*/ 2703 w 3201"/>
                <a:gd name="T37" fmla="*/ 2179 h 2260"/>
                <a:gd name="T38" fmla="*/ 2873 w 3201"/>
                <a:gd name="T39" fmla="*/ 2105 h 2260"/>
                <a:gd name="T40" fmla="*/ 2995 w 3201"/>
                <a:gd name="T41" fmla="*/ 1962 h 2260"/>
                <a:gd name="T42" fmla="*/ 3001 w 3201"/>
                <a:gd name="T43" fmla="*/ 1461 h 2260"/>
                <a:gd name="T44" fmla="*/ 3083 w 3201"/>
                <a:gd name="T45" fmla="*/ 973 h 2260"/>
                <a:gd name="T46" fmla="*/ 3164 w 3201"/>
                <a:gd name="T47" fmla="*/ 749 h 2260"/>
                <a:gd name="T48" fmla="*/ 3184 w 3201"/>
                <a:gd name="T49" fmla="*/ 654 h 2260"/>
                <a:gd name="T50" fmla="*/ 3171 w 3201"/>
                <a:gd name="T51" fmla="*/ 336 h 2260"/>
                <a:gd name="T52" fmla="*/ 3110 w 3201"/>
                <a:gd name="T53" fmla="*/ 255 h 2260"/>
                <a:gd name="T54" fmla="*/ 3029 w 3201"/>
                <a:gd name="T55" fmla="*/ 153 h 2260"/>
                <a:gd name="T56" fmla="*/ 2764 w 3201"/>
                <a:gd name="T57" fmla="*/ 24 h 2260"/>
                <a:gd name="T58" fmla="*/ 2385 w 3201"/>
                <a:gd name="T59" fmla="*/ 106 h 2260"/>
                <a:gd name="T60" fmla="*/ 2154 w 3201"/>
                <a:gd name="T61" fmla="*/ 106 h 2260"/>
                <a:gd name="T62" fmla="*/ 1883 w 3201"/>
                <a:gd name="T63" fmla="*/ 51 h 22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201"/>
                <a:gd name="T97" fmla="*/ 0 h 2260"/>
                <a:gd name="T98" fmla="*/ 3201 w 3201"/>
                <a:gd name="T99" fmla="*/ 2260 h 22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201" h="2260">
                  <a:moveTo>
                    <a:pt x="1883" y="51"/>
                  </a:moveTo>
                  <a:cubicBezTo>
                    <a:pt x="1836" y="67"/>
                    <a:pt x="1794" y="45"/>
                    <a:pt x="1748" y="38"/>
                  </a:cubicBezTo>
                  <a:cubicBezTo>
                    <a:pt x="1691" y="30"/>
                    <a:pt x="1565" y="26"/>
                    <a:pt x="1524" y="24"/>
                  </a:cubicBezTo>
                  <a:cubicBezTo>
                    <a:pt x="1408" y="0"/>
                    <a:pt x="1313" y="14"/>
                    <a:pt x="1185" y="17"/>
                  </a:cubicBezTo>
                  <a:cubicBezTo>
                    <a:pt x="1145" y="31"/>
                    <a:pt x="1104" y="39"/>
                    <a:pt x="1063" y="51"/>
                  </a:cubicBezTo>
                  <a:cubicBezTo>
                    <a:pt x="1018" y="82"/>
                    <a:pt x="964" y="88"/>
                    <a:pt x="921" y="126"/>
                  </a:cubicBezTo>
                  <a:cubicBezTo>
                    <a:pt x="875" y="167"/>
                    <a:pt x="847" y="217"/>
                    <a:pt x="813" y="268"/>
                  </a:cubicBezTo>
                  <a:cubicBezTo>
                    <a:pt x="805" y="280"/>
                    <a:pt x="807" y="297"/>
                    <a:pt x="799" y="309"/>
                  </a:cubicBezTo>
                  <a:cubicBezTo>
                    <a:pt x="786" y="329"/>
                    <a:pt x="779" y="350"/>
                    <a:pt x="765" y="370"/>
                  </a:cubicBezTo>
                  <a:cubicBezTo>
                    <a:pt x="758" y="395"/>
                    <a:pt x="750" y="428"/>
                    <a:pt x="738" y="451"/>
                  </a:cubicBezTo>
                  <a:cubicBezTo>
                    <a:pt x="731" y="466"/>
                    <a:pt x="720" y="478"/>
                    <a:pt x="711" y="492"/>
                  </a:cubicBezTo>
                  <a:cubicBezTo>
                    <a:pt x="706" y="499"/>
                    <a:pt x="697" y="512"/>
                    <a:pt x="697" y="512"/>
                  </a:cubicBezTo>
                  <a:cubicBezTo>
                    <a:pt x="688" y="541"/>
                    <a:pt x="678" y="559"/>
                    <a:pt x="657" y="580"/>
                  </a:cubicBezTo>
                  <a:cubicBezTo>
                    <a:pt x="647" y="610"/>
                    <a:pt x="631" y="615"/>
                    <a:pt x="609" y="634"/>
                  </a:cubicBezTo>
                  <a:cubicBezTo>
                    <a:pt x="581" y="659"/>
                    <a:pt x="556" y="685"/>
                    <a:pt x="528" y="709"/>
                  </a:cubicBezTo>
                  <a:cubicBezTo>
                    <a:pt x="478" y="751"/>
                    <a:pt x="429" y="795"/>
                    <a:pt x="379" y="837"/>
                  </a:cubicBezTo>
                  <a:cubicBezTo>
                    <a:pt x="351" y="861"/>
                    <a:pt x="336" y="891"/>
                    <a:pt x="304" y="912"/>
                  </a:cubicBezTo>
                  <a:cubicBezTo>
                    <a:pt x="279" y="965"/>
                    <a:pt x="307" y="916"/>
                    <a:pt x="264" y="959"/>
                  </a:cubicBezTo>
                  <a:cubicBezTo>
                    <a:pt x="237" y="986"/>
                    <a:pt x="217" y="1020"/>
                    <a:pt x="189" y="1047"/>
                  </a:cubicBezTo>
                  <a:cubicBezTo>
                    <a:pt x="175" y="1090"/>
                    <a:pt x="142" y="1133"/>
                    <a:pt x="115" y="1169"/>
                  </a:cubicBezTo>
                  <a:cubicBezTo>
                    <a:pt x="96" y="1226"/>
                    <a:pt x="123" y="1153"/>
                    <a:pt x="94" y="1210"/>
                  </a:cubicBezTo>
                  <a:cubicBezTo>
                    <a:pt x="80" y="1239"/>
                    <a:pt x="78" y="1265"/>
                    <a:pt x="60" y="1291"/>
                  </a:cubicBezTo>
                  <a:cubicBezTo>
                    <a:pt x="53" y="1316"/>
                    <a:pt x="43" y="1335"/>
                    <a:pt x="33" y="1359"/>
                  </a:cubicBezTo>
                  <a:cubicBezTo>
                    <a:pt x="22" y="1385"/>
                    <a:pt x="22" y="1414"/>
                    <a:pt x="13" y="1440"/>
                  </a:cubicBezTo>
                  <a:cubicBezTo>
                    <a:pt x="0" y="1551"/>
                    <a:pt x="6" y="1658"/>
                    <a:pt x="67" y="1752"/>
                  </a:cubicBezTo>
                  <a:cubicBezTo>
                    <a:pt x="84" y="1816"/>
                    <a:pt x="123" y="1878"/>
                    <a:pt x="182" y="1908"/>
                  </a:cubicBezTo>
                  <a:cubicBezTo>
                    <a:pt x="207" y="1921"/>
                    <a:pt x="223" y="1940"/>
                    <a:pt x="250" y="1949"/>
                  </a:cubicBezTo>
                  <a:cubicBezTo>
                    <a:pt x="331" y="2009"/>
                    <a:pt x="400" y="2054"/>
                    <a:pt x="501" y="2077"/>
                  </a:cubicBezTo>
                  <a:cubicBezTo>
                    <a:pt x="593" y="2142"/>
                    <a:pt x="705" y="2136"/>
                    <a:pt x="813" y="2152"/>
                  </a:cubicBezTo>
                  <a:cubicBezTo>
                    <a:pt x="982" y="2147"/>
                    <a:pt x="1108" y="2137"/>
                    <a:pt x="1267" y="2118"/>
                  </a:cubicBezTo>
                  <a:cubicBezTo>
                    <a:pt x="1341" y="2109"/>
                    <a:pt x="1490" y="2098"/>
                    <a:pt x="1490" y="2098"/>
                  </a:cubicBezTo>
                  <a:cubicBezTo>
                    <a:pt x="1570" y="2084"/>
                    <a:pt x="1656" y="2095"/>
                    <a:pt x="1734" y="2118"/>
                  </a:cubicBezTo>
                  <a:cubicBezTo>
                    <a:pt x="1759" y="2125"/>
                    <a:pt x="1776" y="2138"/>
                    <a:pt x="1802" y="2145"/>
                  </a:cubicBezTo>
                  <a:cubicBezTo>
                    <a:pt x="1830" y="2165"/>
                    <a:pt x="1865" y="2172"/>
                    <a:pt x="1897" y="2186"/>
                  </a:cubicBezTo>
                  <a:cubicBezTo>
                    <a:pt x="1914" y="2193"/>
                    <a:pt x="1927" y="2206"/>
                    <a:pt x="1944" y="2213"/>
                  </a:cubicBezTo>
                  <a:cubicBezTo>
                    <a:pt x="1997" y="2234"/>
                    <a:pt x="2070" y="2250"/>
                    <a:pt x="2127" y="2260"/>
                  </a:cubicBezTo>
                  <a:cubicBezTo>
                    <a:pt x="2277" y="2256"/>
                    <a:pt x="2415" y="2248"/>
                    <a:pt x="2561" y="2227"/>
                  </a:cubicBezTo>
                  <a:cubicBezTo>
                    <a:pt x="2606" y="2212"/>
                    <a:pt x="2660" y="2199"/>
                    <a:pt x="2703" y="2179"/>
                  </a:cubicBezTo>
                  <a:cubicBezTo>
                    <a:pt x="2734" y="2164"/>
                    <a:pt x="2751" y="2152"/>
                    <a:pt x="2785" y="2145"/>
                  </a:cubicBezTo>
                  <a:cubicBezTo>
                    <a:pt x="2816" y="2130"/>
                    <a:pt x="2840" y="2114"/>
                    <a:pt x="2873" y="2105"/>
                  </a:cubicBezTo>
                  <a:cubicBezTo>
                    <a:pt x="2905" y="2083"/>
                    <a:pt x="2943" y="2053"/>
                    <a:pt x="2968" y="2023"/>
                  </a:cubicBezTo>
                  <a:cubicBezTo>
                    <a:pt x="3006" y="1977"/>
                    <a:pt x="2947" y="2036"/>
                    <a:pt x="2995" y="1962"/>
                  </a:cubicBezTo>
                  <a:cubicBezTo>
                    <a:pt x="3028" y="1912"/>
                    <a:pt x="3047" y="1805"/>
                    <a:pt x="3056" y="1745"/>
                  </a:cubicBezTo>
                  <a:cubicBezTo>
                    <a:pt x="3050" y="1651"/>
                    <a:pt x="3046" y="1547"/>
                    <a:pt x="3001" y="1461"/>
                  </a:cubicBezTo>
                  <a:cubicBezTo>
                    <a:pt x="2978" y="1328"/>
                    <a:pt x="2988" y="1213"/>
                    <a:pt x="3035" y="1095"/>
                  </a:cubicBezTo>
                  <a:cubicBezTo>
                    <a:pt x="3051" y="1054"/>
                    <a:pt x="3068" y="1015"/>
                    <a:pt x="3083" y="973"/>
                  </a:cubicBezTo>
                  <a:cubicBezTo>
                    <a:pt x="3088" y="958"/>
                    <a:pt x="3110" y="932"/>
                    <a:pt x="3110" y="932"/>
                  </a:cubicBezTo>
                  <a:cubicBezTo>
                    <a:pt x="3126" y="871"/>
                    <a:pt x="3144" y="809"/>
                    <a:pt x="3164" y="749"/>
                  </a:cubicBezTo>
                  <a:cubicBezTo>
                    <a:pt x="3166" y="733"/>
                    <a:pt x="3168" y="717"/>
                    <a:pt x="3171" y="702"/>
                  </a:cubicBezTo>
                  <a:cubicBezTo>
                    <a:pt x="3174" y="686"/>
                    <a:pt x="3184" y="654"/>
                    <a:pt x="3184" y="654"/>
                  </a:cubicBezTo>
                  <a:cubicBezTo>
                    <a:pt x="3189" y="562"/>
                    <a:pt x="3201" y="500"/>
                    <a:pt x="3191" y="410"/>
                  </a:cubicBezTo>
                  <a:cubicBezTo>
                    <a:pt x="3189" y="390"/>
                    <a:pt x="3182" y="354"/>
                    <a:pt x="3171" y="336"/>
                  </a:cubicBezTo>
                  <a:cubicBezTo>
                    <a:pt x="3161" y="319"/>
                    <a:pt x="3137" y="288"/>
                    <a:pt x="3137" y="288"/>
                  </a:cubicBezTo>
                  <a:cubicBezTo>
                    <a:pt x="3119" y="235"/>
                    <a:pt x="3146" y="300"/>
                    <a:pt x="3110" y="255"/>
                  </a:cubicBezTo>
                  <a:cubicBezTo>
                    <a:pt x="3105" y="249"/>
                    <a:pt x="3106" y="241"/>
                    <a:pt x="3103" y="234"/>
                  </a:cubicBezTo>
                  <a:cubicBezTo>
                    <a:pt x="3089" y="204"/>
                    <a:pt x="3055" y="171"/>
                    <a:pt x="3029" y="153"/>
                  </a:cubicBezTo>
                  <a:cubicBezTo>
                    <a:pt x="3012" y="129"/>
                    <a:pt x="3002" y="114"/>
                    <a:pt x="2974" y="106"/>
                  </a:cubicBezTo>
                  <a:cubicBezTo>
                    <a:pt x="2917" y="46"/>
                    <a:pt x="2843" y="31"/>
                    <a:pt x="2764" y="24"/>
                  </a:cubicBezTo>
                  <a:cubicBezTo>
                    <a:pt x="2660" y="31"/>
                    <a:pt x="2571" y="46"/>
                    <a:pt x="2473" y="78"/>
                  </a:cubicBezTo>
                  <a:cubicBezTo>
                    <a:pt x="2444" y="88"/>
                    <a:pt x="2415" y="97"/>
                    <a:pt x="2385" y="106"/>
                  </a:cubicBezTo>
                  <a:cubicBezTo>
                    <a:pt x="2369" y="111"/>
                    <a:pt x="2337" y="119"/>
                    <a:pt x="2337" y="119"/>
                  </a:cubicBezTo>
                  <a:cubicBezTo>
                    <a:pt x="2304" y="118"/>
                    <a:pt x="2208" y="122"/>
                    <a:pt x="2154" y="106"/>
                  </a:cubicBezTo>
                  <a:cubicBezTo>
                    <a:pt x="2074" y="82"/>
                    <a:pt x="2009" y="51"/>
                    <a:pt x="1924" y="51"/>
                  </a:cubicBezTo>
                  <a:lnTo>
                    <a:pt x="1883" y="51"/>
                  </a:lnTo>
                  <a:close/>
                </a:path>
              </a:pathLst>
            </a:custGeom>
            <a:solidFill>
              <a:srgbClr val="FFCC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1" name="Oval 12"/>
            <p:cNvSpPr>
              <a:spLocks noChangeArrowheads="1"/>
            </p:cNvSpPr>
            <p:nvPr/>
          </p:nvSpPr>
          <p:spPr bwMode="auto">
            <a:xfrm>
              <a:off x="1363" y="3181"/>
              <a:ext cx="635" cy="61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sz="1800" b="1" dirty="0">
                <a:latin typeface="Arial" charset="0"/>
              </a:endParaRPr>
            </a:p>
          </p:txBody>
        </p:sp>
        <p:sp>
          <p:nvSpPr>
            <p:cNvPr id="5132" name="Oval 13"/>
            <p:cNvSpPr>
              <a:spLocks noChangeArrowheads="1"/>
            </p:cNvSpPr>
            <p:nvPr/>
          </p:nvSpPr>
          <p:spPr bwMode="auto">
            <a:xfrm>
              <a:off x="1749" y="3294"/>
              <a:ext cx="635" cy="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NZ" sz="1200" b="1" dirty="0">
                  <a:latin typeface="Arial" charset="0"/>
                </a:rPr>
                <a:t>object 3</a:t>
              </a:r>
            </a:p>
          </p:txBody>
        </p:sp>
        <p:sp>
          <p:nvSpPr>
            <p:cNvPr id="5133" name="Oval 14"/>
            <p:cNvSpPr>
              <a:spLocks noChangeArrowheads="1"/>
            </p:cNvSpPr>
            <p:nvPr/>
          </p:nvSpPr>
          <p:spPr bwMode="auto">
            <a:xfrm>
              <a:off x="2066" y="2228"/>
              <a:ext cx="635" cy="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NZ" sz="1200" b="1" dirty="0">
                  <a:latin typeface="Arial" charset="0"/>
                </a:rPr>
                <a:t>object 2</a:t>
              </a:r>
            </a:p>
          </p:txBody>
        </p:sp>
        <p:sp>
          <p:nvSpPr>
            <p:cNvPr id="5134" name="Oval 15"/>
            <p:cNvSpPr>
              <a:spLocks noChangeArrowheads="1"/>
            </p:cNvSpPr>
            <p:nvPr/>
          </p:nvSpPr>
          <p:spPr bwMode="auto">
            <a:xfrm>
              <a:off x="2905" y="3249"/>
              <a:ext cx="635" cy="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NZ" sz="1200" b="1" dirty="0">
                  <a:latin typeface="Arial" charset="0"/>
                </a:rPr>
                <a:t>object 4</a:t>
              </a:r>
            </a:p>
          </p:txBody>
        </p:sp>
        <p:sp>
          <p:nvSpPr>
            <p:cNvPr id="5135" name="Oval 16"/>
            <p:cNvSpPr>
              <a:spLocks noChangeArrowheads="1"/>
            </p:cNvSpPr>
            <p:nvPr/>
          </p:nvSpPr>
          <p:spPr bwMode="auto">
            <a:xfrm>
              <a:off x="3223" y="2228"/>
              <a:ext cx="635" cy="6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r>
                <a:rPr lang="en-NZ" sz="1200" b="1" dirty="0">
                  <a:latin typeface="Arial" charset="0"/>
                </a:rPr>
                <a:t>object 1</a:t>
              </a:r>
            </a:p>
          </p:txBody>
        </p:sp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 flipH="1">
              <a:off x="3359" y="2840"/>
              <a:ext cx="181" cy="4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7" name="Line 18"/>
            <p:cNvSpPr>
              <a:spLocks noChangeShapeType="1"/>
            </p:cNvSpPr>
            <p:nvPr/>
          </p:nvSpPr>
          <p:spPr bwMode="auto">
            <a:xfrm flipH="1">
              <a:off x="2701" y="2546"/>
              <a:ext cx="5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8" name="Line 19"/>
            <p:cNvSpPr>
              <a:spLocks noChangeShapeType="1"/>
            </p:cNvSpPr>
            <p:nvPr/>
          </p:nvSpPr>
          <p:spPr bwMode="auto">
            <a:xfrm flipH="1">
              <a:off x="2384" y="3589"/>
              <a:ext cx="5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39" name="Line 20"/>
            <p:cNvSpPr>
              <a:spLocks noChangeShapeType="1"/>
            </p:cNvSpPr>
            <p:nvPr/>
          </p:nvSpPr>
          <p:spPr bwMode="auto">
            <a:xfrm flipH="1" flipV="1">
              <a:off x="2611" y="2772"/>
              <a:ext cx="431" cy="5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0" name="Line 21"/>
            <p:cNvSpPr>
              <a:spLocks noChangeShapeType="1"/>
            </p:cNvSpPr>
            <p:nvPr/>
          </p:nvSpPr>
          <p:spPr bwMode="auto">
            <a:xfrm flipH="1">
              <a:off x="2089" y="2818"/>
              <a:ext cx="159" cy="4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1" name="Line 22"/>
            <p:cNvSpPr>
              <a:spLocks noChangeShapeType="1"/>
            </p:cNvSpPr>
            <p:nvPr/>
          </p:nvSpPr>
          <p:spPr bwMode="auto">
            <a:xfrm flipV="1">
              <a:off x="1726" y="3770"/>
              <a:ext cx="9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lg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42" name="Text Box 23"/>
            <p:cNvSpPr txBox="1">
              <a:spLocks noChangeArrowheads="1"/>
            </p:cNvSpPr>
            <p:nvPr/>
          </p:nvSpPr>
          <p:spPr bwMode="auto">
            <a:xfrm>
              <a:off x="2598" y="1980"/>
              <a:ext cx="819" cy="42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NZ" sz="1400" dirty="0">
                  <a:latin typeface="Arial" charset="0"/>
                </a:rPr>
                <a:t>Program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Object?</a:t>
            </a:r>
            <a:endParaRPr lang="en-NZ" dirty="0" smtClean="0"/>
          </a:p>
        </p:txBody>
      </p:sp>
      <p:sp>
        <p:nvSpPr>
          <p:cNvPr id="61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B953D-D6EF-43CD-B13D-DB8B7D1A01D5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65100" y="1219200"/>
            <a:ext cx="9493250" cy="5234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building block for OO development</a:t>
            </a:r>
          </a:p>
          <a:p>
            <a:pPr lvl="1"/>
            <a:r>
              <a:rPr lang="en-US" dirty="0" smtClean="0"/>
              <a:t>Like objects in the world around us</a:t>
            </a:r>
          </a:p>
          <a:p>
            <a:pPr lvl="1"/>
            <a:r>
              <a:rPr lang="en-US" dirty="0" smtClean="0"/>
              <a:t>Objects have state and </a:t>
            </a:r>
            <a:r>
              <a:rPr lang="en-NZ" dirty="0" smtClean="0"/>
              <a:t>behaviour</a:t>
            </a:r>
          </a:p>
          <a:p>
            <a:r>
              <a:rPr lang="en-NZ" dirty="0" smtClean="0"/>
              <a:t>Examples:</a:t>
            </a:r>
          </a:p>
          <a:p>
            <a:pPr lvl="1"/>
            <a:r>
              <a:rPr lang="en-NZ" dirty="0" smtClean="0"/>
              <a:t>Dog</a:t>
            </a:r>
          </a:p>
          <a:p>
            <a:pPr lvl="2"/>
            <a:r>
              <a:rPr lang="en-NZ" dirty="0" smtClean="0"/>
              <a:t>State/field/attribute:  name,  colour,  </a:t>
            </a:r>
            <a:r>
              <a:rPr lang="en-NZ" dirty="0" err="1" smtClean="0"/>
              <a:t>isHungry</a:t>
            </a:r>
            <a:r>
              <a:rPr lang="en-NZ" dirty="0" smtClean="0"/>
              <a:t>,  …</a:t>
            </a:r>
          </a:p>
          <a:p>
            <a:pPr lvl="2"/>
            <a:r>
              <a:rPr lang="en-NZ" dirty="0" smtClean="0"/>
              <a:t>Behaviour:  bark(),  fetch(),  eat(),  …</a:t>
            </a:r>
          </a:p>
          <a:p>
            <a:pPr lvl="1"/>
            <a:r>
              <a:rPr lang="en-NZ" dirty="0" smtClean="0"/>
              <a:t>Bicycle</a:t>
            </a:r>
          </a:p>
          <a:p>
            <a:pPr lvl="2"/>
            <a:r>
              <a:rPr lang="en-NZ" dirty="0" smtClean="0"/>
              <a:t>State:  gear,  cadence,  colour,  …</a:t>
            </a:r>
          </a:p>
          <a:p>
            <a:pPr lvl="2"/>
            <a:r>
              <a:rPr lang="en-NZ" dirty="0" smtClean="0"/>
              <a:t>Behaviour:  brake(),  turn(),  </a:t>
            </a:r>
            <a:r>
              <a:rPr lang="en-NZ" dirty="0" err="1" smtClean="0"/>
              <a:t>changeGear</a:t>
            </a:r>
            <a:r>
              <a:rPr lang="en-NZ" dirty="0" smtClean="0"/>
              <a:t>(),  …</a:t>
            </a:r>
          </a:p>
          <a:p>
            <a:pPr lvl="1"/>
            <a:r>
              <a:rPr lang="en-NZ" dirty="0" smtClean="0"/>
              <a:t>VCR</a:t>
            </a:r>
          </a:p>
          <a:p>
            <a:pPr lvl="2"/>
            <a:r>
              <a:rPr lang="en-NZ" dirty="0" smtClean="0"/>
              <a:t>State:  brand,  colour,  </a:t>
            </a:r>
            <a:r>
              <a:rPr lang="en-NZ" dirty="0" err="1" smtClean="0"/>
              <a:t>isOn</a:t>
            </a:r>
            <a:r>
              <a:rPr lang="en-NZ" dirty="0" smtClean="0"/>
              <a:t> …</a:t>
            </a:r>
          </a:p>
          <a:p>
            <a:pPr lvl="2"/>
            <a:r>
              <a:rPr lang="en-NZ" dirty="0" smtClean="0"/>
              <a:t>Behaviour:  play(),  stop(),  rewind(),  </a:t>
            </a:r>
            <a:r>
              <a:rPr lang="en-NZ" dirty="0" err="1" smtClean="0"/>
              <a:t>turnOn</a:t>
            </a:r>
            <a:r>
              <a:rPr lang="en-NZ" dirty="0" smtClean="0"/>
              <a:t>(),  …</a:t>
            </a:r>
          </a:p>
          <a:p>
            <a:pPr lvl="2"/>
            <a:endParaRPr lang="en-NZ" dirty="0" smtClean="0"/>
          </a:p>
          <a:p>
            <a:pPr lvl="2"/>
            <a:endParaRPr lang="en-NZ" dirty="0" smtClean="0"/>
          </a:p>
        </p:txBody>
      </p:sp>
      <p:pic>
        <p:nvPicPr>
          <p:cNvPr id="6152" name="Picture 5" descr="j03049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9169" y="4466183"/>
            <a:ext cx="9112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6" descr="j019928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49428" y="5301208"/>
            <a:ext cx="920750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7" descr="j02341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71849" y="1397025"/>
            <a:ext cx="979487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9" descr="j01496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0564" y="3698084"/>
            <a:ext cx="126682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0" descr="j021508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88247" y="1916924"/>
            <a:ext cx="831851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1" descr="j029976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622602" y="1397025"/>
            <a:ext cx="914401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2" descr="j021685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15640" y="3494448"/>
            <a:ext cx="1371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592" y="404664"/>
            <a:ext cx="8357857" cy="738336"/>
          </a:xfrm>
        </p:spPr>
        <p:txBody>
          <a:bodyPr/>
          <a:lstStyle/>
          <a:p>
            <a:r>
              <a:rPr lang="en-US" dirty="0" smtClean="0"/>
              <a:t>Classes &amp; Objects</a:t>
            </a:r>
            <a:endParaRPr lang="en-NZ" dirty="0" smtClean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3970-CD35-4FCB-90E1-0240A1F06E3B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>
          <a:xfrm>
            <a:off x="165100" y="1219200"/>
            <a:ext cx="9264287" cy="53061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Class</a:t>
            </a:r>
          </a:p>
          <a:p>
            <a:pPr lvl="1"/>
            <a:r>
              <a:rPr lang="en-US" dirty="0" smtClean="0"/>
              <a:t>A set of objects with shared </a:t>
            </a:r>
            <a:r>
              <a:rPr lang="en-US" dirty="0" err="1" smtClean="0"/>
              <a:t>behaviour</a:t>
            </a:r>
            <a:r>
              <a:rPr lang="en-US" dirty="0"/>
              <a:t> </a:t>
            </a:r>
            <a:r>
              <a:rPr lang="en-US" dirty="0" smtClean="0"/>
              <a:t>and individual state</a:t>
            </a:r>
          </a:p>
          <a:p>
            <a:pPr lvl="1"/>
            <a:r>
              <a:rPr lang="en-US" dirty="0" smtClean="0"/>
              <a:t>Individual state:</a:t>
            </a:r>
          </a:p>
          <a:p>
            <a:pPr lvl="2"/>
            <a:r>
              <a:rPr lang="en-US" dirty="0" smtClean="0"/>
              <a:t>Data is stored with each instance,  as an </a:t>
            </a:r>
            <a:r>
              <a:rPr lang="en-US" dirty="0" smtClean="0">
                <a:solidFill>
                  <a:srgbClr val="FF0000"/>
                </a:solidFill>
              </a:rPr>
              <a:t>instance variable.</a:t>
            </a:r>
            <a:endParaRPr lang="en-US" dirty="0" smtClean="0"/>
          </a:p>
          <a:p>
            <a:pPr lvl="1"/>
            <a:r>
              <a:rPr lang="en-US" dirty="0" smtClean="0"/>
              <a:t>Shared </a:t>
            </a:r>
            <a:r>
              <a:rPr lang="en-US" dirty="0" err="1" smtClean="0"/>
              <a:t>behaviour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Code is stored with the class object,  as a </a:t>
            </a:r>
            <a:r>
              <a:rPr lang="en-US" dirty="0" smtClean="0">
                <a:solidFill>
                  <a:srgbClr val="FF0000"/>
                </a:solidFill>
              </a:rPr>
              <a:t>method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hared state may be stored with the class object, as a </a:t>
            </a:r>
            <a:r>
              <a:rPr lang="en-US" dirty="0">
                <a:solidFill>
                  <a:srgbClr val="FF0000"/>
                </a:solidFill>
              </a:rPr>
              <a:t>class </a:t>
            </a:r>
            <a:r>
              <a:rPr lang="en-US" dirty="0" smtClean="0">
                <a:solidFill>
                  <a:srgbClr val="FF0000"/>
                </a:solidFill>
              </a:rPr>
              <a:t>variable</a:t>
            </a:r>
            <a:r>
              <a:rPr lang="en-US" dirty="0" smtClean="0"/>
              <a:t>.</a:t>
            </a:r>
          </a:p>
          <a:p>
            <a:r>
              <a:rPr lang="en-NZ" dirty="0" smtClean="0"/>
              <a:t>Object</a:t>
            </a:r>
          </a:p>
          <a:p>
            <a:pPr lvl="1"/>
            <a:r>
              <a:rPr lang="en-US" dirty="0" smtClean="0"/>
              <a:t>Objects are created from classes at runtime by </a:t>
            </a:r>
            <a:r>
              <a:rPr lang="en-US" dirty="0" smtClean="0">
                <a:solidFill>
                  <a:srgbClr val="FF0000"/>
                </a:solidFill>
              </a:rPr>
              <a:t>instantiation</a:t>
            </a:r>
            <a:endParaRPr lang="en-US" dirty="0"/>
          </a:p>
          <a:p>
            <a:pPr lvl="2"/>
            <a:r>
              <a:rPr lang="en-US" dirty="0" smtClean="0"/>
              <a:t>usually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may be zero, one, or many objects (instances) of a class.</a:t>
            </a:r>
          </a:p>
          <a:p>
            <a:pPr lvl="1"/>
            <a:r>
              <a:rPr lang="en-US" dirty="0" smtClean="0"/>
              <a:t>Instantiated objects are </a:t>
            </a:r>
            <a:r>
              <a:rPr lang="en-US" dirty="0" smtClean="0">
                <a:solidFill>
                  <a:srgbClr val="FF0000"/>
                </a:solidFill>
              </a:rPr>
              <a:t>garbage-collected</a:t>
            </a:r>
            <a:r>
              <a:rPr lang="en-US" dirty="0" smtClean="0"/>
              <a:t> if no other </a:t>
            </a:r>
            <a:br>
              <a:rPr lang="en-US" dirty="0" smtClean="0"/>
            </a:br>
            <a:r>
              <a:rPr lang="en-US" dirty="0" smtClean="0"/>
              <a:t>user-defined object can reference them.</a:t>
            </a:r>
          </a:p>
        </p:txBody>
      </p:sp>
      <p:pic>
        <p:nvPicPr>
          <p:cNvPr id="7177" name="Picture 6" descr="butterf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4395" y="5517232"/>
            <a:ext cx="2614747" cy="78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7" descr="ladybug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533" y="4149080"/>
            <a:ext cx="1836738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ctho065\AppData\Local\Microsoft\Windows\Temporary Internet Files\Content.IE5\DH377A2G\MC90012869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713" y="5373216"/>
            <a:ext cx="1255674" cy="128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tho065\AppData\Local\Microsoft\Windows\Temporary Internet Files\Content.IE5\DH377A2G\MC900438041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143" y="1219286"/>
            <a:ext cx="821127" cy="82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ctho065\AppData\Local\Microsoft\Windows\Temporary Internet Files\Content.IE5\YSY572JS\MC90008396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96" y="1308808"/>
            <a:ext cx="607602" cy="75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ctho065\AppData\Local\Microsoft\Windows\Temporary Internet Files\Content.IE5\DH377A2G\MC90036003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621" y="5273247"/>
            <a:ext cx="1484002" cy="14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352600" y="314400"/>
            <a:ext cx="8285849" cy="666328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Imagine a world of communicating objects</a:t>
            </a:r>
            <a:endParaRPr lang="en-US" dirty="0" smtClean="0"/>
          </a:p>
        </p:txBody>
      </p:sp>
      <p:sp>
        <p:nvSpPr>
          <p:cNvPr id="81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AF6A-05F8-47B7-8439-C85F4832C502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8195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61243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An object remembers things (i.e. it has a memory):  its state.</a:t>
            </a:r>
          </a:p>
          <a:p>
            <a:pPr lvl="1"/>
            <a:r>
              <a:rPr lang="en-US" dirty="0" smtClean="0"/>
              <a:t>An object responds to messages it gets from other objects.</a:t>
            </a:r>
          </a:p>
          <a:p>
            <a:pPr lvl="2"/>
            <a:r>
              <a:rPr lang="en-US" dirty="0" smtClean="0"/>
              <a:t>It performs the method with the given parameters, then sends a response.</a:t>
            </a:r>
          </a:p>
          <a:p>
            <a:pPr lvl="2"/>
            <a:r>
              <a:rPr lang="en-US" dirty="0" smtClean="0"/>
              <a:t>An object that receives a strange message may throw an exception.  Be careful!</a:t>
            </a:r>
          </a:p>
          <a:p>
            <a:pPr lvl="1"/>
            <a:r>
              <a:rPr lang="en-US" dirty="0" smtClean="0"/>
              <a:t>An object’s method may “ask for help” from other objects.</a:t>
            </a:r>
          </a:p>
          <a:p>
            <a:pPr lvl="2"/>
            <a:r>
              <a:rPr lang="en-US" dirty="0" smtClean="0"/>
              <a:t>It sends a message to an object,  and waits for a response. </a:t>
            </a:r>
          </a:p>
          <a:p>
            <a:pPr lvl="2"/>
            <a:r>
              <a:rPr lang="en-US" dirty="0" smtClean="0"/>
              <a:t>A method may send a message to itself!  This is called recursion.  Be careful.</a:t>
            </a:r>
          </a:p>
          <a:p>
            <a:r>
              <a:rPr lang="en-US" dirty="0" smtClean="0"/>
              <a:t>Messages between objects</a:t>
            </a:r>
          </a:p>
          <a:p>
            <a:pPr lvl="1"/>
            <a:r>
              <a:rPr lang="en-US" dirty="0" smtClean="0"/>
              <a:t>Usually: </a:t>
            </a:r>
            <a:r>
              <a:rPr lang="en-US" dirty="0" smtClean="0">
                <a:solidFill>
                  <a:srgbClr val="FF0000"/>
                </a:solidFill>
              </a:rPr>
              <a:t>method calls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method returns</a:t>
            </a:r>
            <a:r>
              <a:rPr lang="en-US" dirty="0" smtClean="0"/>
              <a:t>, sometimes </a:t>
            </a:r>
            <a:r>
              <a:rPr lang="en-US" dirty="0" smtClean="0">
                <a:solidFill>
                  <a:srgbClr val="FF0000"/>
                </a:solidFill>
              </a:rPr>
              <a:t>exceptions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Information Hiding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implementation details of a method should be of no concern to the sender of the message.</a:t>
            </a:r>
          </a:p>
          <a:p>
            <a:pPr lvl="1"/>
            <a:r>
              <a:rPr lang="en-US" dirty="0"/>
              <a:t>If a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JavaKid</a:t>
            </a:r>
            <a:r>
              <a:rPr lang="en-US" dirty="0"/>
              <a:t> tells a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JavaDog</a:t>
            </a:r>
            <a:r>
              <a:rPr lang="en-US" dirty="0"/>
              <a:t>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fetch()</a:t>
            </a:r>
            <a:r>
              <a:rPr lang="en-US" dirty="0"/>
              <a:t>,  the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/>
              <a:t> might run across a busy street during its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fetch()</a:t>
            </a:r>
            <a:r>
              <a:rPr lang="en-US" dirty="0"/>
              <a:t>.  </a:t>
            </a:r>
          </a:p>
          <a:p>
            <a:pPr lvl="1"/>
            <a:r>
              <a:rPr lang="en-US" dirty="0" err="1"/>
              <a:t>Parameterised</a:t>
            </a:r>
            <a:r>
              <a:rPr lang="en-US" dirty="0"/>
              <a:t> methods allow the senders to have more control over object </a:t>
            </a:r>
            <a:r>
              <a:rPr lang="en-US" dirty="0" err="1"/>
              <a:t>behaviour</a:t>
            </a:r>
            <a:r>
              <a:rPr lang="en-US" dirty="0"/>
              <a:t>.  For example, 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JavaDog</a:t>
            </a:r>
            <a:r>
              <a:rPr lang="en-US" dirty="0"/>
              <a:t> might have a </a:t>
            </a:r>
            <a:r>
              <a:rPr lang="en-US" dirty="0" err="1"/>
              <a:t>parameterised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fetch()</a:t>
            </a:r>
            <a:r>
              <a:rPr lang="en-US" dirty="0"/>
              <a:t> method:</a:t>
            </a:r>
          </a:p>
          <a:p>
            <a:pPr marL="274320" lvl="1" indent="0">
              <a:buNone/>
            </a:pPr>
            <a:r>
              <a:rPr lang="en-US" dirty="0"/>
              <a:t>                       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ball</a:t>
            </a:r>
            <a:r>
              <a:rPr lang="en-US" b="1" dirty="0"/>
              <a:t> =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dog.fetch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(SAFELY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/>
              <a:t>Note: in these lecture slides, the word “should” indicates an element of style.</a:t>
            </a:r>
          </a:p>
          <a:p>
            <a:pPr lvl="1"/>
            <a:r>
              <a:rPr lang="en-US" dirty="0" smtClean="0"/>
              <a:t>You should write Java code that is understandable to other Java programmers.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8098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Ball</a:t>
            </a:r>
            <a:endParaRPr lang="en-NZ" dirty="0" smtClean="0"/>
          </a:p>
        </p:txBody>
      </p:sp>
      <p:sp>
        <p:nvSpPr>
          <p:cNvPr id="9219" name="Rectangle 37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28465" y="1196975"/>
            <a:ext cx="4662876" cy="5328369"/>
          </a:xfrm>
        </p:spPr>
        <p:txBody>
          <a:bodyPr>
            <a:normAutofit fontScale="92500"/>
          </a:bodyPr>
          <a:lstStyle/>
          <a:p>
            <a:r>
              <a:rPr lang="en-NZ" dirty="0" smtClean="0"/>
              <a:t>Attributes</a:t>
            </a:r>
          </a:p>
          <a:p>
            <a:pPr lvl="1"/>
            <a:r>
              <a:rPr lang="en-NZ" dirty="0" smtClean="0"/>
              <a:t>Represent the internal state of an instance of this class.</a:t>
            </a:r>
          </a:p>
          <a:p>
            <a:r>
              <a:rPr lang="en-NZ" dirty="0" smtClean="0"/>
              <a:t>Constructor </a:t>
            </a:r>
          </a:p>
          <a:p>
            <a:pPr lvl="1"/>
            <a:r>
              <a:rPr lang="en-NZ" dirty="0" smtClean="0"/>
              <a:t>Creates the object</a:t>
            </a:r>
          </a:p>
          <a:p>
            <a:r>
              <a:rPr lang="en-NZ" dirty="0" smtClean="0"/>
              <a:t>Methods</a:t>
            </a:r>
          </a:p>
          <a:p>
            <a:pPr lvl="1"/>
            <a:r>
              <a:rPr lang="en-NZ" dirty="0" smtClean="0"/>
              <a:t>Implement the processing performed by or to an object, often updating its state.</a:t>
            </a:r>
          </a:p>
          <a:p>
            <a:pPr lvl="1"/>
            <a:r>
              <a:rPr lang="en-NZ" dirty="0" smtClean="0"/>
              <a:t>If there are read and write methods for an attribute 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NZ" dirty="0" smtClean="0"/>
              <a:t>, these </a:t>
            </a:r>
            <a:r>
              <a:rPr lang="en-NZ" dirty="0" smtClean="0">
                <a:solidFill>
                  <a:srgbClr val="FF0000"/>
                </a:solidFill>
              </a:rPr>
              <a:t>should</a:t>
            </a:r>
            <a:r>
              <a:rPr lang="en-NZ" dirty="0" smtClean="0"/>
              <a:t> be called </a:t>
            </a:r>
            <a:r>
              <a:rPr lang="en-NZ" b="1" dirty="0" err="1">
                <a:latin typeface="Courier New" pitchFamily="49" charset="0"/>
                <a:cs typeface="Courier New" pitchFamily="49" charset="0"/>
              </a:rPr>
              <a:t>getX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 and </a:t>
            </a:r>
            <a:r>
              <a:rPr lang="en-NZ" b="1" dirty="0" err="1" smtClean="0">
                <a:latin typeface="Courier New" pitchFamily="49" charset="0"/>
                <a:cs typeface="Courier New" pitchFamily="49" charset="0"/>
              </a:rPr>
              <a:t>setX</a:t>
            </a:r>
            <a:r>
              <a:rPr lang="en-NZ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NZ" dirty="0" smtClean="0"/>
              <a:t>.</a:t>
            </a:r>
          </a:p>
          <a:p>
            <a:pPr lvl="2"/>
            <a:r>
              <a:rPr lang="en-NZ" dirty="0" smtClean="0"/>
              <a:t>You should learn Java’s conventions for capitalisation and naming.</a:t>
            </a:r>
            <a:endParaRPr lang="en-NZ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IOOD</a:t>
            </a:r>
            <a:endParaRPr lang="en-NZ" dirty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24C5A-0ACE-44B9-9211-7AB0F108E644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9224" name="Text Box 22"/>
          <p:cNvSpPr txBox="1">
            <a:spLocks noChangeArrowheads="1"/>
          </p:cNvSpPr>
          <p:nvPr/>
        </p:nvSpPr>
        <p:spPr bwMode="auto">
          <a:xfrm>
            <a:off x="4881564" y="1916113"/>
            <a:ext cx="5024437" cy="4789003"/>
          </a:xfrm>
          <a:prstGeom prst="rect">
            <a:avLst/>
          </a:prstGeom>
          <a:solidFill>
            <a:srgbClr val="C0C0C0">
              <a:alpha val="50195"/>
            </a:srgbClr>
          </a:solidFill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public class Ball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final static int SIZE = 20;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private int xPos;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private int yPos;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private Color color;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Ball(int x, int y, Color c) 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xPos = x;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yPos = y;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color = c;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void move(int deltaX, int deltaY) 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xPos += deltaX;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yPos += deltaY;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public void paint(Graphics g) {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g.setColor(color);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  g.fillOval(xPos,yPos,SIZE,SIZE);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en-NZ" sz="1400" b="1" dirty="0">
                <a:latin typeface="Courier New" pitchFamily="49" charset="0"/>
              </a:rPr>
              <a:t>}</a:t>
            </a:r>
          </a:p>
        </p:txBody>
      </p:sp>
      <p:pic>
        <p:nvPicPr>
          <p:cNvPr id="9225" name="Picture 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304800"/>
            <a:ext cx="1238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Freeform 15"/>
          <p:cNvSpPr>
            <a:spLocks/>
          </p:cNvSpPr>
          <p:nvPr/>
        </p:nvSpPr>
        <p:spPr bwMode="auto">
          <a:xfrm>
            <a:off x="5132389" y="2578100"/>
            <a:ext cx="1554162" cy="1155700"/>
          </a:xfrm>
          <a:custGeom>
            <a:avLst/>
            <a:gdLst>
              <a:gd name="T0" fmla="*/ 904 w 904"/>
              <a:gd name="T1" fmla="*/ 104 h 728"/>
              <a:gd name="T2" fmla="*/ 136 w 904"/>
              <a:gd name="T3" fmla="*/ 104 h 728"/>
              <a:gd name="T4" fmla="*/ 88 w 904"/>
              <a:gd name="T5" fmla="*/ 728 h 728"/>
              <a:gd name="T6" fmla="*/ 0 60000 65536"/>
              <a:gd name="T7" fmla="*/ 0 60000 65536"/>
              <a:gd name="T8" fmla="*/ 0 60000 65536"/>
              <a:gd name="T9" fmla="*/ 0 w 904"/>
              <a:gd name="T10" fmla="*/ 0 h 728"/>
              <a:gd name="T11" fmla="*/ 904 w 904"/>
              <a:gd name="T12" fmla="*/ 728 h 7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4" h="728">
                <a:moveTo>
                  <a:pt x="904" y="104"/>
                </a:moveTo>
                <a:cubicBezTo>
                  <a:pt x="588" y="52"/>
                  <a:pt x="272" y="0"/>
                  <a:pt x="136" y="104"/>
                </a:cubicBezTo>
                <a:cubicBezTo>
                  <a:pt x="0" y="208"/>
                  <a:pt x="96" y="624"/>
                  <a:pt x="88" y="728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9227" name="Text Box 36"/>
          <p:cNvSpPr txBox="1">
            <a:spLocks noChangeArrowheads="1"/>
          </p:cNvSpPr>
          <p:nvPr/>
        </p:nvSpPr>
        <p:spPr bwMode="auto">
          <a:xfrm>
            <a:off x="8048625" y="1484315"/>
            <a:ext cx="1441450" cy="288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dirty="0"/>
              <a:t>Example: Ball.java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368824" y="2121969"/>
            <a:ext cx="1512740" cy="653829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3044157" y="2775798"/>
            <a:ext cx="2051720" cy="725210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4520952" y="3933056"/>
            <a:ext cx="574925" cy="605228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664968" y="5265204"/>
            <a:ext cx="583309" cy="540060"/>
          </a:xfrm>
          <a:prstGeom prst="straightConnector1">
            <a:avLst/>
          </a:prstGeom>
          <a:noFill/>
          <a:ln w="28575" cap="flat" cmpd="sng" algn="ctr">
            <a:solidFill>
              <a:srgbClr val="800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992" y="226494"/>
            <a:ext cx="2333625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3449</TotalTime>
  <Words>2458</Words>
  <Application>Microsoft Office PowerPoint</Application>
  <PresentationFormat>A4 Paper (210x297 mm)</PresentationFormat>
  <Paragraphs>383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新細明體</vt:lpstr>
      <vt:lpstr>Arial</vt:lpstr>
      <vt:lpstr>Bookman Old Style</vt:lpstr>
      <vt:lpstr>Courier New</vt:lpstr>
      <vt:lpstr>Courier10 BT</vt:lpstr>
      <vt:lpstr>Gill Sans MT</vt:lpstr>
      <vt:lpstr>Tahoma</vt:lpstr>
      <vt:lpstr>Times New Roman</vt:lpstr>
      <vt:lpstr>Wingdings</vt:lpstr>
      <vt:lpstr>Wingdings 3</vt:lpstr>
      <vt:lpstr>CS105_10</vt:lpstr>
      <vt:lpstr>CompSci 230 Software Construction </vt:lpstr>
      <vt:lpstr>Agenda</vt:lpstr>
      <vt:lpstr>Software Design</vt:lpstr>
      <vt:lpstr> What is Object-Oriented Design?</vt:lpstr>
      <vt:lpstr>What is an Object?</vt:lpstr>
      <vt:lpstr>Classes &amp; Objects</vt:lpstr>
      <vt:lpstr>Imagine a world of communicating objects</vt:lpstr>
      <vt:lpstr>Information Hiding</vt:lpstr>
      <vt:lpstr>Example 1: Ball</vt:lpstr>
      <vt:lpstr>Object Instantiation</vt:lpstr>
      <vt:lpstr>Message Passing</vt:lpstr>
      <vt:lpstr>Instance &amp; Class Variables</vt:lpstr>
      <vt:lpstr>Instance &amp; Class Methods</vt:lpstr>
      <vt:lpstr>Class1App</vt:lpstr>
      <vt:lpstr>BallApp</vt:lpstr>
      <vt:lpstr>PowerPoint Presentation</vt:lpstr>
      <vt:lpstr>UML</vt:lpstr>
      <vt:lpstr>Object Diagrams in UML</vt:lpstr>
      <vt:lpstr>Tool Support: Eclipse &amp; ArgoUML?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399</cp:revision>
  <cp:lastPrinted>2012-07-10T00:39:30Z</cp:lastPrinted>
  <dcterms:created xsi:type="dcterms:W3CDTF">2003-06-18T01:49:53Z</dcterms:created>
  <dcterms:modified xsi:type="dcterms:W3CDTF">2015-03-12T05:54:57Z</dcterms:modified>
</cp:coreProperties>
</file>