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6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8" r:id="rId3"/>
    <p:sldId id="326" r:id="rId4"/>
    <p:sldId id="327" r:id="rId5"/>
    <p:sldId id="323" r:id="rId6"/>
    <p:sldId id="328" r:id="rId7"/>
    <p:sldId id="329" r:id="rId8"/>
    <p:sldId id="331" r:id="rId9"/>
    <p:sldId id="332" r:id="rId10"/>
    <p:sldId id="330" r:id="rId11"/>
    <p:sldId id="333" r:id="rId12"/>
    <p:sldId id="305" r:id="rId13"/>
  </p:sldIdLst>
  <p:sldSz cx="9906000" cy="6858000" type="A4"/>
  <p:notesSz cx="6797675" cy="9926638"/>
  <p:defaultTextStyle>
    <a:defPPr>
      <a:defRPr lang="en-NZ"/>
    </a:defPPr>
    <a:lvl1pPr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4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658" autoAdjust="0"/>
    <p:restoredTop sz="94737" autoAdjust="0"/>
  </p:normalViewPr>
  <p:slideViewPr>
    <p:cSldViewPr>
      <p:cViewPr varScale="1">
        <p:scale>
          <a:sx n="112" d="100"/>
          <a:sy n="112" d="100"/>
        </p:scale>
        <p:origin x="1380" y="10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l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15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r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l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15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r" defTabSz="922035">
              <a:spcBef>
                <a:spcPct val="20000"/>
              </a:spcBef>
              <a:buFontTx/>
              <a:buChar char="•"/>
              <a:defRPr sz="1300" b="1">
                <a:latin typeface="Times New Roman" pitchFamily="18" charset="0"/>
              </a:defRPr>
            </a:lvl1pPr>
          </a:lstStyle>
          <a:p>
            <a:fld id="{0C741521-4A33-40CB-A3C8-9F255B07B84F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85228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l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15" y="1"/>
            <a:ext cx="2945862" cy="49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>
            <a:lvl1pPr algn="r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81625" cy="37258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52" y="4715463"/>
            <a:ext cx="4985772" cy="446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NZ" smtClean="0"/>
              <a:t>Click to edit Master text styles</a:t>
            </a:r>
          </a:p>
          <a:p>
            <a:pPr lvl="1"/>
            <a:r>
              <a:rPr lang="en-NZ" smtClean="0"/>
              <a:t>Second level</a:t>
            </a:r>
          </a:p>
          <a:p>
            <a:pPr lvl="2"/>
            <a:r>
              <a:rPr lang="en-NZ" smtClean="0"/>
              <a:t>Third level</a:t>
            </a:r>
          </a:p>
          <a:p>
            <a:pPr lvl="3"/>
            <a:r>
              <a:rPr lang="en-NZ" smtClean="0"/>
              <a:t>Fourth level</a:t>
            </a:r>
          </a:p>
          <a:p>
            <a:pPr lvl="4"/>
            <a:r>
              <a:rPr lang="en-NZ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l" defTabSz="922035">
              <a:defRPr sz="1300">
                <a:latin typeface="Times New Roman" pitchFamily="18" charset="0"/>
              </a:defRPr>
            </a:lvl1pPr>
          </a:lstStyle>
          <a:p>
            <a:endParaRPr lang="en-NZ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15" y="9432463"/>
            <a:ext cx="2945862" cy="49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55" tIns="46126" rIns="92255" bIns="46126" numCol="1" anchor="b" anchorCtr="0" compatLnSpc="1">
            <a:prstTxWarp prst="textNoShape">
              <a:avLst/>
            </a:prstTxWarp>
          </a:bodyPr>
          <a:lstStyle>
            <a:lvl1pPr algn="r" defTabSz="922035">
              <a:defRPr sz="1300">
                <a:latin typeface="Times New Roman" pitchFamily="18" charset="0"/>
              </a:defRPr>
            </a:lvl1pPr>
          </a:lstStyle>
          <a:p>
            <a:fld id="{015F5D31-D609-4875-A03F-8218D830ED8B}" type="slidenum">
              <a:rPr lang="en-NZ"/>
              <a:pPr/>
              <a:t>‹#›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57959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32A0A1-3295-4191-8003-405EB50D1542}" type="slidenum">
              <a:rPr lang="en-NZ"/>
              <a:pPr/>
              <a:t>1</a:t>
            </a:fld>
            <a:endParaRPr lang="en-NZ" dirty="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08025" y="744538"/>
            <a:ext cx="5381625" cy="3725862"/>
          </a:xfrm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6567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F5D31-D609-4875-A03F-8218D830ED8B}" type="slidenum">
              <a:rPr lang="en-NZ" smtClean="0"/>
              <a:pPr/>
              <a:t>2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1733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20800" y="3886200"/>
            <a:ext cx="74295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20800" y="5124450"/>
            <a:ext cx="74295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>
            <a:lvl1pPr>
              <a:defRPr sz="1400"/>
            </a:lvl1pPr>
          </a:lstStyle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317498" y="6355080"/>
            <a:ext cx="1320800" cy="365760"/>
          </a:xfrm>
        </p:spPr>
        <p:txBody>
          <a:bodyPr/>
          <a:lstStyle/>
          <a:p>
            <a:fld id="{EF451CEC-180C-48BD-BC42-5E2F6BF56289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1" name="Rectangle 20"/>
          <p:cNvSpPr/>
          <p:nvPr/>
        </p:nvSpPr>
        <p:spPr>
          <a:xfrm>
            <a:off x="980281" y="3648075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90600" y="5048250"/>
            <a:ext cx="79248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80281" y="3648075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90600" y="5048250"/>
            <a:ext cx="24765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2251" y="2286001"/>
            <a:ext cx="109034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CE966-B2DA-4E69-8B67-6107F8F82A2F}" type="slidenum">
              <a:rPr lang="en-NZ" smtClean="0"/>
              <a:pPr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75D5-549F-47C6-9B66-D5D10977011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4175914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8050" y="152400"/>
            <a:ext cx="8730399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5000" y="6356350"/>
            <a:ext cx="2479802" cy="36576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00" y="6356350"/>
            <a:ext cx="2146300" cy="365760"/>
          </a:xfrm>
        </p:spPr>
        <p:txBody>
          <a:bodyPr/>
          <a:lstStyle/>
          <a:p>
            <a:fld id="{989A6582-9796-409F-A1EA-A094F915F976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493250" cy="5105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0800" y="2971800"/>
            <a:ext cx="74295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3350" y="4267200"/>
            <a:ext cx="734695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355080"/>
            <a:ext cx="2476500" cy="365760"/>
          </a:xfrm>
        </p:spPr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40202" y="6355080"/>
            <a:ext cx="3764280" cy="365760"/>
          </a:xfrm>
        </p:spPr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9002" y="6355080"/>
            <a:ext cx="1647698" cy="365760"/>
          </a:xfrm>
        </p:spPr>
        <p:txBody>
          <a:bodyPr/>
          <a:lstStyle/>
          <a:p>
            <a:fld id="{C57045F2-9057-4CE4-96BB-25774CECCA1C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7" name="Rectangle 6"/>
          <p:cNvSpPr/>
          <p:nvPr/>
        </p:nvSpPr>
        <p:spPr>
          <a:xfrm>
            <a:off x="990600" y="2819400"/>
            <a:ext cx="79248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2819400"/>
            <a:ext cx="24765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59" y="228600"/>
            <a:ext cx="8482041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F3FC3-8E9D-4E7A-B408-86DA62033C6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95300" y="1219200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018215" y="1216152"/>
            <a:ext cx="4378452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285875"/>
            <a:ext cx="4376870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5550" y="1295400"/>
            <a:ext cx="4378590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72DE6-9BD8-4B82-A187-796DAF58579B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530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035550" y="2133600"/>
            <a:ext cx="437515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9154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76CDF-CC11-4CD0-9F56-4BFA992A39BF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D20B8-80F2-4BF1-92C4-015A56B0D5D5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1650" y="304800"/>
            <a:ext cx="272415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1650" y="1219201"/>
            <a:ext cx="272415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A84A4-8DFB-4C82-A896-9F664FE21787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675492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30200" y="304800"/>
            <a:ext cx="619125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00856"/>
            <a:ext cx="89154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5300" y="1905000"/>
            <a:ext cx="89154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219200"/>
            <a:ext cx="89154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D2B2A-4F34-4E85-BD8E-2A1F3F19299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95300" y="6353175"/>
            <a:ext cx="89154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61978" y="6462462"/>
            <a:ext cx="190849" cy="13034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95300" y="500856"/>
            <a:ext cx="19812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28659" y="152400"/>
            <a:ext cx="8482041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95300" y="1219200"/>
            <a:ext cx="89154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215000" y="6356350"/>
            <a:ext cx="247980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40202" y="6356350"/>
            <a:ext cx="3797300" cy="36576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NZ" smtClean="0"/>
              <a:t>S1</a:t>
            </a:r>
            <a:endParaRPr lang="en-NZ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00" y="6356350"/>
            <a:ext cx="21463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B7AB5CE-884F-4AAD-BA76-283F9C884A0D}" type="slidenum">
              <a:rPr lang="en-NZ" smtClean="0"/>
              <a:pPr/>
              <a:t>‹#›</a:t>
            </a:fld>
            <a:endParaRPr lang="en-NZ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165100" y="6353175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165100" y="1143000"/>
            <a:ext cx="93600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5100" y="228600"/>
            <a:ext cx="724154" cy="838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fpl.cs.depaul.edu/jriely/java4python/java4python.start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2.5/" TargetMode="External"/><Relationship Id="rId2" Type="http://schemas.openxmlformats.org/officeDocument/2006/relationships/hyperlink" Target="http://xkcd.com/353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2.5/" TargetMode="External"/><Relationship Id="rId2" Type="http://schemas.openxmlformats.org/officeDocument/2006/relationships/hyperlink" Target="http://xkcd.com/353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3wos.appspot.com/" TargetMode="External"/><Relationship Id="rId2" Type="http://schemas.openxmlformats.org/officeDocument/2006/relationships/hyperlink" Target="https://docs.python.org/2/library/2to3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xforddictionaries.com/definition/english/gobbledygoo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NZ" altLang="zh-TW" dirty="0" err="1" smtClean="0">
                <a:ea typeface="新細明體" pitchFamily="18" charset="-120"/>
              </a:rPr>
              <a:t>CompSci</a:t>
            </a:r>
            <a:r>
              <a:rPr lang="en-NZ" altLang="zh-TW" dirty="0" smtClean="0">
                <a:ea typeface="新細明體" pitchFamily="18" charset="-120"/>
              </a:rPr>
              <a:t> 230</a:t>
            </a:r>
            <a:br>
              <a:rPr lang="en-NZ" altLang="zh-TW" dirty="0" smtClean="0">
                <a:ea typeface="新細明體" pitchFamily="18" charset="-120"/>
              </a:rPr>
            </a:br>
            <a:r>
              <a:rPr lang="en-US" altLang="en-US" dirty="0" smtClean="0"/>
              <a:t>Software Construction</a:t>
            </a:r>
            <a:br>
              <a:rPr lang="en-US" altLang="en-US" dirty="0" smtClean="0"/>
            </a:br>
            <a:endParaRPr lang="en-US" dirty="0" smtClean="0">
              <a:ea typeface="新細明體" pitchFamily="18" charset="-120"/>
            </a:endParaRPr>
          </a:p>
        </p:txBody>
      </p:sp>
      <p:sp>
        <p:nvSpPr>
          <p:cNvPr id="20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1320800" y="5052442"/>
            <a:ext cx="7520632" cy="1472902"/>
          </a:xfrm>
        </p:spPr>
        <p:txBody>
          <a:bodyPr>
            <a:noAutofit/>
          </a:bodyPr>
          <a:lstStyle/>
          <a:p>
            <a:r>
              <a:rPr lang="en-NZ" sz="1800" dirty="0" smtClean="0"/>
              <a:t>Lecture Slides #2: Hello World!	S1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Dissection of a Java Class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10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7236172" cy="199377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Hello {</a:t>
            </a:r>
            <a:endParaRPr lang="en-N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NZ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N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NZ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NZ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NZ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.println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NZ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"Hello World!"</a:t>
            </a: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N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N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NZ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N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165100" y="3498478"/>
            <a:ext cx="9493250" cy="28578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en-NZ" sz="2000" dirty="0" smtClean="0"/>
              <a:t>This simple example illustrates a few very important rules: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NZ" sz="2000" dirty="0" smtClean="0"/>
              <a:t>Every Java program must define a class, all code is inside a class.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NZ" sz="2000" dirty="0" smtClean="0"/>
              <a:t>Everything in Java must have a type.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</a:pPr>
            <a:r>
              <a:rPr lang="en-NZ" sz="2000" dirty="0" smtClean="0"/>
              <a:t>Every Java program must have a function called </a:t>
            </a:r>
            <a:r>
              <a:rPr lang="en-NZ" sz="2000" dirty="0" smtClean="0"/>
              <a:t/>
            </a:r>
            <a:br>
              <a:rPr lang="en-NZ" sz="2000" dirty="0" smtClean="0"/>
            </a:br>
            <a:r>
              <a:rPr lang="en-NZ" sz="2000" dirty="0" smtClean="0"/>
              <a:t>	</a:t>
            </a:r>
            <a:r>
              <a:rPr lang="en-NZ" sz="2000" dirty="0" smtClean="0">
                <a:latin typeface="Courier10 BT" panose="02070509030505020404" pitchFamily="49" charset="0"/>
              </a:rPr>
              <a:t>public </a:t>
            </a:r>
            <a:r>
              <a:rPr lang="en-NZ" sz="2000" dirty="0" smtClean="0">
                <a:latin typeface="Courier10 BT" panose="02070509030505020404" pitchFamily="49" charset="0"/>
              </a:rPr>
              <a:t>static void main(String[] </a:t>
            </a:r>
            <a:r>
              <a:rPr lang="en-NZ" sz="2000" dirty="0" err="1" smtClean="0">
                <a:latin typeface="Courier10 BT" panose="02070509030505020404" pitchFamily="49" charset="0"/>
              </a:rPr>
              <a:t>args</a:t>
            </a:r>
            <a:r>
              <a:rPr lang="en-NZ" sz="2000" dirty="0" smtClean="0">
                <a:latin typeface="Courier10 BT" panose="02070509030505020404" pitchFamily="49" charset="0"/>
              </a:rPr>
              <a:t>).</a:t>
            </a:r>
            <a:endParaRPr lang="en-NZ" sz="2000" dirty="0" smtClean="0"/>
          </a:p>
          <a:p>
            <a:pPr marL="0" indent="0" fontAlgn="auto">
              <a:spcAft>
                <a:spcPts val="0"/>
              </a:spcAft>
              <a:buFont typeface="Wingdings 3"/>
              <a:buNone/>
            </a:pPr>
            <a:r>
              <a:rPr lang="en-NZ" sz="2000" dirty="0" smtClean="0"/>
              <a:t>[Section 2.4 of </a:t>
            </a:r>
            <a:r>
              <a:rPr lang="en-NZ" sz="2000" dirty="0" smtClean="0">
                <a:hlinkClick r:id="rId2"/>
              </a:rPr>
              <a:t>java4Python</a:t>
            </a:r>
            <a:r>
              <a:rPr lang="en-NZ" sz="2000" dirty="0" smtClean="0"/>
              <a:t>]</a:t>
            </a:r>
            <a:endParaRPr lang="en-NZ" sz="2000" dirty="0">
              <a:latin typeface="Courier10 BT" panose="020705090305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04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Try it in Eclipse!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11</a:t>
            </a:fld>
            <a:endParaRPr lang="en-NZ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28" y="1324458"/>
            <a:ext cx="8559524" cy="4916666"/>
          </a:xfrm>
        </p:spPr>
      </p:pic>
    </p:spTree>
    <p:extLst>
      <p:ext uri="{BB962C8B-B14F-4D97-AF65-F5344CB8AC3E}">
        <p14:creationId xmlns:p14="http://schemas.microsoft.com/office/powerpoint/2010/main" val="371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Review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12</a:t>
            </a:fld>
            <a:endParaRPr lang="en-N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493250" cy="53781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“</a:t>
            </a:r>
            <a:r>
              <a:rPr lang="en-US" dirty="0"/>
              <a:t>Hello world!” in Java and </a:t>
            </a:r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Python 2 and Python 3 are different languages, with different syntax</a:t>
            </a:r>
          </a:p>
          <a:p>
            <a:pPr lvl="1"/>
            <a:r>
              <a:rPr lang="en-US" dirty="0" smtClean="0"/>
              <a:t>Any version of Python has simpler </a:t>
            </a:r>
            <a:r>
              <a:rPr lang="en-US" dirty="0" smtClean="0">
                <a:solidFill>
                  <a:srgbClr val="FF0000"/>
                </a:solidFill>
              </a:rPr>
              <a:t>syntax</a:t>
            </a:r>
            <a:r>
              <a:rPr lang="en-US" dirty="0" smtClean="0"/>
              <a:t> than any version of Java</a:t>
            </a:r>
          </a:p>
          <a:p>
            <a:pPr lvl="1"/>
            <a:r>
              <a:rPr lang="en-US" dirty="0" smtClean="0"/>
              <a:t>Python and Java have similar </a:t>
            </a:r>
            <a:r>
              <a:rPr lang="en-US" dirty="0" smtClean="0">
                <a:solidFill>
                  <a:srgbClr val="FF0000"/>
                </a:solidFill>
              </a:rPr>
              <a:t>semantics</a:t>
            </a:r>
          </a:p>
          <a:p>
            <a:pPr lvl="1"/>
            <a:r>
              <a:rPr lang="en-US" dirty="0"/>
              <a:t>Syntax </a:t>
            </a:r>
            <a:r>
              <a:rPr lang="en-US" dirty="0" smtClean="0"/>
              <a:t>and semantics: roughly, “form and meaning”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Backward compatibility = designing new systems so they’ll run old programs.  Not always desirable: </a:t>
            </a:r>
          </a:p>
          <a:p>
            <a:pPr lvl="1"/>
            <a:r>
              <a:rPr lang="en-US" dirty="0" smtClean="0"/>
              <a:t>Is a program malicious, or is it a “good” application?</a:t>
            </a:r>
          </a:p>
          <a:p>
            <a:pPr lvl="1"/>
            <a:r>
              <a:rPr lang="en-US" dirty="0" smtClean="0"/>
              <a:t>Most </a:t>
            </a:r>
            <a:r>
              <a:rPr lang="en-US" dirty="0" err="1" smtClean="0"/>
              <a:t>Pythonistas</a:t>
            </a:r>
            <a:r>
              <a:rPr lang="en-US" dirty="0" smtClean="0"/>
              <a:t> agree that Python 3 is a big advance on Python 2, despite its lack of backward-compatibility. </a:t>
            </a:r>
            <a:endParaRPr lang="en-US" dirty="0"/>
          </a:p>
          <a:p>
            <a:r>
              <a:rPr lang="en-US" dirty="0" smtClean="0"/>
              <a:t>Forward compatibility = writing programs so that they’ll run on future systems.  Desirable but difficult!</a:t>
            </a:r>
          </a:p>
          <a:p>
            <a:pPr lvl="1"/>
            <a:r>
              <a:rPr lang="en-US" dirty="0" smtClean="0"/>
              <a:t>(Predicting the future is outside the scope of this paper ;-)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D79F1-F677-4239-85B1-4DB8642444FA}" type="slidenum">
              <a:rPr lang="en-NZ" smtClean="0"/>
              <a:pPr/>
              <a:t>2</a:t>
            </a:fld>
            <a:endParaRPr lang="en-NZ" dirty="0"/>
          </a:p>
        </p:txBody>
      </p:sp>
      <p:sp>
        <p:nvSpPr>
          <p:cNvPr id="3" name="Content Placeholder 2" descr="Rectangle: Click to edit Master text styles&#10;Second level&#10;Third level&#10;Fourth level&#10;Fifth level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Topics: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Hello world!” in Java and </a:t>
            </a:r>
            <a:r>
              <a:rPr lang="en-US" dirty="0" smtClean="0"/>
              <a:t>Python</a:t>
            </a:r>
          </a:p>
          <a:p>
            <a:pPr lvl="1"/>
            <a:r>
              <a:rPr lang="en-US" dirty="0" smtClean="0"/>
              <a:t>Backward and forward compatibility</a:t>
            </a:r>
          </a:p>
          <a:p>
            <a:pPr lvl="1"/>
            <a:r>
              <a:rPr lang="en-US" dirty="0" smtClean="0"/>
              <a:t>Syntax and semantics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>
                <a:hlinkClick r:id="rId2"/>
              </a:rPr>
              <a:t>x</a:t>
            </a:r>
            <a:r>
              <a:rPr lang="en-NZ" dirty="0" smtClean="0">
                <a:hlinkClick r:id="rId2"/>
              </a:rPr>
              <a:t>kcd 353</a:t>
            </a:r>
            <a:r>
              <a:rPr lang="en-NZ" dirty="0" smtClean="0"/>
              <a:t>: Python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3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76536" y="6002771"/>
            <a:ext cx="8229749" cy="337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1800" dirty="0"/>
              <a:t>This work is licensed under a </a:t>
            </a:r>
            <a:r>
              <a:rPr lang="en-NZ" sz="1800" dirty="0">
                <a:hlinkClick r:id="rId3"/>
              </a:rPr>
              <a:t>Creative Commons Attribution-</a:t>
            </a:r>
            <a:r>
              <a:rPr lang="en-NZ" sz="1800" dirty="0" err="1">
                <a:hlinkClick r:id="rId3"/>
              </a:rPr>
              <a:t>NonCommercial</a:t>
            </a:r>
            <a:r>
              <a:rPr lang="en-NZ" sz="1800" dirty="0">
                <a:hlinkClick r:id="rId3"/>
              </a:rPr>
              <a:t> 2.5 License</a:t>
            </a:r>
            <a:r>
              <a:rPr lang="en-NZ" sz="1800" dirty="0"/>
              <a:t>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241" y="1412776"/>
            <a:ext cx="8222223" cy="4476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29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>
                <a:hlinkClick r:id="rId2"/>
              </a:rPr>
              <a:t>xkcd 353</a:t>
            </a:r>
            <a:r>
              <a:rPr lang="en-NZ" dirty="0" smtClean="0"/>
              <a:t>: </a:t>
            </a:r>
            <a:r>
              <a:rPr lang="en-NZ" dirty="0" smtClean="0"/>
              <a:t>Python (2 of 2)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4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76536" y="6002771"/>
            <a:ext cx="8229749" cy="33759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NZ" sz="1800" dirty="0"/>
              <a:t>This work is licensed under a </a:t>
            </a:r>
            <a:r>
              <a:rPr lang="en-NZ" sz="1800" dirty="0">
                <a:hlinkClick r:id="rId3"/>
              </a:rPr>
              <a:t>Creative Commons Attribution-</a:t>
            </a:r>
            <a:r>
              <a:rPr lang="en-NZ" sz="1800" dirty="0" err="1">
                <a:hlinkClick r:id="rId3"/>
              </a:rPr>
              <a:t>NonCommercial</a:t>
            </a:r>
            <a:r>
              <a:rPr lang="en-NZ" sz="1800" dirty="0">
                <a:hlinkClick r:id="rId3"/>
              </a:rPr>
              <a:t> 2.5 License</a:t>
            </a:r>
            <a:r>
              <a:rPr lang="en-NZ" sz="1800" dirty="0"/>
              <a:t>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244" y="1690374"/>
            <a:ext cx="8206349" cy="4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68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40628" y="2636912"/>
            <a:ext cx="8948876" cy="316835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Hello World!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5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dirty="0" smtClean="0">
                <a:latin typeface="Courier10 BT" panose="02070509030505020404" pitchFamily="49" charset="0"/>
              </a:rPr>
              <a:t>Hello.py</a:t>
            </a:r>
            <a:r>
              <a:rPr lang="en-NZ" dirty="0" smtClean="0"/>
              <a:t> (Python source code):</a:t>
            </a:r>
          </a:p>
          <a:p>
            <a:pPr marL="548640" lvl="2" indent="0">
              <a:buNone/>
            </a:pPr>
            <a:r>
              <a:rPr lang="en-NZ" sz="2600" dirty="0" smtClean="0">
                <a:latin typeface="Courier10 BT" panose="02070509030505020404" pitchFamily="49" charset="0"/>
              </a:rPr>
              <a:t>	</a:t>
            </a:r>
            <a:r>
              <a:rPr lang="en-NZ" sz="1900" dirty="0" smtClean="0">
                <a:latin typeface="Courier10 BT" panose="02070509030505020404" pitchFamily="49" charset="0"/>
              </a:rPr>
              <a:t>print </a:t>
            </a:r>
            <a:r>
              <a:rPr lang="en-NZ" sz="1900" dirty="0">
                <a:latin typeface="Courier10 BT" panose="02070509030505020404" pitchFamily="49" charset="0"/>
              </a:rPr>
              <a:t>"Hello World</a:t>
            </a:r>
            <a:r>
              <a:rPr lang="en-NZ" sz="1900" dirty="0" smtClean="0">
                <a:latin typeface="Courier10 BT" panose="02070509030505020404" pitchFamily="49" charset="0"/>
              </a:rPr>
              <a:t>!"</a:t>
            </a:r>
          </a:p>
          <a:p>
            <a:r>
              <a:rPr lang="en-NZ" dirty="0" smtClean="0"/>
              <a:t>Python has a </a:t>
            </a:r>
            <a:r>
              <a:rPr lang="en-NZ" dirty="0" smtClean="0">
                <a:solidFill>
                  <a:srgbClr val="FF0000"/>
                </a:solidFill>
              </a:rPr>
              <a:t>shell</a:t>
            </a:r>
            <a:r>
              <a:rPr lang="en-NZ" dirty="0" smtClean="0"/>
              <a:t> -- a command-line interface which will execute a single line of code immediately after you type it.   Very convenient!!</a:t>
            </a:r>
          </a:p>
          <a:p>
            <a:endParaRPr lang="en-NZ" dirty="0">
              <a:latin typeface="Courier10 BT" panose="02070509030505020404" pitchFamily="49" charset="0"/>
            </a:endParaRPr>
          </a:p>
          <a:p>
            <a:endParaRPr lang="en-NZ" dirty="0" smtClean="0">
              <a:latin typeface="Courier10 BT" panose="02070509030505020404" pitchFamily="49" charset="0"/>
            </a:endParaRPr>
          </a:p>
          <a:p>
            <a:endParaRPr lang="en-NZ" dirty="0">
              <a:latin typeface="Courier10 BT" panose="02070509030505020404" pitchFamily="49" charset="0"/>
            </a:endParaRPr>
          </a:p>
          <a:p>
            <a:endParaRPr lang="en-NZ" dirty="0" smtClean="0">
              <a:latin typeface="Courier10 BT" panose="02070509030505020404" pitchFamily="49" charset="0"/>
            </a:endParaRPr>
          </a:p>
          <a:p>
            <a:endParaRPr lang="en-NZ" dirty="0">
              <a:latin typeface="Courier10 BT" panose="02070509030505020404" pitchFamily="49" charset="0"/>
            </a:endParaRPr>
          </a:p>
          <a:p>
            <a:endParaRPr lang="en-NZ" dirty="0" smtClean="0">
              <a:latin typeface="Courier10 BT" panose="02070509030505020404" pitchFamily="49" charset="0"/>
            </a:endParaRPr>
          </a:p>
          <a:p>
            <a:endParaRPr lang="en-NZ" dirty="0" smtClean="0">
              <a:latin typeface="Courier10 BT" panose="02070509030505020404" pitchFamily="49" charset="0"/>
            </a:endParaRPr>
          </a:p>
          <a:p>
            <a:endParaRPr lang="en-NZ" dirty="0" smtClean="0">
              <a:latin typeface="Courier10 BT" panose="02070509030505020404" pitchFamily="49" charset="0"/>
            </a:endParaRPr>
          </a:p>
          <a:p>
            <a:endParaRPr lang="en-NZ" dirty="0" smtClean="0"/>
          </a:p>
          <a:p>
            <a:r>
              <a:rPr lang="en-NZ" dirty="0" smtClean="0"/>
              <a:t>Sigh.  We’re running Python 3.4.3, but the code was written for Python 2. </a:t>
            </a:r>
          </a:p>
          <a:p>
            <a:endParaRPr lang="en-NZ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40628" y="2636912"/>
            <a:ext cx="8804860" cy="3096344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Python 3.4.3 (v3.4.3:9b73f1c3e601, Feb 24 2015, 22:43:06) [MSC v.1600 32 bit (Intel)] on win32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Type "help", "copyright", "credits" or "license" for more information.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&gt;&gt;&gt; 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  File "&lt;</a:t>
            </a:r>
            <a:r>
              <a:rPr lang="en-NZ" sz="1800" dirty="0" err="1" smtClean="0">
                <a:solidFill>
                  <a:schemeClr val="bg1"/>
                </a:solidFill>
                <a:latin typeface="Courier10 BT" panose="02070509030505020404" pitchFamily="49" charset="0"/>
              </a:rPr>
              <a:t>stdin</a:t>
            </a: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&gt;", line 1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    print "Hello World!"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                       ^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err="1" smtClean="0">
                <a:solidFill>
                  <a:schemeClr val="bg1"/>
                </a:solidFill>
                <a:latin typeface="Courier10 BT" panose="02070509030505020404" pitchFamily="49" charset="0"/>
              </a:rPr>
              <a:t>SyntaxError</a:t>
            </a: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: Missing parentheses in call to 'print'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&gt;&gt;&gt;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487670" y="3717032"/>
            <a:ext cx="4105290" cy="25089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lvl="2" indent="0" fontAlgn="auto"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latin typeface="Courier10 BT" panose="02070509030505020404" pitchFamily="49" charset="0"/>
              </a:rPr>
              <a:t>    </a:t>
            </a: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print "Hello World!"</a:t>
            </a:r>
            <a:r>
              <a:rPr lang="en-NZ" sz="1800" dirty="0" smtClean="0">
                <a:latin typeface="Courier10 BT" panose="02070509030505020404" pitchFamily="49" charset="0"/>
              </a:rPr>
              <a:t>  </a:t>
            </a:r>
            <a:endParaRPr lang="en-NZ" sz="1800" dirty="0"/>
          </a:p>
        </p:txBody>
      </p:sp>
      <p:sp>
        <p:nvSpPr>
          <p:cNvPr id="12" name="Content Placeholder 4"/>
          <p:cNvSpPr txBox="1">
            <a:spLocks/>
          </p:cNvSpPr>
          <p:nvPr/>
        </p:nvSpPr>
        <p:spPr>
          <a:xfrm>
            <a:off x="488504" y="5085184"/>
            <a:ext cx="4104456" cy="432048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lvl="2" indent="0" fontAlgn="auto"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latin typeface="Courier10 BT" panose="02070509030505020404" pitchFamily="49" charset="0"/>
              </a:rPr>
              <a:t>    </a:t>
            </a: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import antigravity</a:t>
            </a:r>
          </a:p>
          <a:p>
            <a:pPr marL="548640" lvl="2" indent="0" fontAlgn="auto"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latin typeface="Courier10 BT" panose="02070509030505020404" pitchFamily="49" charset="0"/>
              </a:rPr>
              <a:t>  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340715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4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401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124744"/>
            <a:ext cx="9493250" cy="5112568"/>
          </a:xfrm>
        </p:spPr>
        <p:txBody>
          <a:bodyPr>
            <a:normAutofit fontScale="85000" lnSpcReduction="20000"/>
          </a:bodyPr>
          <a:lstStyle/>
          <a:p>
            <a:r>
              <a:rPr lang="en-NZ" dirty="0" smtClean="0">
                <a:latin typeface="Courier10 BT" panose="02070509030505020404" pitchFamily="49" charset="0"/>
              </a:rPr>
              <a:t>Hello.py</a:t>
            </a:r>
            <a:r>
              <a:rPr lang="en-NZ" dirty="0" smtClean="0"/>
              <a:t> (Python 3 source code):</a:t>
            </a:r>
          </a:p>
          <a:p>
            <a:pPr marL="548640" lvl="2" indent="0">
              <a:buNone/>
            </a:pPr>
            <a:r>
              <a:rPr lang="en-NZ" sz="2600" dirty="0" smtClean="0">
                <a:latin typeface="Courier10 BT" panose="02070509030505020404" pitchFamily="49" charset="0"/>
              </a:rPr>
              <a:t>	</a:t>
            </a:r>
            <a:r>
              <a:rPr lang="en-NZ" sz="1900" dirty="0" smtClean="0">
                <a:latin typeface="Courier10 BT" panose="02070509030505020404" pitchFamily="49" charset="0"/>
              </a:rPr>
              <a:t>print("Hello </a:t>
            </a:r>
            <a:r>
              <a:rPr lang="en-NZ" sz="1900" dirty="0">
                <a:latin typeface="Courier10 BT" panose="02070509030505020404" pitchFamily="49" charset="0"/>
              </a:rPr>
              <a:t>World</a:t>
            </a:r>
            <a:r>
              <a:rPr lang="en-NZ" sz="1900" dirty="0" smtClean="0">
                <a:latin typeface="Courier10 BT" panose="02070509030505020404" pitchFamily="49" charset="0"/>
              </a:rPr>
              <a:t>!")</a:t>
            </a:r>
          </a:p>
          <a:p>
            <a:pPr marL="548640" lvl="2" indent="0">
              <a:buNone/>
            </a:pPr>
            <a:endParaRPr lang="en-NZ" sz="2600" dirty="0" smtClean="0">
              <a:latin typeface="Courier10 BT" panose="02070509030505020404" pitchFamily="49" charset="0"/>
            </a:endParaRPr>
          </a:p>
          <a:p>
            <a:pPr marL="548640" lvl="2" indent="0">
              <a:buNone/>
            </a:pPr>
            <a:endParaRPr lang="en-NZ" sz="2600" dirty="0" smtClean="0">
              <a:latin typeface="Courier10 BT" panose="02070509030505020404" pitchFamily="49" charset="0"/>
            </a:endParaRPr>
          </a:p>
          <a:p>
            <a:pPr marL="548640" lvl="2" indent="0">
              <a:buNone/>
            </a:pPr>
            <a:endParaRPr lang="en-NZ" sz="1900" dirty="0">
              <a:latin typeface="Courier10 BT" panose="02070509030505020404" pitchFamily="49" charset="0"/>
            </a:endParaRPr>
          </a:p>
          <a:p>
            <a:pPr marL="548640" lvl="2" indent="0">
              <a:buNone/>
            </a:pPr>
            <a:endParaRPr lang="en-NZ" sz="1900" dirty="0" smtClean="0">
              <a:latin typeface="Courier10 BT" panose="02070509030505020404" pitchFamily="49" charset="0"/>
            </a:endParaRPr>
          </a:p>
          <a:p>
            <a:pPr marL="548640" lvl="2" indent="0">
              <a:buNone/>
            </a:pPr>
            <a:endParaRPr lang="en-NZ" sz="1900" dirty="0">
              <a:latin typeface="Courier10 BT" panose="02070509030505020404" pitchFamily="49" charset="0"/>
            </a:endParaRPr>
          </a:p>
          <a:p>
            <a:pPr marL="548640" lvl="2" indent="0">
              <a:buNone/>
            </a:pPr>
            <a:endParaRPr lang="en-NZ" sz="1900" dirty="0" smtClean="0">
              <a:latin typeface="Courier10 BT" panose="02070509030505020404" pitchFamily="49" charset="0"/>
            </a:endParaRPr>
          </a:p>
          <a:p>
            <a:pPr marL="548640" lvl="2" indent="0">
              <a:buNone/>
            </a:pPr>
            <a:endParaRPr lang="en-NZ" sz="1900" dirty="0">
              <a:latin typeface="Courier10 BT" panose="02070509030505020404" pitchFamily="49" charset="0"/>
            </a:endParaRPr>
          </a:p>
          <a:p>
            <a:pPr marL="548640" lvl="2" indent="0">
              <a:buNone/>
            </a:pPr>
            <a:endParaRPr lang="en-NZ" sz="1900" dirty="0">
              <a:latin typeface="Courier10 BT" panose="02070509030505020404" pitchFamily="49" charset="0"/>
            </a:endParaRPr>
          </a:p>
          <a:p>
            <a:pPr marL="342900" indent="-342900"/>
            <a:r>
              <a:rPr lang="en-NZ" dirty="0" smtClean="0"/>
              <a:t>Python 3 isn’t </a:t>
            </a:r>
            <a:r>
              <a:rPr lang="en-NZ" dirty="0" smtClean="0">
                <a:solidFill>
                  <a:srgbClr val="FF0000"/>
                </a:solidFill>
              </a:rPr>
              <a:t>backward compatible</a:t>
            </a:r>
            <a:r>
              <a:rPr lang="en-NZ" dirty="0" smtClean="0"/>
              <a:t>.</a:t>
            </a:r>
          </a:p>
          <a:p>
            <a:pPr marL="617220" lvl="1" indent="-342900"/>
            <a:r>
              <a:rPr lang="en-NZ" dirty="0" smtClean="0"/>
              <a:t>It won’t run “old code” correctly.</a:t>
            </a:r>
          </a:p>
          <a:p>
            <a:pPr marL="342900" indent="-342900"/>
            <a:r>
              <a:rPr lang="en-NZ" dirty="0" smtClean="0"/>
              <a:t>Python 2.5 (2006) wasn’t </a:t>
            </a:r>
            <a:r>
              <a:rPr lang="en-NZ" dirty="0" smtClean="0">
                <a:solidFill>
                  <a:srgbClr val="FF0000"/>
                </a:solidFill>
              </a:rPr>
              <a:t>forward compatible</a:t>
            </a:r>
            <a:r>
              <a:rPr lang="en-NZ" dirty="0" smtClean="0"/>
              <a:t>.</a:t>
            </a:r>
          </a:p>
          <a:p>
            <a:pPr marL="617220" lvl="1" indent="-342900"/>
            <a:r>
              <a:rPr lang="en-NZ" dirty="0" smtClean="0"/>
              <a:t>In Python 2.6 (2008) and 2.7 (2010), it is </a:t>
            </a:r>
            <a:r>
              <a:rPr lang="en-NZ" i="1" dirty="0" smtClean="0"/>
              <a:t>possible</a:t>
            </a:r>
            <a:r>
              <a:rPr lang="en-NZ" dirty="0" smtClean="0"/>
              <a:t> to write code which can be translated (using </a:t>
            </a:r>
            <a:r>
              <a:rPr lang="en-NZ" dirty="0" smtClean="0">
                <a:hlinkClick r:id="rId2"/>
              </a:rPr>
              <a:t>2to3</a:t>
            </a:r>
            <a:r>
              <a:rPr lang="en-NZ" dirty="0" smtClean="0"/>
              <a:t>) into code that will run correctly on Python 3 (2008-).</a:t>
            </a:r>
          </a:p>
          <a:p>
            <a:pPr marL="342900" indent="-342900"/>
            <a:r>
              <a:rPr lang="en-NZ" dirty="0" smtClean="0"/>
              <a:t>A slow </a:t>
            </a:r>
            <a:r>
              <a:rPr lang="en-NZ" dirty="0"/>
              <a:t>transition: </a:t>
            </a:r>
            <a:endParaRPr lang="en-NZ" dirty="0" smtClean="0"/>
          </a:p>
          <a:p>
            <a:pPr marL="617220" lvl="1" indent="-342900"/>
            <a:r>
              <a:rPr lang="en-NZ" dirty="0"/>
              <a:t>S</a:t>
            </a:r>
            <a:r>
              <a:rPr lang="en-NZ" dirty="0" smtClean="0"/>
              <a:t>ome </a:t>
            </a:r>
            <a:r>
              <a:rPr lang="en-NZ" dirty="0"/>
              <a:t>commonly-used libraries in Python 2 </a:t>
            </a:r>
            <a:r>
              <a:rPr lang="en-NZ" dirty="0">
                <a:hlinkClick r:id="rId3"/>
              </a:rPr>
              <a:t>still haven't been ported to Python 3</a:t>
            </a:r>
            <a:r>
              <a:rPr lang="en-NZ" dirty="0" smtClean="0"/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7263" y="1899692"/>
            <a:ext cx="8762201" cy="196135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“Hello World!” in Python 3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6</a:t>
            </a:fld>
            <a:endParaRPr lang="en-NZ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-5648" y="1899692"/>
            <a:ext cx="9104412" cy="1983326"/>
          </a:xfrm>
          <a:prstGeom prst="rect">
            <a:avLst/>
          </a:prstGeom>
          <a:noFill/>
          <a:ln>
            <a:noFill/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Python 3.4.3 (v3.4.3:9b73f1c3e601, Feb 24 2015, 22:43:06) [MSC v.1600 32 bit (Intel)] on win32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Type "help", "copyright", "credits" or "license" for more information.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&gt;&gt;&gt; 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Hello World!</a:t>
            </a:r>
          </a:p>
          <a:p>
            <a:pPr marL="548640" lvl="2" indent="0" fontAlgn="auto">
              <a:spcBef>
                <a:spcPts val="0"/>
              </a:spcBef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&gt;&gt;&gt;</a:t>
            </a: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-15552" y="2979860"/>
            <a:ext cx="4393322" cy="2880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48640" lvl="2" indent="0" fontAlgn="auto">
              <a:spcAft>
                <a:spcPts val="0"/>
              </a:spcAft>
              <a:buNone/>
            </a:pPr>
            <a:r>
              <a:rPr lang="en-NZ" sz="1800" dirty="0" smtClean="0">
                <a:latin typeface="Courier10 BT" panose="02070509030505020404" pitchFamily="49" charset="0"/>
              </a:rPr>
              <a:t>    </a:t>
            </a:r>
            <a:r>
              <a:rPr lang="en-NZ" sz="1800" dirty="0" smtClean="0">
                <a:solidFill>
                  <a:schemeClr val="bg1"/>
                </a:solidFill>
                <a:latin typeface="Courier10 BT" panose="02070509030505020404" pitchFamily="49" charset="0"/>
              </a:rPr>
              <a:t>print("Hello World!")</a:t>
            </a:r>
            <a:r>
              <a:rPr lang="en-NZ" sz="1800" dirty="0" smtClean="0">
                <a:latin typeface="Courier10 BT" panose="02070509030505020404" pitchFamily="49" charset="0"/>
              </a:rPr>
              <a:t> 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3997803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801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Z" dirty="0" smtClean="0"/>
              <a:t/>
            </a:r>
            <a:br>
              <a:rPr lang="en-NZ" dirty="0" smtClean="0"/>
            </a:br>
            <a:r>
              <a:rPr lang="en-NZ" dirty="0" smtClean="0"/>
              <a:t>“Hello World!” in Java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7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65100" y="1219200"/>
            <a:ext cx="9252396" cy="481608"/>
          </a:xfrm>
        </p:spPr>
        <p:txBody>
          <a:bodyPr>
            <a:normAutofit lnSpcReduction="10000"/>
          </a:bodyPr>
          <a:lstStyle/>
          <a:p>
            <a:r>
              <a:rPr lang="en-NZ" dirty="0" smtClean="0">
                <a:latin typeface="Courier10 BT" panose="02070509030505020404" pitchFamily="49" charset="0"/>
              </a:rPr>
              <a:t>Hello.java</a:t>
            </a:r>
            <a:r>
              <a:rPr lang="en-NZ" dirty="0" smtClean="0"/>
              <a:t> (Java source code):</a:t>
            </a:r>
            <a:endParaRPr lang="en-NZ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560512" y="1700808"/>
            <a:ext cx="7236172" cy="1993776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 fontAlgn="auto">
              <a:lnSpc>
                <a:spcPct val="107000"/>
              </a:lnSpc>
              <a:spcAft>
                <a:spcPts val="0"/>
              </a:spcAft>
              <a:buFont typeface="Wingdings 3"/>
              <a:buNone/>
            </a:pP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Hello {</a:t>
            </a:r>
            <a:endParaRPr lang="en-NZ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 fontAlgn="auto">
              <a:lnSpc>
                <a:spcPct val="107000"/>
              </a:lnSpc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NZ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NZ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 fontAlgn="auto">
              <a:lnSpc>
                <a:spcPct val="107000"/>
              </a:lnSpc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NZ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NZ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NZ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.println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NZ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"Hello World!"</a:t>
            </a: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NZ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 fontAlgn="auto">
              <a:lnSpc>
                <a:spcPct val="107000"/>
              </a:lnSpc>
              <a:spcAft>
                <a:spcPts val="0"/>
              </a:spcAft>
              <a:buFont typeface="Wingdings 3"/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NZ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4320" lvl="1" indent="0" fontAlgn="auto">
              <a:lnSpc>
                <a:spcPct val="107000"/>
              </a:lnSpc>
              <a:spcAft>
                <a:spcPts val="800"/>
              </a:spcAft>
              <a:buFont typeface="Wingdings 3"/>
              <a:buNone/>
            </a:pPr>
            <a:r>
              <a:rPr lang="en-NZ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NZ" sz="1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fontAlgn="auto">
              <a:spcAft>
                <a:spcPts val="0"/>
              </a:spcAft>
              <a:buFont typeface="Wingdings 3"/>
              <a:buNone/>
            </a:pPr>
            <a:endParaRPr lang="en-NZ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165100" y="3694584"/>
            <a:ext cx="9252396" cy="2661766"/>
          </a:xfrm>
          <a:prstGeom prst="rect">
            <a:avLst/>
          </a:prstGeom>
        </p:spPr>
        <p:txBody>
          <a:bodyPr vert="horz">
            <a:normAutofit fontScale="77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NZ" dirty="0" smtClean="0"/>
              <a:t>Python programs have much less </a:t>
            </a:r>
            <a:r>
              <a:rPr lang="en-NZ" dirty="0" smtClean="0">
                <a:hlinkClick r:id="rId2"/>
              </a:rPr>
              <a:t>gobbledygook</a:t>
            </a:r>
            <a:r>
              <a:rPr lang="en-NZ" dirty="0"/>
              <a:t> </a:t>
            </a:r>
            <a:r>
              <a:rPr lang="en-NZ" dirty="0" smtClean="0"/>
              <a:t>than Java programs.</a:t>
            </a:r>
            <a:endParaRPr lang="en-NZ" dirty="0" smtClean="0"/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“</a:t>
            </a:r>
            <a:r>
              <a:rPr lang="en-NZ" dirty="0"/>
              <a:t>language that is … made unintelligible by excessive use of technical </a:t>
            </a:r>
            <a:r>
              <a:rPr lang="en-NZ" dirty="0" smtClean="0"/>
              <a:t>terms” (OED online).</a:t>
            </a:r>
            <a:endParaRPr lang="en-NZ" dirty="0" smtClean="0"/>
          </a:p>
          <a:p>
            <a:pPr fontAlgn="auto">
              <a:spcAft>
                <a:spcPts val="0"/>
              </a:spcAft>
            </a:pPr>
            <a:r>
              <a:rPr lang="en-NZ" dirty="0" smtClean="0">
                <a:solidFill>
                  <a:srgbClr val="FF0000"/>
                </a:solidFill>
              </a:rPr>
              <a:t>Syntax</a:t>
            </a:r>
            <a:r>
              <a:rPr lang="en-NZ" dirty="0" smtClean="0"/>
              <a:t> is a set of rules defining what </a:t>
            </a:r>
            <a:r>
              <a:rPr lang="en-NZ" dirty="0"/>
              <a:t>a compiler or interpreter “should accept” as a program</a:t>
            </a:r>
            <a:r>
              <a:rPr lang="en-NZ" dirty="0" smtClean="0"/>
              <a:t>.</a:t>
            </a:r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You saw a syntax error message on slide #5.</a:t>
            </a:r>
            <a:endParaRPr lang="en-NZ" dirty="0"/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Syntax is the “form” of </a:t>
            </a:r>
            <a:r>
              <a:rPr lang="en-NZ" dirty="0"/>
              <a:t>a </a:t>
            </a:r>
            <a:r>
              <a:rPr lang="en-NZ" dirty="0" smtClean="0"/>
              <a:t>program.</a:t>
            </a:r>
          </a:p>
          <a:p>
            <a:pPr fontAlgn="auto">
              <a:spcAft>
                <a:spcPts val="0"/>
              </a:spcAft>
            </a:pPr>
            <a:r>
              <a:rPr lang="en-NZ" dirty="0" smtClean="0">
                <a:solidFill>
                  <a:srgbClr val="FF0000"/>
                </a:solidFill>
              </a:rPr>
              <a:t>Semantics</a:t>
            </a:r>
            <a:r>
              <a:rPr lang="en-NZ" dirty="0" smtClean="0"/>
              <a:t> is the “meaning” of a program.</a:t>
            </a:r>
          </a:p>
          <a:p>
            <a:pPr lvl="1" fontAlgn="auto">
              <a:spcAft>
                <a:spcPts val="0"/>
              </a:spcAft>
            </a:pPr>
            <a:r>
              <a:rPr lang="en-NZ" dirty="0" smtClean="0"/>
              <a:t>The semantics of a programming language define what a computer “should do” when it executes a program</a:t>
            </a:r>
            <a:r>
              <a:rPr lang="en-NZ" dirty="0"/>
              <a:t> </a:t>
            </a:r>
            <a:r>
              <a:rPr lang="en-NZ" dirty="0" smtClean="0"/>
              <a:t>in that language.</a:t>
            </a:r>
          </a:p>
        </p:txBody>
      </p:sp>
    </p:spTree>
    <p:extLst>
      <p:ext uri="{BB962C8B-B14F-4D97-AF65-F5344CB8AC3E}">
        <p14:creationId xmlns:p14="http://schemas.microsoft.com/office/powerpoint/2010/main" val="630909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More on Backward Compatibility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8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fontAlgn="auto">
              <a:spcAft>
                <a:spcPts val="0"/>
              </a:spcAft>
            </a:pPr>
            <a:r>
              <a:rPr lang="en-NZ" dirty="0" smtClean="0"/>
              <a:t>Until 2011, Java had excellent backward compatibility.</a:t>
            </a:r>
          </a:p>
          <a:p>
            <a:pPr lvl="1"/>
            <a:r>
              <a:rPr lang="en-NZ" dirty="0" smtClean="0"/>
              <a:t>Java programs that were compiled into bytecode in 2002 (J2SE 1.4) would still run in 2008, if you maintained a Java 1.4 runtime system on your platform.</a:t>
            </a:r>
          </a:p>
          <a:p>
            <a:pPr lvl="2"/>
            <a:r>
              <a:rPr lang="en-NZ" dirty="0" smtClean="0"/>
              <a:t>Note: after 2008, Java 1.4 was no longer supported – no more security patches.</a:t>
            </a:r>
          </a:p>
          <a:p>
            <a:pPr lvl="1"/>
            <a:r>
              <a:rPr lang="en-NZ" dirty="0" smtClean="0"/>
              <a:t>Java programs that were compiled into bytecode in 2006 (Java SE 6) would still run in 2012, if you maintained a Java 1.6 runtime system.</a:t>
            </a:r>
          </a:p>
          <a:p>
            <a:r>
              <a:rPr lang="en-NZ" dirty="0" smtClean="0"/>
              <a:t>Backward-compatibility of compiled code is </a:t>
            </a:r>
          </a:p>
          <a:p>
            <a:pPr lvl="1"/>
            <a:r>
              <a:rPr lang="en-NZ" dirty="0" smtClean="0"/>
              <a:t>very desirable in software applications, because you can upgrade a system without affecting the software.</a:t>
            </a:r>
          </a:p>
          <a:p>
            <a:pPr lvl="1"/>
            <a:r>
              <a:rPr lang="en-NZ" dirty="0" smtClean="0"/>
              <a:t>very undesirable for malware, because it is still dangerous on the upgraded system!</a:t>
            </a:r>
          </a:p>
          <a:p>
            <a:r>
              <a:rPr lang="en-NZ" dirty="0" smtClean="0"/>
              <a:t>In 2011, </a:t>
            </a:r>
            <a:r>
              <a:rPr lang="en-NZ" dirty="0"/>
              <a:t>Oracle advised that </a:t>
            </a:r>
            <a:endParaRPr lang="en-NZ" dirty="0" smtClean="0"/>
          </a:p>
          <a:p>
            <a:pPr lvl="1"/>
            <a:r>
              <a:rPr lang="en-NZ" dirty="0" smtClean="0"/>
              <a:t>“keeping old </a:t>
            </a:r>
            <a:r>
              <a:rPr lang="en-NZ" dirty="0"/>
              <a:t>and unsupported versions of Java on your system presents a serious security </a:t>
            </a:r>
            <a:r>
              <a:rPr lang="en-NZ" dirty="0" smtClean="0"/>
              <a:t>risk.”</a:t>
            </a:r>
          </a:p>
          <a:p>
            <a:pPr fontAlgn="auto">
              <a:spcAft>
                <a:spcPts val="0"/>
              </a:spcAft>
            </a:pPr>
            <a:r>
              <a:rPr lang="en-NZ" dirty="0" smtClean="0"/>
              <a:t>The authors of Java are very careful to preserve backward-compatibility at the source-code level.</a:t>
            </a:r>
          </a:p>
          <a:p>
            <a:pPr lvl="1"/>
            <a:r>
              <a:rPr lang="en-NZ" dirty="0" smtClean="0"/>
              <a:t>With few exceptions, old source code is syntactically correct on the current edition of Java.</a:t>
            </a:r>
          </a:p>
          <a:p>
            <a:pPr lvl="1"/>
            <a:r>
              <a:rPr lang="en-NZ" dirty="0" smtClean="0"/>
              <a:t>Semantics are carefully controlled; but there are some changes across versions, so recompiled code should be tested to assure correct behaviour.</a:t>
            </a:r>
          </a:p>
          <a:p>
            <a:pPr lvl="1"/>
            <a:r>
              <a:rPr lang="en-NZ" dirty="0" smtClean="0"/>
              <a:t>The main problem: you must rewrite any source code that imports an obsolete library.</a:t>
            </a:r>
          </a:p>
          <a:p>
            <a:r>
              <a:rPr lang="en-NZ" dirty="0" smtClean="0"/>
              <a:t>The authors of Python are now very aware of the importance of backward compatibility.</a:t>
            </a:r>
          </a:p>
          <a:p>
            <a:pPr lvl="1"/>
            <a:r>
              <a:rPr lang="en-NZ" dirty="0" smtClean="0"/>
              <a:t>In April 2014, the end-of-life for Python 2 (2000-) was extended from 2014 to 2020, so that users who hadn’t yet completed the port to Python 3 (2008-) would have enough time to do so.</a:t>
            </a:r>
          </a:p>
        </p:txBody>
      </p:sp>
    </p:spTree>
    <p:extLst>
      <p:ext uri="{BB962C8B-B14F-4D97-AF65-F5344CB8AC3E}">
        <p14:creationId xmlns:p14="http://schemas.microsoft.com/office/powerpoint/2010/main" val="283376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Syntax and semantics of Java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COMPSCI 230: OOD</a:t>
            </a: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A6582-9796-409F-A1EA-A094F915F976}" type="slidenum">
              <a:rPr lang="en-NZ" smtClean="0"/>
              <a:pPr/>
              <a:t>9</a:t>
            </a:fld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9116" y="1147192"/>
            <a:ext cx="9324404" cy="5306144"/>
          </a:xfrm>
        </p:spPr>
        <p:txBody>
          <a:bodyPr>
            <a:normAutofit fontScale="77500" lnSpcReduction="20000"/>
          </a:bodyPr>
          <a:lstStyle/>
          <a:p>
            <a:r>
              <a:rPr lang="en-NZ" dirty="0" smtClean="0"/>
              <a:t>Java’s syntax is similar to C/C++.</a:t>
            </a:r>
          </a:p>
          <a:p>
            <a:pPr lvl="1"/>
            <a:r>
              <a:rPr lang="en-NZ" dirty="0" smtClean="0"/>
              <a:t>There’s a </a:t>
            </a:r>
            <a:r>
              <a:rPr lang="en-NZ" i="1" dirty="0" smtClean="0"/>
              <a:t>lot</a:t>
            </a:r>
            <a:r>
              <a:rPr lang="en-NZ" dirty="0" smtClean="0"/>
              <a:t> of detail to learn, but it does make some sense (eventually ;-).</a:t>
            </a:r>
          </a:p>
          <a:p>
            <a:pPr lvl="1"/>
            <a:r>
              <a:rPr lang="en-NZ" dirty="0" smtClean="0"/>
              <a:t>Once you have learned Java’s syntax, you’ll have a good head-start on C!</a:t>
            </a:r>
          </a:p>
          <a:p>
            <a:pPr lvl="1"/>
            <a:r>
              <a:rPr lang="en-NZ" dirty="0" smtClean="0"/>
              <a:t>I won’t attempt to teach Java syntax in my lectures.</a:t>
            </a:r>
          </a:p>
          <a:p>
            <a:pPr lvl="2"/>
            <a:r>
              <a:rPr lang="en-NZ" dirty="0" smtClean="0"/>
              <a:t>Learning Java syntax is like learning how to spell words correctly in English: there’s an awful lot to memorise, and only a few concepts.</a:t>
            </a:r>
          </a:p>
          <a:p>
            <a:pPr lvl="2"/>
            <a:r>
              <a:rPr lang="en-NZ" dirty="0" smtClean="0"/>
              <a:t>The only way to learn Java syntax is by writing, and reading, a lot of Java programs!</a:t>
            </a:r>
          </a:p>
          <a:p>
            <a:pPr lvl="3"/>
            <a:r>
              <a:rPr lang="en-NZ" dirty="0" smtClean="0"/>
              <a:t>The Java compiler will issue an error message when you “get it wrong”.  </a:t>
            </a:r>
          </a:p>
          <a:p>
            <a:pPr lvl="3"/>
            <a:r>
              <a:rPr lang="en-NZ" dirty="0" smtClean="0"/>
              <a:t>Practice… and learn from your mistakes!</a:t>
            </a:r>
          </a:p>
          <a:p>
            <a:pPr lvl="2"/>
            <a:r>
              <a:rPr lang="en-NZ" dirty="0" smtClean="0"/>
              <a:t>Don’t aim for perfection.  </a:t>
            </a:r>
          </a:p>
          <a:p>
            <a:pPr lvl="3"/>
            <a:r>
              <a:rPr lang="en-NZ" dirty="0" smtClean="0"/>
              <a:t>You’ll have Eclipse in the lab.  </a:t>
            </a:r>
          </a:p>
          <a:p>
            <a:pPr lvl="3"/>
            <a:r>
              <a:rPr lang="en-NZ" dirty="0" smtClean="0"/>
              <a:t>On a test or exam, </a:t>
            </a:r>
            <a:r>
              <a:rPr lang="en-NZ" dirty="0" err="1" smtClean="0"/>
              <a:t>yr</a:t>
            </a:r>
            <a:r>
              <a:rPr lang="en-NZ" dirty="0" smtClean="0"/>
              <a:t> </a:t>
            </a:r>
            <a:r>
              <a:rPr lang="en-NZ" dirty="0" err="1" smtClean="0"/>
              <a:t>mrkr</a:t>
            </a:r>
            <a:r>
              <a:rPr lang="en-NZ" dirty="0" smtClean="0"/>
              <a:t> </a:t>
            </a:r>
            <a:r>
              <a:rPr lang="en-NZ" dirty="0" err="1" smtClean="0"/>
              <a:t>cn</a:t>
            </a:r>
            <a:r>
              <a:rPr lang="en-NZ" dirty="0" smtClean="0"/>
              <a:t> </a:t>
            </a:r>
            <a:r>
              <a:rPr lang="en-NZ" dirty="0" err="1" smtClean="0"/>
              <a:t>prbbly</a:t>
            </a:r>
            <a:r>
              <a:rPr lang="en-NZ" dirty="0" smtClean="0"/>
              <a:t> </a:t>
            </a:r>
            <a:r>
              <a:rPr lang="en-NZ" dirty="0" err="1" smtClean="0"/>
              <a:t>ndrstnd</a:t>
            </a:r>
            <a:r>
              <a:rPr lang="en-NZ" dirty="0" smtClean="0"/>
              <a:t> </a:t>
            </a:r>
            <a:r>
              <a:rPr lang="en-NZ" dirty="0" err="1" smtClean="0"/>
              <a:t>wht</a:t>
            </a:r>
            <a:r>
              <a:rPr lang="en-NZ" dirty="0" smtClean="0"/>
              <a:t> y </a:t>
            </a:r>
            <a:r>
              <a:rPr lang="en-NZ" dirty="0" err="1" smtClean="0"/>
              <a:t>wrt</a:t>
            </a:r>
            <a:r>
              <a:rPr lang="en-NZ" dirty="0" smtClean="0"/>
              <a:t> </a:t>
            </a:r>
            <a:r>
              <a:rPr lang="en-NZ" dirty="0" err="1" smtClean="0"/>
              <a:t>vn</a:t>
            </a:r>
            <a:r>
              <a:rPr lang="en-NZ" dirty="0" smtClean="0"/>
              <a:t> f y </a:t>
            </a:r>
            <a:r>
              <a:rPr lang="en-NZ" dirty="0" err="1" smtClean="0"/>
              <a:t>mk</a:t>
            </a:r>
            <a:r>
              <a:rPr lang="en-NZ" dirty="0" smtClean="0"/>
              <a:t> </a:t>
            </a:r>
            <a:r>
              <a:rPr lang="en-NZ" dirty="0" err="1" smtClean="0"/>
              <a:t>fw</a:t>
            </a:r>
            <a:r>
              <a:rPr lang="en-NZ" dirty="0" smtClean="0"/>
              <a:t> </a:t>
            </a:r>
            <a:r>
              <a:rPr lang="en-NZ" dirty="0" err="1" smtClean="0"/>
              <a:t>rrrs</a:t>
            </a:r>
            <a:r>
              <a:rPr lang="en-NZ" dirty="0" smtClean="0"/>
              <a:t>.</a:t>
            </a:r>
          </a:p>
          <a:p>
            <a:r>
              <a:rPr lang="en-NZ" dirty="0" smtClean="0"/>
              <a:t>Python’s semantics is similar to Java.</a:t>
            </a:r>
          </a:p>
          <a:p>
            <a:pPr lvl="1"/>
            <a:r>
              <a:rPr lang="en-NZ" dirty="0" smtClean="0"/>
              <a:t>If you have a good working understanding of “what a Python program is supposed to do”, you have a good head-start on Java semantics.</a:t>
            </a:r>
          </a:p>
          <a:p>
            <a:pPr lvl="1"/>
            <a:r>
              <a:rPr lang="en-NZ" dirty="0" smtClean="0"/>
              <a:t>However, Python is weakly-typed, and Java is strongly-typed.</a:t>
            </a:r>
          </a:p>
          <a:p>
            <a:pPr lvl="2"/>
            <a:r>
              <a:rPr lang="en-NZ" dirty="0" smtClean="0"/>
              <a:t>Learning Java’s </a:t>
            </a:r>
            <a:r>
              <a:rPr lang="en-NZ" dirty="0" smtClean="0">
                <a:solidFill>
                  <a:srgbClr val="FF0000"/>
                </a:solidFill>
              </a:rPr>
              <a:t>type system</a:t>
            </a:r>
            <a:r>
              <a:rPr lang="en-NZ" dirty="0" smtClean="0"/>
              <a:t> is a significant achievement for any programmer.  </a:t>
            </a:r>
            <a:endParaRPr lang="en-NZ" dirty="0"/>
          </a:p>
          <a:p>
            <a:pPr lvl="2"/>
            <a:r>
              <a:rPr lang="en-NZ" dirty="0" smtClean="0"/>
              <a:t>I’ll devote quite a bit of lecture time to this concept, and the assignments should help.</a:t>
            </a:r>
          </a:p>
          <a:p>
            <a:pPr lvl="2"/>
            <a:r>
              <a:rPr lang="en-NZ" dirty="0" smtClean="0"/>
              <a:t>You won’t understand Java’s type system in an hour, or in a day… but once you “get it”, you’ll be a competent Java programmer.  Give it a go!   We’ll start on the next slide…</a:t>
            </a:r>
          </a:p>
        </p:txBody>
      </p:sp>
    </p:spTree>
    <p:extLst>
      <p:ext uri="{BB962C8B-B14F-4D97-AF65-F5344CB8AC3E}">
        <p14:creationId xmlns:p14="http://schemas.microsoft.com/office/powerpoint/2010/main" val="350208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S105_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CS105_10</Template>
  <TotalTime>3406</TotalTime>
  <Words>1119</Words>
  <Application>Microsoft Office PowerPoint</Application>
  <PresentationFormat>A4 Paper (210x297 mm)</PresentationFormat>
  <Paragraphs>154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3" baseType="lpstr">
      <vt:lpstr>新細明體</vt:lpstr>
      <vt:lpstr>Bookman Old Style</vt:lpstr>
      <vt:lpstr>Calibri</vt:lpstr>
      <vt:lpstr>Consolas</vt:lpstr>
      <vt:lpstr>Courier10 BT</vt:lpstr>
      <vt:lpstr>Gill Sans MT</vt:lpstr>
      <vt:lpstr>Tahoma</vt:lpstr>
      <vt:lpstr>Times New Roman</vt:lpstr>
      <vt:lpstr>Wingdings</vt:lpstr>
      <vt:lpstr>Wingdings 3</vt:lpstr>
      <vt:lpstr>CS105_10</vt:lpstr>
      <vt:lpstr>CompSci 230 Software Construction </vt:lpstr>
      <vt:lpstr>Agenda</vt:lpstr>
      <vt:lpstr>xkcd 353: Python</vt:lpstr>
      <vt:lpstr>xkcd 353: Python (2 of 2)</vt:lpstr>
      <vt:lpstr>Hello World!</vt:lpstr>
      <vt:lpstr>“Hello World!” in Python 3</vt:lpstr>
      <vt:lpstr> “Hello World!” in Java</vt:lpstr>
      <vt:lpstr>More on Backward Compatibility</vt:lpstr>
      <vt:lpstr>Syntax and semantics of Java</vt:lpstr>
      <vt:lpstr>Dissection of a Java Class</vt:lpstr>
      <vt:lpstr>Try it in Eclipse!</vt:lpstr>
      <vt:lpstr>Review</vt:lpstr>
    </vt:vector>
  </TitlesOfParts>
  <Company>The 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 Chang</dc:creator>
  <cp:lastModifiedBy>ctho065</cp:lastModifiedBy>
  <cp:revision>389</cp:revision>
  <cp:lastPrinted>2012-07-10T00:39:30Z</cp:lastPrinted>
  <dcterms:created xsi:type="dcterms:W3CDTF">2003-06-18T01:49:53Z</dcterms:created>
  <dcterms:modified xsi:type="dcterms:W3CDTF">2015-03-03T03:16:07Z</dcterms:modified>
</cp:coreProperties>
</file>