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</p:sldMasterIdLst>
  <p:notesMasterIdLst>
    <p:notesMasterId r:id="rId21"/>
  </p:notesMasterIdLst>
  <p:handoutMasterIdLst>
    <p:handoutMasterId r:id="rId22"/>
  </p:handoutMasterIdLst>
  <p:sldIdLst>
    <p:sldId id="256" r:id="rId2"/>
    <p:sldId id="319" r:id="rId3"/>
    <p:sldId id="288" r:id="rId4"/>
    <p:sldId id="323" r:id="rId5"/>
    <p:sldId id="326" r:id="rId6"/>
    <p:sldId id="324" r:id="rId7"/>
    <p:sldId id="333" r:id="rId8"/>
    <p:sldId id="334" r:id="rId9"/>
    <p:sldId id="329" r:id="rId10"/>
    <p:sldId id="332" r:id="rId11"/>
    <p:sldId id="335" r:id="rId12"/>
    <p:sldId id="336" r:id="rId13"/>
    <p:sldId id="337" r:id="rId14"/>
    <p:sldId id="327" r:id="rId15"/>
    <p:sldId id="338" r:id="rId16"/>
    <p:sldId id="339" r:id="rId17"/>
    <p:sldId id="331" r:id="rId18"/>
    <p:sldId id="328" r:id="rId19"/>
    <p:sldId id="305" r:id="rId20"/>
  </p:sldIdLst>
  <p:sldSz cx="9906000" cy="6858000" type="A4"/>
  <p:notesSz cx="6797675" cy="9926638"/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658" autoAdjust="0"/>
    <p:restoredTop sz="94737" autoAdjust="0"/>
  </p:normalViewPr>
  <p:slideViewPr>
    <p:cSldViewPr>
      <p:cViewPr varScale="1">
        <p:scale>
          <a:sx n="68" d="100"/>
          <a:sy n="68" d="100"/>
        </p:scale>
        <p:origin x="1434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65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>
            <a:lvl1pPr algn="l" defTabSz="92203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5" y="1"/>
            <a:ext cx="2945862" cy="49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>
            <a:lvl1pPr algn="r" defTabSz="92203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463"/>
            <a:ext cx="2945862" cy="49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b" anchorCtr="0" compatLnSpc="1">
            <a:prstTxWarp prst="textNoShape">
              <a:avLst/>
            </a:prstTxWarp>
          </a:bodyPr>
          <a:lstStyle>
            <a:lvl1pPr algn="l" defTabSz="92203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5" y="9432463"/>
            <a:ext cx="2945862" cy="49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b" anchorCtr="0" compatLnSpc="1">
            <a:prstTxWarp prst="textNoShape">
              <a:avLst/>
            </a:prstTxWarp>
          </a:bodyPr>
          <a:lstStyle>
            <a:lvl1pPr algn="r" defTabSz="92203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fld id="{0C741521-4A33-40CB-A3C8-9F255B07B84F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85228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>
            <a:lvl1pPr algn="l" defTabSz="922035">
              <a:defRPr sz="1300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5" y="1"/>
            <a:ext cx="2945862" cy="49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>
            <a:lvl1pPr algn="r" defTabSz="922035">
              <a:defRPr sz="1300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4538"/>
            <a:ext cx="5381625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2" y="4715463"/>
            <a:ext cx="4985772" cy="446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smtClean="0"/>
              <a:t>Click to edit Master text styles</a:t>
            </a:r>
          </a:p>
          <a:p>
            <a:pPr lvl="1"/>
            <a:r>
              <a:rPr lang="en-NZ" smtClean="0"/>
              <a:t>Second level</a:t>
            </a:r>
          </a:p>
          <a:p>
            <a:pPr lvl="2"/>
            <a:r>
              <a:rPr lang="en-NZ" smtClean="0"/>
              <a:t>Third level</a:t>
            </a:r>
          </a:p>
          <a:p>
            <a:pPr lvl="3"/>
            <a:r>
              <a:rPr lang="en-NZ" smtClean="0"/>
              <a:t>Fourth level</a:t>
            </a:r>
          </a:p>
          <a:p>
            <a:pPr lvl="4"/>
            <a:r>
              <a:rPr lang="en-NZ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463"/>
            <a:ext cx="2945862" cy="49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b" anchorCtr="0" compatLnSpc="1">
            <a:prstTxWarp prst="textNoShape">
              <a:avLst/>
            </a:prstTxWarp>
          </a:bodyPr>
          <a:lstStyle>
            <a:lvl1pPr algn="l" defTabSz="922035">
              <a:defRPr sz="1300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5" y="9432463"/>
            <a:ext cx="2945862" cy="49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b" anchorCtr="0" compatLnSpc="1">
            <a:prstTxWarp prst="textNoShape">
              <a:avLst/>
            </a:prstTxWarp>
          </a:bodyPr>
          <a:lstStyle>
            <a:lvl1pPr algn="r" defTabSz="922035">
              <a:defRPr sz="1300">
                <a:latin typeface="Times New Roman" pitchFamily="18" charset="0"/>
              </a:defRPr>
            </a:lvl1pPr>
          </a:lstStyle>
          <a:p>
            <a:fld id="{015F5D31-D609-4875-A03F-8218D830ED8B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57959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32A0A1-3295-4191-8003-405EB50D1542}" type="slidenum">
              <a:rPr lang="en-NZ"/>
              <a:pPr/>
              <a:t>1</a:t>
            </a:fld>
            <a:endParaRPr lang="en-NZ" dirty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8025" y="744538"/>
            <a:ext cx="5381625" cy="3725862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656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F5D31-D609-4875-A03F-8218D830ED8B}" type="slidenum">
              <a:rPr lang="en-NZ" smtClean="0"/>
              <a:pPr/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1544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F5D31-D609-4875-A03F-8218D830ED8B}" type="slidenum">
              <a:rPr lang="en-NZ" smtClean="0"/>
              <a:pPr/>
              <a:t>3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7336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498" y="6355080"/>
            <a:ext cx="1320800" cy="365760"/>
          </a:xfrm>
        </p:spPr>
        <p:txBody>
          <a:bodyPr/>
          <a:lstStyle/>
          <a:p>
            <a:fld id="{EF451CEC-180C-48BD-BC42-5E2F6BF56289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1" name="Rectangle 20"/>
          <p:cNvSpPr/>
          <p:nvPr/>
        </p:nvSpPr>
        <p:spPr>
          <a:xfrm>
            <a:off x="980281" y="3648075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80281" y="3648075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2251" y="2286001"/>
            <a:ext cx="109034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E966-B2DA-4E69-8B67-6107F8F82A2F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75D5-549F-47C6-9B66-D5D109770117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4175914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5000" y="6356350"/>
            <a:ext cx="2479802" cy="36576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00" y="6356350"/>
            <a:ext cx="2146300" cy="365760"/>
          </a:xfrm>
        </p:spPr>
        <p:txBody>
          <a:bodyPr/>
          <a:lstStyle/>
          <a:p>
            <a:fld id="{989A6582-9796-409F-A1EA-A094F915F976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002" y="6355080"/>
            <a:ext cx="1647698" cy="365760"/>
          </a:xfrm>
        </p:spPr>
        <p:txBody>
          <a:bodyPr/>
          <a:lstStyle/>
          <a:p>
            <a:fld id="{C57045F2-9057-4CE4-96BB-25774CECCA1C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Rectangle 6"/>
          <p:cNvSpPr/>
          <p:nvPr/>
        </p:nvSpPr>
        <p:spPr>
          <a:xfrm>
            <a:off x="990600" y="2819400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90600" y="2819400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F3FC3-8E9D-4E7A-B408-86DA62033C65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2DE6-9BD8-4B82-A187-796DAF58579B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6CDF-CC11-4CD0-9F56-4BFA992A39BF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20B8-80F2-4BF1-92C4-015A56B0D5D5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84A4-8DFB-4C82-A896-9F664FE21787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675492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2B2A-4F34-4E85-BD8E-2A1F3F19299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5300" y="500856"/>
            <a:ext cx="19812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28659" y="152400"/>
            <a:ext cx="8482041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95300" y="1219200"/>
            <a:ext cx="89154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000" y="6356350"/>
            <a:ext cx="247980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202" y="6356350"/>
            <a:ext cx="3797300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00" y="6356350"/>
            <a:ext cx="21463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7AB5CE-884F-4AAD-BA76-283F9C884A0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fpl.cs.depaul.edu/jriely/java4python/java4python.start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docs.oracle.com/javase/tutorial/getStarted/intro/definition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ython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pypy.org/performance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benchmarksgame.alioth.debian.org/u64q/python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e.org/details/SeanKellyRecoveryfromAddiction" TargetMode="External"/><Relationship Id="rId2" Type="http://schemas.openxmlformats.org/officeDocument/2006/relationships/hyperlink" Target="http://www.javaworld.com/article/2078738/java-se/why-netflix-is-embracing-python-over-java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media.dice.com/wp-content/uploads/2014/05/Screenshot-2014-05-14-14.53.08.pn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itHub" TargetMode="External"/><Relationship Id="rId2" Type="http://schemas.openxmlformats.org/officeDocument/2006/relationships/hyperlink" Target="http://github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s://education.github.com/pack" TargetMode="External"/><Relationship Id="rId4" Type="http://schemas.openxmlformats.org/officeDocument/2006/relationships/hyperlink" Target="http://news.dice.com/2015/02/12/javascript-tops-github-most-popular-languages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getStarted/intro/definitio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isco.com/web/offers/lp/midyear-security-report/index.html?keycode=50265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co.com/web/offers/lp/2015-annual-security-report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oogleonlinesecurity.blogspot.co.nz/2014/07/announcing-project-zero.html" TargetMode="External"/><Relationship Id="rId2" Type="http://schemas.openxmlformats.org/officeDocument/2006/relationships/hyperlink" Target="http://java-0day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hreatpost.com/1800-domains-overtaken-by-flash-zero-day/110835" TargetMode="External"/><Relationship Id="rId4" Type="http://schemas.openxmlformats.org/officeDocument/2006/relationships/hyperlink" Target="http://www.zdnet.com/article/googles-project-zero-reveals-three-apple-os-x-zero-day-vulnerabilities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acle.com/technetwork/java/intro-141325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fpl.cs.depaul.edu/jriely/java4python/java4python.start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NZ" altLang="zh-TW" dirty="0" err="1" smtClean="0">
                <a:ea typeface="新細明體" pitchFamily="18" charset="-120"/>
              </a:rPr>
              <a:t>CompSci</a:t>
            </a:r>
            <a:r>
              <a:rPr lang="en-NZ" altLang="zh-TW" dirty="0" smtClean="0">
                <a:ea typeface="新細明體" pitchFamily="18" charset="-120"/>
              </a:rPr>
              <a:t> 230</a:t>
            </a:r>
            <a:br>
              <a:rPr lang="en-NZ" altLang="zh-TW" dirty="0" smtClean="0">
                <a:ea typeface="新細明體" pitchFamily="18" charset="-120"/>
              </a:rPr>
            </a:br>
            <a:r>
              <a:rPr lang="en-US" altLang="en-US" dirty="0" smtClean="0"/>
              <a:t>Introduction to Java</a:t>
            </a:r>
            <a:br>
              <a:rPr lang="en-US" altLang="en-US" dirty="0" smtClean="0"/>
            </a:br>
            <a:endParaRPr lang="en-US" dirty="0" smtClean="0">
              <a:ea typeface="新細明體" pitchFamily="18" charset="-120"/>
            </a:endParaRPr>
          </a:p>
        </p:txBody>
      </p:sp>
      <p:sp>
        <p:nvSpPr>
          <p:cNvPr id="2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052442"/>
            <a:ext cx="7520632" cy="1472902"/>
          </a:xfrm>
        </p:spPr>
        <p:txBody>
          <a:bodyPr>
            <a:noAutofit/>
          </a:bodyPr>
          <a:lstStyle/>
          <a:p>
            <a:r>
              <a:rPr lang="en-NZ" sz="1800" dirty="0" smtClean="0"/>
              <a:t>Lecture Slides #1: S1 </a:t>
            </a:r>
            <a:r>
              <a:rPr lang="en-NZ" sz="1800" dirty="0" smtClean="0"/>
              <a:t>2015</a:t>
            </a:r>
          </a:p>
          <a:p>
            <a:r>
              <a:rPr lang="en-NZ" sz="1800" dirty="0" smtClean="0"/>
              <a:t>Version 1.1 of 2015-03-02: discussed </a:t>
            </a:r>
            <a:r>
              <a:rPr lang="en-NZ" sz="1800" dirty="0" err="1" smtClean="0"/>
              <a:t>jitting</a:t>
            </a:r>
            <a:r>
              <a:rPr lang="en-NZ" sz="1800" dirty="0" smtClean="0"/>
              <a:t> on slide 14</a:t>
            </a:r>
            <a:endParaRPr lang="en-N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Static and Dynamic Languages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10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>
                <a:hlinkClick r:id="rId2"/>
              </a:rPr>
              <a:t>java4Python</a:t>
            </a:r>
            <a:r>
              <a:rPr lang="en-NZ" dirty="0" smtClean="0"/>
              <a:t>: “Python </a:t>
            </a:r>
            <a:r>
              <a:rPr lang="en-NZ" dirty="0"/>
              <a:t>is representative of one kind of language, called a dynamic language. </a:t>
            </a:r>
            <a:endParaRPr lang="en-NZ" dirty="0" smtClean="0"/>
          </a:p>
          <a:p>
            <a:pPr lvl="1"/>
            <a:r>
              <a:rPr lang="en-NZ" dirty="0" smtClean="0"/>
              <a:t>“Dynamic </a:t>
            </a:r>
            <a:r>
              <a:rPr lang="en-NZ" dirty="0"/>
              <a:t>languages can be interpreted directly, which means that the actual text of the program — the source code — is used while the program is running. </a:t>
            </a:r>
            <a:endParaRPr lang="en-NZ" dirty="0" smtClean="0"/>
          </a:p>
          <a:p>
            <a:r>
              <a:rPr lang="en-NZ" dirty="0" smtClean="0"/>
              <a:t>“In </a:t>
            </a:r>
            <a:r>
              <a:rPr lang="en-NZ" dirty="0"/>
              <a:t>contrast, a static language is executed in two phases: </a:t>
            </a:r>
            <a:endParaRPr lang="en-NZ" dirty="0" smtClean="0"/>
          </a:p>
          <a:p>
            <a:pPr lvl="1"/>
            <a:r>
              <a:rPr lang="en-NZ" dirty="0" smtClean="0"/>
              <a:t>first </a:t>
            </a:r>
            <a:r>
              <a:rPr lang="en-NZ" dirty="0"/>
              <a:t>the program is translated from source code to binary code, </a:t>
            </a:r>
            <a:endParaRPr lang="en-NZ" dirty="0" smtClean="0"/>
          </a:p>
          <a:p>
            <a:pPr lvl="1"/>
            <a:r>
              <a:rPr lang="en-NZ" dirty="0" smtClean="0"/>
              <a:t>and </a:t>
            </a:r>
            <a:r>
              <a:rPr lang="en-NZ" dirty="0"/>
              <a:t>then the binary code is interpreted. </a:t>
            </a:r>
            <a:endParaRPr lang="en-NZ" dirty="0" smtClean="0"/>
          </a:p>
          <a:p>
            <a:r>
              <a:rPr lang="en-NZ" dirty="0" smtClean="0"/>
              <a:t>“Although </a:t>
            </a:r>
            <a:r>
              <a:rPr lang="en-NZ" dirty="0"/>
              <a:t>the terms dynamic and static language are widely used, the distinction is a fuzzy one. </a:t>
            </a:r>
            <a:endParaRPr lang="en-NZ" dirty="0" smtClean="0"/>
          </a:p>
          <a:p>
            <a:pPr lvl="1"/>
            <a:r>
              <a:rPr lang="en-NZ" dirty="0" smtClean="0"/>
              <a:t>“Most </a:t>
            </a:r>
            <a:r>
              <a:rPr lang="en-NZ" dirty="0"/>
              <a:t>execution engines do both translation and interpretation.</a:t>
            </a:r>
          </a:p>
          <a:p>
            <a:r>
              <a:rPr lang="en-NZ" dirty="0" smtClean="0"/>
              <a:t>“Static </a:t>
            </a:r>
            <a:r>
              <a:rPr lang="en-NZ" dirty="0"/>
              <a:t>refers to what the </a:t>
            </a:r>
            <a:r>
              <a:rPr lang="en-NZ" dirty="0" err="1"/>
              <a:t>translater</a:t>
            </a:r>
            <a:r>
              <a:rPr lang="en-NZ" dirty="0"/>
              <a:t> does. </a:t>
            </a:r>
            <a:endParaRPr lang="en-NZ" dirty="0" smtClean="0"/>
          </a:p>
          <a:p>
            <a:pPr lvl="1"/>
            <a:r>
              <a:rPr lang="en-NZ" dirty="0" smtClean="0"/>
              <a:t>“The </a:t>
            </a:r>
            <a:r>
              <a:rPr lang="en-NZ" dirty="0" err="1"/>
              <a:t>translater</a:t>
            </a:r>
            <a:r>
              <a:rPr lang="en-NZ" dirty="0"/>
              <a:t> is called a </a:t>
            </a:r>
            <a:r>
              <a:rPr lang="en-NZ" dirty="0">
                <a:solidFill>
                  <a:srgbClr val="FF0000"/>
                </a:solidFill>
              </a:rPr>
              <a:t>compiler</a:t>
            </a:r>
            <a:r>
              <a:rPr lang="en-NZ" dirty="0"/>
              <a:t>.</a:t>
            </a:r>
          </a:p>
          <a:p>
            <a:r>
              <a:rPr lang="en-NZ" dirty="0" smtClean="0"/>
              <a:t>“Dynamic </a:t>
            </a:r>
            <a:r>
              <a:rPr lang="en-NZ" dirty="0"/>
              <a:t>refers to what the </a:t>
            </a:r>
            <a:r>
              <a:rPr lang="en-NZ" dirty="0">
                <a:solidFill>
                  <a:srgbClr val="FF0000"/>
                </a:solidFill>
              </a:rPr>
              <a:t>interpreter</a:t>
            </a:r>
            <a:r>
              <a:rPr lang="en-NZ" dirty="0"/>
              <a:t> does</a:t>
            </a:r>
            <a:r>
              <a:rPr lang="en-NZ" dirty="0" smtClean="0"/>
              <a:t>.”</a:t>
            </a:r>
          </a:p>
          <a:p>
            <a:r>
              <a:rPr lang="en-NZ" dirty="0" smtClean="0"/>
              <a:t>Remember: static vs. dynamic is an imprecise way to describe a language, but compiler vs. interpreter is an </a:t>
            </a:r>
            <a:r>
              <a:rPr lang="en-NZ" dirty="0" smtClean="0">
                <a:solidFill>
                  <a:srgbClr val="FF0000"/>
                </a:solidFill>
              </a:rPr>
              <a:t>important technical distinction</a:t>
            </a:r>
            <a:r>
              <a:rPr lang="en-NZ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4692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Java: A Compiled and Interpreted Language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11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45199" y="3171760"/>
            <a:ext cx="9493250" cy="3425592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“In </a:t>
            </a:r>
            <a:r>
              <a:rPr lang="en-NZ" dirty="0"/>
              <a:t>the Java programming language, all source code is first written in plain text files ending with the </a:t>
            </a:r>
            <a:r>
              <a:rPr lang="en-NZ" dirty="0">
                <a:latin typeface="Courier10 BT" panose="02070509030505020404" pitchFamily="49" charset="0"/>
              </a:rPr>
              <a:t>.java</a:t>
            </a:r>
            <a:r>
              <a:rPr lang="en-NZ" dirty="0"/>
              <a:t> extension. </a:t>
            </a:r>
            <a:endParaRPr lang="en-NZ" dirty="0" smtClean="0"/>
          </a:p>
          <a:p>
            <a:pPr lvl="1"/>
            <a:r>
              <a:rPr lang="en-NZ" dirty="0" smtClean="0"/>
              <a:t>“Those </a:t>
            </a:r>
            <a:r>
              <a:rPr lang="en-NZ" dirty="0"/>
              <a:t>source files are then </a:t>
            </a:r>
            <a:r>
              <a:rPr lang="en-NZ" dirty="0">
                <a:solidFill>
                  <a:srgbClr val="FF0000"/>
                </a:solidFill>
              </a:rPr>
              <a:t>compiled</a:t>
            </a:r>
            <a:r>
              <a:rPr lang="en-NZ" dirty="0"/>
              <a:t> into .class files by the </a:t>
            </a:r>
            <a:r>
              <a:rPr lang="en-NZ" dirty="0" err="1"/>
              <a:t>javac</a:t>
            </a:r>
            <a:r>
              <a:rPr lang="en-NZ" dirty="0"/>
              <a:t> compiler. </a:t>
            </a:r>
            <a:endParaRPr lang="en-NZ" dirty="0" smtClean="0"/>
          </a:p>
          <a:p>
            <a:r>
              <a:rPr lang="en-NZ" dirty="0" smtClean="0"/>
              <a:t>“A </a:t>
            </a:r>
            <a:r>
              <a:rPr lang="en-NZ" dirty="0">
                <a:latin typeface="Courier10 BT" panose="02070509030505020404" pitchFamily="49" charset="0"/>
              </a:rPr>
              <a:t>.class</a:t>
            </a:r>
            <a:r>
              <a:rPr lang="en-NZ" dirty="0"/>
              <a:t> file does not contain code that is native to your processor; </a:t>
            </a:r>
            <a:endParaRPr lang="en-NZ" dirty="0" smtClean="0"/>
          </a:p>
          <a:p>
            <a:pPr lvl="1"/>
            <a:r>
              <a:rPr lang="en-NZ" dirty="0" smtClean="0"/>
              <a:t>“it </a:t>
            </a:r>
            <a:r>
              <a:rPr lang="en-NZ" dirty="0"/>
              <a:t>instead contains bytecodes — the machine language of the Java Virtual </a:t>
            </a:r>
            <a:r>
              <a:rPr lang="en-NZ" dirty="0" smtClean="0"/>
              <a:t>Machine (Java </a:t>
            </a:r>
            <a:r>
              <a:rPr lang="en-NZ" dirty="0"/>
              <a:t>VM). </a:t>
            </a:r>
            <a:endParaRPr lang="en-NZ" dirty="0" smtClean="0"/>
          </a:p>
          <a:p>
            <a:pPr lvl="1"/>
            <a:r>
              <a:rPr lang="en-NZ" dirty="0" smtClean="0"/>
              <a:t>“The </a:t>
            </a:r>
            <a:r>
              <a:rPr lang="en-NZ" dirty="0"/>
              <a:t>java launcher tool then </a:t>
            </a:r>
            <a:r>
              <a:rPr lang="en-NZ" dirty="0">
                <a:solidFill>
                  <a:srgbClr val="FF0000"/>
                </a:solidFill>
              </a:rPr>
              <a:t>runs</a:t>
            </a:r>
            <a:r>
              <a:rPr lang="en-NZ" dirty="0"/>
              <a:t> </a:t>
            </a:r>
            <a:r>
              <a:rPr lang="en-NZ" dirty="0" smtClean="0"/>
              <a:t>your </a:t>
            </a:r>
            <a:r>
              <a:rPr lang="en-NZ" dirty="0"/>
              <a:t>application </a:t>
            </a:r>
            <a:r>
              <a:rPr lang="en-NZ" dirty="0" smtClean="0"/>
              <a:t>[by </a:t>
            </a:r>
            <a:r>
              <a:rPr lang="en-NZ" dirty="0" smtClean="0">
                <a:solidFill>
                  <a:srgbClr val="FF0000"/>
                </a:solidFill>
              </a:rPr>
              <a:t>interpreting</a:t>
            </a:r>
            <a:r>
              <a:rPr lang="en-NZ" dirty="0" smtClean="0"/>
              <a:t> its bytecode on] </a:t>
            </a:r>
            <a:r>
              <a:rPr lang="en-NZ" dirty="0"/>
              <a:t>an instance of the Java Virtual Machine</a:t>
            </a:r>
            <a:r>
              <a:rPr lang="en-NZ" dirty="0" smtClean="0"/>
              <a:t>.”</a:t>
            </a:r>
          </a:p>
          <a:p>
            <a:pPr lvl="1"/>
            <a:r>
              <a:rPr lang="en-NZ" dirty="0"/>
              <a:t>Source: </a:t>
            </a:r>
            <a:r>
              <a:rPr lang="en-NZ" dirty="0">
                <a:hlinkClick r:id="rId2"/>
              </a:rPr>
              <a:t>http://</a:t>
            </a:r>
            <a:r>
              <a:rPr lang="en-NZ" dirty="0" smtClean="0">
                <a:hlinkClick r:id="rId2"/>
              </a:rPr>
              <a:t>docs.oracle.com/javase/tutorial/getStarted/intro/definition.html</a:t>
            </a:r>
            <a:endParaRPr lang="en-NZ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8" y="1214372"/>
            <a:ext cx="8329613" cy="195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20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Is Java a Static or Dynamic Language?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12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Dynamic, because Java bytecode (in a </a:t>
            </a:r>
            <a:r>
              <a:rPr lang="en-NZ" sz="2400" dirty="0">
                <a:latin typeface="Courier10 BT" panose="02070509030505020404" pitchFamily="49" charset="0"/>
              </a:rPr>
              <a:t>.class</a:t>
            </a:r>
            <a:r>
              <a:rPr lang="en-NZ" dirty="0" smtClean="0"/>
              <a:t> file) is interpreted by a JVM.</a:t>
            </a:r>
          </a:p>
          <a:p>
            <a:r>
              <a:rPr lang="en-NZ" dirty="0" smtClean="0"/>
              <a:t>Static, because Java source code (in a </a:t>
            </a:r>
            <a:r>
              <a:rPr lang="en-NZ" sz="2400" dirty="0">
                <a:latin typeface="Courier10 BT" panose="02070509030505020404" pitchFamily="49" charset="0"/>
              </a:rPr>
              <a:t>.java</a:t>
            </a:r>
            <a:r>
              <a:rPr lang="en-NZ" dirty="0" smtClean="0"/>
              <a:t> file) is compiled into another language (Java bytecode) before it is executed – it is </a:t>
            </a:r>
            <a:r>
              <a:rPr lang="en-NZ" i="1" dirty="0" smtClean="0"/>
              <a:t>not</a:t>
            </a:r>
            <a:r>
              <a:rPr lang="en-NZ" dirty="0" smtClean="0"/>
              <a:t> directly executable.</a:t>
            </a:r>
          </a:p>
          <a:p>
            <a:r>
              <a:rPr lang="en-NZ" dirty="0" smtClean="0"/>
              <a:t>So… we might say that Java bytecode is dynamic, and that Java source code is static.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4932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Is Python Static or Dynamic?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13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306144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Python </a:t>
            </a:r>
            <a:r>
              <a:rPr lang="en-NZ" dirty="0"/>
              <a:t>bytecode (in a </a:t>
            </a:r>
            <a:r>
              <a:rPr lang="en-NZ" sz="2300" dirty="0">
                <a:solidFill>
                  <a:schemeClr val="tx2"/>
                </a:solidFill>
                <a:latin typeface="Courier10 BT" panose="02070509030505020404" pitchFamily="49" charset="0"/>
              </a:rPr>
              <a:t>.</a:t>
            </a:r>
            <a:r>
              <a:rPr lang="en-NZ" sz="2300" dirty="0" err="1">
                <a:solidFill>
                  <a:schemeClr val="tx2"/>
                </a:solidFill>
                <a:latin typeface="Courier10 BT" panose="02070509030505020404" pitchFamily="49" charset="0"/>
              </a:rPr>
              <a:t>pyc</a:t>
            </a:r>
            <a:r>
              <a:rPr lang="en-NZ" dirty="0"/>
              <a:t> file) is </a:t>
            </a:r>
            <a:r>
              <a:rPr lang="en-NZ" dirty="0" smtClean="0"/>
              <a:t>dynamic, because it is interpreted </a:t>
            </a:r>
            <a:r>
              <a:rPr lang="en-NZ" dirty="0"/>
              <a:t>by the Python runtime system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Note: Python bytecode is </a:t>
            </a:r>
            <a:r>
              <a:rPr lang="en-NZ" i="1" dirty="0" smtClean="0"/>
              <a:t>not</a:t>
            </a:r>
            <a:r>
              <a:rPr lang="en-NZ" dirty="0" smtClean="0"/>
              <a:t> portable across versions of Python.</a:t>
            </a:r>
          </a:p>
          <a:p>
            <a:pPr lvl="1"/>
            <a:r>
              <a:rPr lang="en-NZ" dirty="0" smtClean="0"/>
              <a:t>The semantics of Java bytecode is very stable.</a:t>
            </a:r>
          </a:p>
          <a:p>
            <a:pPr lvl="2"/>
            <a:r>
              <a:rPr lang="en-NZ" dirty="0" smtClean="0"/>
              <a:t>“Old” Java bytecode runs on newer JVMs.  (However libraries are versioned, and there are some incompatibilities across major releases of Java; so a recompilation is advisable every year or two.)</a:t>
            </a:r>
          </a:p>
          <a:p>
            <a:r>
              <a:rPr lang="en-NZ" dirty="0" smtClean="0"/>
              <a:t>Python </a:t>
            </a:r>
            <a:r>
              <a:rPr lang="en-NZ" dirty="0"/>
              <a:t>source code (in a </a:t>
            </a:r>
            <a:r>
              <a:rPr lang="en-NZ" sz="2300" dirty="0">
                <a:solidFill>
                  <a:schemeClr val="tx2"/>
                </a:solidFill>
                <a:latin typeface="Courier10 BT" panose="02070509030505020404" pitchFamily="49" charset="0"/>
              </a:rPr>
              <a:t>.</a:t>
            </a:r>
            <a:r>
              <a:rPr lang="en-NZ" sz="2300" dirty="0" err="1">
                <a:solidFill>
                  <a:schemeClr val="tx2"/>
                </a:solidFill>
                <a:latin typeface="Courier10 BT" panose="02070509030505020404" pitchFamily="49" charset="0"/>
              </a:rPr>
              <a:t>py</a:t>
            </a:r>
            <a:r>
              <a:rPr lang="en-NZ" dirty="0"/>
              <a:t> file) is </a:t>
            </a:r>
            <a:r>
              <a:rPr lang="en-NZ" dirty="0" smtClean="0"/>
              <a:t>static, because it is compiled </a:t>
            </a:r>
            <a:r>
              <a:rPr lang="en-NZ" dirty="0"/>
              <a:t>into </a:t>
            </a:r>
            <a:r>
              <a:rPr lang="en-NZ" dirty="0" smtClean="0"/>
              <a:t>bytecode</a:t>
            </a:r>
            <a:r>
              <a:rPr lang="en-NZ" dirty="0"/>
              <a:t> </a:t>
            </a:r>
            <a:r>
              <a:rPr lang="en-NZ" dirty="0" smtClean="0"/>
              <a:t>before </a:t>
            </a:r>
            <a:r>
              <a:rPr lang="en-NZ" dirty="0"/>
              <a:t>the bytecode is interpreted</a:t>
            </a:r>
            <a:r>
              <a:rPr lang="en-NZ" dirty="0" smtClean="0"/>
              <a:t>.</a:t>
            </a:r>
          </a:p>
          <a:p>
            <a:r>
              <a:rPr lang="en-NZ" dirty="0" smtClean="0"/>
              <a:t>However: a Java compilation is more complicated than a Python compilation, and a Python interpretation is more complicated than a Java interpretation. </a:t>
            </a:r>
          </a:p>
          <a:p>
            <a:pPr lvl="1"/>
            <a:r>
              <a:rPr lang="en-NZ" dirty="0" smtClean="0"/>
              <a:t>Python source code is often interpreted and executed on a line-by-line basis, in a shell.  </a:t>
            </a:r>
          </a:p>
          <a:p>
            <a:pPr lvl="1"/>
            <a:r>
              <a:rPr lang="en-NZ" dirty="0" smtClean="0"/>
              <a:t>It is possible to compile </a:t>
            </a:r>
            <a:r>
              <a:rPr lang="en-NZ" dirty="0"/>
              <a:t>Python </a:t>
            </a:r>
            <a:r>
              <a:rPr lang="en-NZ" dirty="0" smtClean="0"/>
              <a:t>source into an </a:t>
            </a:r>
            <a:r>
              <a:rPr lang="en-NZ" dirty="0" smtClean="0">
                <a:latin typeface="Courier10 BT" panose="02070509030505020404" pitchFamily="49" charset="0"/>
              </a:rPr>
              <a:t>.exe</a:t>
            </a:r>
            <a:r>
              <a:rPr lang="en-NZ" dirty="0" smtClean="0"/>
              <a:t>, </a:t>
            </a:r>
            <a:r>
              <a:rPr lang="en-NZ" dirty="0"/>
              <a:t>see </a:t>
            </a:r>
            <a:r>
              <a:rPr lang="en-NZ" dirty="0" err="1" smtClean="0">
                <a:hlinkClick r:id="rId2"/>
              </a:rPr>
              <a:t>Cython</a:t>
            </a:r>
            <a:r>
              <a:rPr lang="en-NZ" dirty="0" smtClean="0">
                <a:hlinkClick r:id="rId2"/>
              </a:rPr>
              <a:t> v0.22</a:t>
            </a:r>
            <a:r>
              <a:rPr lang="en-NZ" dirty="0" smtClean="0"/>
              <a:t>.</a:t>
            </a:r>
          </a:p>
          <a:p>
            <a:r>
              <a:rPr lang="en-NZ" dirty="0" smtClean="0"/>
              <a:t>So… Python (but not </a:t>
            </a:r>
            <a:r>
              <a:rPr lang="en-NZ" dirty="0" err="1" smtClean="0"/>
              <a:t>Cython</a:t>
            </a:r>
            <a:r>
              <a:rPr lang="en-NZ" dirty="0" smtClean="0"/>
              <a:t>!) is “more dynamic” than Java.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2444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Performance: Python vs. Java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14</a:t>
            </a:fld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Advocates for each language use different ways to measure performance, and (unsurprisingly ;-) get different results.</a:t>
            </a:r>
          </a:p>
          <a:p>
            <a:pPr lvl="1"/>
            <a:r>
              <a:rPr lang="en-NZ" dirty="0" smtClean="0"/>
              <a:t>In </a:t>
            </a:r>
            <a:r>
              <a:rPr lang="en-NZ" dirty="0"/>
              <a:t>many </a:t>
            </a:r>
            <a:r>
              <a:rPr lang="en-NZ" dirty="0" smtClean="0"/>
              <a:t>applications, performance is unimportant.</a:t>
            </a:r>
          </a:p>
          <a:p>
            <a:pPr lvl="1"/>
            <a:r>
              <a:rPr lang="en-NZ" dirty="0" smtClean="0"/>
              <a:t>If performance is very important, you should use a fully-static language such as C or Fortran.</a:t>
            </a:r>
          </a:p>
          <a:p>
            <a:r>
              <a:rPr lang="en-NZ" dirty="0" smtClean="0"/>
              <a:t>Python runtime performance is hampered by the limited amount of analysis done by the Python compiler.</a:t>
            </a:r>
          </a:p>
          <a:p>
            <a:pPr lvl="1"/>
            <a:r>
              <a:rPr lang="en-NZ" dirty="0" smtClean="0"/>
              <a:t>The Java compiler performs optimisations which are infeasible in Python</a:t>
            </a:r>
            <a:r>
              <a:rPr lang="en-NZ" dirty="0"/>
              <a:t> </a:t>
            </a:r>
            <a:r>
              <a:rPr lang="en-NZ" dirty="0" smtClean="0"/>
              <a:t>(because Python variables have no static type – we’ll discuss typing in future lectures, but we will not discuss optimisations).</a:t>
            </a:r>
          </a:p>
          <a:p>
            <a:r>
              <a:rPr lang="en-NZ" dirty="0" smtClean="0"/>
              <a:t>Java performance is hampered if the source code isn’t pre-compiled.  </a:t>
            </a:r>
          </a:p>
          <a:p>
            <a:pPr lvl="1"/>
            <a:r>
              <a:rPr lang="en-NZ" dirty="0" smtClean="0"/>
              <a:t>Java compilation is much slower than Python compilation.</a:t>
            </a:r>
          </a:p>
          <a:p>
            <a:r>
              <a:rPr lang="en-NZ" dirty="0" smtClean="0"/>
              <a:t>Most JVMs (and some PVMs, e.g. </a:t>
            </a:r>
            <a:r>
              <a:rPr lang="en-NZ" dirty="0" smtClean="0">
                <a:hlinkClick r:id="rId2"/>
              </a:rPr>
              <a:t>PyPy</a:t>
            </a:r>
            <a:r>
              <a:rPr lang="en-NZ" dirty="0" smtClean="0"/>
              <a:t>) compile bytecode into machine code, to avoid the overheads of interpretation on tight loops.  </a:t>
            </a:r>
          </a:p>
          <a:p>
            <a:pPr lvl="1"/>
            <a:r>
              <a:rPr lang="en-NZ" dirty="0" smtClean="0"/>
              <a:t>This is called “</a:t>
            </a:r>
            <a:r>
              <a:rPr lang="en-NZ" dirty="0"/>
              <a:t>j</a:t>
            </a:r>
            <a:r>
              <a:rPr lang="en-NZ" dirty="0" smtClean="0"/>
              <a:t>ust-in-time” compilation, or </a:t>
            </a:r>
            <a:r>
              <a:rPr lang="en-NZ" dirty="0" err="1" smtClean="0"/>
              <a:t>jitting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 </a:t>
            </a:r>
            <a:r>
              <a:rPr lang="en-NZ" dirty="0" err="1" smtClean="0"/>
              <a:t>jitting</a:t>
            </a:r>
            <a:r>
              <a:rPr lang="en-NZ" dirty="0" smtClean="0"/>
              <a:t> VM may run a </a:t>
            </a:r>
            <a:r>
              <a:rPr lang="en-NZ" dirty="0" err="1" smtClean="0"/>
              <a:t>bytecoded</a:t>
            </a:r>
            <a:r>
              <a:rPr lang="en-NZ" dirty="0" smtClean="0"/>
              <a:t> program 10x faster than a non-</a:t>
            </a:r>
            <a:r>
              <a:rPr lang="en-NZ" dirty="0" err="1" smtClean="0"/>
              <a:t>jitting</a:t>
            </a:r>
            <a:r>
              <a:rPr lang="en-NZ" dirty="0" smtClean="0"/>
              <a:t> VM, because machine-coded </a:t>
            </a:r>
            <a:r>
              <a:rPr lang="en-NZ" dirty="0"/>
              <a:t>loops run </a:t>
            </a:r>
            <a:r>
              <a:rPr lang="en-NZ" i="1" dirty="0"/>
              <a:t>much</a:t>
            </a:r>
            <a:r>
              <a:rPr lang="en-NZ" dirty="0"/>
              <a:t> faster than interpreted loops.</a:t>
            </a:r>
          </a:p>
          <a:p>
            <a:pPr lvl="1"/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279574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One Way to Measure Performance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15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>
                <a:hlinkClick r:id="rId2"/>
              </a:rPr>
              <a:t>http://</a:t>
            </a:r>
            <a:r>
              <a:rPr lang="en-NZ" dirty="0" smtClean="0">
                <a:hlinkClick r:id="rId2"/>
              </a:rPr>
              <a:t>benchmarksgame.alioth.debian.org/u64q/python.html</a:t>
            </a:r>
            <a:r>
              <a:rPr lang="en-NZ" dirty="0" smtClean="0"/>
              <a:t>:</a:t>
            </a:r>
          </a:p>
          <a:p>
            <a:endParaRPr lang="en-NZ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" y="1813493"/>
            <a:ext cx="7085714" cy="45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15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Horses for courses?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16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/>
              <a:t>Ted </a:t>
            </a:r>
            <a:r>
              <a:rPr lang="en-NZ" dirty="0" smtClean="0"/>
              <a:t>Samson, “</a:t>
            </a:r>
            <a:r>
              <a:rPr lang="en-NZ" dirty="0" smtClean="0">
                <a:hlinkClick r:id="rId2"/>
              </a:rPr>
              <a:t>Why </a:t>
            </a:r>
            <a:r>
              <a:rPr lang="en-NZ" dirty="0">
                <a:hlinkClick r:id="rId2"/>
              </a:rPr>
              <a:t>Netflix is embracing Python over Java</a:t>
            </a:r>
            <a:r>
              <a:rPr lang="en-NZ" dirty="0"/>
              <a:t>”, Mar 11, </a:t>
            </a:r>
            <a:r>
              <a:rPr lang="en-NZ" dirty="0" smtClean="0"/>
              <a:t>2013:</a:t>
            </a:r>
          </a:p>
          <a:p>
            <a:pPr lvl="1"/>
            <a:r>
              <a:rPr lang="en-NZ" dirty="0" smtClean="0"/>
              <a:t>“Netflix </a:t>
            </a:r>
            <a:r>
              <a:rPr lang="en-NZ" dirty="0"/>
              <a:t>is increasingly turning to Python over Java to power certain aspects of its video-streaming service, such as generating and processing alerts, boosting resilience, securing transactions, producing deployable AMIs (Amazon Machine Images), and for managing and automatic Cassandra clusters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“Python </a:t>
            </a:r>
            <a:r>
              <a:rPr lang="en-NZ" dirty="0"/>
              <a:t>is giving Java a run for its money among developers at Netflix, </a:t>
            </a:r>
            <a:r>
              <a:rPr lang="en-NZ" dirty="0" smtClean="0"/>
              <a:t>[due to Python’s] ‘rich </a:t>
            </a:r>
            <a:r>
              <a:rPr lang="en-NZ" dirty="0"/>
              <a:t>batteries-included standard library, succinct and clean yet expressive syntax, large developer community, and wealth of third-party libraries</a:t>
            </a:r>
            <a:r>
              <a:rPr lang="en-NZ" dirty="0" smtClean="0"/>
              <a:t>.’”</a:t>
            </a:r>
          </a:p>
          <a:p>
            <a:r>
              <a:rPr lang="en-NZ" dirty="0" smtClean="0"/>
              <a:t>Sean Kelly’s </a:t>
            </a:r>
            <a:r>
              <a:rPr lang="en-NZ" dirty="0" smtClean="0">
                <a:hlinkClick r:id="rId3"/>
              </a:rPr>
              <a:t>Recovery from [a Java] Addiction</a:t>
            </a:r>
            <a:r>
              <a:rPr lang="en-NZ" dirty="0" smtClean="0"/>
              <a:t>, 10-minute video, 2006.</a:t>
            </a:r>
          </a:p>
          <a:p>
            <a:pPr lvl="1"/>
            <a:r>
              <a:rPr lang="en-NZ" dirty="0" smtClean="0"/>
              <a:t>I recommend you watch this video </a:t>
            </a:r>
            <a:r>
              <a:rPr lang="en-NZ" i="1" dirty="0" smtClean="0"/>
              <a:t>after</a:t>
            </a:r>
            <a:r>
              <a:rPr lang="en-NZ" dirty="0"/>
              <a:t> </a:t>
            </a:r>
            <a:r>
              <a:rPr lang="en-NZ" dirty="0" smtClean="0"/>
              <a:t>you learn Java.</a:t>
            </a:r>
          </a:p>
          <a:p>
            <a:pPr lvl="1"/>
            <a:r>
              <a:rPr lang="en-NZ" dirty="0" smtClean="0"/>
              <a:t>Sean argues, persuasively, that Python is much better than Java for web development.  (He doesn’t consider </a:t>
            </a:r>
            <a:r>
              <a:rPr lang="en-NZ" dirty="0" err="1" smtClean="0"/>
              <a:t>Javascript</a:t>
            </a:r>
            <a:r>
              <a:rPr lang="en-NZ" dirty="0" smtClean="0"/>
              <a:t> or compatibility.  Nor will we! ;-)</a:t>
            </a:r>
          </a:p>
          <a:p>
            <a:pPr lvl="1"/>
            <a:r>
              <a:rPr lang="en-NZ" dirty="0" smtClean="0"/>
              <a:t>Sean doesn’t discuss testing and quality assurance.  (Maybe watch this video again, after you have completed the software-quality unit in this course?)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1191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Dice.com (a job-search agency in the US)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17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27696" y="1142754"/>
            <a:ext cx="9396412" cy="5137150"/>
          </a:xfrm>
        </p:spPr>
        <p:txBody>
          <a:bodyPr>
            <a:normAutofit/>
          </a:bodyPr>
          <a:lstStyle/>
          <a:p>
            <a:pPr marL="274320" lvl="1" indent="0" algn="ctr">
              <a:buNone/>
            </a:pPr>
            <a:r>
              <a:rPr lang="en-NZ" sz="1100" dirty="0" smtClean="0">
                <a:hlinkClick r:id="rId2"/>
              </a:rPr>
              <a:t>http</a:t>
            </a:r>
            <a:r>
              <a:rPr lang="en-NZ" sz="1100" dirty="0">
                <a:hlinkClick r:id="rId2"/>
              </a:rPr>
              <a:t>://</a:t>
            </a:r>
            <a:r>
              <a:rPr lang="en-NZ" sz="1100" dirty="0" smtClean="0">
                <a:hlinkClick r:id="rId2"/>
              </a:rPr>
              <a:t>media.dice.com/wp-content/uploads/2014/05/Screenshot-2014-05-14-14.53.08.png</a:t>
            </a:r>
            <a:r>
              <a:rPr lang="en-NZ" sz="1100" dirty="0" smtClean="0"/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000" y="1506097"/>
            <a:ext cx="9464040" cy="481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9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>
                <a:hlinkClick r:id="rId2"/>
              </a:rPr>
              <a:t>GitHub</a:t>
            </a:r>
            <a:r>
              <a:rPr lang="en-NZ" dirty="0"/>
              <a:t> </a:t>
            </a:r>
            <a:r>
              <a:rPr lang="en-NZ" sz="2400" dirty="0"/>
              <a:t>(</a:t>
            </a:r>
            <a:r>
              <a:rPr lang="en-NZ" sz="2400" dirty="0">
                <a:hlinkClick r:id="rId3"/>
              </a:rPr>
              <a:t>a web-based Git repository hosting </a:t>
            </a:r>
            <a:r>
              <a:rPr lang="en-NZ" sz="2400" dirty="0" smtClean="0">
                <a:hlinkClick r:id="rId3"/>
              </a:rPr>
              <a:t>service</a:t>
            </a:r>
            <a:r>
              <a:rPr lang="en-NZ" sz="2400" dirty="0" smtClean="0"/>
              <a:t>)</a:t>
            </a:r>
            <a:endParaRPr lang="en-NZ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18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5291956" cy="5137150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“</a:t>
            </a:r>
            <a:r>
              <a:rPr lang="en-NZ" dirty="0" smtClean="0">
                <a:hlinkClick r:id="rId4"/>
              </a:rPr>
              <a:t>JavaScript Tops GitHub’s Most Popular Languages</a:t>
            </a:r>
            <a:r>
              <a:rPr lang="en-NZ" dirty="0" smtClean="0"/>
              <a:t>”, by </a:t>
            </a:r>
            <a:r>
              <a:rPr lang="pl-PL" dirty="0" smtClean="0"/>
              <a:t>Nick Kolakowski</a:t>
            </a:r>
            <a:r>
              <a:rPr lang="en-NZ" dirty="0" smtClean="0"/>
              <a:t>, Dice.com, </a:t>
            </a:r>
            <a:r>
              <a:rPr lang="pl-PL" dirty="0" smtClean="0"/>
              <a:t>Feb </a:t>
            </a:r>
            <a:r>
              <a:rPr lang="pl-PL" dirty="0"/>
              <a:t>12, </a:t>
            </a:r>
            <a:r>
              <a:rPr lang="pl-PL" dirty="0" smtClean="0"/>
              <a:t>2015</a:t>
            </a:r>
            <a:r>
              <a:rPr lang="en-NZ" dirty="0" smtClean="0"/>
              <a:t>:</a:t>
            </a:r>
          </a:p>
          <a:p>
            <a:pPr lvl="1"/>
            <a:r>
              <a:rPr lang="en-NZ" dirty="0"/>
              <a:t>“What are the top programming languages on GitHub? </a:t>
            </a:r>
            <a:endParaRPr lang="en-NZ" dirty="0" smtClean="0"/>
          </a:p>
          <a:p>
            <a:pPr lvl="1"/>
            <a:r>
              <a:rPr lang="en-NZ" dirty="0" smtClean="0"/>
              <a:t>“According </a:t>
            </a:r>
            <a:r>
              <a:rPr lang="en-NZ" dirty="0"/>
              <a:t>to </a:t>
            </a:r>
            <a:r>
              <a:rPr lang="en-NZ" dirty="0" err="1"/>
              <a:t>GitHut</a:t>
            </a:r>
            <a:r>
              <a:rPr lang="en-NZ" dirty="0"/>
              <a:t>, a website that attempts to estimate and visualize the repository’s most popular languages, JavaScript topped the list in the fourth quarter of 2014, followed by </a:t>
            </a:r>
            <a:r>
              <a:rPr lang="en-NZ" dirty="0">
                <a:solidFill>
                  <a:srgbClr val="FF0000"/>
                </a:solidFill>
              </a:rPr>
              <a:t>Java</a:t>
            </a:r>
            <a:r>
              <a:rPr lang="en-NZ" dirty="0"/>
              <a:t>, Python, CSS, PHP, Ruby, C++, C, and Shell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“With </a:t>
            </a:r>
            <a:r>
              <a:rPr lang="en-NZ" dirty="0"/>
              <a:t>roughly 3.4 million users and 16.7 million repositories, GitHub </a:t>
            </a:r>
            <a:r>
              <a:rPr lang="en-NZ" dirty="0" smtClean="0"/>
              <a:t>offers …”</a:t>
            </a:r>
          </a:p>
          <a:p>
            <a:r>
              <a:rPr lang="en-NZ" dirty="0" smtClean="0"/>
              <a:t>To learn more about GitHub:</a:t>
            </a:r>
          </a:p>
          <a:p>
            <a:pPr lvl="1"/>
            <a:r>
              <a:rPr lang="en-NZ" dirty="0">
                <a:hlinkClick r:id="rId5"/>
              </a:rPr>
              <a:t>https://</a:t>
            </a:r>
            <a:r>
              <a:rPr lang="en-NZ" dirty="0" smtClean="0">
                <a:hlinkClick r:id="rId5"/>
              </a:rPr>
              <a:t>education.github.com/pack</a:t>
            </a:r>
            <a:r>
              <a:rPr lang="en-NZ" dirty="0" smtClean="0"/>
              <a:t> </a:t>
            </a:r>
            <a:endParaRPr lang="en-NZ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991" y="1152842"/>
            <a:ext cx="3660458" cy="5203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44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Review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19</a:t>
            </a:fld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65100" y="1124744"/>
            <a:ext cx="9493250" cy="5378152"/>
          </a:xfrm>
        </p:spPr>
        <p:txBody>
          <a:bodyPr>
            <a:normAutofit/>
          </a:bodyPr>
          <a:lstStyle/>
          <a:p>
            <a:r>
              <a:rPr lang="en-US" dirty="0"/>
              <a:t>Topics:</a:t>
            </a:r>
          </a:p>
          <a:p>
            <a:pPr lvl="1"/>
            <a:r>
              <a:rPr lang="en-US" dirty="0"/>
              <a:t>What is Java?</a:t>
            </a:r>
          </a:p>
          <a:p>
            <a:pPr lvl="1"/>
            <a:r>
              <a:rPr lang="en-US" dirty="0"/>
              <a:t>Is Java secure?</a:t>
            </a:r>
          </a:p>
          <a:p>
            <a:pPr lvl="1"/>
            <a:r>
              <a:rPr lang="en-US" dirty="0"/>
              <a:t>How does Java compare with Python?</a:t>
            </a:r>
          </a:p>
          <a:p>
            <a:r>
              <a:rPr lang="en-US" dirty="0" smtClean="0"/>
              <a:t>Important technical concepts:</a:t>
            </a:r>
          </a:p>
          <a:p>
            <a:pPr lvl="1"/>
            <a:r>
              <a:rPr lang="en-US" dirty="0" smtClean="0"/>
              <a:t>Compilers, interpreters, source code, bytecode.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If you don’t understand these concepts, you’ll be lost!</a:t>
            </a:r>
          </a:p>
          <a:p>
            <a:r>
              <a:rPr lang="en-US" dirty="0" smtClean="0"/>
              <a:t>Important (but fuzzy!) descriptors:</a:t>
            </a:r>
          </a:p>
          <a:p>
            <a:pPr lvl="1"/>
            <a:r>
              <a:rPr lang="en-US" dirty="0" smtClean="0"/>
              <a:t>Static, dynamic, secure, high performance, simple, robust.</a:t>
            </a:r>
          </a:p>
          <a:p>
            <a:pPr lvl="1"/>
            <a:r>
              <a:rPr lang="en-US" dirty="0" smtClean="0"/>
              <a:t>If you don’t understand these words, you won’t be able to communicate.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These words have multiple meanings, depending on the context and the motivation of the speaker – be careful!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/>
          <a:lstStyle/>
          <a:p>
            <a:pPr eaLnBrk="1" hangingPunct="1"/>
            <a:r>
              <a:rPr lang="en-US" altLang="zh-TW" dirty="0"/>
              <a:t>I</a:t>
            </a:r>
            <a:r>
              <a:rPr lang="en-US" altLang="zh-TW" dirty="0" smtClean="0"/>
              <a:t>ntroducing myself</a:t>
            </a:r>
            <a:endParaRPr lang="en-US" dirty="0" smtClean="0"/>
          </a:p>
        </p:txBody>
      </p:sp>
      <p:sp>
        <p:nvSpPr>
          <p:cNvPr id="1433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2"/>
                </a:solidFill>
              </a:rPr>
              <a:t>COMPSCI 230: IntroJava1</a:t>
            </a:r>
            <a:endParaRPr lang="en-NZ" sz="1400" smtClean="0">
              <a:solidFill>
                <a:schemeClr val="tx2"/>
              </a:solidFill>
            </a:endParaRP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4462DC3-858E-4750-8368-19C98EF446F0}" type="slidenum">
              <a:rPr lang="en-NZ" sz="1400" smtClean="0">
                <a:solidFill>
                  <a:schemeClr val="tx2"/>
                </a:solidFill>
              </a:rPr>
              <a:pPr eaLnBrk="1" hangingPunct="1"/>
              <a:t>2</a:t>
            </a:fld>
            <a:endParaRPr lang="en-NZ" sz="1400" smtClean="0">
              <a:solidFill>
                <a:schemeClr val="tx2"/>
              </a:solidFill>
            </a:endParaRPr>
          </a:p>
        </p:txBody>
      </p:sp>
      <p:sp>
        <p:nvSpPr>
          <p:cNvPr id="14342" name="Content Placeholder 2" descr="Rectangle: Click to edit Master text styles&#10;Second level&#10;Third level&#10;Fourth level&#10;Fifth level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Clark Thomborson: </a:t>
            </a:r>
          </a:p>
          <a:p>
            <a:pPr lvl="1"/>
            <a:r>
              <a:rPr lang="en-US" dirty="0" smtClean="0"/>
              <a:t>1973-5 </a:t>
            </a:r>
            <a:r>
              <a:rPr lang="en-US" dirty="0" err="1" smtClean="0"/>
              <a:t>Ass’y</a:t>
            </a:r>
            <a:r>
              <a:rPr lang="en-US" dirty="0" smtClean="0"/>
              <a:t> language programmer for Nicolet Technology</a:t>
            </a:r>
          </a:p>
          <a:p>
            <a:pPr lvl="1"/>
            <a:r>
              <a:rPr lang="en-US" dirty="0" smtClean="0"/>
              <a:t>1975 BS(honors) Chemistry, MS Comp </a:t>
            </a:r>
            <a:r>
              <a:rPr lang="en-US" dirty="0" err="1" smtClean="0"/>
              <a:t>Sci</a:t>
            </a:r>
            <a:r>
              <a:rPr lang="en-US" dirty="0" smtClean="0"/>
              <a:t>/</a:t>
            </a:r>
            <a:r>
              <a:rPr lang="en-US" dirty="0" err="1" smtClean="0"/>
              <a:t>Eng’g</a:t>
            </a:r>
            <a:r>
              <a:rPr lang="en-US" dirty="0" smtClean="0"/>
              <a:t>, Stanford</a:t>
            </a:r>
          </a:p>
          <a:p>
            <a:pPr lvl="1"/>
            <a:r>
              <a:rPr lang="en-US" dirty="0" smtClean="0"/>
              <a:t>1980 PhD Computer Science, C-MU</a:t>
            </a:r>
          </a:p>
          <a:p>
            <a:pPr lvl="1"/>
            <a:r>
              <a:rPr lang="en-US" dirty="0" smtClean="0"/>
              <a:t>1979-86 </a:t>
            </a:r>
            <a:r>
              <a:rPr lang="en-US" dirty="0" err="1" smtClean="0"/>
              <a:t>Asst</a:t>
            </a:r>
            <a:r>
              <a:rPr lang="en-US" dirty="0" smtClean="0"/>
              <a:t> Prof at UC Berkeley</a:t>
            </a:r>
          </a:p>
          <a:p>
            <a:pPr lvl="1"/>
            <a:r>
              <a:rPr lang="en-US" dirty="0" smtClean="0"/>
              <a:t>1983 Married Barbara </a:t>
            </a:r>
            <a:r>
              <a:rPr lang="en-US" dirty="0" err="1" smtClean="0"/>
              <a:t>Borske</a:t>
            </a:r>
            <a:r>
              <a:rPr lang="en-US" dirty="0" smtClean="0"/>
              <a:t>, </a:t>
            </a:r>
            <a:r>
              <a:rPr lang="en-US" dirty="0"/>
              <a:t> </a:t>
            </a:r>
            <a:r>
              <a:rPr lang="en-US" dirty="0" smtClean="0"/>
              <a:t>shifted surname to Thomborson</a:t>
            </a:r>
          </a:p>
          <a:p>
            <a:pPr lvl="2"/>
            <a:r>
              <a:rPr lang="en-US" dirty="0" smtClean="0"/>
              <a:t>Not </a:t>
            </a:r>
            <a:r>
              <a:rPr lang="en-US" dirty="0" err="1" smtClean="0"/>
              <a:t>Thomborsonske</a:t>
            </a:r>
            <a:r>
              <a:rPr lang="en-US" dirty="0" smtClean="0"/>
              <a:t>, </a:t>
            </a:r>
            <a:r>
              <a:rPr lang="en-US" dirty="0" err="1" smtClean="0"/>
              <a:t>Borthomp</a:t>
            </a:r>
            <a:r>
              <a:rPr lang="en-US" dirty="0" smtClean="0"/>
              <a:t>, or </a:t>
            </a:r>
            <a:r>
              <a:rPr lang="en-US" dirty="0" err="1" smtClean="0"/>
              <a:t>Borson</a:t>
            </a:r>
            <a:r>
              <a:rPr lang="en-US" dirty="0"/>
              <a:t>!</a:t>
            </a:r>
            <a:endParaRPr lang="en-US" dirty="0" smtClean="0"/>
          </a:p>
          <a:p>
            <a:pPr lvl="1"/>
            <a:r>
              <a:rPr lang="en-US" dirty="0" smtClean="0"/>
              <a:t>1986-94 Prof at U Minnesota-Duluth (incl. 1992-3 Visiting Prof at MIT)</a:t>
            </a:r>
          </a:p>
          <a:p>
            <a:pPr lvl="1"/>
            <a:r>
              <a:rPr lang="en-US" dirty="0" smtClean="0"/>
              <a:t>1995 Principal Programmer at </a:t>
            </a:r>
            <a:r>
              <a:rPr lang="en-US" dirty="0" err="1" smtClean="0"/>
              <a:t>LaserMaster</a:t>
            </a:r>
            <a:r>
              <a:rPr lang="en-US" dirty="0" smtClean="0"/>
              <a:t> (6 mo.)</a:t>
            </a:r>
          </a:p>
          <a:p>
            <a:pPr lvl="1"/>
            <a:r>
              <a:rPr lang="en-US" dirty="0" smtClean="0"/>
              <a:t>1995-6 Systems Integrator, contracted to Digital Biometrics (6 mo.)</a:t>
            </a:r>
          </a:p>
          <a:p>
            <a:pPr lvl="1"/>
            <a:r>
              <a:rPr lang="en-US" dirty="0" smtClean="0"/>
              <a:t>1996- Prof at U Auckland</a:t>
            </a:r>
          </a:p>
        </p:txBody>
      </p:sp>
    </p:spTree>
    <p:extLst>
      <p:ext uri="{BB962C8B-B14F-4D97-AF65-F5344CB8AC3E}">
        <p14:creationId xmlns:p14="http://schemas.microsoft.com/office/powerpoint/2010/main" val="165355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79F1-F677-4239-85B1-4DB8642444FA}" type="slidenum">
              <a:rPr lang="en-NZ" smtClean="0"/>
              <a:pPr/>
              <a:t>3</a:t>
            </a:fld>
            <a:endParaRPr lang="en-NZ" dirty="0"/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Topics:</a:t>
            </a:r>
          </a:p>
          <a:p>
            <a:pPr lvl="1"/>
            <a:r>
              <a:rPr lang="en-US" dirty="0" smtClean="0"/>
              <a:t>What is Java?</a:t>
            </a:r>
          </a:p>
          <a:p>
            <a:pPr lvl="1"/>
            <a:r>
              <a:rPr lang="en-US" dirty="0" smtClean="0"/>
              <a:t>Is Java secure?</a:t>
            </a:r>
          </a:p>
          <a:p>
            <a:pPr lvl="1"/>
            <a:r>
              <a:rPr lang="en-US" dirty="0" smtClean="0"/>
              <a:t>How does Java compare with Python?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Java Programming Language is...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4</a:t>
            </a:fld>
            <a:endParaRPr lang="en-N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3634"/>
              </p:ext>
            </p:extLst>
          </p:nvPr>
        </p:nvGraphicFramePr>
        <p:xfrm>
          <a:off x="1651000" y="1227666"/>
          <a:ext cx="66040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302000"/>
                <a:gridCol w="3302000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Simple</a:t>
                      </a:r>
                      <a:endParaRPr lang="en-NZ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>
                          <a:effectLst/>
                          <a:latin typeface="Arial" panose="020B0604020202020204" pitchFamily="34" charset="0"/>
                        </a:rPr>
                        <a:t>Architecture </a:t>
                      </a: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neutral</a:t>
                      </a:r>
                      <a:endParaRPr lang="en-NZ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Object oriented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Portable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Distributed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High performance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Multithreaded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Robust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Dynamic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Secure</a:t>
                      </a:r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Content Placeholder 4"/>
          <p:cNvSpPr txBox="1">
            <a:spLocks/>
          </p:cNvSpPr>
          <p:nvPr/>
        </p:nvSpPr>
        <p:spPr>
          <a:xfrm>
            <a:off x="165100" y="3140968"/>
            <a:ext cx="9473349" cy="318363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NZ" dirty="0" smtClean="0"/>
              <a:t>Source: </a:t>
            </a:r>
            <a:r>
              <a:rPr lang="en-NZ" dirty="0" smtClean="0">
                <a:hlinkClick r:id="rId2"/>
              </a:rPr>
              <a:t>The Java Tutorials</a:t>
            </a:r>
            <a:r>
              <a:rPr lang="en-NZ" dirty="0" smtClean="0"/>
              <a:t>, Oracle, 2015.</a:t>
            </a:r>
            <a:endParaRPr lang="en-NZ" sz="1800" dirty="0" smtClean="0"/>
          </a:p>
          <a:p>
            <a:pPr fontAlgn="auto">
              <a:spcAft>
                <a:spcPts val="0"/>
              </a:spcAft>
            </a:pPr>
            <a:r>
              <a:rPr lang="en-NZ" dirty="0"/>
              <a:t>D</a:t>
            </a:r>
            <a:r>
              <a:rPr lang="en-NZ" dirty="0" smtClean="0"/>
              <a:t>o you believe everything you read?</a:t>
            </a:r>
          </a:p>
          <a:p>
            <a:pPr lvl="1" fontAlgn="auto">
              <a:spcAft>
                <a:spcPts val="0"/>
              </a:spcAft>
            </a:pPr>
            <a:r>
              <a:rPr lang="en-NZ" dirty="0" smtClean="0"/>
              <a:t>I believe that the Java Tutorials are an authoritative and reliable source of </a:t>
            </a:r>
            <a:r>
              <a:rPr lang="en-NZ" dirty="0" smtClean="0">
                <a:solidFill>
                  <a:srgbClr val="FF0000"/>
                </a:solidFill>
              </a:rPr>
              <a:t>technical information </a:t>
            </a:r>
            <a:r>
              <a:rPr lang="en-NZ" dirty="0" smtClean="0"/>
              <a:t>about Java.</a:t>
            </a:r>
          </a:p>
          <a:p>
            <a:pPr lvl="1" fontAlgn="auto">
              <a:spcAft>
                <a:spcPts val="0"/>
              </a:spcAft>
            </a:pPr>
            <a:r>
              <a:rPr lang="en-NZ" dirty="0" smtClean="0"/>
              <a:t>I believe that anyone (and any company!) is likely to “oversell” the advantages of their products and inventions. </a:t>
            </a:r>
          </a:p>
          <a:p>
            <a:pPr fontAlgn="auto">
              <a:spcAft>
                <a:spcPts val="0"/>
              </a:spcAft>
            </a:pPr>
            <a:r>
              <a:rPr lang="en-NZ" dirty="0" smtClean="0"/>
              <a:t>What do other authoritative sources say about Java’s security?</a:t>
            </a:r>
          </a:p>
        </p:txBody>
      </p:sp>
    </p:spTree>
    <p:extLst>
      <p:ext uri="{BB962C8B-B14F-4D97-AF65-F5344CB8AC3E}">
        <p14:creationId xmlns:p14="http://schemas.microsoft.com/office/powerpoint/2010/main" val="96366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Cisco’s </a:t>
            </a:r>
            <a:r>
              <a:rPr lang="en-NZ" i="1" dirty="0" smtClean="0">
                <a:hlinkClick r:id="rId2"/>
              </a:rPr>
              <a:t>2014 Mid-year Security Report</a:t>
            </a:r>
            <a:endParaRPr lang="en-NZ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5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1849685"/>
          </a:xfrm>
        </p:spPr>
        <p:txBody>
          <a:bodyPr>
            <a:normAutofit/>
          </a:bodyPr>
          <a:lstStyle/>
          <a:p>
            <a:r>
              <a:rPr lang="en-NZ" dirty="0"/>
              <a:t>“Java remains the most exploited piece of software, with 93 percent of all web exploits originating from this service. </a:t>
            </a:r>
            <a:endParaRPr lang="en-NZ" dirty="0" smtClean="0"/>
          </a:p>
          <a:p>
            <a:pPr lvl="1"/>
            <a:r>
              <a:rPr lang="en-NZ" dirty="0" smtClean="0"/>
              <a:t>“Java </a:t>
            </a:r>
            <a:r>
              <a:rPr lang="en-NZ" dirty="0"/>
              <a:t>versions 1.6 and 1.7 remain the most exploited, but exploits tailored for version 1.8 are also on the rise</a:t>
            </a:r>
            <a:r>
              <a:rPr lang="en-NZ" dirty="0" smtClean="0"/>
              <a:t>.</a:t>
            </a:r>
          </a:p>
          <a:p>
            <a:pPr marL="274320" lvl="1" indent="0">
              <a:buNone/>
            </a:pPr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628" y="2786732"/>
            <a:ext cx="4966982" cy="3287465"/>
          </a:xfrm>
          <a:prstGeom prst="rect">
            <a:avLst/>
          </a:prstGeom>
        </p:spPr>
      </p:pic>
      <p:sp>
        <p:nvSpPr>
          <p:cNvPr id="8" name="Content Placeholder 4"/>
          <p:cNvSpPr txBox="1">
            <a:spLocks/>
          </p:cNvSpPr>
          <p:nvPr/>
        </p:nvSpPr>
        <p:spPr>
          <a:xfrm>
            <a:off x="455133" y="2867717"/>
            <a:ext cx="4243531" cy="3206479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1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</a:pPr>
            <a:r>
              <a:rPr lang="en-NZ" dirty="0" smtClean="0"/>
              <a:t>“With increases in exploit kits that rely first and foremost on non-Java vectors, such as Microsoft Silverlight, we might be seeing a shift away from Java 8 (which has stronger security controls) to other software that is more conducive to attacks.”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1002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Cisco’s </a:t>
            </a:r>
            <a:r>
              <a:rPr lang="en-NZ" i="1" dirty="0" smtClean="0">
                <a:hlinkClick r:id="rId2"/>
              </a:rPr>
              <a:t>Annual Security Report 2015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6</a:t>
            </a:fld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65100" y="1120054"/>
            <a:ext cx="9493250" cy="5579110"/>
          </a:xfrm>
        </p:spPr>
        <p:txBody>
          <a:bodyPr>
            <a:normAutofit lnSpcReduction="10000"/>
          </a:bodyPr>
          <a:lstStyle/>
          <a:p>
            <a:r>
              <a:rPr lang="en-NZ" dirty="0"/>
              <a:t>“In recent years, Java has played an unwanted starring role in lists of the most prevalent and severe vulnerabilities to exploit. </a:t>
            </a:r>
          </a:p>
          <a:p>
            <a:pPr lvl="1"/>
            <a:r>
              <a:rPr lang="en-NZ" dirty="0"/>
              <a:t>“However, Java appears to be falling out of favour among adversaries searching for the fastest, easiest, and least detectable ways to launch exploits using software vulnerabilities...</a:t>
            </a:r>
          </a:p>
          <a:p>
            <a:r>
              <a:rPr lang="en-NZ" dirty="0"/>
              <a:t>“Of the top 25 vendor- and product-related vulnerability alerts from January 1, 2014, to November 30, 2014, only one was Java-related…</a:t>
            </a:r>
          </a:p>
          <a:p>
            <a:pPr lvl="1"/>
            <a:r>
              <a:rPr lang="en-NZ" dirty="0"/>
              <a:t>“In 2013, Cisco Security Research tracked 54 urgent new Java vulnerabilities; </a:t>
            </a:r>
          </a:p>
          <a:p>
            <a:pPr lvl="1"/>
            <a:r>
              <a:rPr lang="en-NZ" dirty="0"/>
              <a:t>“in 2014, the number of tracked Java vulnerabilities fell to just 19. </a:t>
            </a:r>
          </a:p>
          <a:p>
            <a:r>
              <a:rPr lang="en-NZ" dirty="0"/>
              <a:t>“This should not detract online criminals from the popularity and effectiveness of attacking these older vulnerabilities that persist today</a:t>
            </a:r>
            <a:r>
              <a:rPr lang="en-NZ" dirty="0" smtClean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4474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So… is Java secure?  (My opinion)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7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147192"/>
            <a:ext cx="9473349" cy="5378152"/>
          </a:xfrm>
        </p:spPr>
        <p:txBody>
          <a:bodyPr>
            <a:normAutofit fontScale="92500"/>
          </a:bodyPr>
          <a:lstStyle/>
          <a:p>
            <a:r>
              <a:rPr lang="en-NZ" dirty="0" smtClean="0"/>
              <a:t>Yes, if you’re careful:</a:t>
            </a:r>
          </a:p>
          <a:p>
            <a:pPr lvl="1"/>
            <a:r>
              <a:rPr lang="en-NZ" dirty="0" smtClean="0"/>
              <a:t>If Java code is </a:t>
            </a:r>
            <a:r>
              <a:rPr lang="en-NZ" dirty="0" smtClean="0">
                <a:solidFill>
                  <a:srgbClr val="FF0000"/>
                </a:solidFill>
              </a:rPr>
              <a:t>well-designed for security</a:t>
            </a:r>
            <a:r>
              <a:rPr lang="en-NZ" dirty="0" smtClean="0"/>
              <a:t>, and if you don’t give it unnecessary privileges, then an attacker will have a hard time making it “do anything bad” on your fully-patched system (= JVM, browser, OS).</a:t>
            </a:r>
          </a:p>
          <a:p>
            <a:r>
              <a:rPr lang="en-NZ" dirty="0" smtClean="0"/>
              <a:t>No, if you’re careless (or clueless ;-):</a:t>
            </a:r>
          </a:p>
          <a:p>
            <a:pPr lvl="1"/>
            <a:r>
              <a:rPr lang="en-NZ" dirty="0" smtClean="0"/>
              <a:t>If Java code is </a:t>
            </a:r>
            <a:r>
              <a:rPr lang="en-NZ" dirty="0" smtClean="0">
                <a:solidFill>
                  <a:srgbClr val="FF0000"/>
                </a:solidFill>
              </a:rPr>
              <a:t>malicious</a:t>
            </a:r>
            <a:r>
              <a:rPr lang="en-NZ" dirty="0" smtClean="0"/>
              <a:t>, and you’re running it on an unpatched system.</a:t>
            </a:r>
          </a:p>
          <a:p>
            <a:pPr lvl="1"/>
            <a:r>
              <a:rPr lang="en-NZ" dirty="0" smtClean="0"/>
              <a:t>If you have lowered the default security settings on a fully-patched system.</a:t>
            </a:r>
          </a:p>
          <a:p>
            <a:r>
              <a:rPr lang="en-NZ" dirty="0" smtClean="0"/>
              <a:t>Yes, if you’re comparing it to other sandboxed languages in early 2015:</a:t>
            </a:r>
          </a:p>
          <a:p>
            <a:pPr lvl="1"/>
            <a:r>
              <a:rPr lang="en-NZ" dirty="0" smtClean="0"/>
              <a:t>Java 1.8 isn’t a very attractive target.  </a:t>
            </a:r>
            <a:r>
              <a:rPr lang="en-NZ" dirty="0"/>
              <a:t>A</a:t>
            </a:r>
            <a:r>
              <a:rPr lang="en-NZ" dirty="0" smtClean="0"/>
              <a:t>ll recently-disclosed vulnerabilities have been patched promptly.  </a:t>
            </a:r>
            <a:r>
              <a:rPr lang="en-NZ" dirty="0"/>
              <a:t>See </a:t>
            </a:r>
            <a:r>
              <a:rPr lang="en-NZ" dirty="0">
                <a:hlinkClick r:id="rId2"/>
              </a:rPr>
              <a:t>http://java-0day.com</a:t>
            </a:r>
            <a:r>
              <a:rPr lang="en-NZ" dirty="0" smtClean="0">
                <a:hlinkClick r:id="rId2"/>
              </a:rPr>
              <a:t>/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Google’s </a:t>
            </a:r>
            <a:r>
              <a:rPr lang="en-NZ" dirty="0" smtClean="0">
                <a:hlinkClick r:id="rId3"/>
              </a:rPr>
              <a:t>Project Zero</a:t>
            </a:r>
            <a:r>
              <a:rPr lang="en-NZ" dirty="0" smtClean="0"/>
              <a:t> recently annoyed Apple and Microsoft but not Oracle, according to </a:t>
            </a:r>
            <a:r>
              <a:rPr lang="en-NZ" dirty="0" smtClean="0">
                <a:hlinkClick r:id="rId4"/>
              </a:rPr>
              <a:t>an article in ZDnet</a:t>
            </a:r>
            <a:r>
              <a:rPr lang="en-NZ" dirty="0" smtClean="0"/>
              <a:t>, by disclosing vulnerabilities in their products after a 90-day notice.</a:t>
            </a:r>
          </a:p>
          <a:p>
            <a:pPr lvl="1"/>
            <a:r>
              <a:rPr lang="en-NZ" dirty="0" smtClean="0"/>
              <a:t>Flash: </a:t>
            </a:r>
            <a:r>
              <a:rPr lang="en-NZ" dirty="0" smtClean="0">
                <a:hlinkClick r:id="rId5"/>
              </a:rPr>
              <a:t>http</a:t>
            </a:r>
            <a:r>
              <a:rPr lang="en-NZ" dirty="0">
                <a:hlinkClick r:id="rId5"/>
              </a:rPr>
              <a:t>://</a:t>
            </a:r>
            <a:r>
              <a:rPr lang="en-NZ" dirty="0" smtClean="0">
                <a:hlinkClick r:id="rId5"/>
              </a:rPr>
              <a:t>threatpost.com/1800-domains-overtaken-by-flash-zero-day/110835</a:t>
            </a:r>
            <a:r>
              <a:rPr lang="en-N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58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How does Java compare with Python?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8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Java:</a:t>
            </a:r>
          </a:p>
          <a:p>
            <a:endParaRPr lang="en-NZ" dirty="0" smtClean="0"/>
          </a:p>
          <a:p>
            <a:endParaRPr lang="en-NZ" dirty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/>
          </a:p>
          <a:p>
            <a:r>
              <a:rPr lang="en-NZ" dirty="0" smtClean="0"/>
              <a:t>Python:</a:t>
            </a:r>
          </a:p>
          <a:p>
            <a:endParaRPr lang="en-NZ" dirty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/>
          </a:p>
          <a:p>
            <a:endParaRPr lang="en-NZ" dirty="0" smtClean="0"/>
          </a:p>
          <a:p>
            <a:r>
              <a:rPr lang="en-NZ" dirty="0" smtClean="0"/>
              <a:t>Java programs are “robust” if they are well-tested: reliable behaviour.</a:t>
            </a:r>
          </a:p>
          <a:p>
            <a:pPr lvl="1"/>
            <a:r>
              <a:rPr lang="en-NZ" dirty="0" smtClean="0"/>
              <a:t>Python is not a strongly-typed language, so a method can produce strange results if given an unexpected input.  More difficult to test, so less “robust”?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617596"/>
              </p:ext>
            </p:extLst>
          </p:nvPr>
        </p:nvGraphicFramePr>
        <p:xfrm>
          <a:off x="1712640" y="1209470"/>
          <a:ext cx="6912768" cy="1828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40360"/>
                <a:gridCol w="3672408"/>
              </a:tblGrid>
              <a:tr h="144016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Simple</a:t>
                      </a:r>
                      <a:endParaRPr lang="en-NZ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>
                          <a:effectLst/>
                          <a:latin typeface="Arial" panose="020B0604020202020204" pitchFamily="34" charset="0"/>
                        </a:rPr>
                        <a:t>Architecture </a:t>
                      </a: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neutral</a:t>
                      </a:r>
                      <a:endParaRPr lang="en-NZ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Object oriented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Portable</a:t>
                      </a:r>
                      <a:endParaRPr lang="en-NZ" dirty="0"/>
                    </a:p>
                  </a:txBody>
                  <a:tcPr/>
                </a:tc>
              </a:tr>
              <a:tr h="204584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Distributed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High performance</a:t>
                      </a:r>
                      <a:r>
                        <a:rPr lang="en-NZ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(?)</a:t>
                      </a:r>
                      <a:endParaRPr lang="en-N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Multithreaded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Robust (as </a:t>
                      </a:r>
                      <a:r>
                        <a:rPr lang="en-NZ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defined by Gosling</a:t>
                      </a:r>
                      <a:r>
                        <a:rPr lang="en-NZ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</a:tr>
              <a:tr h="3024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Dynamic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Secure</a:t>
                      </a:r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407080"/>
              </p:ext>
            </p:extLst>
          </p:nvPr>
        </p:nvGraphicFramePr>
        <p:xfrm>
          <a:off x="1712640" y="3284984"/>
          <a:ext cx="6912768" cy="1828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40360"/>
                <a:gridCol w="3672408"/>
              </a:tblGrid>
              <a:tr h="302434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Simpler than Java</a:t>
                      </a:r>
                      <a:endParaRPr lang="en-NZ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>
                          <a:effectLst/>
                          <a:latin typeface="Arial" panose="020B0604020202020204" pitchFamily="34" charset="0"/>
                        </a:rPr>
                        <a:t>Architecture </a:t>
                      </a: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neutral</a:t>
                      </a:r>
                      <a:endParaRPr lang="en-NZ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Object oriented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Portable</a:t>
                      </a:r>
                      <a:endParaRPr lang="en-NZ" dirty="0"/>
                    </a:p>
                  </a:txBody>
                  <a:tcPr/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Distributed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Adequate performance</a:t>
                      </a:r>
                      <a:endParaRPr lang="en-N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effectLst/>
                          <a:latin typeface="Arial" panose="020B0604020202020204" pitchFamily="34" charset="0"/>
                        </a:rPr>
                        <a:t>Multithreaded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Less</a:t>
                      </a:r>
                      <a:r>
                        <a:rPr lang="en-NZ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robust?</a:t>
                      </a:r>
                      <a:endParaRPr lang="en-NZ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</a:tr>
              <a:tr h="3024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More dynamic</a:t>
                      </a:r>
                      <a:r>
                        <a:rPr lang="en-NZ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than Java</a:t>
                      </a:r>
                      <a:endParaRPr lang="en-N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en-NZ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More difficult to secure?</a:t>
                      </a:r>
                      <a:endParaRPr lang="en-N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21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>
                <a:hlinkClick r:id="rId2"/>
              </a:rPr>
              <a:t>java4Python</a:t>
            </a:r>
            <a:r>
              <a:rPr lang="en-NZ" dirty="0" smtClean="0"/>
              <a:t> (“Java for Python Programmers”)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IntroJava1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9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“Python </a:t>
            </a:r>
            <a:r>
              <a:rPr lang="en-NZ" dirty="0"/>
              <a:t>is a nice language for beginning programming for several reasons.</a:t>
            </a:r>
          </a:p>
          <a:p>
            <a:pPr lvl="1"/>
            <a:r>
              <a:rPr lang="en-NZ" dirty="0" smtClean="0"/>
              <a:t>“The </a:t>
            </a:r>
            <a:r>
              <a:rPr lang="en-NZ" dirty="0"/>
              <a:t>syntax is sparse and clear.</a:t>
            </a:r>
          </a:p>
          <a:p>
            <a:pPr lvl="1"/>
            <a:r>
              <a:rPr lang="en-NZ" dirty="0" smtClean="0"/>
              <a:t>“The </a:t>
            </a:r>
            <a:r>
              <a:rPr lang="en-NZ" dirty="0"/>
              <a:t>underlying model is very simple. Everything is an object.</a:t>
            </a:r>
          </a:p>
          <a:p>
            <a:pPr lvl="1"/>
            <a:r>
              <a:rPr lang="en-NZ" dirty="0" smtClean="0"/>
              <a:t>“You </a:t>
            </a:r>
            <a:r>
              <a:rPr lang="en-NZ" dirty="0"/>
              <a:t>can write powerful and interesting programs without a lot of work</a:t>
            </a:r>
            <a:r>
              <a:rPr lang="en-NZ" dirty="0" smtClean="0"/>
              <a:t>.</a:t>
            </a:r>
          </a:p>
          <a:p>
            <a:r>
              <a:rPr lang="en-NZ" dirty="0"/>
              <a:t>“Python is representative of a whole class of languages, sometimes referred to as scripting languages. </a:t>
            </a:r>
            <a:endParaRPr lang="en-NZ" dirty="0" smtClean="0"/>
          </a:p>
          <a:p>
            <a:pPr lvl="1"/>
            <a:r>
              <a:rPr lang="en-NZ" dirty="0" smtClean="0"/>
              <a:t>“Other </a:t>
            </a:r>
            <a:r>
              <a:rPr lang="en-NZ" dirty="0"/>
              <a:t>languages in the same category as Python are Ruby and Perl. </a:t>
            </a:r>
            <a:endParaRPr lang="en-NZ" dirty="0" smtClean="0"/>
          </a:p>
          <a:p>
            <a:r>
              <a:rPr lang="en-NZ" dirty="0" smtClean="0"/>
              <a:t>“Java </a:t>
            </a:r>
            <a:r>
              <a:rPr lang="en-NZ" dirty="0"/>
              <a:t>is representative of what I will call industrial strength languages, which include C++, C# and Scala. </a:t>
            </a:r>
            <a:endParaRPr lang="en-NZ" dirty="0" smtClean="0"/>
          </a:p>
          <a:p>
            <a:pPr lvl="1"/>
            <a:r>
              <a:rPr lang="en-NZ" dirty="0" smtClean="0"/>
              <a:t>“Industrial </a:t>
            </a:r>
            <a:r>
              <a:rPr lang="en-NZ" dirty="0"/>
              <a:t>strength languages are good for projects with several people working on the project where </a:t>
            </a:r>
            <a:r>
              <a:rPr lang="en-NZ" dirty="0">
                <a:solidFill>
                  <a:schemeClr val="tx1"/>
                </a:solidFill>
              </a:rPr>
              <a:t>being </a:t>
            </a:r>
            <a:r>
              <a:rPr lang="en-NZ" dirty="0">
                <a:solidFill>
                  <a:srgbClr val="FF0000"/>
                </a:solidFill>
              </a:rPr>
              <a:t>formal</a:t>
            </a:r>
            <a:r>
              <a:rPr lang="en-NZ" dirty="0">
                <a:solidFill>
                  <a:schemeClr val="tx1"/>
                </a:solidFill>
              </a:rPr>
              <a:t> and careful about what you do may impact lots of other people</a:t>
            </a:r>
            <a:r>
              <a:rPr lang="en-NZ" dirty="0" smtClean="0"/>
              <a:t>.”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779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CS105_10</Template>
  <TotalTime>3585</TotalTime>
  <Words>2089</Words>
  <Application>Microsoft Office PowerPoint</Application>
  <PresentationFormat>A4 Paper (210x297 mm)</PresentationFormat>
  <Paragraphs>224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標楷體</vt:lpstr>
      <vt:lpstr>新細明體</vt:lpstr>
      <vt:lpstr>Arial</vt:lpstr>
      <vt:lpstr>Bookman Old Style</vt:lpstr>
      <vt:lpstr>Courier10 BT</vt:lpstr>
      <vt:lpstr>Gill Sans MT</vt:lpstr>
      <vt:lpstr>Tahoma</vt:lpstr>
      <vt:lpstr>Times New Roman</vt:lpstr>
      <vt:lpstr>Wingdings</vt:lpstr>
      <vt:lpstr>Wingdings 3</vt:lpstr>
      <vt:lpstr>CS105_10</vt:lpstr>
      <vt:lpstr>CompSci 230 Introduction to Java </vt:lpstr>
      <vt:lpstr>Introducing myself</vt:lpstr>
      <vt:lpstr>Today’s Agenda</vt:lpstr>
      <vt:lpstr>The Java Programming Language is...</vt:lpstr>
      <vt:lpstr>Cisco’s 2014 Mid-year Security Report</vt:lpstr>
      <vt:lpstr>Cisco’s Annual Security Report 2015</vt:lpstr>
      <vt:lpstr>So… is Java secure?  (My opinion)</vt:lpstr>
      <vt:lpstr>How does Java compare with Python?</vt:lpstr>
      <vt:lpstr>java4Python (“Java for Python Programmers”)</vt:lpstr>
      <vt:lpstr>Static and Dynamic Languages</vt:lpstr>
      <vt:lpstr>Java: A Compiled and Interpreted Language</vt:lpstr>
      <vt:lpstr>Is Java a Static or Dynamic Language?</vt:lpstr>
      <vt:lpstr>Is Python Static or Dynamic?</vt:lpstr>
      <vt:lpstr>Performance: Python vs. Java</vt:lpstr>
      <vt:lpstr>One Way to Measure Performance</vt:lpstr>
      <vt:lpstr>Horses for courses?</vt:lpstr>
      <vt:lpstr>Dice.com (a job-search agency in the US)</vt:lpstr>
      <vt:lpstr>GitHub (a web-based Git repository hosting service)</vt:lpstr>
      <vt:lpstr>Review</vt:lpstr>
    </vt:vector>
  </TitlesOfParts>
  <Company>The 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ctho065</cp:lastModifiedBy>
  <cp:revision>394</cp:revision>
  <cp:lastPrinted>2015-02-28T23:42:03Z</cp:lastPrinted>
  <dcterms:created xsi:type="dcterms:W3CDTF">2003-06-18T01:49:53Z</dcterms:created>
  <dcterms:modified xsi:type="dcterms:W3CDTF">2015-03-01T18:38:45Z</dcterms:modified>
</cp:coreProperties>
</file>