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9" r:id="rId1"/>
  </p:sldMasterIdLst>
  <p:notesMasterIdLst>
    <p:notesMasterId r:id="rId13"/>
  </p:notesMasterIdLst>
  <p:handoutMasterIdLst>
    <p:handoutMasterId r:id="rId14"/>
  </p:handoutMasterIdLst>
  <p:sldIdLst>
    <p:sldId id="273" r:id="rId2"/>
    <p:sldId id="283" r:id="rId3"/>
    <p:sldId id="284" r:id="rId4"/>
    <p:sldId id="282" r:id="rId5"/>
    <p:sldId id="276" r:id="rId6"/>
    <p:sldId id="285" r:id="rId7"/>
    <p:sldId id="286" r:id="rId8"/>
    <p:sldId id="279" r:id="rId9"/>
    <p:sldId id="288" r:id="rId10"/>
    <p:sldId id="280" r:id="rId11"/>
    <p:sldId id="292" r:id="rId12"/>
  </p:sldIdLst>
  <p:sldSz cx="9906000" cy="6858000" type="A4"/>
  <p:notesSz cx="7099300" cy="10234613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04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68" autoAdjust="0"/>
    <p:restoredTop sz="86441" autoAdjust="0"/>
  </p:normalViewPr>
  <p:slideViewPr>
    <p:cSldViewPr>
      <p:cViewPr varScale="1">
        <p:scale>
          <a:sx n="107" d="100"/>
          <a:sy n="107" d="100"/>
        </p:scale>
        <p:origin x="-1116" y="-9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110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6917" cy="508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4" tIns="47800" rIns="95604" bIns="47800" numCol="1" anchor="t" anchorCtr="0" compatLnSpc="1">
            <a:prstTxWarp prst="textNoShape">
              <a:avLst/>
            </a:prstTxWarp>
          </a:bodyPr>
          <a:lstStyle>
            <a:lvl1pPr algn="l" defTabSz="954173">
              <a:spcBef>
                <a:spcPct val="20000"/>
              </a:spcBef>
              <a:buFontTx/>
              <a:buChar char="•"/>
              <a:defRPr sz="1300"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384" y="1"/>
            <a:ext cx="3076916" cy="508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4" tIns="47800" rIns="95604" bIns="47800" numCol="1" anchor="t" anchorCtr="0" compatLnSpc="1">
            <a:prstTxWarp prst="textNoShape">
              <a:avLst/>
            </a:prstTxWarp>
          </a:bodyPr>
          <a:lstStyle>
            <a:lvl1pPr algn="r" defTabSz="954173">
              <a:spcBef>
                <a:spcPct val="20000"/>
              </a:spcBef>
              <a:buFontTx/>
              <a:buChar char="•"/>
              <a:defRPr sz="1300"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5828"/>
            <a:ext cx="3076917" cy="50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4" tIns="47800" rIns="95604" bIns="47800" numCol="1" anchor="b" anchorCtr="0" compatLnSpc="1">
            <a:prstTxWarp prst="textNoShape">
              <a:avLst/>
            </a:prstTxWarp>
          </a:bodyPr>
          <a:lstStyle>
            <a:lvl1pPr algn="l" defTabSz="954173">
              <a:spcBef>
                <a:spcPct val="20000"/>
              </a:spcBef>
              <a:buFontTx/>
              <a:buChar char="•"/>
              <a:defRPr sz="1300"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384" y="9725828"/>
            <a:ext cx="3076916" cy="50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4" tIns="47800" rIns="95604" bIns="47800" numCol="1" anchor="b" anchorCtr="0" compatLnSpc="1">
            <a:prstTxWarp prst="textNoShape">
              <a:avLst/>
            </a:prstTxWarp>
          </a:bodyPr>
          <a:lstStyle>
            <a:lvl1pPr algn="r" defTabSz="954173">
              <a:spcBef>
                <a:spcPct val="20000"/>
              </a:spcBef>
              <a:buFontTx/>
              <a:buChar char="•"/>
              <a:defRPr sz="1300"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5B85D765-72F8-4420-BBCA-2D4E401AD51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99937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6917" cy="508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4" tIns="47800" rIns="95604" bIns="47800" numCol="1" anchor="t" anchorCtr="0" compatLnSpc="1">
            <a:prstTxWarp prst="textNoShape">
              <a:avLst/>
            </a:prstTxWarp>
          </a:bodyPr>
          <a:lstStyle>
            <a:lvl1pPr algn="l" defTabSz="954173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384" y="1"/>
            <a:ext cx="3076916" cy="508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4" tIns="47800" rIns="95604" bIns="47800" numCol="1" anchor="t" anchorCtr="0" compatLnSpc="1">
            <a:prstTxWarp prst="textNoShape">
              <a:avLst/>
            </a:prstTxWarp>
          </a:bodyPr>
          <a:lstStyle>
            <a:lvl1pPr algn="r" defTabSz="954173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6288" y="768350"/>
            <a:ext cx="5546725" cy="384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5468" y="4862096"/>
            <a:ext cx="5208365" cy="46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4" tIns="47800" rIns="95604" bIns="47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noProof="0" smtClean="0"/>
              <a:t>Click to edit Master text styles</a:t>
            </a:r>
          </a:p>
          <a:p>
            <a:pPr lvl="1"/>
            <a:r>
              <a:rPr lang="en-NZ" noProof="0" smtClean="0"/>
              <a:t>Second level</a:t>
            </a:r>
          </a:p>
          <a:p>
            <a:pPr lvl="2"/>
            <a:r>
              <a:rPr lang="en-NZ" noProof="0" smtClean="0"/>
              <a:t>Third level</a:t>
            </a:r>
          </a:p>
          <a:p>
            <a:pPr lvl="3"/>
            <a:r>
              <a:rPr lang="en-NZ" noProof="0" smtClean="0"/>
              <a:t>Fourth level</a:t>
            </a:r>
          </a:p>
          <a:p>
            <a:pPr lvl="4"/>
            <a:r>
              <a:rPr lang="en-NZ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5828"/>
            <a:ext cx="3076917" cy="50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4" tIns="47800" rIns="95604" bIns="47800" numCol="1" anchor="b" anchorCtr="0" compatLnSpc="1">
            <a:prstTxWarp prst="textNoShape">
              <a:avLst/>
            </a:prstTxWarp>
          </a:bodyPr>
          <a:lstStyle>
            <a:lvl1pPr algn="l" defTabSz="954173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384" y="9725828"/>
            <a:ext cx="3076916" cy="50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4" tIns="47800" rIns="95604" bIns="47800" numCol="1" anchor="b" anchorCtr="0" compatLnSpc="1">
            <a:prstTxWarp prst="textNoShape">
              <a:avLst/>
            </a:prstTxWarp>
          </a:bodyPr>
          <a:lstStyle>
            <a:lvl1pPr algn="r" defTabSz="954173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90E7AA1-1D0E-489B-97D4-CB103E646DA4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34568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9488" y="3648075"/>
            <a:ext cx="79248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5048250"/>
            <a:ext cx="79248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9488" y="3648075"/>
            <a:ext cx="24765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5048250"/>
            <a:ext cx="24765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250" y="2286000"/>
            <a:ext cx="1090613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320800" y="3886200"/>
            <a:ext cx="74295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20800" y="5124450"/>
            <a:ext cx="74295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>
          <a:xfrm>
            <a:off x="6934200" y="6354763"/>
            <a:ext cx="24765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40075" y="6354763"/>
            <a:ext cx="3763963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317625" y="6354763"/>
            <a:ext cx="13208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7FF68-5988-4479-AF04-BB9FD2E4DD0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1105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A8E67-F088-42FB-BA38-22F0B229A50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7622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9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traight Connector 11"/>
          <p:cNvSpPr>
            <a:spLocks noChangeShapeType="1"/>
          </p:cNvSpPr>
          <p:nvPr/>
        </p:nvSpPr>
        <p:spPr bwMode="auto">
          <a:xfrm rot="5400000">
            <a:off x="4176712" y="3201988"/>
            <a:ext cx="585152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89376-3F51-4BA8-A569-CBA0430B884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8080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28600"/>
            <a:ext cx="7239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59" y="0"/>
            <a:ext cx="815356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4338" y="1196975"/>
            <a:ext cx="4597003" cy="5040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6441" y="1196975"/>
            <a:ext cx="4598723" cy="5040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8" name="Rectangle 6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71D8C-BD2F-46DB-BCD7-4AF4F8E1C7BA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52869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28600"/>
            <a:ext cx="7239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050" y="152400"/>
            <a:ext cx="8730399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65100" y="1219200"/>
            <a:ext cx="949325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A5296-7BB1-49C0-B482-892A02ADA46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88964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2819400"/>
            <a:ext cx="79248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2819400"/>
            <a:ext cx="24765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2971800"/>
            <a:ext cx="74295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3350" y="4267200"/>
            <a:ext cx="734695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354763"/>
            <a:ext cx="24765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40075" y="6354763"/>
            <a:ext cx="3763963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8875" y="6354763"/>
            <a:ext cx="1647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E10F6-8AB7-4EB4-A37A-93883F7C20FA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464366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28600"/>
            <a:ext cx="7239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59" y="228600"/>
            <a:ext cx="8482041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4378452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018215" y="1216152"/>
            <a:ext cx="4378452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AC103-84CC-4499-9ECB-C09A0FA8AB4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387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285875"/>
            <a:ext cx="4376870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035550" y="1295400"/>
            <a:ext cx="4378590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5300" y="2133600"/>
            <a:ext cx="437515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035550" y="2133600"/>
            <a:ext cx="437515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2A931-CEF9-4A72-908D-F7D7AC439AA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834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04176-0E2D-46FE-BBDE-BA8716B4A1E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10077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E369C-CC76-41A3-A680-D5FC109CA0E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4920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9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6" name="Straight Connector 10"/>
          <p:cNvSpPr>
            <a:spLocks noChangeShapeType="1"/>
          </p:cNvSpPr>
          <p:nvPr/>
        </p:nvSpPr>
        <p:spPr bwMode="auto">
          <a:xfrm rot="5400000">
            <a:off x="3675062" y="3324226"/>
            <a:ext cx="603567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1650" y="304800"/>
            <a:ext cx="272415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1650" y="1219201"/>
            <a:ext cx="272415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30200" y="304800"/>
            <a:ext cx="619125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20ED1-A6E2-4105-A787-F20F5E7EEED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1521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9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5300" y="500063"/>
            <a:ext cx="198438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00856"/>
            <a:ext cx="89154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5300" y="1905000"/>
            <a:ext cx="89154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219200"/>
            <a:ext cx="89154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08900-8BF0-451F-BD12-5AEB46985E9A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94545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928688" y="152400"/>
            <a:ext cx="84820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95300" y="1219200"/>
            <a:ext cx="89154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215188" y="6356350"/>
            <a:ext cx="24796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COMPSCI 230</a:t>
            </a:r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40075" y="6356350"/>
            <a:ext cx="3797300" cy="365125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NZ"/>
              <a:t>CompSci 230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263" y="6356350"/>
            <a:ext cx="21463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B6FADD9A-7050-4044-AC9C-B5D67C6D527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  <p:sp>
        <p:nvSpPr>
          <p:cNvPr id="1031" name="Straight Connector 27"/>
          <p:cNvSpPr>
            <a:spLocks noChangeShapeType="1"/>
          </p:cNvSpPr>
          <p:nvPr/>
        </p:nvSpPr>
        <p:spPr bwMode="auto">
          <a:xfrm>
            <a:off x="165100" y="6353175"/>
            <a:ext cx="93599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032" name="Straight Connector 28"/>
          <p:cNvSpPr>
            <a:spLocks noChangeShapeType="1"/>
          </p:cNvSpPr>
          <p:nvPr/>
        </p:nvSpPr>
        <p:spPr bwMode="auto">
          <a:xfrm>
            <a:off x="165100" y="1143000"/>
            <a:ext cx="93599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NZ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228600"/>
            <a:ext cx="7239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8" r:id="rId1"/>
    <p:sldLayoutId id="2147484149" r:id="rId2"/>
    <p:sldLayoutId id="2147484150" r:id="rId3"/>
    <p:sldLayoutId id="2147484151" r:id="rId4"/>
    <p:sldLayoutId id="2147484146" r:id="rId5"/>
    <p:sldLayoutId id="2147484152" r:id="rId6"/>
    <p:sldLayoutId id="2147484153" r:id="rId7"/>
    <p:sldLayoutId id="2147484154" r:id="rId8"/>
    <p:sldLayoutId id="2147484155" r:id="rId9"/>
    <p:sldLayoutId id="2147484147" r:id="rId10"/>
    <p:sldLayoutId id="2147484156" r:id="rId11"/>
    <p:sldLayoutId id="2147484157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fpl.cs.depaul.edu/jriely/java4python/" TargetMode="External"/><Relationship Id="rId2" Type="http://schemas.openxmlformats.org/officeDocument/2006/relationships/hyperlink" Target="http://docs.oracle.com/javase/tutorial/java/concepts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.auckland.ac.nz/compsci230s1c/" TargetMode="External"/><Relationship Id="rId4" Type="http://schemas.openxmlformats.org/officeDocument/2006/relationships/hyperlink" Target="http://www.eclipse.org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fpl.cs.depaul.edu/jriely/java4python/index.html" TargetMode="External"/><Relationship Id="rId3" Type="http://schemas.openxmlformats.org/officeDocument/2006/relationships/hyperlink" Target="http://docs.oracle.com/javase/tutorial/getStarted/TOC.html" TargetMode="External"/><Relationship Id="rId7" Type="http://schemas.openxmlformats.org/officeDocument/2006/relationships/hyperlink" Target="http://fpl.cs.depaul.edu/jriely/java4python/java4python.start.html" TargetMode="External"/><Relationship Id="rId2" Type="http://schemas.openxmlformats.org/officeDocument/2006/relationships/hyperlink" Target="http://docs.oracle.com/javase/tutorial/getStarted/intro/definition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cs.oracle.com/javase/tutorial/java/TOC.html" TargetMode="External"/><Relationship Id="rId5" Type="http://schemas.openxmlformats.org/officeDocument/2006/relationships/hyperlink" Target="http://docs.oracle.com/javase/tutorial/java/javaOO/index.html" TargetMode="External"/><Relationship Id="rId4" Type="http://schemas.openxmlformats.org/officeDocument/2006/relationships/hyperlink" Target="http://docs.oracle.com/javase/tutorial/java/concepts/index.html" TargetMode="External"/><Relationship Id="rId9" Type="http://schemas.openxmlformats.org/officeDocument/2006/relationships/hyperlink" Target="http://fpl.cs.depaul.edu/jriely/java4python/java4python.basics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dianakirk@gmail.com" TargetMode="External"/><Relationship Id="rId2" Type="http://schemas.openxmlformats.org/officeDocument/2006/relationships/hyperlink" Target="mailto:cthombor@cs.auckland.ac.n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ckland.ac.nz/uoa/home/about/teaching-learning/academic-integrit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ckland.ac.nz/uoa/cs-aegrotat-and-compassionate-consideratio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entservices.auckland.ac.nz/en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NZ" altLang="zh-TW" dirty="0" err="1" smtClean="0">
                <a:ea typeface="新細明體" pitchFamily="18" charset="-120"/>
              </a:rPr>
              <a:t>CompSci</a:t>
            </a:r>
            <a:r>
              <a:rPr lang="en-NZ" altLang="zh-TW" dirty="0" smtClean="0">
                <a:ea typeface="新細明體" pitchFamily="18" charset="-120"/>
              </a:rPr>
              <a:t> 230 </a:t>
            </a:r>
            <a:br>
              <a:rPr lang="en-NZ" altLang="zh-TW" dirty="0" smtClean="0">
                <a:ea typeface="新細明體" pitchFamily="18" charset="-120"/>
              </a:rPr>
            </a:br>
            <a:r>
              <a:rPr lang="en-US" altLang="en-US" dirty="0" smtClean="0"/>
              <a:t>Software Construction</a:t>
            </a:r>
            <a:br>
              <a:rPr lang="en-US" altLang="en-US" dirty="0" smtClean="0"/>
            </a:br>
            <a:endParaRPr lang="en-US" dirty="0" smtClean="0">
              <a:ea typeface="新細明體" pitchFamily="18" charset="-120"/>
            </a:endParaRP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320800" y="5013176"/>
            <a:ext cx="7429500" cy="608806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NZ" altLang="zh-TW" dirty="0" smtClean="0">
                <a:ea typeface="新細明體" pitchFamily="18" charset="-120"/>
              </a:rPr>
              <a:t>Course Information		 		 S1 </a:t>
            </a:r>
            <a:r>
              <a:rPr lang="en-NZ" altLang="zh-TW" dirty="0" smtClean="0">
                <a:ea typeface="新細明體" pitchFamily="18" charset="-120"/>
              </a:rPr>
              <a:t>2015</a:t>
            </a:r>
          </a:p>
          <a:p>
            <a:pPr eaLnBrk="1" hangingPunct="1">
              <a:defRPr/>
            </a:pPr>
            <a:r>
              <a:rPr lang="en-NZ" altLang="zh-TW" dirty="0" smtClean="0">
                <a:ea typeface="新細明體" pitchFamily="18" charset="-120"/>
              </a:rPr>
              <a:t>V1.1 of 2015-03-02: corrected due-date for A4</a:t>
            </a:r>
            <a:endParaRPr lang="en-NZ" altLang="zh-TW" dirty="0" smtClean="0">
              <a:ea typeface="新細明體" pitchFamily="18" charset="-120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08050" y="152400"/>
            <a:ext cx="8729663" cy="990600"/>
          </a:xfrm>
        </p:spPr>
        <p:txBody>
          <a:bodyPr/>
          <a:lstStyle/>
          <a:p>
            <a:pPr eaLnBrk="1" hangingPunct="1"/>
            <a:r>
              <a:rPr lang="en-NZ" altLang="zh-TW" smtClean="0"/>
              <a:t>Need Help?</a:t>
            </a:r>
            <a:endParaRPr lang="en-US" smtClean="0"/>
          </a:p>
        </p:txBody>
      </p:sp>
      <p:sp>
        <p:nvSpPr>
          <p:cNvPr id="256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r>
              <a:rPr lang="en-NZ" dirty="0" smtClean="0"/>
              <a:t>Required readings are online, mostly from </a:t>
            </a:r>
            <a:r>
              <a:rPr lang="en-NZ" b="1" dirty="0" smtClean="0"/>
              <a:t>The Java Tutorials</a:t>
            </a:r>
          </a:p>
          <a:p>
            <a:pPr lvl="1" eaLnBrk="1" hangingPunct="1">
              <a:defRPr/>
            </a:pPr>
            <a:r>
              <a:rPr lang="en-NZ" dirty="0"/>
              <a:t>Start </a:t>
            </a:r>
            <a:r>
              <a:rPr lang="en-NZ" dirty="0" smtClean="0"/>
              <a:t>today!  Read about Object-Oriented Programming Concepts, at </a:t>
            </a:r>
            <a:r>
              <a:rPr lang="en-NZ" dirty="0" smtClean="0">
                <a:hlinkClick r:id="rId2"/>
              </a:rPr>
              <a:t>http</a:t>
            </a:r>
            <a:r>
              <a:rPr lang="en-NZ" dirty="0">
                <a:hlinkClick r:id="rId2"/>
              </a:rPr>
              <a:t>://</a:t>
            </a:r>
            <a:r>
              <a:rPr lang="en-NZ" dirty="0" smtClean="0">
                <a:hlinkClick r:id="rId2"/>
              </a:rPr>
              <a:t>docs.oracle.com/javase/tutorial/java/concepts/index.html</a:t>
            </a:r>
            <a:r>
              <a:rPr lang="en-NZ" dirty="0" smtClean="0"/>
              <a:t> </a:t>
            </a:r>
          </a:p>
          <a:p>
            <a:pPr lvl="1" eaLnBrk="1" hangingPunct="1">
              <a:defRPr/>
            </a:pPr>
            <a:r>
              <a:rPr lang="en-NZ" dirty="0" smtClean="0"/>
              <a:t>If you know Python, read </a:t>
            </a:r>
            <a:r>
              <a:rPr lang="en-NZ" u="sng" dirty="0">
                <a:hlinkClick r:id="rId3"/>
              </a:rPr>
              <a:t>http://fpl.cs.depaul.edu/jriely/java4python</a:t>
            </a:r>
            <a:r>
              <a:rPr lang="en-NZ" u="sng" dirty="0" smtClean="0">
                <a:hlinkClick r:id="rId3"/>
              </a:rPr>
              <a:t>/</a:t>
            </a:r>
            <a:r>
              <a:rPr lang="en-NZ" dirty="0" smtClean="0"/>
              <a:t>.</a:t>
            </a:r>
          </a:p>
          <a:p>
            <a:pPr lvl="1" eaLnBrk="1" hangingPunct="1">
              <a:defRPr/>
            </a:pPr>
            <a:r>
              <a:rPr lang="en-NZ" dirty="0" smtClean="0"/>
              <a:t>My primary goal is to help you “learn how to learn technical material.”</a:t>
            </a:r>
          </a:p>
          <a:p>
            <a:pPr lvl="1" eaLnBrk="1" hangingPunct="1">
              <a:defRPr/>
            </a:pPr>
            <a:r>
              <a:rPr lang="en-NZ" dirty="0" smtClean="0"/>
              <a:t>If you merely listen to lectures, you’ll learn very little. </a:t>
            </a:r>
          </a:p>
          <a:p>
            <a:pPr eaLnBrk="1" hangingPunct="1">
              <a:defRPr/>
            </a:pPr>
            <a:r>
              <a:rPr lang="en-NZ" dirty="0"/>
              <a:t>Recommended readings are available in the </a:t>
            </a:r>
            <a:r>
              <a:rPr lang="en-NZ" dirty="0" smtClean="0"/>
              <a:t>library or online.</a:t>
            </a:r>
            <a:endParaRPr lang="en-NZ" dirty="0"/>
          </a:p>
          <a:p>
            <a:pPr eaLnBrk="1" hangingPunct="1">
              <a:defRPr/>
            </a:pPr>
            <a:r>
              <a:rPr lang="en-US" dirty="0" smtClean="0"/>
              <a:t>The course website has lecture notes, examples, and some other useful resources, including links to software</a:t>
            </a:r>
            <a:r>
              <a:rPr lang="en-US" dirty="0"/>
              <a:t> </a:t>
            </a:r>
            <a:r>
              <a:rPr lang="en-US" dirty="0" smtClean="0"/>
              <a:t>such as </a:t>
            </a:r>
            <a:r>
              <a:rPr lang="en-US" dirty="0" smtClean="0">
                <a:hlinkClick r:id="rId4"/>
              </a:rPr>
              <a:t>Eclipse</a:t>
            </a:r>
            <a:r>
              <a:rPr lang="en-US" dirty="0" smtClean="0"/>
              <a:t>.</a:t>
            </a:r>
          </a:p>
          <a:p>
            <a:pPr lvl="1" eaLnBrk="1" hangingPunct="1">
              <a:defRPr/>
            </a:pPr>
            <a:r>
              <a:rPr lang="en-US" dirty="0" smtClean="0"/>
              <a:t>Website: </a:t>
            </a:r>
            <a:r>
              <a:rPr lang="en-NZ" sz="2100" dirty="0" smtClean="0">
                <a:solidFill>
                  <a:schemeClr val="tx2"/>
                </a:solidFill>
                <a:hlinkClick r:id="rId5"/>
              </a:rPr>
              <a:t>http</a:t>
            </a:r>
            <a:r>
              <a:rPr lang="en-NZ" sz="2100" dirty="0">
                <a:solidFill>
                  <a:schemeClr val="tx2"/>
                </a:solidFill>
                <a:hlinkClick r:id="rId5"/>
              </a:rPr>
              <a:t>://</a:t>
            </a:r>
            <a:r>
              <a:rPr lang="en-NZ" sz="2100" dirty="0" smtClean="0">
                <a:solidFill>
                  <a:schemeClr val="tx2"/>
                </a:solidFill>
                <a:hlinkClick r:id="rId5"/>
              </a:rPr>
              <a:t>www.cs.auckland.ac.nz/compsci230s1c/</a:t>
            </a:r>
            <a:r>
              <a:rPr lang="en-NZ" sz="2100" dirty="0" smtClean="0"/>
              <a:t>.  V</a:t>
            </a:r>
            <a:r>
              <a:rPr lang="en-NZ" sz="2100" dirty="0" smtClean="0">
                <a:solidFill>
                  <a:schemeClr val="tx2"/>
                </a:solidFill>
              </a:rPr>
              <a:t>isible via Cecil.</a:t>
            </a:r>
          </a:p>
          <a:p>
            <a:pPr eaLnBrk="1" hangingPunct="1">
              <a:defRPr/>
            </a:pPr>
            <a:r>
              <a:rPr lang="en-NZ" dirty="0" smtClean="0"/>
              <a:t>Don’t hesitate to ask your tutors and lecturers for help if you’re “stuck”!</a:t>
            </a:r>
          </a:p>
          <a:p>
            <a:pPr lvl="1" eaLnBrk="1" hangingPunct="1">
              <a:defRPr/>
            </a:pPr>
            <a:r>
              <a:rPr lang="en-NZ" dirty="0" smtClean="0"/>
              <a:t>But… there are only a few of us, and hundreds of students.  Response may be slow.</a:t>
            </a:r>
          </a:p>
          <a:p>
            <a:pPr lvl="1" eaLnBrk="1" hangingPunct="1">
              <a:defRPr/>
            </a:pPr>
            <a:r>
              <a:rPr lang="en-US" dirty="0" smtClean="0"/>
              <a:t>Unlike in stage-1 papers, we will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spoon-feed you with solutions.</a:t>
            </a:r>
          </a:p>
          <a:p>
            <a:pPr lvl="1" eaLnBrk="1" hangingPunct="1">
              <a:defRPr/>
            </a:pPr>
            <a:r>
              <a:rPr lang="en-US" dirty="0" smtClean="0"/>
              <a:t>You are expected to explore.  Discover your own solutions to your own problems!  If you’re not making mistakes, you’re not learning!!  (Can you recognize a mistake?)</a:t>
            </a:r>
          </a:p>
        </p:txBody>
      </p:sp>
      <p:sp>
        <p:nvSpPr>
          <p:cNvPr id="23556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fld id="{73E06579-A40C-4D83-9C07-62BD615EF07A}" type="slidenum">
              <a:rPr lang="en-NZ" sz="1400" smtClean="0">
                <a:solidFill>
                  <a:schemeClr val="tx2"/>
                </a:solidFill>
              </a:rPr>
              <a:pPr algn="l" eaLnBrk="1" hangingPunct="1"/>
              <a:t>10</a:t>
            </a:fld>
            <a:endParaRPr lang="en-NZ" sz="1400" smtClean="0">
              <a:solidFill>
                <a:schemeClr val="tx2"/>
              </a:solidFill>
            </a:endParaRPr>
          </a:p>
        </p:txBody>
      </p:sp>
      <p:sp>
        <p:nvSpPr>
          <p:cNvPr id="23557" name="Footer Placehold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NZ" sz="1400" smtClean="0">
                <a:solidFill>
                  <a:schemeClr val="tx2"/>
                </a:solidFill>
              </a:rPr>
              <a:t>CompSci 230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Reading assignment #1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5100" y="1219200"/>
            <a:ext cx="9493250" cy="523413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NZ" dirty="0" smtClean="0"/>
              <a:t>Before lecture on Thursday: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NZ" dirty="0" smtClean="0">
                <a:hlinkClick r:id="rId2"/>
              </a:rPr>
              <a:t>About the </a:t>
            </a:r>
            <a:r>
              <a:rPr lang="en-NZ" dirty="0" err="1" smtClean="0">
                <a:hlinkClick r:id="rId2"/>
              </a:rPr>
              <a:t>JavaTechnology</a:t>
            </a:r>
            <a:r>
              <a:rPr lang="en-NZ" dirty="0" smtClean="0"/>
              <a:t>, in the </a:t>
            </a:r>
            <a:r>
              <a:rPr lang="en-NZ" dirty="0" smtClean="0">
                <a:hlinkClick r:id="rId3"/>
              </a:rPr>
              <a:t>Getting Started</a:t>
            </a:r>
            <a:r>
              <a:rPr lang="en-NZ" dirty="0" smtClean="0"/>
              <a:t> trail </a:t>
            </a:r>
            <a:r>
              <a:rPr lang="en-NZ" dirty="0"/>
              <a:t>of the </a:t>
            </a:r>
            <a:r>
              <a:rPr lang="en-NZ" dirty="0">
                <a:hlinkClick r:id="rId4"/>
              </a:rPr>
              <a:t>Java </a:t>
            </a:r>
            <a:r>
              <a:rPr lang="en-NZ" dirty="0" smtClean="0">
                <a:hlinkClick r:id="rId4"/>
              </a:rPr>
              <a:t>Tutorials</a:t>
            </a:r>
            <a:r>
              <a:rPr lang="en-NZ" dirty="0"/>
              <a:t>;</a:t>
            </a:r>
            <a:endParaRPr lang="en-NZ" dirty="0" smtClean="0"/>
          </a:p>
          <a:p>
            <a:pPr marL="731838" lvl="1" indent="-457200">
              <a:buFont typeface="+mj-lt"/>
              <a:buAutoNum type="arabicPeriod"/>
            </a:pPr>
            <a:r>
              <a:rPr lang="en-NZ" dirty="0" smtClean="0"/>
              <a:t>The </a:t>
            </a:r>
            <a:r>
              <a:rPr lang="en-NZ" dirty="0"/>
              <a:t>first two sections (on classes and objects) in the </a:t>
            </a:r>
            <a:r>
              <a:rPr lang="en-NZ" dirty="0">
                <a:hlinkClick r:id="rId5"/>
              </a:rPr>
              <a:t>Classes and Objects</a:t>
            </a:r>
            <a:r>
              <a:rPr lang="en-NZ" dirty="0"/>
              <a:t> lesson </a:t>
            </a:r>
            <a:r>
              <a:rPr lang="en-NZ" dirty="0" smtClean="0"/>
              <a:t>of the </a:t>
            </a:r>
            <a:r>
              <a:rPr lang="en-NZ" dirty="0" smtClean="0">
                <a:hlinkClick r:id="rId6"/>
              </a:rPr>
              <a:t>Learning the Java Language</a:t>
            </a:r>
            <a:r>
              <a:rPr lang="en-NZ" dirty="0" smtClean="0"/>
              <a:t> trail;</a:t>
            </a:r>
            <a:endParaRPr lang="en-NZ" dirty="0"/>
          </a:p>
          <a:p>
            <a:pPr marL="731838" lvl="1" indent="-457200">
              <a:buFont typeface="+mj-lt"/>
              <a:buAutoNum type="arabicPeriod"/>
            </a:pPr>
            <a:r>
              <a:rPr lang="en-NZ" dirty="0" smtClean="0">
                <a:hlinkClick r:id="rId7"/>
              </a:rPr>
              <a:t>Section 2</a:t>
            </a:r>
            <a:r>
              <a:rPr lang="en-NZ" dirty="0" smtClean="0"/>
              <a:t> (on ‘Getting Started’) in </a:t>
            </a:r>
            <a:r>
              <a:rPr lang="en-NZ" dirty="0" smtClean="0">
                <a:hlinkClick r:id="rId8"/>
              </a:rPr>
              <a:t>java4python v3</a:t>
            </a:r>
            <a:r>
              <a:rPr lang="en-NZ" dirty="0" smtClean="0"/>
              <a:t>;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NZ" dirty="0" smtClean="0"/>
              <a:t>The first five subsections (to ‘Import’) of </a:t>
            </a:r>
            <a:r>
              <a:rPr lang="en-NZ" dirty="0" smtClean="0">
                <a:hlinkClick r:id="rId9"/>
              </a:rPr>
              <a:t>Section 3</a:t>
            </a:r>
            <a:r>
              <a:rPr lang="en-NZ" dirty="0" smtClean="0"/>
              <a:t> </a:t>
            </a:r>
            <a:r>
              <a:rPr lang="en-NZ" dirty="0"/>
              <a:t>in </a:t>
            </a:r>
            <a:r>
              <a:rPr lang="en-NZ" dirty="0">
                <a:hlinkClick r:id="rId8"/>
              </a:rPr>
              <a:t>java4python </a:t>
            </a:r>
            <a:r>
              <a:rPr lang="en-NZ" dirty="0" smtClean="0">
                <a:hlinkClick r:id="rId8"/>
              </a:rPr>
              <a:t>v3</a:t>
            </a:r>
            <a:r>
              <a:rPr lang="en-NZ" dirty="0"/>
              <a:t>.</a:t>
            </a:r>
          </a:p>
          <a:p>
            <a:pPr eaLnBrk="1" hangingPunct="1">
              <a:defRPr/>
            </a:pPr>
            <a:r>
              <a:rPr lang="en-NZ" dirty="0" smtClean="0"/>
              <a:t>This isn’t “leisure reading” – you won’t remember much, and you won’t be able to do anything with what you remember, unless you are reading to discover an answer to your questions!  For starters:</a:t>
            </a:r>
          </a:p>
          <a:p>
            <a:pPr lvl="1" eaLnBrk="1" hangingPunct="1">
              <a:defRPr/>
            </a:pPr>
            <a:r>
              <a:rPr lang="en-NZ" dirty="0" smtClean="0"/>
              <a:t>“What is X?”  </a:t>
            </a:r>
          </a:p>
          <a:p>
            <a:pPr lvl="1" eaLnBrk="1" hangingPunct="1">
              <a:defRPr/>
            </a:pPr>
            <a:r>
              <a:rPr lang="en-NZ" dirty="0" smtClean="0"/>
              <a:t>“Why should I care about X?” </a:t>
            </a:r>
            <a:endParaRPr lang="en-NZ" dirty="0"/>
          </a:p>
          <a:p>
            <a:pPr marL="0" indent="0">
              <a:buNone/>
            </a:pPr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CompSci 230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BA5296-7BB1-49C0-B482-892A02ADA46D}" type="slidenum">
              <a:rPr lang="en-NZ" smtClean="0"/>
              <a:pPr>
                <a:defRPr/>
              </a:pPr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373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908050" y="152400"/>
            <a:ext cx="8729663" cy="990600"/>
          </a:xfrm>
        </p:spPr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In Stage 1, you learned how to write programs to solve small problems.</a:t>
            </a:r>
          </a:p>
          <a:p>
            <a:pPr lvl="1" eaLnBrk="1" hangingPunct="1">
              <a:defRPr/>
            </a:pPr>
            <a:r>
              <a:rPr lang="en-US" dirty="0" smtClean="0"/>
              <a:t>In </a:t>
            </a:r>
            <a:r>
              <a:rPr lang="en-US" dirty="0" err="1" smtClean="0"/>
              <a:t>CompSci</a:t>
            </a:r>
            <a:r>
              <a:rPr lang="en-US" dirty="0" smtClean="0"/>
              <a:t> 230, we teach programming “in the large”.</a:t>
            </a:r>
          </a:p>
          <a:p>
            <a:pPr eaLnBrk="1" hangingPunct="1">
              <a:defRPr/>
            </a:pPr>
            <a:r>
              <a:rPr lang="en-US" dirty="0" smtClean="0"/>
              <a:t> Large software systems have many stakeholders.</a:t>
            </a:r>
          </a:p>
          <a:p>
            <a:pPr lvl="1" eaLnBrk="1" hangingPunct="1">
              <a:defRPr/>
            </a:pPr>
            <a:r>
              <a:rPr lang="en-US" dirty="0" smtClean="0"/>
              <a:t>What will its users want?</a:t>
            </a:r>
          </a:p>
          <a:p>
            <a:pPr lvl="1" eaLnBrk="1" hangingPunct="1">
              <a:defRPr/>
            </a:pPr>
            <a:r>
              <a:rPr lang="en-US" dirty="0" smtClean="0"/>
              <a:t>Can we describe user requirements, accurately and succinctly?</a:t>
            </a:r>
            <a:endParaRPr lang="en-US" dirty="0"/>
          </a:p>
          <a:p>
            <a:pPr eaLnBrk="1" hangingPunct="1">
              <a:defRPr/>
            </a:pPr>
            <a:r>
              <a:rPr lang="en-US" dirty="0" smtClean="0"/>
              <a:t>Large software systems are very complex.</a:t>
            </a:r>
          </a:p>
          <a:p>
            <a:pPr lvl="1" eaLnBrk="1" hangingPunct="1">
              <a:defRPr/>
            </a:pPr>
            <a:r>
              <a:rPr lang="en-US" dirty="0" smtClean="0"/>
              <a:t>Can we describe the design of a complex software system, accurately and succinctly?</a:t>
            </a:r>
          </a:p>
          <a:p>
            <a:pPr lvl="1" eaLnBrk="1" hangingPunct="1">
              <a:defRPr/>
            </a:pPr>
            <a:r>
              <a:rPr lang="en-US" dirty="0" smtClean="0"/>
              <a:t>Can we be sure that a complex system will do </a:t>
            </a:r>
            <a:r>
              <a:rPr lang="en-NZ" dirty="0" smtClean="0"/>
              <a:t>what </a:t>
            </a:r>
            <a:r>
              <a:rPr lang="en-NZ" dirty="0"/>
              <a:t>it is designed to </a:t>
            </a:r>
            <a:r>
              <a:rPr lang="en-NZ" dirty="0" smtClean="0"/>
              <a:t>do, </a:t>
            </a:r>
            <a:r>
              <a:rPr lang="en-NZ" dirty="0"/>
              <a:t>and that it </a:t>
            </a:r>
            <a:r>
              <a:rPr lang="en-NZ" dirty="0" smtClean="0"/>
              <a:t>will </a:t>
            </a:r>
            <a:r>
              <a:rPr lang="en-NZ" dirty="0"/>
              <a:t>not do anything unintended</a:t>
            </a:r>
            <a:r>
              <a:rPr lang="en-US" dirty="0" smtClean="0"/>
              <a:t>?</a:t>
            </a:r>
          </a:p>
          <a:p>
            <a:pPr eaLnBrk="1" hangingPunct="1">
              <a:defRPr/>
            </a:pPr>
            <a:r>
              <a:rPr lang="en-US" dirty="0" smtClean="0"/>
              <a:t>In </a:t>
            </a:r>
            <a:r>
              <a:rPr lang="en-US" dirty="0" err="1" smtClean="0"/>
              <a:t>CompSci</a:t>
            </a:r>
            <a:r>
              <a:rPr lang="en-US" dirty="0" smtClean="0"/>
              <a:t> 230, you will learn some incomplete answers to these difficult questions.</a:t>
            </a:r>
          </a:p>
          <a:p>
            <a:pPr lvl="1" eaLnBrk="1" hangingPunct="1">
              <a:defRPr/>
            </a:pPr>
            <a:r>
              <a:rPr lang="en-US" dirty="0" smtClean="0"/>
              <a:t>I will also attempt to teach you how to “learn how to learn” the technical skills you will need in the future – as a competent computer professional.</a:t>
            </a:r>
          </a:p>
        </p:txBody>
      </p:sp>
      <p:sp>
        <p:nvSpPr>
          <p:cNvPr id="13316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fld id="{125752A4-6079-497E-982E-913600854BD1}" type="slidenum">
              <a:rPr lang="en-NZ" sz="1400" smtClean="0">
                <a:solidFill>
                  <a:schemeClr val="tx2"/>
                </a:solidFill>
              </a:rPr>
              <a:pPr algn="l" eaLnBrk="1" hangingPunct="1"/>
              <a:t>2</a:t>
            </a:fld>
            <a:endParaRPr lang="en-NZ" sz="1400" smtClean="0">
              <a:solidFill>
                <a:schemeClr val="tx2"/>
              </a:solidFill>
            </a:endParaRPr>
          </a:p>
        </p:txBody>
      </p:sp>
      <p:sp>
        <p:nvSpPr>
          <p:cNvPr id="13317" name="Footer Placehold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NZ" sz="1400" smtClean="0">
                <a:solidFill>
                  <a:schemeClr val="tx2"/>
                </a:solidFill>
              </a:rPr>
              <a:t>CompSci 230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908050" y="152400"/>
            <a:ext cx="8729663" cy="990600"/>
          </a:xfrm>
        </p:spPr>
        <p:txBody>
          <a:bodyPr/>
          <a:lstStyle/>
          <a:p>
            <a:pPr eaLnBrk="1" hangingPunct="1"/>
            <a:r>
              <a:rPr lang="en-US" smtClean="0"/>
              <a:t>Syllabus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Four Themes:</a:t>
            </a:r>
          </a:p>
          <a:p>
            <a:pPr lvl="1" eaLnBrk="1" hangingPunct="1"/>
            <a:r>
              <a:rPr lang="en-US" smtClean="0"/>
              <a:t>The object-oriented programming paradigm</a:t>
            </a:r>
          </a:p>
          <a:p>
            <a:pPr lvl="2" eaLnBrk="1" hangingPunct="1"/>
            <a:r>
              <a:rPr lang="en-US" smtClean="0"/>
              <a:t>Object-orientation, object-oriented programming concepts and programming language constructs – </a:t>
            </a:r>
            <a:r>
              <a:rPr lang="en-US" smtClean="0">
                <a:solidFill>
                  <a:srgbClr val="FF0000"/>
                </a:solidFill>
              </a:rPr>
              <a:t>because, for many important problems, OO design is a convenient way to express the problem and its solution in software.</a:t>
            </a:r>
          </a:p>
          <a:p>
            <a:pPr lvl="1" eaLnBrk="1" hangingPunct="1"/>
            <a:r>
              <a:rPr lang="en-US" smtClean="0"/>
              <a:t>Frameworks</a:t>
            </a:r>
          </a:p>
          <a:p>
            <a:pPr lvl="2" eaLnBrk="1" hangingPunct="1"/>
            <a:r>
              <a:rPr lang="en-US" smtClean="0"/>
              <a:t>Inversion of control,  AWT/Swing and JUnit – </a:t>
            </a:r>
            <a:r>
              <a:rPr lang="en-US" smtClean="0">
                <a:solidFill>
                  <a:srgbClr val="FF0000"/>
                </a:solidFill>
              </a:rPr>
              <a:t>because many important “sub-problems” have already been solved: these solutions should be re-used!</a:t>
            </a:r>
            <a:endParaRPr lang="en-US" smtClean="0"/>
          </a:p>
          <a:p>
            <a:pPr lvl="1" eaLnBrk="1" hangingPunct="1"/>
            <a:r>
              <a:rPr lang="en-US" smtClean="0"/>
              <a:t>Software quality</a:t>
            </a:r>
          </a:p>
          <a:p>
            <a:pPr lvl="2" eaLnBrk="1" hangingPunct="1"/>
            <a:r>
              <a:rPr lang="en-US" smtClean="0"/>
              <a:t>Testing, inspection, documentation – </a:t>
            </a:r>
            <a:r>
              <a:rPr lang="en-US" smtClean="0">
                <a:solidFill>
                  <a:srgbClr val="FF0000"/>
                </a:solidFill>
              </a:rPr>
              <a:t>because large teams are designing, implementing, debugging, maintaining, revising, and supporting complex software.</a:t>
            </a:r>
            <a:endParaRPr lang="en-US" smtClean="0"/>
          </a:p>
          <a:p>
            <a:pPr lvl="1" eaLnBrk="1" hangingPunct="1"/>
            <a:r>
              <a:rPr lang="en-US" smtClean="0"/>
              <a:t>Application-level concurrent programming</a:t>
            </a:r>
          </a:p>
          <a:p>
            <a:pPr lvl="2" eaLnBrk="1" hangingPunct="1"/>
            <a:r>
              <a:rPr lang="en-US" smtClean="0"/>
              <a:t>Multithreading concepts, language primitives and abstractions – </a:t>
            </a:r>
            <a:r>
              <a:rPr lang="en-US" smtClean="0">
                <a:solidFill>
                  <a:srgbClr val="FF0000"/>
                </a:solidFill>
              </a:rPr>
              <a:t>because even our laptops have multiple CPUs.   Dual-core smartphones are now available...</a:t>
            </a:r>
            <a:endParaRPr lang="en-US" smtClean="0"/>
          </a:p>
        </p:txBody>
      </p:sp>
      <p:sp>
        <p:nvSpPr>
          <p:cNvPr id="1434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fld id="{BA2587E9-0951-4F78-8619-10FFEB8339E5}" type="slidenum">
              <a:rPr lang="en-NZ" sz="1400" smtClean="0">
                <a:solidFill>
                  <a:schemeClr val="tx2"/>
                </a:solidFill>
              </a:rPr>
              <a:pPr algn="l" eaLnBrk="1" hangingPunct="1"/>
              <a:t>3</a:t>
            </a:fld>
            <a:endParaRPr lang="en-NZ" sz="1400" smtClean="0">
              <a:solidFill>
                <a:schemeClr val="tx2"/>
              </a:solidFill>
            </a:endParaRPr>
          </a:p>
        </p:txBody>
      </p:sp>
      <p:sp>
        <p:nvSpPr>
          <p:cNvPr id="14341" name="Footer Placehold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NZ" sz="1400" smtClean="0">
                <a:solidFill>
                  <a:schemeClr val="tx2"/>
                </a:solidFill>
              </a:rPr>
              <a:t>CompSci 230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908050" y="152400"/>
            <a:ext cx="8729663" cy="9906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Lecturers &amp; Tutors</a:t>
            </a:r>
            <a:endParaRPr lang="en-US" dirty="0" smtClean="0"/>
          </a:p>
        </p:txBody>
      </p:sp>
      <p:sp>
        <p:nvSpPr>
          <p:cNvPr id="16390" name="Content Placeholder 2" descr="Rectangle: Click to edit Master text styles&#10;Second level&#10;Third level&#10;Fourth level&#10;Fifth level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Lecturers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Clark Thomborson (Coordinator)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W1-4: OO </a:t>
            </a:r>
            <a:r>
              <a:rPr lang="en-US" dirty="0"/>
              <a:t>design in </a:t>
            </a:r>
            <a:r>
              <a:rPr lang="en-US" dirty="0" smtClean="0"/>
              <a:t>Java; W5-6: Frameworks; W11-12: Concurrency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cthombor@cs.auckland.ac.nz</a:t>
            </a:r>
            <a:endParaRPr lang="en-US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Office hour:  Fri 3-4, in 810.845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Phone: (09) 3737 599 x85753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Diana Kirk</a:t>
            </a:r>
            <a:endParaRPr lang="en-US" dirty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W7-9: Software Quality; W10: Concurrency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/>
              <a:t>Email: </a:t>
            </a:r>
            <a:r>
              <a:rPr lang="en-US" dirty="0" smtClean="0">
                <a:hlinkClick r:id="rId3"/>
              </a:rPr>
              <a:t>dianakirk@gmail.com</a:t>
            </a:r>
            <a:endParaRPr lang="en-US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Office </a:t>
            </a:r>
            <a:r>
              <a:rPr lang="en-US" dirty="0" err="1"/>
              <a:t>hrs</a:t>
            </a:r>
            <a:r>
              <a:rPr lang="en-US" dirty="0" smtClean="0"/>
              <a:t>: tbc</a:t>
            </a:r>
            <a:endParaRPr lang="en-NZ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Tutors (TBC)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n-US" dirty="0" smtClean="0"/>
          </a:p>
        </p:txBody>
      </p:sp>
      <p:sp>
        <p:nvSpPr>
          <p:cNvPr id="1536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fld id="{774B3022-7051-4B2A-B625-016E4A3A814F}" type="slidenum">
              <a:rPr lang="en-NZ" sz="1400" smtClean="0">
                <a:solidFill>
                  <a:schemeClr val="tx2"/>
                </a:solidFill>
              </a:rPr>
              <a:pPr algn="l" eaLnBrk="1" hangingPunct="1"/>
              <a:t>4</a:t>
            </a:fld>
            <a:endParaRPr lang="en-NZ" sz="1400" smtClean="0">
              <a:solidFill>
                <a:schemeClr val="tx2"/>
              </a:solidFill>
            </a:endParaRPr>
          </a:p>
        </p:txBody>
      </p:sp>
      <p:sp>
        <p:nvSpPr>
          <p:cNvPr id="15365" name="Footer Placehold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NZ" sz="1400" smtClean="0">
                <a:solidFill>
                  <a:schemeClr val="tx2"/>
                </a:solidFill>
              </a:rPr>
              <a:t>CompSci 230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08050" y="152400"/>
            <a:ext cx="8729663" cy="990600"/>
          </a:xfrm>
        </p:spPr>
        <p:txBody>
          <a:bodyPr/>
          <a:lstStyle/>
          <a:p>
            <a:pPr eaLnBrk="1" hangingPunct="1"/>
            <a:r>
              <a:rPr lang="en-NZ" altLang="zh-TW" dirty="0" smtClean="0"/>
              <a:t>Assessments (tentative schedule)</a:t>
            </a:r>
            <a:endParaRPr lang="en-US" dirty="0" smtClean="0"/>
          </a:p>
        </p:txBody>
      </p:sp>
      <p:sp>
        <p:nvSpPr>
          <p:cNvPr id="163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165100" y="1143000"/>
            <a:ext cx="9472613" cy="531033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NZ" sz="2200" dirty="0" smtClean="0"/>
              <a:t>See https</a:t>
            </a:r>
            <a:r>
              <a:rPr lang="en-NZ" sz="2200" dirty="0"/>
              <a:t>://www.cs.auckland.ac.nz/courses/compsci230s1c/assignments/</a:t>
            </a:r>
          </a:p>
          <a:p>
            <a:pPr eaLnBrk="1" hangingPunct="1">
              <a:lnSpc>
                <a:spcPct val="80000"/>
              </a:lnSpc>
            </a:pPr>
            <a:r>
              <a:rPr lang="en-NZ" sz="2200" dirty="0" smtClean="0"/>
              <a:t>Practical (20%)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000" dirty="0" smtClean="0"/>
              <a:t>Assignments (16%):</a:t>
            </a:r>
          </a:p>
          <a:p>
            <a:pPr lvl="2" eaLnBrk="1" hangingPunct="1">
              <a:lnSpc>
                <a:spcPct val="80000"/>
              </a:lnSpc>
            </a:pPr>
            <a:r>
              <a:rPr lang="en-NZ" sz="1700" dirty="0"/>
              <a:t>Assignment 1, </a:t>
            </a:r>
            <a:r>
              <a:rPr lang="en-NZ" sz="1700" dirty="0" smtClean="0"/>
              <a:t>4%, due </a:t>
            </a:r>
            <a:r>
              <a:rPr lang="en-NZ" sz="1700" dirty="0"/>
              <a:t>4pm Friday 27 March </a:t>
            </a:r>
            <a:r>
              <a:rPr lang="en-NZ" sz="1700" dirty="0" smtClean="0"/>
              <a:t>2015</a:t>
            </a:r>
            <a:r>
              <a:rPr lang="en-NZ" sz="1700" dirty="0"/>
              <a:t> </a:t>
            </a:r>
            <a:r>
              <a:rPr lang="en-NZ" sz="1700" dirty="0" smtClean="0"/>
              <a:t>(end of 4</a:t>
            </a:r>
            <a:r>
              <a:rPr lang="en-NZ" sz="1700" baseline="30000" dirty="0" smtClean="0"/>
              <a:t>th</a:t>
            </a:r>
            <a:r>
              <a:rPr lang="en-NZ" sz="1700" dirty="0" smtClean="0"/>
              <a:t> week)</a:t>
            </a:r>
            <a:endParaRPr lang="en-NZ" sz="1700" dirty="0"/>
          </a:p>
          <a:p>
            <a:pPr lvl="2" eaLnBrk="1" hangingPunct="1">
              <a:lnSpc>
                <a:spcPct val="80000"/>
              </a:lnSpc>
            </a:pPr>
            <a:r>
              <a:rPr lang="en-NZ" sz="1700" dirty="0"/>
              <a:t>Assignment 2, </a:t>
            </a:r>
            <a:r>
              <a:rPr lang="en-NZ" sz="1700" dirty="0" smtClean="0"/>
              <a:t>5%, due </a:t>
            </a:r>
            <a:r>
              <a:rPr lang="en-NZ" sz="1700" dirty="0"/>
              <a:t>4pm Friday 1 May </a:t>
            </a:r>
            <a:r>
              <a:rPr lang="en-NZ" sz="1700" dirty="0" smtClean="0"/>
              <a:t>2015</a:t>
            </a:r>
            <a:r>
              <a:rPr lang="en-NZ" sz="1700" dirty="0"/>
              <a:t> </a:t>
            </a:r>
            <a:r>
              <a:rPr lang="en-NZ" sz="1700" dirty="0" smtClean="0"/>
              <a:t>(end of 7</a:t>
            </a:r>
            <a:r>
              <a:rPr lang="en-NZ" sz="1700" baseline="30000" dirty="0" smtClean="0"/>
              <a:t>th</a:t>
            </a:r>
            <a:r>
              <a:rPr lang="en-NZ" sz="1700" dirty="0" smtClean="0"/>
              <a:t> week)</a:t>
            </a:r>
            <a:endParaRPr lang="en-NZ" sz="1700" dirty="0"/>
          </a:p>
          <a:p>
            <a:pPr lvl="2" eaLnBrk="1" hangingPunct="1">
              <a:lnSpc>
                <a:spcPct val="80000"/>
              </a:lnSpc>
            </a:pPr>
            <a:r>
              <a:rPr lang="en-NZ" sz="1700" dirty="0"/>
              <a:t>Assignment 3, </a:t>
            </a:r>
            <a:r>
              <a:rPr lang="en-NZ" sz="1700" dirty="0" smtClean="0"/>
              <a:t>5%, due </a:t>
            </a:r>
            <a:r>
              <a:rPr lang="en-NZ" sz="1700" dirty="0"/>
              <a:t>4pm Friday 22 May </a:t>
            </a:r>
            <a:r>
              <a:rPr lang="en-NZ" sz="1700" dirty="0" smtClean="0"/>
              <a:t>2015</a:t>
            </a:r>
            <a:r>
              <a:rPr lang="en-NZ" sz="1700" dirty="0"/>
              <a:t> </a:t>
            </a:r>
            <a:r>
              <a:rPr lang="en-NZ" sz="1700" dirty="0" smtClean="0"/>
              <a:t>(end of 10</a:t>
            </a:r>
            <a:r>
              <a:rPr lang="en-NZ" sz="1700" baseline="30000" dirty="0" smtClean="0"/>
              <a:t>th</a:t>
            </a:r>
            <a:r>
              <a:rPr lang="en-NZ" sz="1700" dirty="0" smtClean="0"/>
              <a:t> week)</a:t>
            </a:r>
            <a:endParaRPr lang="en-NZ" sz="1700" dirty="0"/>
          </a:p>
          <a:p>
            <a:pPr lvl="2" eaLnBrk="1" hangingPunct="1">
              <a:lnSpc>
                <a:spcPct val="80000"/>
              </a:lnSpc>
            </a:pPr>
            <a:r>
              <a:rPr lang="en-NZ" sz="1700" dirty="0"/>
              <a:t>Assignment 4, </a:t>
            </a:r>
            <a:r>
              <a:rPr lang="en-NZ" sz="1700" dirty="0" smtClean="0"/>
              <a:t>2%, due </a:t>
            </a:r>
            <a:r>
              <a:rPr lang="en-NZ" sz="1700" dirty="0"/>
              <a:t>4pm Friday </a:t>
            </a:r>
            <a:r>
              <a:rPr lang="en-NZ" sz="1700" dirty="0" smtClean="0">
                <a:solidFill>
                  <a:srgbClr val="FF0000"/>
                </a:solidFill>
              </a:rPr>
              <a:t>29 May </a:t>
            </a:r>
            <a:r>
              <a:rPr lang="en-NZ" sz="1700" dirty="0" smtClean="0"/>
              <a:t>2015 (</a:t>
            </a:r>
            <a:r>
              <a:rPr lang="en-NZ" sz="1700" dirty="0"/>
              <a:t>end of </a:t>
            </a:r>
            <a:r>
              <a:rPr lang="en-NZ" sz="1700" dirty="0">
                <a:solidFill>
                  <a:srgbClr val="FF0000"/>
                </a:solidFill>
              </a:rPr>
              <a:t>11</a:t>
            </a:r>
            <a:r>
              <a:rPr lang="en-NZ" sz="1700" baseline="30000" dirty="0">
                <a:solidFill>
                  <a:srgbClr val="FF0000"/>
                </a:solidFill>
              </a:rPr>
              <a:t>th</a:t>
            </a:r>
            <a:r>
              <a:rPr lang="en-NZ" sz="1700" dirty="0">
                <a:solidFill>
                  <a:srgbClr val="FF0000"/>
                </a:solidFill>
              </a:rPr>
              <a:t> </a:t>
            </a:r>
            <a:r>
              <a:rPr lang="en-NZ" sz="1700" dirty="0" smtClean="0">
                <a:solidFill>
                  <a:srgbClr val="FF0000"/>
                </a:solidFill>
              </a:rPr>
              <a:t>week</a:t>
            </a:r>
            <a:r>
              <a:rPr lang="en-NZ" sz="1700" dirty="0" smtClean="0"/>
              <a:t>) </a:t>
            </a:r>
          </a:p>
          <a:p>
            <a:pPr lvl="2" eaLnBrk="1" hangingPunct="1">
              <a:lnSpc>
                <a:spcPct val="80000"/>
              </a:lnSpc>
            </a:pPr>
            <a:r>
              <a:rPr lang="en-NZ" sz="1700" dirty="0" smtClean="0">
                <a:solidFill>
                  <a:srgbClr val="FF0000"/>
                </a:solidFill>
              </a:rPr>
              <a:t>Severe penalties for lateness</a:t>
            </a:r>
            <a:endParaRPr lang="en-NZ" sz="1700" dirty="0" smtClean="0"/>
          </a:p>
          <a:p>
            <a:pPr lvl="1" eaLnBrk="1" hangingPunct="1">
              <a:lnSpc>
                <a:spcPct val="80000"/>
              </a:lnSpc>
            </a:pPr>
            <a:r>
              <a:rPr lang="en-NZ" sz="2000" dirty="0" smtClean="0"/>
              <a:t>Quizzes (4%): </a:t>
            </a:r>
            <a:r>
              <a:rPr lang="en-NZ" sz="2000" dirty="0" err="1" smtClean="0"/>
              <a:t>Multichoice</a:t>
            </a:r>
            <a:r>
              <a:rPr lang="en-NZ" sz="2000" dirty="0" smtClean="0"/>
              <a:t>, online via Cecil </a:t>
            </a:r>
          </a:p>
          <a:p>
            <a:pPr lvl="2" eaLnBrk="1" hangingPunct="1">
              <a:lnSpc>
                <a:spcPct val="80000"/>
              </a:lnSpc>
            </a:pPr>
            <a:r>
              <a:rPr lang="en-NZ" sz="1700" dirty="0"/>
              <a:t>Quiz 1, available from </a:t>
            </a:r>
            <a:r>
              <a:rPr lang="en-NZ" sz="1700" dirty="0" smtClean="0"/>
              <a:t>9am </a:t>
            </a:r>
            <a:r>
              <a:rPr lang="en-NZ" sz="1700" dirty="0"/>
              <a:t>Friday 13 Mar to 11:30pm Monday 16 </a:t>
            </a:r>
            <a:r>
              <a:rPr lang="en-NZ" sz="1700" dirty="0" smtClean="0"/>
              <a:t>March</a:t>
            </a:r>
            <a:endParaRPr lang="en-NZ" sz="1700" dirty="0"/>
          </a:p>
          <a:p>
            <a:pPr lvl="2" eaLnBrk="1" hangingPunct="1">
              <a:lnSpc>
                <a:spcPct val="80000"/>
              </a:lnSpc>
            </a:pPr>
            <a:r>
              <a:rPr lang="en-NZ" sz="1700" dirty="0"/>
              <a:t>Quiz 2, available from 9am Friday 3 Apr to 11:30pm Monday 6 </a:t>
            </a:r>
            <a:r>
              <a:rPr lang="en-NZ" sz="1700" dirty="0" smtClean="0"/>
              <a:t>April</a:t>
            </a:r>
            <a:endParaRPr lang="en-NZ" sz="1700" dirty="0"/>
          </a:p>
          <a:p>
            <a:pPr lvl="2" eaLnBrk="1" hangingPunct="1">
              <a:lnSpc>
                <a:spcPct val="80000"/>
              </a:lnSpc>
            </a:pPr>
            <a:r>
              <a:rPr lang="en-NZ" sz="1700" dirty="0"/>
              <a:t>Quiz 3, available from 9am Friday 8 May to 11:30pm Monday 11 May </a:t>
            </a:r>
          </a:p>
          <a:p>
            <a:pPr lvl="2" eaLnBrk="1" hangingPunct="1">
              <a:lnSpc>
                <a:spcPct val="80000"/>
              </a:lnSpc>
            </a:pPr>
            <a:r>
              <a:rPr lang="en-NZ" sz="1700" dirty="0"/>
              <a:t>Quiz 4, available from 9am Friday 29 May to 11:30pm </a:t>
            </a:r>
            <a:r>
              <a:rPr lang="en-NZ" sz="1700" dirty="0">
                <a:solidFill>
                  <a:srgbClr val="FF0000"/>
                </a:solidFill>
              </a:rPr>
              <a:t>Tuesday</a:t>
            </a:r>
            <a:r>
              <a:rPr lang="en-NZ" sz="1700" dirty="0"/>
              <a:t> 2 </a:t>
            </a:r>
            <a:r>
              <a:rPr lang="en-NZ" sz="1700" dirty="0" smtClean="0"/>
              <a:t>June </a:t>
            </a:r>
          </a:p>
          <a:p>
            <a:pPr lvl="2" eaLnBrk="1" hangingPunct="1">
              <a:lnSpc>
                <a:spcPct val="80000"/>
              </a:lnSpc>
            </a:pPr>
            <a:r>
              <a:rPr lang="en-NZ" sz="1700" dirty="0" smtClean="0">
                <a:solidFill>
                  <a:srgbClr val="FF0000"/>
                </a:solidFill>
              </a:rPr>
              <a:t>No late submissions allowed</a:t>
            </a:r>
            <a:endParaRPr lang="en-NZ" sz="1700" dirty="0" smtClean="0"/>
          </a:p>
          <a:p>
            <a:pPr eaLnBrk="1" hangingPunct="1">
              <a:lnSpc>
                <a:spcPct val="80000"/>
              </a:lnSpc>
            </a:pPr>
            <a:r>
              <a:rPr lang="en-NZ" sz="2200" dirty="0" smtClean="0"/>
              <a:t>Theoretical (80%)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000" dirty="0" smtClean="0"/>
              <a:t>Test 15%, 8-9pm Tuesday 21 April.  Tentative: room reservation is not yet confirmed.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000" dirty="0" smtClean="0"/>
              <a:t>Exam 65%, date and location TBC.</a:t>
            </a:r>
          </a:p>
          <a:p>
            <a:pPr eaLnBrk="1" hangingPunct="1">
              <a:lnSpc>
                <a:spcPct val="80000"/>
              </a:lnSpc>
            </a:pPr>
            <a:r>
              <a:rPr lang="en-NZ" sz="2200" dirty="0" smtClean="0"/>
              <a:t>You must pass the practical (assignments + quizzes) </a:t>
            </a:r>
            <a:r>
              <a:rPr lang="en-NZ" sz="2200" dirty="0" smtClean="0">
                <a:solidFill>
                  <a:srgbClr val="FF0000"/>
                </a:solidFill>
              </a:rPr>
              <a:t>AND</a:t>
            </a:r>
            <a:r>
              <a:rPr lang="en-NZ" sz="2200" dirty="0" smtClean="0"/>
              <a:t> the theoretical (test + exam), in order to pass the course.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 smtClean="0"/>
              <a:t>The practical </a:t>
            </a:r>
            <a:r>
              <a:rPr lang="en-US" sz="1900" dirty="0" err="1" smtClean="0"/>
              <a:t>passline</a:t>
            </a:r>
            <a:r>
              <a:rPr lang="en-US" sz="1900" dirty="0" smtClean="0"/>
              <a:t> may be lower than 50%!  This is a decision of the examiners, so you should sit the exam even if you have poor practical marks.</a:t>
            </a:r>
          </a:p>
        </p:txBody>
      </p:sp>
      <p:sp>
        <p:nvSpPr>
          <p:cNvPr id="1638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fld id="{A5E5CDE2-B6AA-4EB7-9EBB-60974EDE0B5D}" type="slidenum">
              <a:rPr lang="en-NZ" sz="1400" smtClean="0">
                <a:solidFill>
                  <a:schemeClr val="tx2"/>
                </a:solidFill>
              </a:rPr>
              <a:pPr algn="l" eaLnBrk="1" hangingPunct="1"/>
              <a:t>5</a:t>
            </a:fld>
            <a:endParaRPr lang="en-NZ" sz="1400" smtClean="0">
              <a:solidFill>
                <a:schemeClr val="tx2"/>
              </a:solidFill>
            </a:endParaRPr>
          </a:p>
        </p:txBody>
      </p:sp>
      <p:sp>
        <p:nvSpPr>
          <p:cNvPr id="16389" name="Footer Placehold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NZ" sz="1400" smtClean="0">
                <a:solidFill>
                  <a:schemeClr val="tx2"/>
                </a:solidFill>
              </a:rPr>
              <a:t>CompSci 230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08050" y="152400"/>
            <a:ext cx="8729663" cy="990600"/>
          </a:xfrm>
        </p:spPr>
        <p:txBody>
          <a:bodyPr/>
          <a:lstStyle/>
          <a:p>
            <a:r>
              <a:rPr lang="en-NZ" altLang="zh-TW" smtClean="0"/>
              <a:t>Policy on Cheating and Plagiarism</a:t>
            </a:r>
            <a:endParaRPr lang="en-NZ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1">
              <a:defRPr/>
            </a:pPr>
            <a:r>
              <a:rPr lang="en-NZ" dirty="0" smtClean="0"/>
              <a:t>We use many ways to check that the work each student submits for marking is </a:t>
            </a:r>
            <a:r>
              <a:rPr lang="en-NZ" dirty="0" smtClean="0">
                <a:solidFill>
                  <a:srgbClr val="FF0000"/>
                </a:solidFill>
              </a:rPr>
              <a:t>their own work </a:t>
            </a:r>
            <a:r>
              <a:rPr lang="en-NZ" dirty="0" smtClean="0"/>
              <a:t>and was not produced by, or copied from, someone else. </a:t>
            </a:r>
          </a:p>
          <a:p>
            <a:pPr lvl="2">
              <a:defRPr/>
            </a:pPr>
            <a:r>
              <a:rPr lang="en-NZ" dirty="0" smtClean="0"/>
              <a:t>We start our checks by running a comparison program, which automatically compares all submissions from students.</a:t>
            </a:r>
          </a:p>
          <a:p>
            <a:pPr lvl="1">
              <a:defRPr/>
            </a:pPr>
            <a:r>
              <a:rPr lang="en-NZ" dirty="0" smtClean="0"/>
              <a:t>Note:</a:t>
            </a:r>
          </a:p>
          <a:p>
            <a:pPr lvl="2">
              <a:defRPr/>
            </a:pPr>
            <a:r>
              <a:rPr lang="en-NZ" dirty="0" smtClean="0"/>
              <a:t>All assignments deemed to be too similar will be assigned a zero mark, and will be invited (by email) to discuss the situation with the course supervisor.</a:t>
            </a:r>
          </a:p>
          <a:p>
            <a:pPr lvl="2">
              <a:defRPr/>
            </a:pPr>
            <a:r>
              <a:rPr lang="en-NZ" dirty="0" smtClean="0"/>
              <a:t>Offenders may be referred to the University Disciplinary Committee</a:t>
            </a:r>
            <a:r>
              <a:rPr lang="en-NZ" dirty="0"/>
              <a:t>.  See </a:t>
            </a:r>
            <a:r>
              <a:rPr lang="en-NZ" dirty="0">
                <a:hlinkClick r:id="rId2"/>
              </a:rPr>
              <a:t>http://</a:t>
            </a:r>
            <a:r>
              <a:rPr lang="en-NZ" dirty="0" smtClean="0">
                <a:hlinkClick r:id="rId2"/>
              </a:rPr>
              <a:t>www.auckland.ac.nz/uoa/home/about/teaching-learning/academic-integrity</a:t>
            </a:r>
            <a:r>
              <a:rPr lang="en-NZ" dirty="0" smtClean="0"/>
              <a:t>.</a:t>
            </a:r>
          </a:p>
          <a:p>
            <a:pPr lvl="1">
              <a:defRPr/>
            </a:pPr>
            <a:r>
              <a:rPr lang="en-NZ" dirty="0" smtClean="0"/>
              <a:t>Both the person who copied the work </a:t>
            </a:r>
            <a:r>
              <a:rPr lang="en-NZ" dirty="0" smtClean="0">
                <a:solidFill>
                  <a:srgbClr val="FF0000"/>
                </a:solidFill>
              </a:rPr>
              <a:t>and the person whose work was copied</a:t>
            </a:r>
            <a:r>
              <a:rPr lang="en-NZ" dirty="0" smtClean="0"/>
              <a:t> are allocated a zero mark. </a:t>
            </a:r>
          </a:p>
          <a:p>
            <a:pPr lvl="2">
              <a:defRPr/>
            </a:pPr>
            <a:r>
              <a:rPr lang="en-NZ" dirty="0" smtClean="0"/>
              <a:t>It is important that you </a:t>
            </a:r>
            <a:r>
              <a:rPr lang="en-NZ" dirty="0" smtClean="0">
                <a:solidFill>
                  <a:srgbClr val="FF0000"/>
                </a:solidFill>
              </a:rPr>
              <a:t>do not lend your assignments to others</a:t>
            </a:r>
            <a:r>
              <a:rPr lang="en-NZ" dirty="0" smtClean="0"/>
              <a:t>. Never give anyone a copy of your assignment. It is the responsibility of each student to ensure that others do not copy their work.</a:t>
            </a:r>
          </a:p>
        </p:txBody>
      </p:sp>
      <p:sp>
        <p:nvSpPr>
          <p:cNvPr id="17412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fld id="{7B4A6065-372B-4791-9D8B-B825C898C221}" type="slidenum">
              <a:rPr lang="en-NZ" sz="1400" smtClean="0">
                <a:solidFill>
                  <a:schemeClr val="tx2"/>
                </a:solidFill>
              </a:rPr>
              <a:pPr algn="l" eaLnBrk="1" hangingPunct="1"/>
              <a:t>6</a:t>
            </a:fld>
            <a:endParaRPr lang="en-NZ" sz="1400" smtClean="0">
              <a:solidFill>
                <a:schemeClr val="tx2"/>
              </a:solidFill>
            </a:endParaRPr>
          </a:p>
        </p:txBody>
      </p:sp>
      <p:sp>
        <p:nvSpPr>
          <p:cNvPr id="17413" name="Footer Placehold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NZ" sz="1400" smtClean="0">
                <a:solidFill>
                  <a:schemeClr val="tx2"/>
                </a:solidFill>
              </a:rPr>
              <a:t>CompSci 230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908050" y="152400"/>
            <a:ext cx="8729663" cy="990600"/>
          </a:xfrm>
        </p:spPr>
        <p:txBody>
          <a:bodyPr/>
          <a:lstStyle/>
          <a:p>
            <a:r>
              <a:rPr lang="en-NZ" smtClean="0"/>
              <a:t>Assessments (con’t)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NZ" dirty="0" smtClean="0">
                <a:solidFill>
                  <a:srgbClr val="FF0000"/>
                </a:solidFill>
              </a:rPr>
              <a:t>You cannot re-sit </a:t>
            </a:r>
            <a:r>
              <a:rPr lang="en-NZ" dirty="0" smtClean="0"/>
              <a:t>a test or exam in this course.</a:t>
            </a:r>
          </a:p>
          <a:p>
            <a:pPr lvl="2"/>
            <a:r>
              <a:rPr lang="en-NZ" dirty="0" smtClean="0"/>
              <a:t>You should always sit your tests &amp; exams, if at all possible.</a:t>
            </a:r>
          </a:p>
          <a:p>
            <a:pPr lvl="2"/>
            <a:r>
              <a:rPr lang="en-NZ" dirty="0" smtClean="0"/>
              <a:t>You should see a registered doctor, dentist, or counsellor as soon as possible.</a:t>
            </a:r>
          </a:p>
          <a:p>
            <a:pPr lvl="1"/>
            <a:r>
              <a:rPr lang="en-NZ" dirty="0" smtClean="0"/>
              <a:t>You can apply for </a:t>
            </a:r>
            <a:r>
              <a:rPr lang="en-NZ" dirty="0" err="1" smtClean="0"/>
              <a:t>aegrotat</a:t>
            </a:r>
            <a:r>
              <a:rPr lang="en-NZ" dirty="0" smtClean="0"/>
              <a:t> and compassionate consideration, if you feel that personal circumstances affected your performance or preparation. </a:t>
            </a:r>
          </a:p>
          <a:p>
            <a:pPr lvl="2"/>
            <a:r>
              <a:rPr lang="en-NZ" dirty="0" smtClean="0"/>
              <a:t>See </a:t>
            </a:r>
            <a:r>
              <a:rPr lang="en-NZ" dirty="0" smtClean="0">
                <a:hlinkClick r:id="rId2"/>
              </a:rPr>
              <a:t>http://www.auckland.ac.nz/uoa/cs-aegrotat-and-compassionate-consideration</a:t>
            </a:r>
            <a:r>
              <a:rPr lang="en-NZ" dirty="0" smtClean="0"/>
              <a:t>.</a:t>
            </a:r>
          </a:p>
          <a:p>
            <a:r>
              <a:rPr lang="en-NZ" dirty="0" smtClean="0"/>
              <a:t>Severe penalties for late assignment submissions:</a:t>
            </a:r>
          </a:p>
          <a:p>
            <a:pPr lvl="2"/>
            <a:r>
              <a:rPr lang="en-NZ" dirty="0" smtClean="0"/>
              <a:t>-20% of possible marks, if submitted by 4pm on Monday after the due date. </a:t>
            </a:r>
          </a:p>
          <a:p>
            <a:pPr lvl="2"/>
            <a:r>
              <a:rPr lang="en-NZ" dirty="0" smtClean="0"/>
              <a:t>-50% of possible marks, if submitted by 4pm on the Wednesday after the due date.</a:t>
            </a:r>
          </a:p>
          <a:p>
            <a:pPr lvl="2"/>
            <a:r>
              <a:rPr lang="en-NZ" dirty="0" smtClean="0"/>
              <a:t>Contact the coordinator, if you have a medical condition or an exceptional, unforeseen difficulty which prevents you from completing the assignment on-time.</a:t>
            </a:r>
          </a:p>
          <a:p>
            <a:r>
              <a:rPr lang="en-NZ" dirty="0" smtClean="0"/>
              <a:t>Lateness on quizzes</a:t>
            </a:r>
          </a:p>
          <a:p>
            <a:pPr lvl="2"/>
            <a:r>
              <a:rPr lang="en-NZ" dirty="0" smtClean="0"/>
              <a:t>We release the answers on the due date, so we </a:t>
            </a:r>
            <a:r>
              <a:rPr lang="en-NZ" dirty="0" smtClean="0">
                <a:solidFill>
                  <a:srgbClr val="FF0000"/>
                </a:solidFill>
              </a:rPr>
              <a:t>cannot allow late submissions</a:t>
            </a:r>
            <a:r>
              <a:rPr lang="en-NZ" dirty="0" smtClean="0"/>
              <a:t>.</a:t>
            </a:r>
          </a:p>
        </p:txBody>
      </p:sp>
      <p:sp>
        <p:nvSpPr>
          <p:cNvPr id="18436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fld id="{27F67697-0347-4A0C-8BF3-375C944728FD}" type="slidenum">
              <a:rPr lang="en-NZ" sz="1400" smtClean="0">
                <a:solidFill>
                  <a:schemeClr val="tx2"/>
                </a:solidFill>
              </a:rPr>
              <a:pPr algn="l" eaLnBrk="1" hangingPunct="1"/>
              <a:t>7</a:t>
            </a:fld>
            <a:endParaRPr lang="en-NZ" sz="1400" smtClean="0">
              <a:solidFill>
                <a:schemeClr val="tx2"/>
              </a:solidFill>
            </a:endParaRPr>
          </a:p>
        </p:txBody>
      </p:sp>
      <p:sp>
        <p:nvSpPr>
          <p:cNvPr id="18437" name="Footer Placehold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NZ" sz="1400" smtClean="0">
                <a:solidFill>
                  <a:schemeClr val="tx2"/>
                </a:solidFill>
              </a:rPr>
              <a:t>CompSci 230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08050" y="152400"/>
            <a:ext cx="8729663" cy="990600"/>
          </a:xfrm>
        </p:spPr>
        <p:txBody>
          <a:bodyPr/>
          <a:lstStyle/>
          <a:p>
            <a:pPr eaLnBrk="1" hangingPunct="1"/>
            <a:r>
              <a:rPr lang="en-US" altLang="zh-TW" smtClean="0"/>
              <a:t>Tutorials</a:t>
            </a:r>
            <a:endParaRPr lang="en-US" smtClean="0"/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400" dirty="0" smtClean="0"/>
              <a:t>Tutorials are optional, but highly recommended!</a:t>
            </a:r>
          </a:p>
          <a:p>
            <a:pPr lvl="1" eaLnBrk="1" hangingPunct="1">
              <a:lnSpc>
                <a:spcPct val="90000"/>
              </a:lnSpc>
            </a:pPr>
            <a:r>
              <a:rPr lang="en-NZ" altLang="zh-TW" sz="2100" dirty="0" smtClean="0">
                <a:solidFill>
                  <a:srgbClr val="FF0000"/>
                </a:solidFill>
              </a:rPr>
              <a:t>Please note: there are no tutorials in the first week of lectures.</a:t>
            </a:r>
            <a:endParaRPr lang="en-US" altLang="zh-TW" sz="21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NZ" altLang="zh-TW" sz="2400" dirty="0" smtClean="0"/>
              <a:t>Currently, all tutorials are held in 303S-G75 or 303S-B75. </a:t>
            </a:r>
          </a:p>
          <a:p>
            <a:pPr lvl="1" eaLnBrk="1" hangingPunct="1">
              <a:lnSpc>
                <a:spcPct val="90000"/>
              </a:lnSpc>
            </a:pPr>
            <a:r>
              <a:rPr lang="en-NZ" altLang="zh-TW" sz="2100" dirty="0" smtClean="0"/>
              <a:t>Your tutorial (lab) section is visible on </a:t>
            </a:r>
            <a:r>
              <a:rPr lang="en-NZ" altLang="zh-TW" sz="2100" dirty="0" smtClean="0">
                <a:hlinkClick r:id="rId2"/>
              </a:rPr>
              <a:t>Student Services Online</a:t>
            </a:r>
            <a:r>
              <a:rPr lang="en-NZ" altLang="zh-TW" sz="2100" dirty="0" smtClean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NZ" altLang="zh-TW" sz="2100" dirty="0" smtClean="0"/>
              <a:t>You’re welcome to attend other tutorial sections, but there are only enough seats for the enrolled students -- so you may be asked to leave.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/>
              <a:t>What happens at a tutorial: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100" dirty="0" smtClean="0"/>
              <a:t>You’ll do exercises based on prior lecture material.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100" dirty="0" smtClean="0"/>
              <a:t>You’ll prepare for the current assignment.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100" dirty="0" smtClean="0"/>
              <a:t>You’ll discuss sample answers to prior assignments and quizzes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100" dirty="0" smtClean="0"/>
              <a:t>You’ll ask course-related questions, and the tutor will either answer them or “kick them upstairs” – by suggesting you ask this question during lecture!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800" dirty="0" smtClean="0"/>
              <a:t>You’ll get the most out of your tutorials if you participate actively.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800" dirty="0" smtClean="0"/>
              <a:t>You’ll get very little (or nothing!) out of attending tutorials (or lectures!) if you try to “learn by osmosis”.  You’ll learn most by “giving it a go”, seeing what happens, and thinking about it.</a:t>
            </a:r>
          </a:p>
        </p:txBody>
      </p:sp>
      <p:sp>
        <p:nvSpPr>
          <p:cNvPr id="1946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fld id="{FF9BCFC3-57FB-41F1-94AA-B206A69E66CD}" type="slidenum">
              <a:rPr lang="en-NZ" sz="1400" smtClean="0">
                <a:solidFill>
                  <a:schemeClr val="tx2"/>
                </a:solidFill>
              </a:rPr>
              <a:pPr algn="l" eaLnBrk="1" hangingPunct="1"/>
              <a:t>8</a:t>
            </a:fld>
            <a:endParaRPr lang="en-NZ" sz="1400" smtClean="0">
              <a:solidFill>
                <a:schemeClr val="tx2"/>
              </a:solidFill>
            </a:endParaRPr>
          </a:p>
        </p:txBody>
      </p:sp>
      <p:sp>
        <p:nvSpPr>
          <p:cNvPr id="19461" name="Footer Placehold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NZ" sz="1400" smtClean="0">
                <a:solidFill>
                  <a:schemeClr val="tx2"/>
                </a:solidFill>
              </a:rPr>
              <a:t>CompSci 230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908050" y="152400"/>
            <a:ext cx="8729663" cy="990600"/>
          </a:xfrm>
        </p:spPr>
        <p:txBody>
          <a:bodyPr/>
          <a:lstStyle/>
          <a:p>
            <a:r>
              <a:rPr lang="en-NZ" smtClean="0"/>
              <a:t>Quizzes</a:t>
            </a:r>
            <a:endParaRPr lang="en-US" smtClean="0"/>
          </a:p>
        </p:txBody>
      </p:sp>
      <p:sp>
        <p:nvSpPr>
          <p:cNvPr id="20483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Quizzes are run online through Cecil. </a:t>
            </a:r>
          </a:p>
          <a:p>
            <a:pPr lvl="1"/>
            <a:r>
              <a:rPr lang="en-US" dirty="0" smtClean="0"/>
              <a:t>You MUST sit each quiz during the time period and you MAY use any computer in any lab or at home as long as there is a network connection (no slower than 64K) to the Cecil website. </a:t>
            </a:r>
          </a:p>
          <a:p>
            <a:pPr lvl="1"/>
            <a:r>
              <a:rPr lang="en-US" dirty="0" smtClean="0"/>
              <a:t>Each quiz has 4 to 8 questions, and contributes 1% to the your total marks. </a:t>
            </a:r>
          </a:p>
          <a:p>
            <a:pPr lvl="1"/>
            <a:r>
              <a:rPr lang="en-US" dirty="0" smtClean="0"/>
              <a:t>You may make up to three attempts at each quiz, with your best mark being counted. </a:t>
            </a:r>
            <a:endParaRPr lang="en-US" dirty="0"/>
          </a:p>
          <a:p>
            <a:pPr lvl="2"/>
            <a:r>
              <a:rPr lang="en-US" dirty="0" smtClean="0"/>
              <a:t>Best strategy: test </a:t>
            </a:r>
            <a:r>
              <a:rPr lang="en-US" dirty="0"/>
              <a:t>yourself </a:t>
            </a:r>
            <a:r>
              <a:rPr lang="en-US" i="1" dirty="0"/>
              <a:t>after</a:t>
            </a:r>
            <a:r>
              <a:rPr lang="en-US" dirty="0"/>
              <a:t> you do the </a:t>
            </a:r>
            <a:r>
              <a:rPr lang="en-US" dirty="0" smtClean="0"/>
              <a:t>reading.  Read some more after you complete the test.  Form (or join) a study group to discuss similar problems.</a:t>
            </a:r>
          </a:p>
          <a:p>
            <a:pPr lvl="2"/>
            <a:r>
              <a:rPr lang="en-US" dirty="0" smtClean="0"/>
              <a:t>Terrible strategy: randomly guess.</a:t>
            </a:r>
          </a:p>
          <a:p>
            <a:pPr lvl="2"/>
            <a:r>
              <a:rPr lang="en-US" dirty="0" smtClean="0"/>
              <a:t>Worst strategy: </a:t>
            </a:r>
            <a:r>
              <a:rPr lang="en-US" dirty="0" err="1"/>
              <a:t>memorise</a:t>
            </a:r>
            <a:r>
              <a:rPr lang="en-US" dirty="0"/>
              <a:t> the answers to the quiz </a:t>
            </a:r>
            <a:r>
              <a:rPr lang="en-US" dirty="0" smtClean="0"/>
              <a:t>questions.  This would be a complete waste of time – you won’t pass the exam!</a:t>
            </a:r>
          </a:p>
          <a:p>
            <a:pPr lvl="2"/>
            <a:r>
              <a:rPr lang="en-US" dirty="0" smtClean="0"/>
              <a:t>Answers </a:t>
            </a:r>
            <a:r>
              <a:rPr lang="en-US" dirty="0"/>
              <a:t>will be revealed after the closing </a:t>
            </a:r>
            <a:r>
              <a:rPr lang="en-US" dirty="0" smtClean="0"/>
              <a:t>date.</a:t>
            </a:r>
          </a:p>
        </p:txBody>
      </p:sp>
      <p:sp>
        <p:nvSpPr>
          <p:cNvPr id="20484" name="Slide Number Placeholder 10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fld id="{56E7E286-0A63-4CA3-BB9B-CACB637C944B}" type="slidenum">
              <a:rPr lang="en-NZ" sz="1400" smtClean="0">
                <a:solidFill>
                  <a:schemeClr val="tx2"/>
                </a:solidFill>
              </a:rPr>
              <a:pPr algn="l" eaLnBrk="1" hangingPunct="1"/>
              <a:t>9</a:t>
            </a:fld>
            <a:endParaRPr lang="en-NZ" sz="1400" smtClean="0">
              <a:solidFill>
                <a:schemeClr val="tx2"/>
              </a:solidFill>
            </a:endParaRPr>
          </a:p>
        </p:txBody>
      </p:sp>
      <p:sp>
        <p:nvSpPr>
          <p:cNvPr id="20485" name="Footer Placeholder 1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NZ" sz="1400" smtClean="0">
                <a:solidFill>
                  <a:schemeClr val="tx2"/>
                </a:solidFill>
              </a:rPr>
              <a:t>CompSci 230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105_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CS105_10</Template>
  <TotalTime>2215</TotalTime>
  <Words>1495</Words>
  <Application>Microsoft Office PowerPoint</Application>
  <PresentationFormat>A4 Paper (210x297 mm)</PresentationFormat>
  <Paragraphs>140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CS105_10</vt:lpstr>
      <vt:lpstr>CompSci 230  Software Construction </vt:lpstr>
      <vt:lpstr>Overview</vt:lpstr>
      <vt:lpstr>Syllabus</vt:lpstr>
      <vt:lpstr>Lecturers &amp; Tutors</vt:lpstr>
      <vt:lpstr>Assessments (tentative schedule)</vt:lpstr>
      <vt:lpstr>Policy on Cheating and Plagiarism</vt:lpstr>
      <vt:lpstr>Assessments (con’t)</vt:lpstr>
      <vt:lpstr>Tutorials</vt:lpstr>
      <vt:lpstr>Quizzes</vt:lpstr>
      <vt:lpstr>Need Help?</vt:lpstr>
      <vt:lpstr>Reading assignment #1</vt:lpstr>
    </vt:vector>
  </TitlesOfParts>
  <Company>The University of Auckland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Chang</dc:creator>
  <cp:lastModifiedBy>Clark Thomborson</cp:lastModifiedBy>
  <cp:revision>299</cp:revision>
  <cp:lastPrinted>2014-02-28T04:04:07Z</cp:lastPrinted>
  <dcterms:created xsi:type="dcterms:W3CDTF">2003-06-18T01:49:53Z</dcterms:created>
  <dcterms:modified xsi:type="dcterms:W3CDTF">2015-03-02T04:33:02Z</dcterms:modified>
</cp:coreProperties>
</file>