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3004800" cy="9753600"/>
  <p:notesSz cx="6797675" cy="9926638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20" y="-14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5D997-6A2B-487E-A91F-F7B9B7FE8307}" type="datetimeFigureOut">
              <a:rPr lang="en-NZ" smtClean="0"/>
              <a:t>28/05/2015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28872-01C4-41CD-B76C-7536387100D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5772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48487447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1pPr>
            <a:lvl2pPr marL="0" indent="2286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2pPr>
            <a:lvl3pPr marL="0" indent="4572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3pPr>
            <a:lvl4pPr marL="0" indent="6858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4pPr>
            <a:lvl5pPr marL="0" indent="9144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5pPr>
          </a:lstStyle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4" name="Shape 4"/>
          <p:cNvSpPr/>
          <p:nvPr/>
        </p:nvSpPr>
        <p:spPr>
          <a:xfrm>
            <a:off x="404672" y="9220200"/>
            <a:ext cx="994056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107 - Trees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Binary Search Trees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continued</a:t>
            </a:r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Replacing the node contents</a:t>
            </a:r>
          </a:p>
        </p:txBody>
      </p:sp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# We have deleted the root value however we don’t want</a:t>
            </a:r>
          </a:p>
          <a:p>
            <a:pPr lvl="0">
              <a:defRPr sz="1800"/>
            </a:pPr>
            <a:r>
              <a:rPr sz="2500"/>
              <a:t># to remove the root node (as this defines our BST).</a:t>
            </a:r>
          </a:p>
          <a:p>
            <a:pPr lvl="0">
              <a:defRPr sz="1800"/>
            </a:pPr>
            <a:r>
              <a:rPr sz="2500"/>
              <a:t># So we put new info into the root node.</a:t>
            </a:r>
          </a:p>
          <a:p>
            <a:pPr lvl="0">
              <a:defRPr sz="1800"/>
            </a:pPr>
            <a:endParaRPr sz="2500"/>
          </a:p>
          <a:p>
            <a:pPr lvl="0">
              <a:defRPr sz="1800"/>
            </a:pPr>
            <a:r>
              <a:rPr sz="2500"/>
              <a:t>    def replace(self, other):</a:t>
            </a:r>
          </a:p>
          <a:p>
            <a:pPr lvl="0">
              <a:defRPr sz="1800"/>
            </a:pPr>
            <a:r>
              <a:rPr sz="2500"/>
              <a:t>        """Replace this node with the values from other.</a:t>
            </a:r>
          </a:p>
          <a:p>
            <a:pPr lvl="0">
              <a:defRPr sz="1800"/>
            </a:pPr>
            <a:r>
              <a:rPr sz="2500"/>
              <a:t>        </a:t>
            </a:r>
          </a:p>
          <a:p>
            <a:pPr lvl="0">
              <a:defRPr sz="1800"/>
            </a:pPr>
            <a:r>
              <a:rPr sz="2500"/>
              <a:t>        Also need to reattach other's children.</a:t>
            </a:r>
          </a:p>
          <a:p>
            <a:pPr lvl="0">
              <a:defRPr sz="1800"/>
            </a:pPr>
            <a:r>
              <a:rPr sz="2500"/>
              <a:t>        """</a:t>
            </a:r>
          </a:p>
          <a:p>
            <a:pPr lvl="0">
              <a:defRPr sz="1800"/>
            </a:pPr>
            <a:r>
              <a:rPr sz="2500"/>
              <a:t>        self.value = other.value</a:t>
            </a:r>
          </a:p>
          <a:p>
            <a:pPr lvl="0">
              <a:defRPr sz="1800"/>
            </a:pPr>
            <a:r>
              <a:rPr sz="2500"/>
              <a:t>        self.left = other.left</a:t>
            </a:r>
          </a:p>
          <a:p>
            <a:pPr lvl="0">
              <a:defRPr sz="1800"/>
            </a:pPr>
            <a:r>
              <a:rPr sz="2500"/>
              <a:t>        if self.left: self.left.parent = self</a:t>
            </a:r>
          </a:p>
          <a:p>
            <a:pPr lvl="0">
              <a:defRPr sz="1800"/>
            </a:pPr>
            <a:r>
              <a:rPr sz="2500"/>
              <a:t>        self.right = other.right</a:t>
            </a:r>
          </a:p>
          <a:p>
            <a:pPr lvl="0">
              <a:defRPr sz="1800"/>
            </a:pPr>
            <a:r>
              <a:rPr sz="2500"/>
              <a:t>        if self.right: self.right.parent = self</a:t>
            </a:r>
          </a:p>
        </p:txBody>
      </p:sp>
      <p:sp>
        <p:nvSpPr>
          <p:cNvPr id="155" name="Shape 1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10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Deleting with children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idx="1"/>
          </p:nvPr>
        </p:nvSpPr>
        <p:spPr>
          <a:xfrm>
            <a:off x="952500" y="3882528"/>
            <a:ext cx="11099800" cy="50074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def delete_with_children(self):</a:t>
            </a:r>
          </a:p>
          <a:p>
            <a:pPr lvl="0">
              <a:defRPr sz="1800"/>
            </a:pPr>
            <a:r>
              <a:rPr sz="2400"/>
              <a:t>   replacement = self.right.min() # the successor</a:t>
            </a:r>
          </a:p>
          <a:p>
            <a:pPr lvl="0">
              <a:defRPr sz="1800"/>
            </a:pPr>
            <a:r>
              <a:rPr sz="2400"/>
              <a:t>   successor_value = replacement.value</a:t>
            </a:r>
          </a:p>
          <a:p>
            <a:pPr lvl="0">
              <a:defRPr sz="1800"/>
            </a:pPr>
            <a:r>
              <a:rPr sz="2400"/>
              <a:t>   replacement.delete_this_node() # max of one child of this</a:t>
            </a:r>
          </a:p>
          <a:p>
            <a:pPr lvl="0">
              <a:defRPr sz="1800"/>
            </a:pPr>
            <a:r>
              <a:rPr sz="2400"/>
              <a:t>   self.value = successor_value</a:t>
            </a:r>
          </a:p>
        </p:txBody>
      </p:sp>
      <p:sp>
        <p:nvSpPr>
          <p:cNvPr id="159" name="Shape 1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11</a:t>
            </a:fld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416560" y="2832099"/>
            <a:ext cx="12197741" cy="172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/>
              <a:t>Replace the value in the node with its inorder successor.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/>
              <a:t>We also have to delete the inorder successor node.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Inorder successor code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    def min(self):</a:t>
            </a:r>
          </a:p>
          <a:p>
            <a:pPr lvl="0">
              <a:defRPr sz="1800"/>
            </a:pPr>
            <a:r>
              <a:rPr sz="2500"/>
              <a:t>        """Returns the left most node of the BST."""</a:t>
            </a:r>
          </a:p>
          <a:p>
            <a:pPr lvl="0">
              <a:defRPr sz="1800"/>
            </a:pPr>
            <a:r>
              <a:rPr sz="2500"/>
              <a:t>        min_node = self</a:t>
            </a:r>
          </a:p>
          <a:p>
            <a:pPr lvl="0">
              <a:defRPr sz="1800"/>
            </a:pPr>
            <a:r>
              <a:rPr sz="2500"/>
              <a:t>        while min_node.left:</a:t>
            </a:r>
          </a:p>
          <a:p>
            <a:pPr lvl="0">
              <a:defRPr sz="1800"/>
            </a:pPr>
            <a:r>
              <a:rPr sz="2500"/>
              <a:t>            min_node = min_node.left</a:t>
            </a:r>
          </a:p>
          <a:p>
            <a:pPr lvl="0">
              <a:defRPr sz="1800"/>
            </a:pPr>
            <a:r>
              <a:rPr sz="2500"/>
              <a:t>        return min_node</a:t>
            </a:r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12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Big O of the operations</a:t>
            </a:r>
          </a:p>
        </p:txBody>
      </p:sp>
      <p:sp>
        <p:nvSpPr>
          <p:cNvPr id="167" name="Shape 1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It depends on how the tree has been constructed.</a:t>
            </a:r>
          </a:p>
          <a:p>
            <a:pPr lvl="0">
              <a:defRPr sz="1800"/>
            </a:pPr>
            <a:r>
              <a:rPr sz="3600"/>
              <a:t>A full binary tree or one close to it (every node not a leaf node has two children) is ideal.</a:t>
            </a:r>
          </a:p>
          <a:p>
            <a:pPr lvl="0">
              <a:defRPr sz="1800"/>
            </a:pPr>
            <a:r>
              <a:rPr sz="3600"/>
              <a:t>The algorithms depend on how far down the tree you have to go in order to insert or delete nodes.</a:t>
            </a:r>
          </a:p>
          <a:p>
            <a:pPr lvl="0">
              <a:defRPr sz="1800"/>
            </a:pPr>
            <a:r>
              <a:rPr sz="3600"/>
              <a:t>With a full binary tree the number of nodes in level d is 2</a:t>
            </a:r>
            <a:r>
              <a:rPr sz="3600" baseline="31999"/>
              <a:t>d</a:t>
            </a:r>
            <a:r>
              <a:rPr sz="3600"/>
              <a:t>. And the number of nodes in a tree of height h is 2</a:t>
            </a:r>
            <a:r>
              <a:rPr sz="3600" baseline="31999"/>
              <a:t>h+1</a:t>
            </a:r>
            <a:r>
              <a:rPr sz="3600"/>
              <a:t> - 1.</a:t>
            </a:r>
          </a:p>
        </p:txBody>
      </p:sp>
      <p:sp>
        <p:nvSpPr>
          <p:cNvPr id="168" name="Shape 1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13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/>
              <a:t>Balanced and Unbalanced</a:t>
            </a:r>
          </a:p>
        </p:txBody>
      </p:sp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2815531"/>
          </a:xfrm>
          <a:prstGeom prst="rect">
            <a:avLst/>
          </a:prstGeom>
        </p:spPr>
        <p:txBody>
          <a:bodyPr/>
          <a:lstStyle/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sz="2916"/>
              <a:t>A balanced tree has approximately the same number of nodes in the left subtree as in the right subtree. This will give O(log n) operations for retrieval, insertion and deletion.</a:t>
            </a:r>
          </a:p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sz="2916"/>
              <a:t>Unbalanced trees have runs of single children. This can be as bad as a simple list and so has O(n) operations.</a:t>
            </a:r>
          </a:p>
        </p:txBody>
      </p:sp>
      <p:sp>
        <p:nvSpPr>
          <p:cNvPr id="172" name="Shape 1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14</a:t>
            </a:fld>
            <a:endParaRPr/>
          </a:p>
        </p:txBody>
      </p:sp>
      <p:pic>
        <p:nvPicPr>
          <p:cNvPr id="173" name="Screen Shot 2014-05-28 at 3.23.20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2000" y="5538440"/>
            <a:ext cx="6400800" cy="3594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Regular Expressions</a:t>
            </a:r>
          </a:p>
        </p:txBody>
      </p:sp>
      <p:sp>
        <p:nvSpPr>
          <p:cNvPr id="176" name="Shape 17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Scanning text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1159" lvl="0" indent="-391159" defTabSz="514095">
              <a:spcBef>
                <a:spcPts val="3600"/>
              </a:spcBef>
              <a:defRPr sz="1800"/>
            </a:pPr>
            <a:r>
              <a:rPr sz="3168"/>
              <a:t>In many applications we have to accept strings of information and extract parts of those strings.</a:t>
            </a:r>
          </a:p>
          <a:p>
            <a:pPr marL="782319" lvl="1" indent="-391159" defTabSz="514095">
              <a:spcBef>
                <a:spcPts val="3600"/>
              </a:spcBef>
              <a:defRPr sz="1800"/>
            </a:pPr>
            <a:r>
              <a:rPr sz="3168"/>
              <a:t>e.g. a program which reads the files in a directory and finds text files which start with a university UPI - rshe001.txt, afer002.txt, alux003.txt</a:t>
            </a:r>
          </a:p>
          <a:p>
            <a:pPr marL="391159" lvl="0" indent="-391159" defTabSz="514095">
              <a:spcBef>
                <a:spcPts val="3600"/>
              </a:spcBef>
              <a:defRPr sz="1800"/>
            </a:pPr>
            <a:r>
              <a:rPr sz="3168"/>
              <a:t>We can read each character of the file names and compare them to what they should be, or we can use regular expressions.</a:t>
            </a:r>
          </a:p>
          <a:p>
            <a:pPr marL="391159" lvl="0" indent="-391159" defTabSz="514095">
              <a:spcBef>
                <a:spcPts val="3600"/>
              </a:spcBef>
              <a:defRPr sz="1800"/>
            </a:pPr>
            <a:r>
              <a:rPr sz="3168"/>
              <a:t>Regular expressions or regexes are faster and more powerful - but the regex language has to be learnt.</a:t>
            </a:r>
          </a:p>
        </p:txBody>
      </p:sp>
      <p:sp>
        <p:nvSpPr>
          <p:cNvPr id="181" name="Shape 1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What is a regular expression?</a:t>
            </a:r>
          </a:p>
        </p:txBody>
      </p:sp>
      <p:sp>
        <p:nvSpPr>
          <p:cNvPr id="184" name="Shape 18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They are expressions designed to match sequences of characters in strings.</a:t>
            </a:r>
          </a:p>
          <a:p>
            <a:pPr lvl="0">
              <a:defRPr sz="1800"/>
            </a:pPr>
            <a:r>
              <a:rPr sz="3600"/>
              <a:t>They use their own language to define these expressions.</a:t>
            </a:r>
          </a:p>
          <a:p>
            <a:pPr lvl="1">
              <a:defRPr sz="1800"/>
            </a:pPr>
            <a:r>
              <a:rPr sz="3600"/>
              <a:t>We will only look at a tiny subset of some of the things you can do with regular expressions.</a:t>
            </a:r>
          </a:p>
        </p:txBody>
      </p:sp>
      <p:sp>
        <p:nvSpPr>
          <p:cNvPr id="185" name="Shape 1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17</a:t>
            </a:fld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Simple matching</a:t>
            </a:r>
          </a:p>
        </p:txBody>
      </p:sp>
      <p:sp>
        <p:nvSpPr>
          <p:cNvPr id="188" name="Shape 18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55600" lvl="0" indent="-355600" defTabSz="467359">
              <a:spcBef>
                <a:spcPts val="3300"/>
              </a:spcBef>
              <a:defRPr sz="1800"/>
            </a:pPr>
            <a:r>
              <a:rPr sz="2880"/>
              <a:t>Regular expressions are compared with strings (or vice versa) looking for matches between the sequence of characters in the string and the regular expression.</a:t>
            </a:r>
          </a:p>
          <a:p>
            <a:pPr marL="355600" lvl="0" indent="-355600" defTabSz="467359">
              <a:spcBef>
                <a:spcPts val="3300"/>
              </a:spcBef>
              <a:defRPr sz="1800"/>
            </a:pPr>
            <a:r>
              <a:rPr sz="2880"/>
              <a:t>Most characters in a regular expression just mean the character.</a:t>
            </a:r>
          </a:p>
          <a:p>
            <a:pPr marL="711200" lvl="1" indent="-355600" defTabSz="467359">
              <a:spcBef>
                <a:spcPts val="3300"/>
              </a:spcBef>
              <a:defRPr sz="1800"/>
            </a:pPr>
            <a:r>
              <a:rPr sz="2880"/>
              <a:t>e.g. the regular expression </a:t>
            </a:r>
            <a:r>
              <a:rPr sz="2880">
                <a:latin typeface="Courier"/>
                <a:ea typeface="Courier"/>
                <a:cs typeface="Courier"/>
                <a:sym typeface="Courier"/>
              </a:rPr>
              <a:t>robert</a:t>
            </a:r>
            <a:r>
              <a:rPr sz="2880"/>
              <a:t> would match the string </a:t>
            </a:r>
            <a:r>
              <a:rPr sz="2880">
                <a:latin typeface="Courier"/>
                <a:ea typeface="Courier"/>
                <a:cs typeface="Courier"/>
                <a:sym typeface="Courier"/>
              </a:rPr>
              <a:t>robert</a:t>
            </a:r>
            <a:endParaRPr sz="2880"/>
          </a:p>
          <a:p>
            <a:pPr marL="711200" lvl="1" indent="-355600" defTabSz="467359">
              <a:spcBef>
                <a:spcPts val="3300"/>
              </a:spcBef>
              <a:defRPr sz="1800"/>
            </a:pPr>
            <a:r>
              <a:rPr sz="2880"/>
              <a:t>but we can match the strings </a:t>
            </a:r>
            <a:r>
              <a:rPr sz="2880">
                <a:latin typeface="Courier"/>
                <a:ea typeface="Courier"/>
                <a:cs typeface="Courier"/>
                <a:sym typeface="Courier"/>
              </a:rPr>
              <a:t>Robert</a:t>
            </a:r>
            <a:r>
              <a:rPr sz="2880"/>
              <a:t> or </a:t>
            </a:r>
            <a:r>
              <a:rPr sz="2880">
                <a:latin typeface="Courier"/>
                <a:ea typeface="Courier"/>
                <a:cs typeface="Courier"/>
                <a:sym typeface="Courier"/>
              </a:rPr>
              <a:t>robert</a:t>
            </a:r>
            <a:r>
              <a:rPr sz="2880"/>
              <a:t> with the regex </a:t>
            </a:r>
            <a:r>
              <a:rPr sz="2880">
                <a:latin typeface="Courier"/>
                <a:ea typeface="Courier"/>
                <a:cs typeface="Courier"/>
                <a:sym typeface="Courier"/>
              </a:rPr>
              <a:t>[Rr]obert</a:t>
            </a:r>
            <a:endParaRPr sz="2880"/>
          </a:p>
          <a:p>
            <a:pPr marL="1066800" lvl="2" indent="-355600" defTabSz="467359">
              <a:spcBef>
                <a:spcPts val="3300"/>
              </a:spcBef>
              <a:defRPr sz="1800"/>
            </a:pPr>
            <a:r>
              <a:rPr sz="2880"/>
              <a:t>the brackets make a character group and either of the characters can be acceptable in the string</a:t>
            </a:r>
          </a:p>
        </p:txBody>
      </p:sp>
      <p:sp>
        <p:nvSpPr>
          <p:cNvPr id="189" name="Shape 1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3305">
              <a:defRPr sz="7440"/>
            </a:lvl1pPr>
          </a:lstStyle>
          <a:p>
            <a:pPr lvl="0">
              <a:defRPr sz="1800"/>
            </a:pPr>
            <a:r>
              <a:rPr sz="7440"/>
              <a:t>Matching a University UPI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6709" lvl="0" indent="-346709" defTabSz="455675">
              <a:spcBef>
                <a:spcPts val="3200"/>
              </a:spcBef>
              <a:defRPr sz="1800"/>
            </a:pPr>
            <a:r>
              <a:rPr sz="2807"/>
              <a:t>Let’s start with the “simple” University UPI of 4 letters followed by 3 digits.</a:t>
            </a:r>
          </a:p>
          <a:p>
            <a:pPr marL="346709" lvl="0" indent="-346709" defTabSz="455675">
              <a:spcBef>
                <a:spcPts val="3200"/>
              </a:spcBef>
              <a:defRPr sz="1800"/>
            </a:pPr>
            <a:r>
              <a:rPr sz="2807"/>
              <a:t>This can be matched with the regular expression</a:t>
            </a:r>
          </a:p>
          <a:p>
            <a:pPr marL="693419" lvl="1" indent="-346709" defTabSz="455675">
              <a:spcBef>
                <a:spcPts val="3200"/>
              </a:spcBef>
              <a:defRPr sz="1800"/>
            </a:pPr>
            <a:r>
              <a:rPr sz="2807">
                <a:latin typeface="Courier"/>
                <a:ea typeface="Courier"/>
                <a:cs typeface="Courier"/>
                <a:sym typeface="Courier"/>
              </a:rPr>
              <a:t>[a-z][a-z][a-z][a-z][0-9][0-9][0-9]</a:t>
            </a:r>
            <a:endParaRPr sz="2807"/>
          </a:p>
          <a:p>
            <a:pPr marL="693419" lvl="1" indent="-346709" defTabSz="455675">
              <a:spcBef>
                <a:spcPts val="3200"/>
              </a:spcBef>
              <a:defRPr sz="1800"/>
            </a:pPr>
            <a:r>
              <a:rPr sz="2807"/>
              <a:t>this uses the “</a:t>
            </a:r>
            <a:r>
              <a:rPr sz="2807">
                <a:latin typeface="Courier"/>
                <a:ea typeface="Courier"/>
                <a:cs typeface="Courier"/>
                <a:sym typeface="Courier"/>
              </a:rPr>
              <a:t>-</a:t>
            </a:r>
            <a:r>
              <a:rPr sz="2807"/>
              <a:t>” shortcut which indicates a range of characters</a:t>
            </a:r>
          </a:p>
          <a:p>
            <a:pPr marL="1040129" lvl="2" indent="-346709" defTabSz="455675">
              <a:spcBef>
                <a:spcPts val="3200"/>
              </a:spcBef>
              <a:defRPr sz="1800"/>
            </a:pPr>
            <a:r>
              <a:rPr sz="2807"/>
              <a:t>e.g. we could have used </a:t>
            </a:r>
            <a:r>
              <a:rPr sz="2807">
                <a:latin typeface="Courier"/>
                <a:ea typeface="Courier"/>
                <a:cs typeface="Courier"/>
                <a:sym typeface="Courier"/>
              </a:rPr>
              <a:t>[0123456789]</a:t>
            </a:r>
            <a:r>
              <a:rPr sz="2807"/>
              <a:t> for a digit</a:t>
            </a:r>
          </a:p>
          <a:p>
            <a:pPr marL="693419" lvl="1" indent="-346709" defTabSz="455675">
              <a:spcBef>
                <a:spcPts val="3200"/>
              </a:spcBef>
              <a:defRPr sz="1800"/>
            </a:pPr>
            <a:r>
              <a:rPr sz="2807"/>
              <a:t>remember the brackets indicate a character class - one (and only one) of the values in the class must match, so in this case we have 4 lowercase letters followed by 3 digits</a:t>
            </a:r>
          </a:p>
        </p:txBody>
      </p:sp>
      <p:sp>
        <p:nvSpPr>
          <p:cNvPr id="193" name="Shape 1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Draw the BST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Insert the elements in this order 50, 70, 30, 37, 43, 81, 12, 72, 99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Making it smaller</a:t>
            </a:r>
          </a:p>
        </p:txBody>
      </p:sp>
      <p:sp>
        <p:nvSpPr>
          <p:cNvPr id="196" name="Shape 19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lvl="0" indent="-413384" defTabSz="543305">
              <a:spcBef>
                <a:spcPts val="3900"/>
              </a:spcBef>
              <a:defRPr sz="1800"/>
            </a:pPr>
            <a:r>
              <a:rPr sz="3348"/>
              <a:t>We could also match a UPI with these regular expressions</a:t>
            </a:r>
          </a:p>
          <a:p>
            <a:pPr marL="826769" lvl="1" indent="-413384" defTabSz="543305">
              <a:spcBef>
                <a:spcPts val="3900"/>
              </a:spcBef>
              <a:defRPr sz="1800"/>
            </a:pPr>
            <a:r>
              <a:rPr sz="3348">
                <a:latin typeface="Courier"/>
                <a:ea typeface="Courier"/>
                <a:cs typeface="Courier"/>
                <a:sym typeface="Courier"/>
              </a:rPr>
              <a:t>[a-z][a-z][a-z][a-z]\d\d\d</a:t>
            </a:r>
            <a:endParaRPr sz="3348"/>
          </a:p>
          <a:p>
            <a:pPr marL="1240155" lvl="2" indent="-413384" defTabSz="543305">
              <a:spcBef>
                <a:spcPts val="3900"/>
              </a:spcBef>
              <a:defRPr sz="1800"/>
            </a:pPr>
            <a:r>
              <a:rPr sz="3348"/>
              <a:t>where </a:t>
            </a:r>
            <a:r>
              <a:rPr sz="3348">
                <a:latin typeface="Courier"/>
                <a:ea typeface="Courier"/>
                <a:cs typeface="Courier"/>
                <a:sym typeface="Courier"/>
              </a:rPr>
              <a:t>\d</a:t>
            </a:r>
            <a:r>
              <a:rPr sz="3348"/>
              <a:t> is shorthand for </a:t>
            </a:r>
            <a:r>
              <a:rPr sz="3348">
                <a:latin typeface="Courier"/>
                <a:ea typeface="Courier"/>
                <a:cs typeface="Courier"/>
                <a:sym typeface="Courier"/>
              </a:rPr>
              <a:t>[0-9]</a:t>
            </a:r>
            <a:r>
              <a:rPr sz="3348"/>
              <a:t> the digit character class</a:t>
            </a:r>
          </a:p>
          <a:p>
            <a:pPr marL="826769" lvl="1" indent="-413384" defTabSz="543305">
              <a:spcBef>
                <a:spcPts val="3900"/>
              </a:spcBef>
              <a:defRPr sz="1800"/>
            </a:pPr>
            <a:r>
              <a:rPr sz="3348">
                <a:latin typeface="Courier"/>
                <a:ea typeface="Courier"/>
                <a:cs typeface="Courier"/>
                <a:sym typeface="Courier"/>
              </a:rPr>
              <a:t>[a-z]{4}\d{3}</a:t>
            </a:r>
            <a:endParaRPr sz="3348"/>
          </a:p>
          <a:p>
            <a:pPr marL="1240155" lvl="2" indent="-413384" defTabSz="543305">
              <a:spcBef>
                <a:spcPts val="3900"/>
              </a:spcBef>
              <a:defRPr sz="1800"/>
            </a:pPr>
            <a:r>
              <a:rPr sz="3348"/>
              <a:t>the numbers in </a:t>
            </a:r>
            <a:r>
              <a:rPr sz="3348">
                <a:latin typeface="Courier"/>
                <a:ea typeface="Courier"/>
                <a:cs typeface="Courier"/>
                <a:sym typeface="Courier"/>
              </a:rPr>
              <a:t>{}</a:t>
            </a:r>
            <a:r>
              <a:rPr sz="3348"/>
              <a:t> say how many of each preceding character we are wanting</a:t>
            </a:r>
          </a:p>
        </p:txBody>
      </p:sp>
      <p:sp>
        <p:nvSpPr>
          <p:cNvPr id="197" name="Shape 1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20</a:t>
            </a:fld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Trickier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Some UPIs only have 3 letters (for people with 2 letter surnames)</a:t>
            </a:r>
          </a:p>
          <a:p>
            <a:pPr lvl="0">
              <a:defRPr sz="1800"/>
            </a:pPr>
            <a:r>
              <a:rPr sz="3600"/>
              <a:t>We can match those with</a:t>
            </a:r>
          </a:p>
          <a:p>
            <a:pPr lvl="1">
              <a:defRPr sz="1800"/>
            </a:pPr>
            <a:r>
              <a:rPr sz="3600">
                <a:latin typeface="Courier"/>
                <a:ea typeface="Courier"/>
                <a:cs typeface="Courier"/>
                <a:sym typeface="Courier"/>
              </a:rPr>
              <a:t>[a-z]{3,4}\d{3}</a:t>
            </a:r>
            <a:endParaRPr sz="3600"/>
          </a:p>
          <a:p>
            <a:pPr lvl="1">
              <a:defRPr sz="1800"/>
            </a:pPr>
            <a:r>
              <a:rPr sz="3600"/>
              <a:t>3 or 4 characters from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a</a:t>
            </a:r>
            <a:r>
              <a:rPr sz="3600"/>
              <a:t> to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z</a:t>
            </a:r>
            <a:r>
              <a:rPr sz="3600"/>
              <a:t>.</a:t>
            </a:r>
          </a:p>
        </p:txBody>
      </p:sp>
      <p:sp>
        <p:nvSpPr>
          <p:cNvPr id="201" name="Shape 2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21</a:t>
            </a:fld>
            <a:endParaRPr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6674">
              <a:defRPr sz="7760"/>
            </a:lvl1pPr>
          </a:lstStyle>
          <a:p>
            <a:pPr lvl="0">
              <a:defRPr sz="1800"/>
            </a:pPr>
            <a:r>
              <a:rPr sz="7760"/>
              <a:t>Some special characters</a:t>
            </a:r>
          </a:p>
        </p:txBody>
      </p:sp>
      <p:sp>
        <p:nvSpPr>
          <p:cNvPr id="204" name="Shape 20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Some characters (we have already seen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[</a:t>
            </a:r>
            <a:r>
              <a:rPr sz="3600"/>
              <a:t> and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] </a:t>
            </a:r>
            <a:r>
              <a:rPr sz="3600"/>
              <a:t>and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{</a:t>
            </a:r>
            <a:r>
              <a:rPr sz="3600"/>
              <a:t> and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}</a:t>
            </a:r>
            <a:r>
              <a:rPr sz="3600"/>
              <a:t> )are special.</a:t>
            </a:r>
          </a:p>
          <a:p>
            <a:pPr lvl="0">
              <a:defRPr sz="1800"/>
            </a:pPr>
            <a:r>
              <a:rPr sz="3600"/>
              <a:t>If we want to match them they have to be “escaped” by a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\</a:t>
            </a:r>
            <a:r>
              <a:rPr sz="3600"/>
              <a:t>.</a:t>
            </a:r>
          </a:p>
          <a:p>
            <a:pPr lvl="0">
              <a:defRPr sz="1800"/>
            </a:pPr>
            <a:r>
              <a:rPr sz="3600"/>
              <a:t>Other special characters include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. ? +</a:t>
            </a:r>
            <a:r>
              <a:rPr sz="3600"/>
              <a:t> and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*</a:t>
            </a:r>
          </a:p>
        </p:txBody>
      </p:sp>
      <p:sp>
        <p:nvSpPr>
          <p:cNvPr id="205" name="Shape 20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What do they mean?</a:t>
            </a:r>
          </a:p>
        </p:txBody>
      </p:sp>
      <p:sp>
        <p:nvSpPr>
          <p:cNvPr id="208" name="Shape 20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A full stop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.</a:t>
            </a:r>
            <a:r>
              <a:rPr sz="3600"/>
              <a:t> matches any character</a:t>
            </a:r>
          </a:p>
          <a:p>
            <a:pPr lvl="0">
              <a:defRPr sz="1800"/>
            </a:pPr>
            <a:r>
              <a:rPr sz="3600"/>
              <a:t>A question mark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?</a:t>
            </a:r>
            <a:r>
              <a:rPr sz="3600"/>
              <a:t> means the character before it is optional e.g.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colou?r</a:t>
            </a:r>
            <a:r>
              <a:rPr sz="3600"/>
              <a:t> matches both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colour</a:t>
            </a:r>
            <a:r>
              <a:rPr sz="3600"/>
              <a:t> and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color</a:t>
            </a:r>
          </a:p>
          <a:p>
            <a:pPr lvl="0">
              <a:defRPr sz="1800"/>
            </a:pPr>
            <a:r>
              <a:rPr sz="3600"/>
              <a:t>A plus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+</a:t>
            </a:r>
            <a:r>
              <a:rPr sz="3600"/>
              <a:t> means one or more of the character before it e.g.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ab+a</a:t>
            </a:r>
            <a:r>
              <a:rPr sz="3600"/>
              <a:t> matches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abba</a:t>
            </a:r>
            <a:r>
              <a:rPr sz="3600"/>
              <a:t> and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aba</a:t>
            </a:r>
            <a:endParaRPr sz="3600"/>
          </a:p>
          <a:p>
            <a:pPr lvl="0">
              <a:defRPr sz="1800"/>
            </a:pPr>
            <a:r>
              <a:rPr sz="3600"/>
              <a:t>A star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*</a:t>
            </a:r>
            <a:r>
              <a:rPr sz="3600"/>
              <a:t> means zero or more of the character before it e.g.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ab*a</a:t>
            </a:r>
            <a:r>
              <a:rPr sz="3600"/>
              <a:t> matches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abba</a:t>
            </a:r>
            <a:r>
              <a:rPr sz="3600"/>
              <a:t> and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aa</a:t>
            </a:r>
          </a:p>
        </p:txBody>
      </p:sp>
      <p:sp>
        <p:nvSpPr>
          <p:cNvPr id="209" name="Shape 20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23</a:t>
            </a:fld>
            <a:endParaRPr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 lvl="0">
              <a:defRPr sz="1800"/>
            </a:pPr>
            <a:r>
              <a:rPr sz="7840"/>
              <a:t>Finding a phone number</a:t>
            </a:r>
          </a:p>
        </p:txBody>
      </p:sp>
      <p:sp>
        <p:nvSpPr>
          <p:cNvPr id="212" name="Shape 2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We want to write a regular expression which would match a phone number like (09)876-1234</a:t>
            </a:r>
          </a:p>
          <a:p>
            <a:pPr lvl="1">
              <a:defRPr sz="1800"/>
            </a:pPr>
            <a:r>
              <a:rPr sz="3600"/>
              <a:t>We have to escape the special characters “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sz="3600"/>
              <a:t>” and “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)</a:t>
            </a:r>
            <a:r>
              <a:rPr sz="3600"/>
              <a:t>”.</a:t>
            </a:r>
          </a:p>
          <a:p>
            <a:pPr lvl="1">
              <a:defRPr sz="1800"/>
            </a:pPr>
            <a:r>
              <a:rPr sz="3600"/>
              <a:t>The “-” is only special within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[</a:t>
            </a:r>
            <a:r>
              <a:rPr sz="3600"/>
              <a:t> and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]</a:t>
            </a:r>
            <a:endParaRPr sz="3600"/>
          </a:p>
          <a:p>
            <a:pPr lvl="2">
              <a:defRPr sz="1800"/>
            </a:pPr>
            <a:r>
              <a:rPr sz="3600">
                <a:latin typeface="Courier"/>
                <a:ea typeface="Courier"/>
                <a:cs typeface="Courier"/>
                <a:sym typeface="Courier"/>
              </a:rPr>
              <a:t>\(\d{2}\)\d{3}-\d{4}</a:t>
            </a:r>
          </a:p>
        </p:txBody>
      </p:sp>
      <p:sp>
        <p:nvSpPr>
          <p:cNvPr id="213" name="Shape 2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24</a:t>
            </a:fld>
            <a:endParaRPr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Doing this in Python</a:t>
            </a:r>
          </a:p>
        </p:txBody>
      </p:sp>
      <p:sp>
        <p:nvSpPr>
          <p:cNvPr id="216" name="Shape 2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The regular expression module is called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re</a:t>
            </a:r>
            <a:endParaRPr sz="3600"/>
          </a:p>
          <a:p>
            <a:pPr marL="0" lvl="0" indent="0">
              <a:buSzTx/>
              <a:buNone/>
              <a:defRPr sz="1800"/>
            </a:pPr>
            <a:r>
              <a:rPr sz="3600">
                <a:latin typeface="Courier"/>
                <a:ea typeface="Courier"/>
                <a:cs typeface="Courier"/>
                <a:sym typeface="Courier"/>
              </a:rPr>
              <a:t>import re</a:t>
            </a:r>
            <a:endParaRPr sz="3600"/>
          </a:p>
          <a:p>
            <a:pPr lvl="0">
              <a:defRPr sz="1800"/>
            </a:pPr>
            <a:r>
              <a:rPr sz="3600"/>
              <a:t>We write our regexes as </a:t>
            </a:r>
            <a:r>
              <a:rPr sz="3600" i="1"/>
              <a:t>raw</a:t>
            </a:r>
            <a:r>
              <a:rPr sz="3600"/>
              <a:t> strings e.g.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r'[aA]nd'</a:t>
            </a:r>
            <a:endParaRPr sz="3600"/>
          </a:p>
          <a:p>
            <a:pPr lvl="0">
              <a:defRPr sz="1800"/>
            </a:pPr>
            <a:r>
              <a:rPr sz="3600"/>
              <a:t>The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r</a:t>
            </a:r>
            <a:r>
              <a:rPr sz="3600"/>
              <a:t> tells Python not to do any escapes, this means any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\</a:t>
            </a:r>
            <a:r>
              <a:rPr sz="3600"/>
              <a:t> escape characters get sent to the regex interpreter.</a:t>
            </a:r>
          </a:p>
        </p:txBody>
      </p:sp>
      <p:sp>
        <p:nvSpPr>
          <p:cNvPr id="217" name="Shape 2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25</a:t>
            </a:fld>
            <a:endParaRPr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search</a:t>
            </a:r>
          </a:p>
        </p:txBody>
      </p:sp>
      <p:sp>
        <p:nvSpPr>
          <p:cNvPr id="220" name="Shape 2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The search method is the normal way of checking a string with a regex.</a:t>
            </a:r>
          </a:p>
          <a:p>
            <a:pPr lvl="0">
              <a:defRPr sz="1800"/>
            </a:pPr>
            <a:r>
              <a:rPr sz="3600"/>
              <a:t>It returns a match object if the search was successful or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None</a:t>
            </a:r>
            <a:r>
              <a:rPr sz="3600"/>
              <a:t> otherwise.</a:t>
            </a:r>
          </a:p>
          <a:p>
            <a:pPr lvl="0">
              <a:defRPr sz="1800"/>
            </a:pPr>
            <a:r>
              <a:rPr sz="3600"/>
              <a:t>A match object has several useful methods but the most useful are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start()</a:t>
            </a:r>
            <a:r>
              <a:rPr sz="3600"/>
              <a:t> and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end()</a:t>
            </a:r>
            <a:r>
              <a:rPr sz="3600"/>
              <a:t>. They tell us where the match started in the string and where it ended (the index one past the end as traditional in Python).</a:t>
            </a:r>
          </a:p>
        </p:txBody>
      </p:sp>
      <p:sp>
        <p:nvSpPr>
          <p:cNvPr id="221" name="Shape 2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26</a:t>
            </a:fld>
            <a:endParaRPr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Handy display function</a:t>
            </a:r>
          </a:p>
        </p:txBody>
      </p:sp>
      <p:sp>
        <p:nvSpPr>
          <p:cNvPr id="224" name="Shape 2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import re</a:t>
            </a:r>
          </a:p>
          <a:p>
            <a:pPr lvl="0">
              <a:defRPr sz="1800"/>
            </a:pPr>
            <a:endParaRPr sz="2500"/>
          </a:p>
          <a:p>
            <a:pPr lvl="0">
              <a:defRPr sz="1800"/>
            </a:pPr>
            <a:r>
              <a:rPr sz="2500"/>
              <a:t>def show_regexp(regex, string):</a:t>
            </a:r>
          </a:p>
          <a:p>
            <a:pPr lvl="0">
              <a:defRPr sz="1800"/>
            </a:pPr>
            <a:r>
              <a:rPr sz="2500"/>
              <a:t>    print(regex, '-', string)</a:t>
            </a:r>
          </a:p>
          <a:p>
            <a:pPr lvl="0">
              <a:defRPr sz="1800"/>
            </a:pPr>
            <a:r>
              <a:rPr sz="2500"/>
              <a:t>    match = re.search(regex, string)</a:t>
            </a:r>
          </a:p>
          <a:p>
            <a:pPr lvl="0">
              <a:defRPr sz="1800"/>
            </a:pPr>
            <a:r>
              <a:rPr sz="2500"/>
              <a:t>    if match:</a:t>
            </a:r>
          </a:p>
          <a:p>
            <a:pPr lvl="0">
              <a:defRPr sz="1800"/>
            </a:pPr>
            <a:r>
              <a:rPr sz="2500"/>
              <a:t>        start = match.start()</a:t>
            </a:r>
          </a:p>
          <a:p>
            <a:pPr lvl="0">
              <a:defRPr sz="1800"/>
            </a:pPr>
            <a:r>
              <a:rPr sz="2500"/>
              <a:t>        end = match.end()</a:t>
            </a:r>
          </a:p>
          <a:p>
            <a:pPr lvl="0">
              <a:defRPr sz="1800"/>
            </a:pPr>
            <a:r>
              <a:rPr sz="2500"/>
              <a:t>        print(string[:start],’&lt;&lt;',string[start:end],</a:t>
            </a:r>
          </a:p>
          <a:p>
            <a:pPr lvl="0">
              <a:defRPr sz="1800"/>
            </a:pPr>
            <a:r>
              <a:rPr sz="2500"/>
              <a:t>              '&gt;&gt;',string[end:],sep='')</a:t>
            </a:r>
          </a:p>
          <a:p>
            <a:pPr lvl="0">
              <a:defRPr sz="1800"/>
            </a:pPr>
            <a:r>
              <a:rPr sz="2500"/>
              <a:t>    else:</a:t>
            </a:r>
          </a:p>
          <a:p>
            <a:pPr lvl="0">
              <a:defRPr sz="1800"/>
            </a:pPr>
            <a:r>
              <a:rPr sz="2500"/>
              <a:t>        print('no match')</a:t>
            </a:r>
          </a:p>
          <a:p>
            <a:pPr lvl="0">
              <a:defRPr sz="1800"/>
            </a:pPr>
            <a:r>
              <a:rPr sz="2500"/>
              <a:t>    print()</a:t>
            </a:r>
          </a:p>
        </p:txBody>
      </p:sp>
      <p:sp>
        <p:nvSpPr>
          <p:cNvPr id="225" name="Shape 2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27</a:t>
            </a:fld>
            <a:endParaRPr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Input and Output</a:t>
            </a:r>
          </a:p>
        </p:txBody>
      </p:sp>
      <p:sp>
        <p:nvSpPr>
          <p:cNvPr id="228" name="Shape 2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show_regexp(r'[rR]obert', ‘proberty')</a:t>
            </a:r>
          </a:p>
          <a:p>
            <a:pPr lvl="0">
              <a:defRPr sz="1800"/>
            </a:pPr>
            <a:endParaRPr sz="2500"/>
          </a:p>
          <a:p>
            <a:pPr lvl="0">
              <a:defRPr sz="1800"/>
            </a:pPr>
            <a:r>
              <a:rPr sz="2500"/>
              <a:t># produces</a:t>
            </a:r>
          </a:p>
          <a:p>
            <a:pPr lvl="0">
              <a:defRPr sz="1800"/>
            </a:pPr>
            <a:endParaRPr sz="2500"/>
          </a:p>
          <a:p>
            <a:pPr lvl="0">
              <a:defRPr sz="1800"/>
            </a:pPr>
            <a:r>
              <a:rPr sz="2500"/>
              <a:t>[rR]obert - proberty</a:t>
            </a:r>
          </a:p>
          <a:p>
            <a:pPr lvl="0">
              <a:defRPr sz="1800"/>
            </a:pPr>
            <a:r>
              <a:rPr sz="2500"/>
              <a:t>p&lt;&lt;robert&gt;&gt;y</a:t>
            </a:r>
          </a:p>
        </p:txBody>
      </p:sp>
      <p:sp>
        <p:nvSpPr>
          <p:cNvPr id="229" name="Shape 2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28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Delete the red element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</a:t>
            </a:fld>
            <a:endParaRPr/>
          </a:p>
        </p:txBody>
      </p:sp>
      <p:sp>
        <p:nvSpPr>
          <p:cNvPr id="60" name="Shape 60"/>
          <p:cNvSpPr/>
          <p:nvPr/>
        </p:nvSpPr>
        <p:spPr>
          <a:xfrm flipH="1" flipV="1">
            <a:off x="5206898" y="4508499"/>
            <a:ext cx="937520" cy="93752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61" name="Shape 61"/>
          <p:cNvSpPr/>
          <p:nvPr/>
        </p:nvSpPr>
        <p:spPr>
          <a:xfrm flipV="1">
            <a:off x="7810646" y="5638799"/>
            <a:ext cx="1174877" cy="1174878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62" name="Shape 62"/>
          <p:cNvSpPr/>
          <p:nvPr/>
        </p:nvSpPr>
        <p:spPr>
          <a:xfrm flipV="1">
            <a:off x="3834853" y="5638799"/>
            <a:ext cx="2350047" cy="2350047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63" name="Shape 63"/>
          <p:cNvSpPr/>
          <p:nvPr/>
        </p:nvSpPr>
        <p:spPr>
          <a:xfrm flipV="1">
            <a:off x="2935981" y="3187699"/>
            <a:ext cx="3579120" cy="357912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64" name="Shape 64"/>
          <p:cNvSpPr/>
          <p:nvPr/>
        </p:nvSpPr>
        <p:spPr>
          <a:xfrm flipH="1" flipV="1">
            <a:off x="6517381" y="3187700"/>
            <a:ext cx="4890047" cy="4890046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4832077" y="4162152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23</a:t>
            </a:r>
          </a:p>
        </p:txBody>
      </p:sp>
      <p:sp>
        <p:nvSpPr>
          <p:cNvPr id="66" name="Shape 66"/>
          <p:cNvSpPr/>
          <p:nvPr/>
        </p:nvSpPr>
        <p:spPr>
          <a:xfrm>
            <a:off x="8600182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51</a:t>
            </a:r>
          </a:p>
        </p:txBody>
      </p:sp>
      <p:sp>
        <p:nvSpPr>
          <p:cNvPr id="67" name="Shape 67"/>
          <p:cNvSpPr/>
          <p:nvPr/>
        </p:nvSpPr>
        <p:spPr>
          <a:xfrm>
            <a:off x="97723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76</a:t>
            </a:r>
          </a:p>
        </p:txBody>
      </p:sp>
      <p:sp>
        <p:nvSpPr>
          <p:cNvPr id="68" name="Shape 68"/>
          <p:cNvSpPr/>
          <p:nvPr/>
        </p:nvSpPr>
        <p:spPr>
          <a:xfrm>
            <a:off x="5848077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32</a:t>
            </a:r>
          </a:p>
        </p:txBody>
      </p:sp>
      <p:sp>
        <p:nvSpPr>
          <p:cNvPr id="69" name="Shape 69"/>
          <p:cNvSpPr/>
          <p:nvPr/>
        </p:nvSpPr>
        <p:spPr>
          <a:xfrm>
            <a:off x="3612877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17</a:t>
            </a:r>
          </a:p>
        </p:txBody>
      </p:sp>
      <p:sp>
        <p:nvSpPr>
          <p:cNvPr id="70" name="Shape 70"/>
          <p:cNvSpPr/>
          <p:nvPr/>
        </p:nvSpPr>
        <p:spPr>
          <a:xfrm>
            <a:off x="74482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45</a:t>
            </a:r>
          </a:p>
        </p:txBody>
      </p:sp>
      <p:sp>
        <p:nvSpPr>
          <p:cNvPr id="71" name="Shape 71"/>
          <p:cNvSpPr/>
          <p:nvPr/>
        </p:nvSpPr>
        <p:spPr>
          <a:xfrm>
            <a:off x="10978877" y="76962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80</a:t>
            </a:r>
          </a:p>
        </p:txBody>
      </p:sp>
      <p:sp>
        <p:nvSpPr>
          <p:cNvPr id="72" name="Shape 72"/>
          <p:cNvSpPr/>
          <p:nvPr/>
        </p:nvSpPr>
        <p:spPr>
          <a:xfrm>
            <a:off x="25587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</a:t>
            </a:r>
          </a:p>
        </p:txBody>
      </p:sp>
      <p:sp>
        <p:nvSpPr>
          <p:cNvPr id="73" name="Shape 73"/>
          <p:cNvSpPr/>
          <p:nvPr/>
        </p:nvSpPr>
        <p:spPr>
          <a:xfrm>
            <a:off x="4638364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28</a:t>
            </a:r>
          </a:p>
        </p:txBody>
      </p:sp>
      <p:sp>
        <p:nvSpPr>
          <p:cNvPr id="74" name="Shape 74"/>
          <p:cNvSpPr/>
          <p:nvPr/>
        </p:nvSpPr>
        <p:spPr>
          <a:xfrm>
            <a:off x="3485877" y="7594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26</a:t>
            </a:r>
          </a:p>
        </p:txBody>
      </p:sp>
      <p:sp>
        <p:nvSpPr>
          <p:cNvPr id="75" name="Shape 75"/>
          <p:cNvSpPr/>
          <p:nvPr/>
        </p:nvSpPr>
        <p:spPr>
          <a:xfrm>
            <a:off x="7448277" y="4162152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40</a:t>
            </a:r>
          </a:p>
        </p:txBody>
      </p:sp>
      <p:sp>
        <p:nvSpPr>
          <p:cNvPr id="76" name="Shape 76"/>
          <p:cNvSpPr/>
          <p:nvPr/>
        </p:nvSpPr>
        <p:spPr>
          <a:xfrm>
            <a:off x="6140177" y="28321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33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 flipH="1" flipV="1">
            <a:off x="5206898" y="4508499"/>
            <a:ext cx="937520" cy="93752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79" name="Shape 79"/>
          <p:cNvSpPr/>
          <p:nvPr/>
        </p:nvSpPr>
        <p:spPr>
          <a:xfrm flipV="1">
            <a:off x="7810646" y="5638799"/>
            <a:ext cx="1174877" cy="1174878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80" name="Shape 80"/>
          <p:cNvSpPr/>
          <p:nvPr/>
        </p:nvSpPr>
        <p:spPr>
          <a:xfrm flipV="1">
            <a:off x="3834853" y="5638799"/>
            <a:ext cx="2350047" cy="2350047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81" name="Shape 81"/>
          <p:cNvSpPr/>
          <p:nvPr/>
        </p:nvSpPr>
        <p:spPr>
          <a:xfrm flipV="1">
            <a:off x="2935981" y="3187699"/>
            <a:ext cx="3579120" cy="357912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82" name="Shape 82"/>
          <p:cNvSpPr/>
          <p:nvPr/>
        </p:nvSpPr>
        <p:spPr>
          <a:xfrm flipH="1" flipV="1">
            <a:off x="6517381" y="3187700"/>
            <a:ext cx="4890047" cy="4890046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Delete the red element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</a:t>
            </a:fld>
            <a:endParaRPr/>
          </a:p>
        </p:txBody>
      </p:sp>
      <p:sp>
        <p:nvSpPr>
          <p:cNvPr id="85" name="Shape 85"/>
          <p:cNvSpPr/>
          <p:nvPr/>
        </p:nvSpPr>
        <p:spPr>
          <a:xfrm>
            <a:off x="4832077" y="4162152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23</a:t>
            </a:r>
          </a:p>
        </p:txBody>
      </p:sp>
      <p:sp>
        <p:nvSpPr>
          <p:cNvPr id="86" name="Shape 86"/>
          <p:cNvSpPr/>
          <p:nvPr/>
        </p:nvSpPr>
        <p:spPr>
          <a:xfrm>
            <a:off x="8600182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51</a:t>
            </a:r>
          </a:p>
        </p:txBody>
      </p:sp>
      <p:sp>
        <p:nvSpPr>
          <p:cNvPr id="87" name="Shape 87"/>
          <p:cNvSpPr/>
          <p:nvPr/>
        </p:nvSpPr>
        <p:spPr>
          <a:xfrm>
            <a:off x="97723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76</a:t>
            </a:r>
          </a:p>
        </p:txBody>
      </p:sp>
      <p:sp>
        <p:nvSpPr>
          <p:cNvPr id="88" name="Shape 88"/>
          <p:cNvSpPr/>
          <p:nvPr/>
        </p:nvSpPr>
        <p:spPr>
          <a:xfrm>
            <a:off x="5848077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32</a:t>
            </a:r>
          </a:p>
        </p:txBody>
      </p:sp>
      <p:sp>
        <p:nvSpPr>
          <p:cNvPr id="89" name="Shape 89"/>
          <p:cNvSpPr/>
          <p:nvPr/>
        </p:nvSpPr>
        <p:spPr>
          <a:xfrm>
            <a:off x="3612877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17</a:t>
            </a:r>
          </a:p>
        </p:txBody>
      </p:sp>
      <p:sp>
        <p:nvSpPr>
          <p:cNvPr id="90" name="Shape 90"/>
          <p:cNvSpPr/>
          <p:nvPr/>
        </p:nvSpPr>
        <p:spPr>
          <a:xfrm>
            <a:off x="74482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45</a:t>
            </a:r>
          </a:p>
        </p:txBody>
      </p:sp>
      <p:sp>
        <p:nvSpPr>
          <p:cNvPr id="91" name="Shape 91"/>
          <p:cNvSpPr/>
          <p:nvPr/>
        </p:nvSpPr>
        <p:spPr>
          <a:xfrm>
            <a:off x="10978877" y="76962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80</a:t>
            </a:r>
          </a:p>
        </p:txBody>
      </p:sp>
      <p:sp>
        <p:nvSpPr>
          <p:cNvPr id="92" name="Shape 92"/>
          <p:cNvSpPr/>
          <p:nvPr/>
        </p:nvSpPr>
        <p:spPr>
          <a:xfrm>
            <a:off x="25587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</a:t>
            </a:r>
          </a:p>
        </p:txBody>
      </p:sp>
      <p:sp>
        <p:nvSpPr>
          <p:cNvPr id="93" name="Shape 93"/>
          <p:cNvSpPr/>
          <p:nvPr/>
        </p:nvSpPr>
        <p:spPr>
          <a:xfrm>
            <a:off x="4638364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28</a:t>
            </a:r>
          </a:p>
        </p:txBody>
      </p:sp>
      <p:sp>
        <p:nvSpPr>
          <p:cNvPr id="94" name="Shape 94"/>
          <p:cNvSpPr/>
          <p:nvPr/>
        </p:nvSpPr>
        <p:spPr>
          <a:xfrm>
            <a:off x="3485877" y="7594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26</a:t>
            </a:r>
          </a:p>
        </p:txBody>
      </p:sp>
      <p:sp>
        <p:nvSpPr>
          <p:cNvPr id="95" name="Shape 95"/>
          <p:cNvSpPr/>
          <p:nvPr/>
        </p:nvSpPr>
        <p:spPr>
          <a:xfrm>
            <a:off x="7448277" y="4162152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40</a:t>
            </a:r>
          </a:p>
        </p:txBody>
      </p:sp>
      <p:sp>
        <p:nvSpPr>
          <p:cNvPr id="96" name="Shape 96"/>
          <p:cNvSpPr/>
          <p:nvPr/>
        </p:nvSpPr>
        <p:spPr>
          <a:xfrm>
            <a:off x="6140177" y="28321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33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 flipH="1" flipV="1">
            <a:off x="5206898" y="4508499"/>
            <a:ext cx="937520" cy="93752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99" name="Shape 99"/>
          <p:cNvSpPr/>
          <p:nvPr/>
        </p:nvSpPr>
        <p:spPr>
          <a:xfrm flipV="1">
            <a:off x="7810646" y="5638799"/>
            <a:ext cx="1174877" cy="1174878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00" name="Shape 100"/>
          <p:cNvSpPr/>
          <p:nvPr/>
        </p:nvSpPr>
        <p:spPr>
          <a:xfrm flipV="1">
            <a:off x="3834853" y="5638799"/>
            <a:ext cx="2350047" cy="2350047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01" name="Shape 101"/>
          <p:cNvSpPr/>
          <p:nvPr/>
        </p:nvSpPr>
        <p:spPr>
          <a:xfrm flipV="1">
            <a:off x="2935981" y="3187699"/>
            <a:ext cx="3579120" cy="357912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02" name="Shape 102"/>
          <p:cNvSpPr/>
          <p:nvPr/>
        </p:nvSpPr>
        <p:spPr>
          <a:xfrm flipH="1" flipV="1">
            <a:off x="6517381" y="3187700"/>
            <a:ext cx="4890047" cy="4890046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Delete the red element</a:t>
            </a:r>
          </a:p>
        </p:txBody>
      </p:sp>
      <p:sp>
        <p:nvSpPr>
          <p:cNvPr id="104" name="Shape 104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</a:t>
            </a:fld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4832077" y="4162152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23</a:t>
            </a:r>
          </a:p>
        </p:txBody>
      </p:sp>
      <p:sp>
        <p:nvSpPr>
          <p:cNvPr id="106" name="Shape 106"/>
          <p:cNvSpPr/>
          <p:nvPr/>
        </p:nvSpPr>
        <p:spPr>
          <a:xfrm>
            <a:off x="8600182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51</a:t>
            </a:r>
          </a:p>
        </p:txBody>
      </p:sp>
      <p:sp>
        <p:nvSpPr>
          <p:cNvPr id="107" name="Shape 107"/>
          <p:cNvSpPr/>
          <p:nvPr/>
        </p:nvSpPr>
        <p:spPr>
          <a:xfrm>
            <a:off x="97723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76</a:t>
            </a:r>
          </a:p>
        </p:txBody>
      </p:sp>
      <p:sp>
        <p:nvSpPr>
          <p:cNvPr id="108" name="Shape 108"/>
          <p:cNvSpPr/>
          <p:nvPr/>
        </p:nvSpPr>
        <p:spPr>
          <a:xfrm>
            <a:off x="5848077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32</a:t>
            </a:r>
          </a:p>
        </p:txBody>
      </p:sp>
      <p:sp>
        <p:nvSpPr>
          <p:cNvPr id="109" name="Shape 109"/>
          <p:cNvSpPr/>
          <p:nvPr/>
        </p:nvSpPr>
        <p:spPr>
          <a:xfrm>
            <a:off x="3612877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17</a:t>
            </a:r>
          </a:p>
        </p:txBody>
      </p:sp>
      <p:sp>
        <p:nvSpPr>
          <p:cNvPr id="110" name="Shape 110"/>
          <p:cNvSpPr/>
          <p:nvPr/>
        </p:nvSpPr>
        <p:spPr>
          <a:xfrm>
            <a:off x="74482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45</a:t>
            </a:r>
          </a:p>
        </p:txBody>
      </p:sp>
      <p:sp>
        <p:nvSpPr>
          <p:cNvPr id="111" name="Shape 111"/>
          <p:cNvSpPr/>
          <p:nvPr/>
        </p:nvSpPr>
        <p:spPr>
          <a:xfrm>
            <a:off x="10978877" y="76962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80</a:t>
            </a:r>
          </a:p>
        </p:txBody>
      </p:sp>
      <p:sp>
        <p:nvSpPr>
          <p:cNvPr id="112" name="Shape 112"/>
          <p:cNvSpPr/>
          <p:nvPr/>
        </p:nvSpPr>
        <p:spPr>
          <a:xfrm>
            <a:off x="25587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</a:t>
            </a:r>
          </a:p>
        </p:txBody>
      </p:sp>
      <p:sp>
        <p:nvSpPr>
          <p:cNvPr id="113" name="Shape 113"/>
          <p:cNvSpPr/>
          <p:nvPr/>
        </p:nvSpPr>
        <p:spPr>
          <a:xfrm>
            <a:off x="4638364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28</a:t>
            </a:r>
          </a:p>
        </p:txBody>
      </p:sp>
      <p:sp>
        <p:nvSpPr>
          <p:cNvPr id="114" name="Shape 114"/>
          <p:cNvSpPr/>
          <p:nvPr/>
        </p:nvSpPr>
        <p:spPr>
          <a:xfrm>
            <a:off x="3485877" y="7594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26</a:t>
            </a:r>
          </a:p>
        </p:txBody>
      </p:sp>
      <p:sp>
        <p:nvSpPr>
          <p:cNvPr id="115" name="Shape 115"/>
          <p:cNvSpPr/>
          <p:nvPr/>
        </p:nvSpPr>
        <p:spPr>
          <a:xfrm>
            <a:off x="7448277" y="4162152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116" name="Shape 116"/>
          <p:cNvSpPr/>
          <p:nvPr/>
        </p:nvSpPr>
        <p:spPr>
          <a:xfrm>
            <a:off x="6140177" y="28321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33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 flipH="1" flipV="1">
            <a:off x="5206898" y="4508499"/>
            <a:ext cx="937520" cy="93752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19" name="Shape 119"/>
          <p:cNvSpPr/>
          <p:nvPr/>
        </p:nvSpPr>
        <p:spPr>
          <a:xfrm flipV="1">
            <a:off x="7810646" y="5638799"/>
            <a:ext cx="1174877" cy="1174878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20" name="Shape 120"/>
          <p:cNvSpPr/>
          <p:nvPr/>
        </p:nvSpPr>
        <p:spPr>
          <a:xfrm flipV="1">
            <a:off x="3834853" y="5638799"/>
            <a:ext cx="2350047" cy="2350047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21" name="Shape 121"/>
          <p:cNvSpPr/>
          <p:nvPr/>
        </p:nvSpPr>
        <p:spPr>
          <a:xfrm flipV="1">
            <a:off x="2935981" y="3187699"/>
            <a:ext cx="3579120" cy="357912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22" name="Shape 122"/>
          <p:cNvSpPr/>
          <p:nvPr/>
        </p:nvSpPr>
        <p:spPr>
          <a:xfrm flipH="1" flipV="1">
            <a:off x="6517381" y="3187700"/>
            <a:ext cx="4890047" cy="4890046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Delete the red element</a:t>
            </a:r>
          </a:p>
        </p:txBody>
      </p:sp>
      <p:sp>
        <p:nvSpPr>
          <p:cNvPr id="124" name="Shape 124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</a:t>
            </a:fld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832077" y="4162152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23</a:t>
            </a:r>
          </a:p>
        </p:txBody>
      </p:sp>
      <p:sp>
        <p:nvSpPr>
          <p:cNvPr id="126" name="Shape 126"/>
          <p:cNvSpPr/>
          <p:nvPr/>
        </p:nvSpPr>
        <p:spPr>
          <a:xfrm>
            <a:off x="8600182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51</a:t>
            </a:r>
          </a:p>
        </p:txBody>
      </p:sp>
      <p:sp>
        <p:nvSpPr>
          <p:cNvPr id="127" name="Shape 127"/>
          <p:cNvSpPr/>
          <p:nvPr/>
        </p:nvSpPr>
        <p:spPr>
          <a:xfrm>
            <a:off x="97723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76</a:t>
            </a:r>
          </a:p>
        </p:txBody>
      </p:sp>
      <p:sp>
        <p:nvSpPr>
          <p:cNvPr id="128" name="Shape 128"/>
          <p:cNvSpPr/>
          <p:nvPr/>
        </p:nvSpPr>
        <p:spPr>
          <a:xfrm>
            <a:off x="5848077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32</a:t>
            </a:r>
          </a:p>
        </p:txBody>
      </p:sp>
      <p:sp>
        <p:nvSpPr>
          <p:cNvPr id="129" name="Shape 129"/>
          <p:cNvSpPr/>
          <p:nvPr/>
        </p:nvSpPr>
        <p:spPr>
          <a:xfrm>
            <a:off x="3612877" y="52705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17</a:t>
            </a:r>
          </a:p>
        </p:txBody>
      </p:sp>
      <p:sp>
        <p:nvSpPr>
          <p:cNvPr id="130" name="Shape 130"/>
          <p:cNvSpPr/>
          <p:nvPr/>
        </p:nvSpPr>
        <p:spPr>
          <a:xfrm>
            <a:off x="74482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45</a:t>
            </a:r>
          </a:p>
        </p:txBody>
      </p:sp>
      <p:sp>
        <p:nvSpPr>
          <p:cNvPr id="131" name="Shape 131"/>
          <p:cNvSpPr/>
          <p:nvPr/>
        </p:nvSpPr>
        <p:spPr>
          <a:xfrm>
            <a:off x="10978877" y="76962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80</a:t>
            </a:r>
          </a:p>
        </p:txBody>
      </p:sp>
      <p:sp>
        <p:nvSpPr>
          <p:cNvPr id="132" name="Shape 132"/>
          <p:cNvSpPr/>
          <p:nvPr/>
        </p:nvSpPr>
        <p:spPr>
          <a:xfrm>
            <a:off x="2558777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</a:t>
            </a:r>
          </a:p>
        </p:txBody>
      </p:sp>
      <p:sp>
        <p:nvSpPr>
          <p:cNvPr id="133" name="Shape 133"/>
          <p:cNvSpPr/>
          <p:nvPr/>
        </p:nvSpPr>
        <p:spPr>
          <a:xfrm>
            <a:off x="4638364" y="6451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28</a:t>
            </a:r>
          </a:p>
        </p:txBody>
      </p:sp>
      <p:sp>
        <p:nvSpPr>
          <p:cNvPr id="134" name="Shape 134"/>
          <p:cNvSpPr/>
          <p:nvPr/>
        </p:nvSpPr>
        <p:spPr>
          <a:xfrm>
            <a:off x="3485877" y="75946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26</a:t>
            </a:r>
          </a:p>
        </p:txBody>
      </p:sp>
      <p:sp>
        <p:nvSpPr>
          <p:cNvPr id="135" name="Shape 135"/>
          <p:cNvSpPr/>
          <p:nvPr/>
        </p:nvSpPr>
        <p:spPr>
          <a:xfrm>
            <a:off x="7448277" y="4162152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40</a:t>
            </a:r>
          </a:p>
        </p:txBody>
      </p:sp>
      <p:sp>
        <p:nvSpPr>
          <p:cNvPr id="136" name="Shape 136"/>
          <p:cNvSpPr/>
          <p:nvPr/>
        </p:nvSpPr>
        <p:spPr>
          <a:xfrm>
            <a:off x="6140177" y="2832100"/>
            <a:ext cx="724446" cy="724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33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Deleting Code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xfrm>
            <a:off x="952500" y="4415680"/>
            <a:ext cx="11099800" cy="4474320"/>
          </a:xfrm>
          <a:prstGeom prst="rect">
            <a:avLst/>
          </a:prstGeom>
        </p:spPr>
        <p:txBody>
          <a:bodyPr/>
          <a:lstStyle/>
          <a:p>
            <a:pPr lvl="0" defTabSz="426466">
              <a:defRPr sz="1800"/>
            </a:pPr>
            <a:r>
              <a:rPr sz="1825"/>
              <a:t>    def delete(self, value):</a:t>
            </a:r>
          </a:p>
          <a:p>
            <a:pPr lvl="0" defTabSz="426466">
              <a:defRPr sz="1800"/>
            </a:pPr>
            <a:r>
              <a:rPr sz="1825"/>
              <a:t>        """Delete value from the BST."""</a:t>
            </a:r>
          </a:p>
          <a:p>
            <a:pPr lvl="0" defTabSz="426466">
              <a:defRPr sz="1800"/>
            </a:pPr>
            <a:r>
              <a:rPr sz="1825"/>
              <a:t>        node = self.locate(value) # saw this last lecture</a:t>
            </a:r>
          </a:p>
          <a:p>
            <a:pPr lvl="0" defTabSz="426466">
              <a:defRPr sz="1800"/>
            </a:pPr>
            <a:r>
              <a:rPr sz="1825"/>
              <a:t>        if node:</a:t>
            </a:r>
          </a:p>
          <a:p>
            <a:pPr lvl="0" defTabSz="426466">
              <a:defRPr sz="1800"/>
            </a:pPr>
            <a:r>
              <a:rPr sz="1825"/>
              <a:t>            node.delete_this_node()</a:t>
            </a:r>
          </a:p>
          <a:p>
            <a:pPr lvl="0" defTabSz="426466">
              <a:defRPr sz="1800"/>
            </a:pPr>
            <a:endParaRPr sz="1825"/>
          </a:p>
          <a:p>
            <a:pPr lvl="0" defTabSz="426466">
              <a:defRPr sz="1800"/>
            </a:pPr>
            <a:r>
              <a:rPr sz="1825"/>
              <a:t>    def delete_this_node(self):</a:t>
            </a:r>
          </a:p>
          <a:p>
            <a:pPr lvl="0" defTabSz="426466">
              <a:defRPr sz="1800"/>
            </a:pPr>
            <a:r>
              <a:rPr sz="1825"/>
              <a:t>        left = self.left</a:t>
            </a:r>
          </a:p>
          <a:p>
            <a:pPr lvl="0" defTabSz="426466">
              <a:defRPr sz="1800"/>
            </a:pPr>
            <a:r>
              <a:rPr sz="1825"/>
              <a:t>        right = self.right</a:t>
            </a:r>
          </a:p>
          <a:p>
            <a:pPr lvl="0" defTabSz="426466">
              <a:defRPr sz="1800"/>
            </a:pPr>
            <a:r>
              <a:rPr sz="1825"/>
              <a:t>        if left and right:  # two children</a:t>
            </a:r>
          </a:p>
          <a:p>
            <a:pPr lvl="0" defTabSz="426466">
              <a:defRPr sz="1800"/>
            </a:pPr>
            <a:r>
              <a:rPr sz="1825"/>
              <a:t>            self.delete_with_children()</a:t>
            </a:r>
          </a:p>
          <a:p>
            <a:pPr lvl="0" defTabSz="426466">
              <a:defRPr sz="1800"/>
            </a:pPr>
            <a:r>
              <a:rPr sz="1825"/>
              <a:t>        elif left or right: # one child</a:t>
            </a:r>
          </a:p>
          <a:p>
            <a:pPr lvl="0" defTabSz="426466">
              <a:defRPr sz="1800"/>
            </a:pPr>
            <a:r>
              <a:rPr sz="1825"/>
              <a:t>            self.delete_with_child()</a:t>
            </a:r>
          </a:p>
          <a:p>
            <a:pPr lvl="0" defTabSz="426466">
              <a:defRPr sz="1800"/>
            </a:pPr>
            <a:r>
              <a:rPr sz="1825"/>
              <a:t>        else:               # no children</a:t>
            </a:r>
          </a:p>
          <a:p>
            <a:pPr lvl="0" defTabSz="426466">
              <a:defRPr sz="1800"/>
            </a:pPr>
            <a:r>
              <a:rPr sz="1825"/>
              <a:t>            self.delete_no_children()   </a:t>
            </a:r>
          </a:p>
        </p:txBody>
      </p:sp>
      <p:sp>
        <p:nvSpPr>
          <p:cNvPr id="140" name="Shape 140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</a:t>
            </a:fld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3049744" y="2266950"/>
            <a:ext cx="6905312" cy="194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96333" lvl="0" indent="-296333" algn="l">
              <a:spcBef>
                <a:spcPts val="4200"/>
              </a:spcBef>
              <a:buSzPct val="75000"/>
              <a:buChar char="•"/>
              <a:defRPr sz="1800"/>
            </a:pPr>
            <a:r>
              <a:rPr sz="2400"/>
              <a:t>We need to find the node the value is stored in.</a:t>
            </a:r>
          </a:p>
          <a:p>
            <a:pPr marL="254000" lvl="0" indent="-254000" algn="l">
              <a:buSzPct val="75000"/>
              <a:buChar char="•"/>
              <a:defRPr sz="1800"/>
            </a:pPr>
            <a:r>
              <a:rPr sz="2400"/>
              <a:t>There are three cases</a:t>
            </a:r>
          </a:p>
          <a:p>
            <a:pPr marL="740833" lvl="1" indent="-296333" algn="l">
              <a:buSzPct val="75000"/>
              <a:buChar char="•"/>
              <a:defRPr sz="1800"/>
            </a:pPr>
            <a:r>
              <a:rPr sz="2400"/>
              <a:t>the node has two children</a:t>
            </a:r>
          </a:p>
          <a:p>
            <a:pPr marL="740833" lvl="1" indent="-296333" algn="l">
              <a:buSzPct val="75000"/>
              <a:buChar char="•"/>
              <a:defRPr sz="1800"/>
            </a:pPr>
            <a:r>
              <a:rPr sz="2400"/>
              <a:t>the node has one child</a:t>
            </a:r>
          </a:p>
          <a:p>
            <a:pPr marL="740833" lvl="1" indent="-296333" algn="l">
              <a:buSzPct val="75000"/>
              <a:buChar char="•"/>
              <a:defRPr sz="1800"/>
            </a:pPr>
            <a:r>
              <a:rPr sz="2400"/>
              <a:t>the node has no children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 lvl="0">
              <a:defRPr sz="1800"/>
            </a:pPr>
            <a:r>
              <a:rPr sz="7840"/>
              <a:t>Deleting without children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idx="1"/>
          </p:nvPr>
        </p:nvSpPr>
        <p:spPr>
          <a:xfrm>
            <a:off x="952500" y="3882528"/>
            <a:ext cx="11099800" cy="50074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    def delete_no_children(self):</a:t>
            </a:r>
          </a:p>
          <a:p>
            <a:pPr lvl="0">
              <a:defRPr sz="1800"/>
            </a:pPr>
            <a:r>
              <a:rPr sz="2500"/>
              <a:t>        if self.parent:</a:t>
            </a:r>
          </a:p>
          <a:p>
            <a:pPr lvl="0">
              <a:defRPr sz="1800"/>
            </a:pPr>
            <a:r>
              <a:rPr sz="2500"/>
              <a:t>            if self.parent.left == self:</a:t>
            </a:r>
          </a:p>
          <a:p>
            <a:pPr lvl="0">
              <a:defRPr sz="1800"/>
            </a:pPr>
            <a:r>
              <a:rPr sz="2500"/>
              <a:t>                self.parent.left = None</a:t>
            </a:r>
          </a:p>
          <a:p>
            <a:pPr lvl="0">
              <a:defRPr sz="1800"/>
            </a:pPr>
            <a:r>
              <a:rPr sz="2500"/>
              <a:t>            else:</a:t>
            </a:r>
          </a:p>
          <a:p>
            <a:pPr lvl="0">
              <a:defRPr sz="1800"/>
            </a:pPr>
            <a:r>
              <a:rPr sz="2500"/>
              <a:t>                self.parent.right = None</a:t>
            </a:r>
          </a:p>
          <a:p>
            <a:pPr lvl="0">
              <a:defRPr sz="1800"/>
            </a:pPr>
            <a:r>
              <a:rPr sz="2500"/>
              <a:t>        else: # special case the root node</a:t>
            </a:r>
          </a:p>
          <a:p>
            <a:pPr lvl="0">
              <a:defRPr sz="1800"/>
            </a:pPr>
            <a:r>
              <a:rPr sz="2500"/>
              <a:t>            self.value = None</a:t>
            </a:r>
          </a:p>
        </p:txBody>
      </p:sp>
      <p:sp>
        <p:nvSpPr>
          <p:cNvPr id="145" name="Shape 145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</a:t>
            </a:fld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416560" y="2876550"/>
            <a:ext cx="903803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444500" indent="-444500" algn="l">
              <a:spcBef>
                <a:spcPts val="4200"/>
              </a:spcBef>
              <a:buSzPct val="75000"/>
              <a:buChar char="•"/>
            </a:lvl1pPr>
          </a:lstStyle>
          <a:p>
            <a:pPr lvl="0">
              <a:defRPr sz="1800"/>
            </a:pPr>
            <a:r>
              <a:rPr sz="3600"/>
              <a:t>Just delete the node and fix up its parent.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Deleting with one child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xfrm>
            <a:off x="952500" y="3882528"/>
            <a:ext cx="11099800" cy="50074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    def delete_with_child(self):</a:t>
            </a:r>
          </a:p>
          <a:p>
            <a:pPr lvl="0">
              <a:defRPr sz="1800"/>
            </a:pPr>
            <a:r>
              <a:rPr sz="2500"/>
              <a:t>        child = self.left if self.left else self.right</a:t>
            </a:r>
          </a:p>
          <a:p>
            <a:pPr lvl="0">
              <a:defRPr sz="1800"/>
            </a:pPr>
            <a:r>
              <a:rPr sz="2500"/>
              <a:t>        if self.parent:</a:t>
            </a:r>
          </a:p>
          <a:p>
            <a:pPr lvl="0">
              <a:defRPr sz="1800"/>
            </a:pPr>
            <a:r>
              <a:rPr sz="2500"/>
              <a:t>            if self.parent.left == self:</a:t>
            </a:r>
          </a:p>
          <a:p>
            <a:pPr lvl="0">
              <a:defRPr sz="1800"/>
            </a:pPr>
            <a:r>
              <a:rPr sz="2500"/>
              <a:t>                self.parent.left = child</a:t>
            </a:r>
          </a:p>
          <a:p>
            <a:pPr lvl="0">
              <a:defRPr sz="1800"/>
            </a:pPr>
            <a:r>
              <a:rPr sz="2500"/>
              <a:t>            else:</a:t>
            </a:r>
          </a:p>
          <a:p>
            <a:pPr lvl="0">
              <a:defRPr sz="1800"/>
            </a:pPr>
            <a:r>
              <a:rPr sz="2500"/>
              <a:t>                self.parent.right = child</a:t>
            </a:r>
          </a:p>
          <a:p>
            <a:pPr lvl="0">
              <a:defRPr sz="1800"/>
            </a:pPr>
            <a:r>
              <a:rPr sz="2500"/>
              <a:t>            child.parent = self.parent</a:t>
            </a:r>
          </a:p>
          <a:p>
            <a:pPr lvl="0">
              <a:defRPr sz="1800"/>
            </a:pPr>
            <a:r>
              <a:rPr sz="2500"/>
              <a:t>        else: # special case the root node</a:t>
            </a:r>
          </a:p>
          <a:p>
            <a:pPr lvl="0">
              <a:defRPr sz="1800"/>
            </a:pPr>
            <a:r>
              <a:rPr sz="2500"/>
              <a:t>            self.replace(child)</a:t>
            </a:r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</a:t>
            </a:fld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416560" y="2595106"/>
            <a:ext cx="10220747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444500" indent="-444500" algn="l">
              <a:spcBef>
                <a:spcPts val="4200"/>
              </a:spcBef>
              <a:buSzPct val="75000"/>
              <a:buChar char="•"/>
            </a:lvl1pPr>
          </a:lstStyle>
          <a:p>
            <a:pPr lvl="0">
              <a:defRPr sz="1800"/>
            </a:pPr>
            <a:r>
              <a:rPr sz="3600" dirty="0"/>
              <a:t>Delete the node and shift its child up to take its </a:t>
            </a:r>
            <a:r>
              <a:rPr lang="en-NZ" dirty="0"/>
              <a:t/>
            </a:r>
            <a:br>
              <a:rPr lang="en-NZ" dirty="0"/>
            </a:br>
            <a:r>
              <a:rPr sz="3600" dirty="0" smtClean="0"/>
              <a:t>place </a:t>
            </a:r>
            <a:r>
              <a:rPr sz="3600" dirty="0"/>
              <a:t>by changing the parent.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1460</Words>
  <Application>Microsoft Office PowerPoint</Application>
  <PresentationFormat>Custom</PresentationFormat>
  <Paragraphs>243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White</vt:lpstr>
      <vt:lpstr>Binary Search Trees</vt:lpstr>
      <vt:lpstr>Draw the BST</vt:lpstr>
      <vt:lpstr>Delete the red element</vt:lpstr>
      <vt:lpstr>Delete the red element</vt:lpstr>
      <vt:lpstr>Delete the red element</vt:lpstr>
      <vt:lpstr>Delete the red element</vt:lpstr>
      <vt:lpstr>Deleting Code</vt:lpstr>
      <vt:lpstr>Deleting without children</vt:lpstr>
      <vt:lpstr>Deleting with one child</vt:lpstr>
      <vt:lpstr>Replacing the node contents</vt:lpstr>
      <vt:lpstr>Deleting with children</vt:lpstr>
      <vt:lpstr>Inorder successor code</vt:lpstr>
      <vt:lpstr>Big O of the operations</vt:lpstr>
      <vt:lpstr>Balanced and Unbalanced</vt:lpstr>
      <vt:lpstr>Regular Expressions</vt:lpstr>
      <vt:lpstr>Scanning text</vt:lpstr>
      <vt:lpstr>What is a regular expression?</vt:lpstr>
      <vt:lpstr>Simple matching</vt:lpstr>
      <vt:lpstr>Matching a University UPI</vt:lpstr>
      <vt:lpstr>Making it smaller</vt:lpstr>
      <vt:lpstr>Trickier</vt:lpstr>
      <vt:lpstr>Some special characters</vt:lpstr>
      <vt:lpstr>What do they mean?</vt:lpstr>
      <vt:lpstr>Finding a phone number</vt:lpstr>
      <vt:lpstr>Doing this in Python</vt:lpstr>
      <vt:lpstr>search</vt:lpstr>
      <vt:lpstr>Handy display function</vt:lpstr>
      <vt:lpstr>Input and Output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Trees</dc:title>
  <cp:lastModifiedBy>Andrew Luxton-Reilly</cp:lastModifiedBy>
  <cp:revision>3</cp:revision>
  <cp:lastPrinted>2015-05-27T21:31:23Z</cp:lastPrinted>
  <dcterms:modified xsi:type="dcterms:W3CDTF">2015-05-28T00:20:16Z</dcterms:modified>
</cp:coreProperties>
</file>