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" ContentType="image/t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3004800" cy="9753600"/>
  <p:notesSz cx="7315200" cy="96012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0" y="-144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9DD5D-2AB9-465E-A83B-C154FB2A80EB}" type="datetimeFigureOut">
              <a:rPr lang="en-NZ" smtClean="0"/>
              <a:t>25/05/2015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69A2D-5C77-41F5-8B8F-0CF8B12C48D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89371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975361" y="4560570"/>
            <a:ext cx="5364480" cy="432054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39786424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9" name="Shape 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2500">
                <a:latin typeface="Courier"/>
                <a:ea typeface="Courier"/>
                <a:cs typeface="Courier"/>
                <a:sym typeface="Courier"/>
              </a:defRPr>
            </a:lvl1pPr>
            <a:lvl2pPr marL="0" indent="228600">
              <a:spcBef>
                <a:spcPts val="0"/>
              </a:spcBef>
              <a:buSzTx/>
              <a:buNone/>
              <a:defRPr sz="2500">
                <a:latin typeface="Courier"/>
                <a:ea typeface="Courier"/>
                <a:cs typeface="Courier"/>
                <a:sym typeface="Courier"/>
              </a:defRPr>
            </a:lvl2pPr>
            <a:lvl3pPr marL="0" indent="457200">
              <a:spcBef>
                <a:spcPts val="0"/>
              </a:spcBef>
              <a:buSzTx/>
              <a:buNone/>
              <a:defRPr sz="2500">
                <a:latin typeface="Courier"/>
                <a:ea typeface="Courier"/>
                <a:cs typeface="Courier"/>
                <a:sym typeface="Courier"/>
              </a:defRPr>
            </a:lvl3pPr>
            <a:lvl4pPr marL="0" indent="685800">
              <a:spcBef>
                <a:spcPts val="0"/>
              </a:spcBef>
              <a:buSzTx/>
              <a:buNone/>
              <a:defRPr sz="2500">
                <a:latin typeface="Courier"/>
                <a:ea typeface="Courier"/>
                <a:cs typeface="Courier"/>
                <a:sym typeface="Courier"/>
              </a:defRPr>
            </a:lvl4pPr>
            <a:lvl5pPr marL="0" indent="914400">
              <a:spcBef>
                <a:spcPts val="0"/>
              </a:spcBef>
              <a:buSzTx/>
              <a:buNone/>
              <a:defRPr sz="2500">
                <a:latin typeface="Courier"/>
                <a:ea typeface="Courier"/>
                <a:cs typeface="Courier"/>
                <a:sym typeface="Courier"/>
              </a:defRPr>
            </a:lvl5pPr>
          </a:lstStyle>
          <a:p>
            <a:pPr lvl="0">
              <a:defRPr sz="1800"/>
            </a:pPr>
            <a:r>
              <a:rPr sz="2500"/>
              <a:t>Body Level One</a:t>
            </a:r>
          </a:p>
          <a:p>
            <a:pPr lvl="1">
              <a:defRPr sz="1800"/>
            </a:pPr>
            <a:r>
              <a:rPr sz="2500"/>
              <a:t>Body Level Two</a:t>
            </a:r>
          </a:p>
          <a:p>
            <a:pPr lvl="2">
              <a:defRPr sz="1800"/>
            </a:pPr>
            <a:r>
              <a:rPr sz="2500"/>
              <a:t>Body Level Three</a:t>
            </a:r>
          </a:p>
          <a:p>
            <a:pPr lvl="3">
              <a:defRPr sz="1800"/>
            </a:pPr>
            <a:r>
              <a:rPr sz="2500"/>
              <a:t>Body Level Four</a:t>
            </a:r>
          </a:p>
          <a:p>
            <a:pPr lvl="4">
              <a:defRPr sz="1800"/>
            </a:pPr>
            <a:r>
              <a:rPr sz="2500"/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8" name="Shape 28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>
              <a:defRPr sz="18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5" name="Shape 5"/>
          <p:cNvSpPr/>
          <p:nvPr/>
        </p:nvSpPr>
        <p:spPr>
          <a:xfrm>
            <a:off x="404672" y="9220200"/>
            <a:ext cx="994056" cy="31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/>
            </a:lvl1pPr>
          </a:lstStyle>
          <a:p>
            <a:pPr lvl="0">
              <a:defRPr sz="1800"/>
            </a:pPr>
            <a:r>
              <a:rPr sz="1400"/>
              <a:t>107 - Trees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inary_search_tree" TargetMode="External"/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Binary Search Trees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Section 6.8 </a:t>
            </a:r>
          </a:p>
        </p:txBody>
      </p:sp>
      <p:sp>
        <p:nvSpPr>
          <p:cNvPr id="52" name="Shape 52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</a:t>
            </a:fld>
            <a:endParaRPr/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 algn="l">
              <a:spcBef>
                <a:spcPts val="4200"/>
              </a:spcBef>
              <a:defRPr sz="1800"/>
            </a:pPr>
            <a:r>
              <a:rPr sz="7200">
                <a:solidFill>
                  <a:srgbClr val="A6AAA9"/>
                </a:solidFill>
              </a:rPr>
              <a:t>70, 31, 93, 94, 14, </a:t>
            </a:r>
            <a:r>
              <a:rPr sz="7200"/>
              <a:t>23</a:t>
            </a:r>
            <a:r>
              <a:rPr sz="7200">
                <a:solidFill>
                  <a:srgbClr val="A6AAA9"/>
                </a:solidFill>
              </a:rPr>
              <a:t>, 73</a:t>
            </a:r>
          </a:p>
        </p:txBody>
      </p:sp>
      <p:sp>
        <p:nvSpPr>
          <p:cNvPr id="109" name="Shape 10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10</a:t>
            </a:fld>
            <a:endParaRPr/>
          </a:p>
        </p:txBody>
      </p:sp>
      <p:sp>
        <p:nvSpPr>
          <p:cNvPr id="110" name="Shape 110"/>
          <p:cNvSpPr/>
          <p:nvPr/>
        </p:nvSpPr>
        <p:spPr>
          <a:xfrm>
            <a:off x="6011722" y="2717800"/>
            <a:ext cx="981356" cy="9813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70</a:t>
            </a:r>
          </a:p>
        </p:txBody>
      </p:sp>
      <p:sp>
        <p:nvSpPr>
          <p:cNvPr id="111" name="Shape 111"/>
          <p:cNvSpPr/>
          <p:nvPr/>
        </p:nvSpPr>
        <p:spPr>
          <a:xfrm>
            <a:off x="3979722" y="4386122"/>
            <a:ext cx="981356" cy="981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31</a:t>
            </a:r>
          </a:p>
        </p:txBody>
      </p:sp>
      <p:sp>
        <p:nvSpPr>
          <p:cNvPr id="112" name="Shape 112"/>
          <p:cNvSpPr/>
          <p:nvPr/>
        </p:nvSpPr>
        <p:spPr>
          <a:xfrm flipV="1">
            <a:off x="4936490" y="3505199"/>
            <a:ext cx="1134111" cy="1134111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  <p:sp>
        <p:nvSpPr>
          <p:cNvPr id="113" name="Shape 113"/>
          <p:cNvSpPr/>
          <p:nvPr/>
        </p:nvSpPr>
        <p:spPr>
          <a:xfrm>
            <a:off x="8069122" y="4386122"/>
            <a:ext cx="981356" cy="981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93</a:t>
            </a:r>
          </a:p>
        </p:txBody>
      </p:sp>
      <p:sp>
        <p:nvSpPr>
          <p:cNvPr id="114" name="Shape 114"/>
          <p:cNvSpPr/>
          <p:nvPr/>
        </p:nvSpPr>
        <p:spPr>
          <a:xfrm flipH="1" flipV="1">
            <a:off x="6955790" y="3505199"/>
            <a:ext cx="1134111" cy="1134111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  <p:sp>
        <p:nvSpPr>
          <p:cNvPr id="115" name="Shape 115"/>
          <p:cNvSpPr/>
          <p:nvPr/>
        </p:nvSpPr>
        <p:spPr>
          <a:xfrm>
            <a:off x="9961422" y="6214922"/>
            <a:ext cx="981356" cy="981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94</a:t>
            </a:r>
          </a:p>
        </p:txBody>
      </p:sp>
      <p:sp>
        <p:nvSpPr>
          <p:cNvPr id="116" name="Shape 116"/>
          <p:cNvSpPr/>
          <p:nvPr/>
        </p:nvSpPr>
        <p:spPr>
          <a:xfrm flipH="1" flipV="1">
            <a:off x="8848090" y="5333999"/>
            <a:ext cx="1134111" cy="1134111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  <p:sp>
        <p:nvSpPr>
          <p:cNvPr id="117" name="Shape 117"/>
          <p:cNvSpPr/>
          <p:nvPr/>
        </p:nvSpPr>
        <p:spPr>
          <a:xfrm>
            <a:off x="2150922" y="6240322"/>
            <a:ext cx="981356" cy="981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14</a:t>
            </a:r>
          </a:p>
        </p:txBody>
      </p:sp>
      <p:sp>
        <p:nvSpPr>
          <p:cNvPr id="118" name="Shape 118"/>
          <p:cNvSpPr/>
          <p:nvPr/>
        </p:nvSpPr>
        <p:spPr>
          <a:xfrm flipV="1">
            <a:off x="3107690" y="5359399"/>
            <a:ext cx="1134111" cy="1134111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  <p:sp>
        <p:nvSpPr>
          <p:cNvPr id="119" name="Shape 119"/>
          <p:cNvSpPr/>
          <p:nvPr/>
        </p:nvSpPr>
        <p:spPr>
          <a:xfrm>
            <a:off x="4106722" y="8040002"/>
            <a:ext cx="981356" cy="9813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23</a:t>
            </a:r>
          </a:p>
        </p:txBody>
      </p:sp>
      <p:sp>
        <p:nvSpPr>
          <p:cNvPr id="120" name="Shape 120"/>
          <p:cNvSpPr/>
          <p:nvPr/>
        </p:nvSpPr>
        <p:spPr>
          <a:xfrm flipH="1" flipV="1">
            <a:off x="2993390" y="7159079"/>
            <a:ext cx="1134111" cy="1134111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 algn="l">
              <a:spcBef>
                <a:spcPts val="4200"/>
              </a:spcBef>
              <a:defRPr sz="1800"/>
            </a:pPr>
            <a:r>
              <a:rPr sz="7200">
                <a:solidFill>
                  <a:srgbClr val="A6AAA9"/>
                </a:solidFill>
              </a:rPr>
              <a:t>70, 31, 93, 94, 14, 23, </a:t>
            </a:r>
            <a:r>
              <a:rPr sz="7200"/>
              <a:t>73</a:t>
            </a:r>
          </a:p>
        </p:txBody>
      </p:sp>
      <p:sp>
        <p:nvSpPr>
          <p:cNvPr id="123" name="Shape 1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11</a:t>
            </a:fld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6011722" y="2717800"/>
            <a:ext cx="981356" cy="9813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70</a:t>
            </a:r>
          </a:p>
        </p:txBody>
      </p:sp>
      <p:sp>
        <p:nvSpPr>
          <p:cNvPr id="125" name="Shape 125"/>
          <p:cNvSpPr/>
          <p:nvPr/>
        </p:nvSpPr>
        <p:spPr>
          <a:xfrm>
            <a:off x="3979722" y="4386122"/>
            <a:ext cx="981356" cy="981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31</a:t>
            </a:r>
          </a:p>
        </p:txBody>
      </p:sp>
      <p:sp>
        <p:nvSpPr>
          <p:cNvPr id="126" name="Shape 126"/>
          <p:cNvSpPr/>
          <p:nvPr/>
        </p:nvSpPr>
        <p:spPr>
          <a:xfrm flipV="1">
            <a:off x="4936490" y="3505199"/>
            <a:ext cx="1134111" cy="1134111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  <p:sp>
        <p:nvSpPr>
          <p:cNvPr id="127" name="Shape 127"/>
          <p:cNvSpPr/>
          <p:nvPr/>
        </p:nvSpPr>
        <p:spPr>
          <a:xfrm>
            <a:off x="8069122" y="4386122"/>
            <a:ext cx="981356" cy="981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93</a:t>
            </a:r>
          </a:p>
        </p:txBody>
      </p:sp>
      <p:sp>
        <p:nvSpPr>
          <p:cNvPr id="128" name="Shape 128"/>
          <p:cNvSpPr/>
          <p:nvPr/>
        </p:nvSpPr>
        <p:spPr>
          <a:xfrm flipH="1" flipV="1">
            <a:off x="6955790" y="3505199"/>
            <a:ext cx="1134111" cy="1134111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  <p:sp>
        <p:nvSpPr>
          <p:cNvPr id="129" name="Shape 129"/>
          <p:cNvSpPr/>
          <p:nvPr/>
        </p:nvSpPr>
        <p:spPr>
          <a:xfrm>
            <a:off x="9961422" y="6214922"/>
            <a:ext cx="981356" cy="981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94</a:t>
            </a:r>
          </a:p>
        </p:txBody>
      </p:sp>
      <p:sp>
        <p:nvSpPr>
          <p:cNvPr id="130" name="Shape 130"/>
          <p:cNvSpPr/>
          <p:nvPr/>
        </p:nvSpPr>
        <p:spPr>
          <a:xfrm flipH="1" flipV="1">
            <a:off x="8848090" y="5333999"/>
            <a:ext cx="1134111" cy="1134111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2150922" y="6240322"/>
            <a:ext cx="981356" cy="981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14</a:t>
            </a:r>
          </a:p>
        </p:txBody>
      </p:sp>
      <p:sp>
        <p:nvSpPr>
          <p:cNvPr id="132" name="Shape 132"/>
          <p:cNvSpPr/>
          <p:nvPr/>
        </p:nvSpPr>
        <p:spPr>
          <a:xfrm flipV="1">
            <a:off x="3107690" y="5359399"/>
            <a:ext cx="1134111" cy="1134111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4106722" y="8040002"/>
            <a:ext cx="981356" cy="9813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23</a:t>
            </a:r>
          </a:p>
        </p:txBody>
      </p:sp>
      <p:sp>
        <p:nvSpPr>
          <p:cNvPr id="134" name="Shape 134"/>
          <p:cNvSpPr/>
          <p:nvPr/>
        </p:nvSpPr>
        <p:spPr>
          <a:xfrm flipH="1" flipV="1">
            <a:off x="2993390" y="7159079"/>
            <a:ext cx="1134111" cy="1134111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  <p:sp>
        <p:nvSpPr>
          <p:cNvPr id="135" name="Shape 135"/>
          <p:cNvSpPr/>
          <p:nvPr/>
        </p:nvSpPr>
        <p:spPr>
          <a:xfrm>
            <a:off x="6151422" y="6189522"/>
            <a:ext cx="981356" cy="981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73</a:t>
            </a:r>
          </a:p>
        </p:txBody>
      </p:sp>
      <p:sp>
        <p:nvSpPr>
          <p:cNvPr id="136" name="Shape 136"/>
          <p:cNvSpPr/>
          <p:nvPr/>
        </p:nvSpPr>
        <p:spPr>
          <a:xfrm flipV="1">
            <a:off x="7108190" y="5308599"/>
            <a:ext cx="1134111" cy="1134111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Your turn</a:t>
            </a:r>
          </a:p>
        </p:txBody>
      </p:sp>
      <p:sp>
        <p:nvSpPr>
          <p:cNvPr id="139" name="Shape 13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Add the elements 17, 5, 25, 2, 11, 35, 9, 16, 29, 38, 7 to a binary search tree</a:t>
            </a:r>
          </a:p>
        </p:txBody>
      </p:sp>
      <p:sp>
        <p:nvSpPr>
          <p:cNvPr id="140" name="Shape 1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12</a:t>
            </a:fld>
            <a:endParaRPr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Map ADT and BSTs</a:t>
            </a:r>
          </a:p>
        </p:txBody>
      </p:sp>
      <p:sp>
        <p:nvSpPr>
          <p:cNvPr id="143" name="Shape 14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00050" lvl="0" indent="-400050" defTabSz="525779">
              <a:spcBef>
                <a:spcPts val="3700"/>
              </a:spcBef>
              <a:defRPr sz="1800"/>
            </a:pPr>
            <a:r>
              <a:rPr sz="3239"/>
              <a:t>If we use a key as the ordering component in our BSTs we can also store a separate value.</a:t>
            </a:r>
          </a:p>
          <a:p>
            <a:pPr marL="400050" lvl="0" indent="-400050" defTabSz="525779">
              <a:spcBef>
                <a:spcPts val="3700"/>
              </a:spcBef>
              <a:defRPr sz="1800"/>
            </a:pPr>
            <a:r>
              <a:rPr sz="3239"/>
              <a:t>We can then use a BST as a Map with functions such as:</a:t>
            </a:r>
          </a:p>
          <a:p>
            <a:pPr marL="800100" lvl="1" indent="-400050" defTabSz="525779">
              <a:spcBef>
                <a:spcPts val="3700"/>
              </a:spcBef>
              <a:defRPr sz="1800"/>
            </a:pPr>
            <a:r>
              <a:rPr sz="3239"/>
              <a:t>put(key, value) - stores value using key</a:t>
            </a:r>
          </a:p>
          <a:p>
            <a:pPr marL="800100" lvl="1" indent="-400050" defTabSz="525779">
              <a:spcBef>
                <a:spcPts val="3700"/>
              </a:spcBef>
              <a:defRPr sz="1800"/>
            </a:pPr>
            <a:r>
              <a:rPr sz="3239"/>
              <a:t>get(key) - returns the value found from key</a:t>
            </a:r>
          </a:p>
          <a:p>
            <a:pPr marL="400050" lvl="0" indent="-400050" defTabSz="525779">
              <a:spcBef>
                <a:spcPts val="3700"/>
              </a:spcBef>
              <a:defRPr sz="1800"/>
            </a:pPr>
            <a:r>
              <a:rPr sz="3239"/>
              <a:t>The text book does this.</a:t>
            </a:r>
          </a:p>
          <a:p>
            <a:pPr marL="400050" lvl="0" indent="-400050" defTabSz="525779">
              <a:spcBef>
                <a:spcPts val="3700"/>
              </a:spcBef>
              <a:defRPr sz="1800"/>
            </a:pPr>
            <a:r>
              <a:rPr sz="3239"/>
              <a:t>Most introductions just use a value - this is what I will use.</a:t>
            </a:r>
          </a:p>
        </p:txBody>
      </p:sp>
      <p:sp>
        <p:nvSpPr>
          <p:cNvPr id="144" name="Shape 14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13</a:t>
            </a:fld>
            <a:endParaRPr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2516">
              <a:defRPr sz="7840"/>
            </a:lvl1pPr>
          </a:lstStyle>
          <a:p>
            <a:pPr lvl="0">
              <a:defRPr sz="1800"/>
            </a:pPr>
            <a:r>
              <a:rPr sz="7840"/>
              <a:t>Binary Search Tree code</a:t>
            </a:r>
          </a:p>
        </p:txBody>
      </p:sp>
      <p:sp>
        <p:nvSpPr>
          <p:cNvPr id="147" name="Shape 14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500"/>
              <a:t>class BST:</a:t>
            </a:r>
          </a:p>
          <a:p>
            <a:pPr lvl="0">
              <a:defRPr sz="1800"/>
            </a:pPr>
            <a:r>
              <a:rPr sz="2500"/>
              <a:t>    """A Binary Search Tree (BST) class."""</a:t>
            </a:r>
          </a:p>
          <a:p>
            <a:pPr lvl="0">
              <a:defRPr sz="1800"/>
            </a:pPr>
            <a:r>
              <a:rPr sz="2500"/>
              <a:t>    </a:t>
            </a:r>
          </a:p>
          <a:p>
            <a:pPr lvl="0">
              <a:defRPr sz="1800"/>
            </a:pPr>
            <a:r>
              <a:rPr sz="2500"/>
              <a:t>    def __init__(self, value, parent=None):</a:t>
            </a:r>
          </a:p>
          <a:p>
            <a:pPr lvl="0">
              <a:defRPr sz="1800"/>
            </a:pPr>
            <a:r>
              <a:rPr sz="2500"/>
              <a:t>        """Construct a BST.</a:t>
            </a:r>
          </a:p>
          <a:p>
            <a:pPr lvl="0">
              <a:defRPr sz="1800"/>
            </a:pPr>
            <a:r>
              <a:rPr sz="2500"/>
              <a:t>        </a:t>
            </a:r>
          </a:p>
          <a:p>
            <a:pPr lvl="0">
              <a:defRPr sz="1800"/>
            </a:pPr>
            <a:r>
              <a:rPr sz="2500"/>
              <a:t>        value -- the value of the root node</a:t>
            </a:r>
          </a:p>
          <a:p>
            <a:pPr lvl="0">
              <a:defRPr sz="1800"/>
            </a:pPr>
            <a:r>
              <a:rPr sz="2500"/>
              <a:t>        parent -- the parent node (of this BST subtree)</a:t>
            </a:r>
          </a:p>
          <a:p>
            <a:pPr lvl="0">
              <a:defRPr sz="1800"/>
            </a:pPr>
            <a:r>
              <a:rPr sz="2500"/>
              <a:t>        """</a:t>
            </a:r>
          </a:p>
          <a:p>
            <a:pPr lvl="0">
              <a:defRPr sz="1800"/>
            </a:pPr>
            <a:r>
              <a:rPr sz="2500"/>
              <a:t>        self.value = value</a:t>
            </a:r>
          </a:p>
          <a:p>
            <a:pPr lvl="0">
              <a:defRPr sz="1800"/>
            </a:pPr>
            <a:r>
              <a:rPr sz="2500"/>
              <a:t>        self.left = None</a:t>
            </a:r>
          </a:p>
          <a:p>
            <a:pPr lvl="0">
              <a:defRPr sz="1800"/>
            </a:pPr>
            <a:r>
              <a:rPr sz="2500"/>
              <a:t>        self.right = None</a:t>
            </a:r>
          </a:p>
          <a:p>
            <a:pPr lvl="0">
              <a:defRPr sz="1800"/>
            </a:pPr>
            <a:r>
              <a:rPr sz="2500"/>
              <a:t>        self.parent = parent # useful for some operations</a:t>
            </a:r>
          </a:p>
        </p:txBody>
      </p:sp>
      <p:sp>
        <p:nvSpPr>
          <p:cNvPr id="148" name="Shape 14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14</a:t>
            </a:fld>
            <a:endParaRPr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Inserting a value</a:t>
            </a:r>
          </a:p>
        </p:txBody>
      </p:sp>
      <p:sp>
        <p:nvSpPr>
          <p:cNvPr id="151" name="Shape 15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500"/>
              <a:t>    def insert(self, value):</a:t>
            </a:r>
          </a:p>
          <a:p>
            <a:pPr lvl="0">
              <a:defRPr sz="1800"/>
            </a:pPr>
            <a:r>
              <a:rPr sz="2500"/>
              <a:t>        """Insert value into the BST."""</a:t>
            </a:r>
          </a:p>
          <a:p>
            <a:pPr lvl="0">
              <a:defRPr sz="1800"/>
            </a:pPr>
            <a:r>
              <a:rPr sz="2500"/>
              <a:t>        if value == self.value: # already in the tree</a:t>
            </a:r>
          </a:p>
          <a:p>
            <a:pPr lvl="0">
              <a:defRPr sz="1800"/>
            </a:pPr>
            <a:r>
              <a:rPr sz="2500"/>
              <a:t>            return</a:t>
            </a:r>
          </a:p>
          <a:p>
            <a:pPr lvl="0">
              <a:defRPr sz="1800"/>
            </a:pPr>
            <a:r>
              <a:rPr sz="2500"/>
              <a:t>        elif value &lt; self.value:</a:t>
            </a:r>
          </a:p>
          <a:p>
            <a:pPr lvl="0">
              <a:defRPr sz="1800"/>
            </a:pPr>
            <a:r>
              <a:rPr sz="2500"/>
              <a:t>            if self.left:</a:t>
            </a:r>
          </a:p>
          <a:p>
            <a:pPr lvl="0">
              <a:defRPr sz="1800"/>
            </a:pPr>
            <a:r>
              <a:rPr sz="2500"/>
              <a:t>                self.left.insert(value)</a:t>
            </a:r>
          </a:p>
          <a:p>
            <a:pPr lvl="0">
              <a:defRPr sz="1800"/>
            </a:pPr>
            <a:r>
              <a:rPr sz="2500"/>
              <a:t>            else:</a:t>
            </a:r>
          </a:p>
          <a:p>
            <a:pPr lvl="0">
              <a:defRPr sz="1800"/>
            </a:pPr>
            <a:r>
              <a:rPr sz="2500"/>
              <a:t>                self.left = BST(value, parent=self)</a:t>
            </a:r>
          </a:p>
          <a:p>
            <a:pPr lvl="0">
              <a:defRPr sz="1800"/>
            </a:pPr>
            <a:r>
              <a:rPr sz="2500"/>
              <a:t>        else:</a:t>
            </a:r>
          </a:p>
          <a:p>
            <a:pPr lvl="0">
              <a:defRPr sz="1800"/>
            </a:pPr>
            <a:r>
              <a:rPr sz="2500"/>
              <a:t>            if self.right:</a:t>
            </a:r>
          </a:p>
          <a:p>
            <a:pPr lvl="0">
              <a:defRPr sz="1800"/>
            </a:pPr>
            <a:r>
              <a:rPr sz="2500"/>
              <a:t>                self.right.insert(value)</a:t>
            </a:r>
          </a:p>
          <a:p>
            <a:pPr lvl="0">
              <a:defRPr sz="1800"/>
            </a:pPr>
            <a:r>
              <a:rPr sz="2500"/>
              <a:t>            else:</a:t>
            </a:r>
          </a:p>
          <a:p>
            <a:pPr lvl="0">
              <a:defRPr sz="1800"/>
            </a:pPr>
            <a:r>
              <a:rPr sz="2500"/>
              <a:t>                self.right = BST(value, parent=self)</a:t>
            </a:r>
          </a:p>
        </p:txBody>
      </p:sp>
      <p:sp>
        <p:nvSpPr>
          <p:cNvPr id="152" name="Shape 15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15</a:t>
            </a:fld>
            <a:endParaRPr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A Factory Method</a:t>
            </a:r>
          </a:p>
        </p:txBody>
      </p:sp>
      <p:sp>
        <p:nvSpPr>
          <p:cNvPr id="155" name="Shape 15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500"/>
              <a:t>    def create(a_list):</a:t>
            </a:r>
          </a:p>
          <a:p>
            <a:pPr lvl="0">
              <a:defRPr sz="1800"/>
            </a:pPr>
            <a:r>
              <a:rPr sz="2500"/>
              <a:t>        """Create a BST from the elements in a_list."""</a:t>
            </a:r>
          </a:p>
          <a:p>
            <a:pPr lvl="0">
              <a:defRPr sz="1800"/>
            </a:pPr>
            <a:r>
              <a:rPr sz="2500"/>
              <a:t>        bst = BST(a_list[0])</a:t>
            </a:r>
          </a:p>
          <a:p>
            <a:pPr lvl="0">
              <a:defRPr sz="1800"/>
            </a:pPr>
            <a:r>
              <a:rPr sz="2500"/>
              <a:t>        for i in range(1, len(a_list)):</a:t>
            </a:r>
          </a:p>
          <a:p>
            <a:pPr lvl="0">
              <a:defRPr sz="1800"/>
            </a:pPr>
            <a:r>
              <a:rPr sz="2500"/>
              <a:t>            bst.insert(a_list[i])</a:t>
            </a:r>
          </a:p>
          <a:p>
            <a:pPr lvl="0">
              <a:defRPr sz="1800"/>
            </a:pPr>
            <a:r>
              <a:rPr sz="2500"/>
              <a:t>        return bst</a:t>
            </a:r>
          </a:p>
          <a:p>
            <a:pPr lvl="0">
              <a:defRPr sz="1800"/>
            </a:pPr>
            <a:endParaRPr sz="2500"/>
          </a:p>
          <a:p>
            <a:pPr lvl="0">
              <a:defRPr sz="1800"/>
            </a:pPr>
            <a:r>
              <a:rPr sz="2500"/>
              <a:t># A factory method is one which creates and returns</a:t>
            </a:r>
          </a:p>
          <a:p>
            <a:pPr lvl="0">
              <a:defRPr sz="1800"/>
            </a:pPr>
            <a:r>
              <a:rPr sz="2500"/>
              <a:t># a new object.</a:t>
            </a:r>
          </a:p>
          <a:p>
            <a:pPr lvl="0">
              <a:defRPr sz="1800"/>
            </a:pPr>
            <a:endParaRPr sz="2500"/>
          </a:p>
          <a:p>
            <a:pPr lvl="0">
              <a:defRPr sz="1800"/>
            </a:pPr>
            <a:r>
              <a:rPr sz="2500"/>
              <a:t># e.g. this would be called like this</a:t>
            </a:r>
          </a:p>
          <a:p>
            <a:pPr lvl="0">
              <a:defRPr sz="1800"/>
            </a:pPr>
            <a:r>
              <a:rPr sz="2500"/>
              <a:t>bst = BST.create([70, 31, 93, 94, 14, 23, 73])</a:t>
            </a:r>
          </a:p>
        </p:txBody>
      </p:sp>
      <p:sp>
        <p:nvSpPr>
          <p:cNvPr id="156" name="Shape 15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16</a:t>
            </a:fld>
            <a:endParaRPr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pPr lvl="0">
              <a:defRPr sz="1800"/>
            </a:pPr>
            <a:r>
              <a:rPr sz="7600"/>
              <a:t>Doing something in order</a:t>
            </a:r>
          </a:p>
        </p:txBody>
      </p:sp>
      <p:sp>
        <p:nvSpPr>
          <p:cNvPr id="159" name="Shape 15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500"/>
              <a:t>def inorder(self, function):</a:t>
            </a:r>
          </a:p>
          <a:p>
            <a:pPr lvl="0">
              <a:defRPr sz="1800"/>
            </a:pPr>
            <a:r>
              <a:rPr sz="2500"/>
              <a:t>    """Traverse the BST in order performing function."""</a:t>
            </a:r>
          </a:p>
          <a:p>
            <a:pPr lvl="0">
              <a:defRPr sz="1800"/>
            </a:pPr>
            <a:r>
              <a:rPr sz="2500"/>
              <a:t>    if self.left: self.left.inorder(function)</a:t>
            </a:r>
          </a:p>
          <a:p>
            <a:pPr lvl="0">
              <a:defRPr sz="1800"/>
            </a:pPr>
            <a:r>
              <a:rPr sz="2500"/>
              <a:t>    function(self.value)</a:t>
            </a:r>
          </a:p>
          <a:p>
            <a:pPr lvl="0">
              <a:defRPr sz="1800"/>
            </a:pPr>
            <a:r>
              <a:rPr sz="2500"/>
              <a:t>    if self.right: self.right.inorder(function)</a:t>
            </a:r>
          </a:p>
          <a:p>
            <a:pPr lvl="0">
              <a:defRPr sz="1800"/>
            </a:pPr>
            <a:endParaRPr sz="2500"/>
          </a:p>
          <a:p>
            <a:pPr lvl="0">
              <a:defRPr sz="1800"/>
            </a:pPr>
            <a:r>
              <a:rPr sz="2500"/>
              <a:t># for example:</a:t>
            </a:r>
          </a:p>
          <a:p>
            <a:pPr lvl="0">
              <a:defRPr sz="1800"/>
            </a:pPr>
            <a:r>
              <a:rPr sz="2500"/>
              <a:t>bst = BST.create([70, 31, 93, 94, 14, 23, 73])</a:t>
            </a:r>
          </a:p>
          <a:p>
            <a:pPr lvl="0">
              <a:defRPr sz="1800"/>
            </a:pPr>
            <a:r>
              <a:rPr sz="2500"/>
              <a:t>bst.inorder(print)</a:t>
            </a:r>
          </a:p>
          <a:p>
            <a:pPr lvl="0">
              <a:defRPr sz="1800"/>
            </a:pPr>
            <a:endParaRPr sz="2500"/>
          </a:p>
          <a:p>
            <a:pPr lvl="0">
              <a:defRPr sz="1800"/>
            </a:pPr>
            <a:r>
              <a:rPr sz="2500"/>
              <a:t># The output is 14 23 31 70 73 93 94</a:t>
            </a:r>
          </a:p>
        </p:txBody>
      </p:sp>
      <p:sp>
        <p:nvSpPr>
          <p:cNvPr id="160" name="Shape 16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17</a:t>
            </a:fld>
            <a:endParaRPr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Your turn</a:t>
            </a:r>
          </a:p>
        </p:txBody>
      </p:sp>
      <p:sp>
        <p:nvSpPr>
          <p:cNvPr id="163" name="Shape 16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Write a __contains__ method which returns True if the BST contains the value, otherwise False.</a:t>
            </a:r>
          </a:p>
          <a:p>
            <a:pPr marL="0" lvl="0" indent="0">
              <a:buSzTx/>
              <a:buNone/>
              <a:defRPr sz="1800"/>
            </a:pPr>
            <a:r>
              <a:rPr sz="3600">
                <a:latin typeface="Courier"/>
                <a:ea typeface="Courier"/>
                <a:cs typeface="Courier"/>
                <a:sym typeface="Courier"/>
              </a:rPr>
              <a:t>def __contains__(self, value):</a:t>
            </a:r>
          </a:p>
        </p:txBody>
      </p:sp>
      <p:sp>
        <p:nvSpPr>
          <p:cNvPr id="164" name="Shape 1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18</a:t>
            </a:fld>
            <a:endParaRPr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Deleting a value</a:t>
            </a:r>
          </a:p>
        </p:txBody>
      </p:sp>
      <p:sp>
        <p:nvSpPr>
          <p:cNvPr id="167" name="Shape 16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We need to find the node the value is stored in.</a:t>
            </a:r>
          </a:p>
          <a:p>
            <a:pPr lvl="0">
              <a:defRPr sz="1800"/>
            </a:pPr>
            <a:r>
              <a:rPr sz="3600"/>
              <a:t>There are three cases</a:t>
            </a:r>
          </a:p>
          <a:p>
            <a:pPr lvl="1">
              <a:defRPr sz="1800"/>
            </a:pPr>
            <a:r>
              <a:rPr sz="3600"/>
              <a:t>the node has no children</a:t>
            </a:r>
          </a:p>
          <a:p>
            <a:pPr lvl="1">
              <a:defRPr sz="1800"/>
            </a:pPr>
            <a:r>
              <a:rPr sz="3600"/>
              <a:t>the node has one child</a:t>
            </a:r>
          </a:p>
          <a:p>
            <a:pPr lvl="1">
              <a:defRPr sz="1800"/>
            </a:pPr>
            <a:r>
              <a:rPr sz="3600"/>
              <a:t>the node has two children</a:t>
            </a:r>
          </a:p>
        </p:txBody>
      </p:sp>
      <p:sp>
        <p:nvSpPr>
          <p:cNvPr id="168" name="Shape 1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19</a:t>
            </a:fld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Trees are efficient</a:t>
            </a:r>
          </a:p>
        </p:txBody>
      </p:sp>
      <p:sp>
        <p:nvSpPr>
          <p:cNvPr id="55" name="Shape 5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Many algorithms can be performed on trees in O(log n) time.</a:t>
            </a:r>
          </a:p>
          <a:p>
            <a:pPr lvl="0">
              <a:defRPr sz="1800"/>
            </a:pPr>
            <a:r>
              <a:rPr sz="3600"/>
              <a:t>Searching for elements using a binary search can work on a tree if the elements are ordered in the obvious way.</a:t>
            </a:r>
          </a:p>
          <a:p>
            <a:pPr lvl="0">
              <a:defRPr sz="1800"/>
            </a:pPr>
            <a:r>
              <a:rPr sz="3600"/>
              <a:t>Adding and removing elements is a little trickier.</a:t>
            </a:r>
          </a:p>
        </p:txBody>
      </p:sp>
      <p:sp>
        <p:nvSpPr>
          <p:cNvPr id="56" name="Shape 56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Finding the node</a:t>
            </a:r>
          </a:p>
        </p:txBody>
      </p:sp>
      <p:sp>
        <p:nvSpPr>
          <p:cNvPr id="171" name="Shape 17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500"/>
              <a:t>    def locate(self, value):</a:t>
            </a:r>
          </a:p>
          <a:p>
            <a:pPr lvl="0">
              <a:defRPr sz="1800"/>
            </a:pPr>
            <a:r>
              <a:rPr sz="2500"/>
              <a:t>        """Return the node holding value."""</a:t>
            </a:r>
          </a:p>
          <a:p>
            <a:pPr lvl="0">
              <a:defRPr sz="1800"/>
            </a:pPr>
            <a:r>
              <a:rPr sz="2500"/>
              <a:t>        if value == self.value:</a:t>
            </a:r>
          </a:p>
          <a:p>
            <a:pPr lvl="0">
              <a:defRPr sz="1800"/>
            </a:pPr>
            <a:r>
              <a:rPr sz="2500"/>
              <a:t>            return self</a:t>
            </a:r>
          </a:p>
          <a:p>
            <a:pPr lvl="0">
              <a:defRPr sz="1800"/>
            </a:pPr>
            <a:r>
              <a:rPr sz="2500"/>
              <a:t>        elif value &lt; self.value and self.left:</a:t>
            </a:r>
          </a:p>
          <a:p>
            <a:pPr lvl="0">
              <a:defRPr sz="1800"/>
            </a:pPr>
            <a:r>
              <a:rPr sz="2500"/>
              <a:t>            return self.left.locate(value)</a:t>
            </a:r>
          </a:p>
          <a:p>
            <a:pPr lvl="0">
              <a:defRPr sz="1800"/>
            </a:pPr>
            <a:r>
              <a:rPr sz="2500"/>
              <a:t>        elif value &gt; self.value and self.right:</a:t>
            </a:r>
          </a:p>
          <a:p>
            <a:pPr lvl="0">
              <a:defRPr sz="1800"/>
            </a:pPr>
            <a:r>
              <a:rPr sz="2500"/>
              <a:t>            return self.right.locate(value)</a:t>
            </a:r>
          </a:p>
          <a:p>
            <a:pPr lvl="0">
              <a:defRPr sz="1800"/>
            </a:pPr>
            <a:r>
              <a:rPr sz="2500"/>
              <a:t>        else:</a:t>
            </a:r>
          </a:p>
          <a:p>
            <a:pPr lvl="0">
              <a:defRPr sz="1800"/>
            </a:pPr>
            <a:r>
              <a:rPr sz="2500"/>
              <a:t>            return None</a:t>
            </a:r>
          </a:p>
        </p:txBody>
      </p:sp>
      <p:sp>
        <p:nvSpPr>
          <p:cNvPr id="172" name="Shape 17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20</a:t>
            </a:fld>
            <a:endParaRPr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No children</a:t>
            </a:r>
          </a:p>
        </p:txBody>
      </p:sp>
      <p:sp>
        <p:nvSpPr>
          <p:cNvPr id="175" name="Shape 1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21</a:t>
            </a:fld>
            <a:endParaRPr/>
          </a:p>
        </p:txBody>
      </p:sp>
      <p:pic>
        <p:nvPicPr>
          <p:cNvPr id="176" name="Screen Shot 2014-05-27 at 8.19.39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33600" y="3724275"/>
            <a:ext cx="8737600" cy="4406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No children</a:t>
            </a:r>
          </a:p>
        </p:txBody>
      </p:sp>
      <p:sp>
        <p:nvSpPr>
          <p:cNvPr id="179" name="Shape 17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Just delete the node and fix up its parent.</a:t>
            </a:r>
          </a:p>
        </p:txBody>
      </p:sp>
      <p:sp>
        <p:nvSpPr>
          <p:cNvPr id="180" name="Shape 18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22</a:t>
            </a:fld>
            <a:endParaRPr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One child</a:t>
            </a:r>
          </a:p>
        </p:txBody>
      </p:sp>
      <p:sp>
        <p:nvSpPr>
          <p:cNvPr id="183" name="Shape 18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23</a:t>
            </a:fld>
            <a:endParaRPr/>
          </a:p>
        </p:txBody>
      </p:sp>
      <p:pic>
        <p:nvPicPr>
          <p:cNvPr id="184" name="Screen Shot 2014-05-27 at 8.20.56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24050" y="3648075"/>
            <a:ext cx="9156700" cy="45593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One child</a:t>
            </a:r>
          </a:p>
        </p:txBody>
      </p:sp>
      <p:sp>
        <p:nvSpPr>
          <p:cNvPr id="187" name="Shape 18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Delete the node and shift its child up to take its place by changing the parent.</a:t>
            </a:r>
          </a:p>
        </p:txBody>
      </p:sp>
      <p:sp>
        <p:nvSpPr>
          <p:cNvPr id="188" name="Shape 18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24</a:t>
            </a:fld>
            <a:endParaRPr/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Two children</a:t>
            </a:r>
          </a:p>
        </p:txBody>
      </p:sp>
      <p:sp>
        <p:nvSpPr>
          <p:cNvPr id="191" name="Shape 19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25</a:t>
            </a:fld>
            <a:endParaRPr/>
          </a:p>
        </p:txBody>
      </p:sp>
      <p:pic>
        <p:nvPicPr>
          <p:cNvPr id="192" name="Screen Shot 2014-05-27 at 8.22.30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14550" y="3260725"/>
            <a:ext cx="8775700" cy="5334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Two children</a:t>
            </a:r>
          </a:p>
        </p:txBody>
      </p:sp>
      <p:sp>
        <p:nvSpPr>
          <p:cNvPr id="195" name="Shape 19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Replace the value in the node with its inorder successor.</a:t>
            </a:r>
          </a:p>
          <a:p>
            <a:pPr lvl="0">
              <a:defRPr sz="1800"/>
            </a:pPr>
            <a:r>
              <a:rPr sz="3600"/>
              <a:t>We also have to delete the inorder successor node.</a:t>
            </a:r>
          </a:p>
          <a:p>
            <a:pPr lvl="1">
              <a:defRPr sz="1800"/>
            </a:pPr>
            <a:r>
              <a:rPr sz="3600"/>
              <a:t>But this can’t have more than one child.</a:t>
            </a:r>
          </a:p>
          <a:p>
            <a:pPr lvl="2">
              <a:defRPr sz="1800"/>
            </a:pPr>
            <a:r>
              <a:rPr sz="3600"/>
              <a:t>Why not?</a:t>
            </a:r>
          </a:p>
        </p:txBody>
      </p:sp>
      <p:sp>
        <p:nvSpPr>
          <p:cNvPr id="196" name="Shape 19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26</a:t>
            </a:fld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 lvl="0">
              <a:defRPr sz="1800"/>
            </a:pPr>
            <a:r>
              <a:rPr sz="6719"/>
              <a:t>The Binary Search Tree property</a:t>
            </a:r>
          </a:p>
        </p:txBody>
      </p:sp>
      <p:sp>
        <p:nvSpPr>
          <p:cNvPr id="59" name="Shape 59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6326486" cy="62865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All values in the nodes in the left subtree of a node are less than the value in the node.</a:t>
            </a:r>
          </a:p>
          <a:p>
            <a:pPr lvl="0">
              <a:defRPr sz="1800"/>
            </a:pPr>
            <a:r>
              <a:rPr sz="3600"/>
              <a:t>All values in the nodes in the right subtree of a node are greater than the value in the node.</a:t>
            </a:r>
          </a:p>
        </p:txBody>
      </p:sp>
      <p:sp>
        <p:nvSpPr>
          <p:cNvPr id="60" name="Shape 60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3</a:t>
            </a:fld>
            <a:endParaRPr/>
          </a:p>
        </p:txBody>
      </p:sp>
      <p:pic>
        <p:nvPicPr>
          <p:cNvPr id="61" name="pasted-image.t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86700" y="4159250"/>
            <a:ext cx="3810000" cy="3175000"/>
          </a:xfrm>
          <a:prstGeom prst="rect">
            <a:avLst/>
          </a:prstGeom>
          <a:ln w="12700">
            <a:miter lim="400000"/>
          </a:ln>
        </p:spPr>
      </p:pic>
      <p:sp>
        <p:nvSpPr>
          <p:cNvPr id="62" name="Shape 62"/>
          <p:cNvSpPr/>
          <p:nvPr/>
        </p:nvSpPr>
        <p:spPr>
          <a:xfrm>
            <a:off x="9511157" y="7645400"/>
            <a:ext cx="3278887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 u="sng">
                <a:hlinkClick r:id="rId3"/>
              </a:defRPr>
            </a:lvl1pPr>
          </a:lstStyle>
          <a:p>
            <a:pPr lvl="0">
              <a:defRPr sz="1800" u="none"/>
            </a:pPr>
            <a:r>
              <a:rPr sz="1200" u="sng">
                <a:hlinkClick r:id="rId3"/>
              </a:rPr>
              <a:t>http://en.wikipedia.org/wiki/Binary_search_tree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Constructing a BST</a:t>
            </a:r>
          </a:p>
        </p:txBody>
      </p:sp>
      <p:sp>
        <p:nvSpPr>
          <p:cNvPr id="65" name="Shape 6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We can go through a list of elements adding them in the order they occur.</a:t>
            </a:r>
          </a:p>
          <a:p>
            <a:pPr lvl="1">
              <a:defRPr sz="1800"/>
            </a:pPr>
            <a:r>
              <a:rPr sz="3600"/>
              <a:t>e.g. 70, 31, 93, 94, 14, 23, 73</a:t>
            </a:r>
          </a:p>
        </p:txBody>
      </p:sp>
      <p:sp>
        <p:nvSpPr>
          <p:cNvPr id="66" name="Shape 66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4</a:t>
            </a:fld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 algn="l">
              <a:spcBef>
                <a:spcPts val="4200"/>
              </a:spcBef>
              <a:defRPr sz="1800"/>
            </a:pPr>
            <a:r>
              <a:rPr sz="7200"/>
              <a:t>70</a:t>
            </a:r>
            <a:r>
              <a:rPr sz="7200">
                <a:solidFill>
                  <a:srgbClr val="A6AAA9"/>
                </a:solidFill>
              </a:rPr>
              <a:t>, 31, 93, 94, 14, 23, 73</a:t>
            </a:r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5</a:t>
            </a:fld>
            <a:endParaRPr/>
          </a:p>
        </p:txBody>
      </p:sp>
      <p:sp>
        <p:nvSpPr>
          <p:cNvPr id="70" name="Shape 70"/>
          <p:cNvSpPr/>
          <p:nvPr/>
        </p:nvSpPr>
        <p:spPr>
          <a:xfrm>
            <a:off x="6011722" y="2717800"/>
            <a:ext cx="981356" cy="9813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70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 algn="l">
              <a:spcBef>
                <a:spcPts val="4200"/>
              </a:spcBef>
              <a:defRPr sz="1800"/>
            </a:pPr>
            <a:r>
              <a:rPr sz="7200">
                <a:solidFill>
                  <a:srgbClr val="A6AAA9"/>
                </a:solidFill>
              </a:rPr>
              <a:t>70, </a:t>
            </a:r>
            <a:r>
              <a:rPr sz="7200"/>
              <a:t>31</a:t>
            </a:r>
            <a:r>
              <a:rPr sz="7200">
                <a:solidFill>
                  <a:srgbClr val="A6AAA9"/>
                </a:solidFill>
              </a:rPr>
              <a:t>, 93, 94, 14, 23, 73</a:t>
            </a:r>
          </a:p>
        </p:txBody>
      </p:sp>
      <p:sp>
        <p:nvSpPr>
          <p:cNvPr id="73" name="Shape 73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6</a:t>
            </a:fld>
            <a:endParaRPr/>
          </a:p>
        </p:txBody>
      </p:sp>
      <p:sp>
        <p:nvSpPr>
          <p:cNvPr id="74" name="Shape 74"/>
          <p:cNvSpPr/>
          <p:nvPr/>
        </p:nvSpPr>
        <p:spPr>
          <a:xfrm>
            <a:off x="6011722" y="2717800"/>
            <a:ext cx="981356" cy="9813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70</a:t>
            </a:r>
          </a:p>
        </p:txBody>
      </p:sp>
      <p:sp>
        <p:nvSpPr>
          <p:cNvPr id="75" name="Shape 75"/>
          <p:cNvSpPr/>
          <p:nvPr/>
        </p:nvSpPr>
        <p:spPr>
          <a:xfrm>
            <a:off x="3979722" y="4386122"/>
            <a:ext cx="981356" cy="981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31</a:t>
            </a:r>
          </a:p>
        </p:txBody>
      </p:sp>
      <p:sp>
        <p:nvSpPr>
          <p:cNvPr id="76" name="Shape 76"/>
          <p:cNvSpPr/>
          <p:nvPr/>
        </p:nvSpPr>
        <p:spPr>
          <a:xfrm flipV="1">
            <a:off x="4936490" y="3505199"/>
            <a:ext cx="1134111" cy="1134111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 algn="l">
              <a:spcBef>
                <a:spcPts val="4200"/>
              </a:spcBef>
              <a:defRPr sz="1800"/>
            </a:pPr>
            <a:r>
              <a:rPr sz="7200">
                <a:solidFill>
                  <a:srgbClr val="A6AAA9"/>
                </a:solidFill>
              </a:rPr>
              <a:t>70, 31, </a:t>
            </a:r>
            <a:r>
              <a:rPr sz="7200"/>
              <a:t>93</a:t>
            </a:r>
            <a:r>
              <a:rPr sz="7200">
                <a:solidFill>
                  <a:srgbClr val="A6AAA9"/>
                </a:solidFill>
              </a:rPr>
              <a:t>, 94, 14, 23, 73</a:t>
            </a:r>
          </a:p>
        </p:txBody>
      </p:sp>
      <p:sp>
        <p:nvSpPr>
          <p:cNvPr id="79" name="Shape 79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7</a:t>
            </a:fld>
            <a:endParaRPr/>
          </a:p>
        </p:txBody>
      </p:sp>
      <p:sp>
        <p:nvSpPr>
          <p:cNvPr id="80" name="Shape 80"/>
          <p:cNvSpPr/>
          <p:nvPr/>
        </p:nvSpPr>
        <p:spPr>
          <a:xfrm>
            <a:off x="6011722" y="2717800"/>
            <a:ext cx="981356" cy="9813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70</a:t>
            </a:r>
          </a:p>
        </p:txBody>
      </p:sp>
      <p:sp>
        <p:nvSpPr>
          <p:cNvPr id="81" name="Shape 81"/>
          <p:cNvSpPr/>
          <p:nvPr/>
        </p:nvSpPr>
        <p:spPr>
          <a:xfrm>
            <a:off x="3979722" y="4386122"/>
            <a:ext cx="981356" cy="981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31</a:t>
            </a:r>
          </a:p>
        </p:txBody>
      </p:sp>
      <p:sp>
        <p:nvSpPr>
          <p:cNvPr id="82" name="Shape 82"/>
          <p:cNvSpPr/>
          <p:nvPr/>
        </p:nvSpPr>
        <p:spPr>
          <a:xfrm flipV="1">
            <a:off x="4936490" y="3505199"/>
            <a:ext cx="1134111" cy="1134111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  <p:sp>
        <p:nvSpPr>
          <p:cNvPr id="83" name="Shape 83"/>
          <p:cNvSpPr/>
          <p:nvPr/>
        </p:nvSpPr>
        <p:spPr>
          <a:xfrm>
            <a:off x="8069122" y="4386122"/>
            <a:ext cx="981356" cy="981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93</a:t>
            </a:r>
          </a:p>
        </p:txBody>
      </p:sp>
      <p:sp>
        <p:nvSpPr>
          <p:cNvPr id="84" name="Shape 84"/>
          <p:cNvSpPr/>
          <p:nvPr/>
        </p:nvSpPr>
        <p:spPr>
          <a:xfrm flipH="1" flipV="1">
            <a:off x="6955790" y="3505199"/>
            <a:ext cx="1134111" cy="1134111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 algn="l">
              <a:spcBef>
                <a:spcPts val="4200"/>
              </a:spcBef>
              <a:defRPr sz="1800"/>
            </a:pPr>
            <a:r>
              <a:rPr sz="7200">
                <a:solidFill>
                  <a:srgbClr val="A6AAA9"/>
                </a:solidFill>
              </a:rPr>
              <a:t>70, 31, 93, </a:t>
            </a:r>
            <a:r>
              <a:rPr sz="7200"/>
              <a:t>94</a:t>
            </a:r>
            <a:r>
              <a:rPr sz="7200">
                <a:solidFill>
                  <a:srgbClr val="A6AAA9"/>
                </a:solidFill>
              </a:rPr>
              <a:t>, 14, 23, 73</a:t>
            </a:r>
          </a:p>
        </p:txBody>
      </p:sp>
      <p:sp>
        <p:nvSpPr>
          <p:cNvPr id="87" name="Shape 87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8</a:t>
            </a:fld>
            <a:endParaRPr/>
          </a:p>
        </p:txBody>
      </p:sp>
      <p:sp>
        <p:nvSpPr>
          <p:cNvPr id="88" name="Shape 88"/>
          <p:cNvSpPr/>
          <p:nvPr/>
        </p:nvSpPr>
        <p:spPr>
          <a:xfrm>
            <a:off x="6011722" y="2717800"/>
            <a:ext cx="981356" cy="9813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70</a:t>
            </a:r>
          </a:p>
        </p:txBody>
      </p:sp>
      <p:sp>
        <p:nvSpPr>
          <p:cNvPr id="89" name="Shape 89"/>
          <p:cNvSpPr/>
          <p:nvPr/>
        </p:nvSpPr>
        <p:spPr>
          <a:xfrm>
            <a:off x="3979722" y="4386122"/>
            <a:ext cx="981356" cy="981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31</a:t>
            </a:r>
          </a:p>
        </p:txBody>
      </p:sp>
      <p:sp>
        <p:nvSpPr>
          <p:cNvPr id="90" name="Shape 90"/>
          <p:cNvSpPr/>
          <p:nvPr/>
        </p:nvSpPr>
        <p:spPr>
          <a:xfrm flipV="1">
            <a:off x="4936490" y="3505199"/>
            <a:ext cx="1134111" cy="1134111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  <p:sp>
        <p:nvSpPr>
          <p:cNvPr id="91" name="Shape 91"/>
          <p:cNvSpPr/>
          <p:nvPr/>
        </p:nvSpPr>
        <p:spPr>
          <a:xfrm>
            <a:off x="8069122" y="4386122"/>
            <a:ext cx="981356" cy="981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93</a:t>
            </a:r>
          </a:p>
        </p:txBody>
      </p:sp>
      <p:sp>
        <p:nvSpPr>
          <p:cNvPr id="92" name="Shape 92"/>
          <p:cNvSpPr/>
          <p:nvPr/>
        </p:nvSpPr>
        <p:spPr>
          <a:xfrm flipH="1" flipV="1">
            <a:off x="6955790" y="3505199"/>
            <a:ext cx="1134111" cy="1134111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  <p:sp>
        <p:nvSpPr>
          <p:cNvPr id="93" name="Shape 93"/>
          <p:cNvSpPr/>
          <p:nvPr/>
        </p:nvSpPr>
        <p:spPr>
          <a:xfrm>
            <a:off x="9961422" y="6214922"/>
            <a:ext cx="981356" cy="981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94</a:t>
            </a:r>
          </a:p>
        </p:txBody>
      </p:sp>
      <p:sp>
        <p:nvSpPr>
          <p:cNvPr id="94" name="Shape 94"/>
          <p:cNvSpPr/>
          <p:nvPr/>
        </p:nvSpPr>
        <p:spPr>
          <a:xfrm flipH="1" flipV="1">
            <a:off x="8848090" y="5333999"/>
            <a:ext cx="1134111" cy="1134111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 algn="l">
              <a:spcBef>
                <a:spcPts val="4200"/>
              </a:spcBef>
              <a:defRPr sz="1800"/>
            </a:pPr>
            <a:r>
              <a:rPr sz="7200">
                <a:solidFill>
                  <a:srgbClr val="A6AAA9"/>
                </a:solidFill>
              </a:rPr>
              <a:t>70, 31, 93, 94, </a:t>
            </a:r>
            <a:r>
              <a:rPr sz="7200"/>
              <a:t>14</a:t>
            </a:r>
            <a:r>
              <a:rPr sz="7200">
                <a:solidFill>
                  <a:srgbClr val="A6AAA9"/>
                </a:solidFill>
              </a:rPr>
              <a:t>, 23, 73</a:t>
            </a:r>
          </a:p>
        </p:txBody>
      </p:sp>
      <p:sp>
        <p:nvSpPr>
          <p:cNvPr id="97" name="Shape 97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9</a:t>
            </a:fld>
            <a:endParaRPr/>
          </a:p>
        </p:txBody>
      </p:sp>
      <p:sp>
        <p:nvSpPr>
          <p:cNvPr id="98" name="Shape 98"/>
          <p:cNvSpPr/>
          <p:nvPr/>
        </p:nvSpPr>
        <p:spPr>
          <a:xfrm>
            <a:off x="6011722" y="2717800"/>
            <a:ext cx="981356" cy="9813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70</a:t>
            </a:r>
          </a:p>
        </p:txBody>
      </p:sp>
      <p:sp>
        <p:nvSpPr>
          <p:cNvPr id="99" name="Shape 99"/>
          <p:cNvSpPr/>
          <p:nvPr/>
        </p:nvSpPr>
        <p:spPr>
          <a:xfrm>
            <a:off x="3979722" y="4386122"/>
            <a:ext cx="981356" cy="981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31</a:t>
            </a:r>
          </a:p>
        </p:txBody>
      </p:sp>
      <p:sp>
        <p:nvSpPr>
          <p:cNvPr id="100" name="Shape 100"/>
          <p:cNvSpPr/>
          <p:nvPr/>
        </p:nvSpPr>
        <p:spPr>
          <a:xfrm flipV="1">
            <a:off x="4936490" y="3505199"/>
            <a:ext cx="1134111" cy="1134111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8069122" y="4386122"/>
            <a:ext cx="981356" cy="981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93</a:t>
            </a:r>
          </a:p>
        </p:txBody>
      </p:sp>
      <p:sp>
        <p:nvSpPr>
          <p:cNvPr id="102" name="Shape 102"/>
          <p:cNvSpPr/>
          <p:nvPr/>
        </p:nvSpPr>
        <p:spPr>
          <a:xfrm flipH="1" flipV="1">
            <a:off x="6955790" y="3505199"/>
            <a:ext cx="1134111" cy="1134111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9961422" y="6214922"/>
            <a:ext cx="981356" cy="981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94</a:t>
            </a:r>
          </a:p>
        </p:txBody>
      </p:sp>
      <p:sp>
        <p:nvSpPr>
          <p:cNvPr id="104" name="Shape 104"/>
          <p:cNvSpPr/>
          <p:nvPr/>
        </p:nvSpPr>
        <p:spPr>
          <a:xfrm flipH="1" flipV="1">
            <a:off x="8848090" y="5333999"/>
            <a:ext cx="1134111" cy="1134111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  <p:sp>
        <p:nvSpPr>
          <p:cNvPr id="105" name="Shape 105"/>
          <p:cNvSpPr/>
          <p:nvPr/>
        </p:nvSpPr>
        <p:spPr>
          <a:xfrm>
            <a:off x="2150922" y="6240322"/>
            <a:ext cx="981356" cy="981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14</a:t>
            </a:r>
          </a:p>
        </p:txBody>
      </p:sp>
      <p:sp>
        <p:nvSpPr>
          <p:cNvPr id="106" name="Shape 106"/>
          <p:cNvSpPr/>
          <p:nvPr/>
        </p:nvSpPr>
        <p:spPr>
          <a:xfrm flipV="1">
            <a:off x="3107690" y="5359399"/>
            <a:ext cx="1134111" cy="1134111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881</Words>
  <Application>Microsoft Office PowerPoint</Application>
  <PresentationFormat>Custom</PresentationFormat>
  <Paragraphs>169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White</vt:lpstr>
      <vt:lpstr>Binary Search Trees</vt:lpstr>
      <vt:lpstr>Trees are efficient</vt:lpstr>
      <vt:lpstr>The Binary Search Tree property</vt:lpstr>
      <vt:lpstr>Constructing a BST</vt:lpstr>
      <vt:lpstr>70, 31, 93, 94, 14, 23, 73</vt:lpstr>
      <vt:lpstr>70, 31, 93, 94, 14, 23, 73</vt:lpstr>
      <vt:lpstr>70, 31, 93, 94, 14, 23, 73</vt:lpstr>
      <vt:lpstr>70, 31, 93, 94, 14, 23, 73</vt:lpstr>
      <vt:lpstr>70, 31, 93, 94, 14, 23, 73</vt:lpstr>
      <vt:lpstr>70, 31, 93, 94, 14, 23, 73</vt:lpstr>
      <vt:lpstr>70, 31, 93, 94, 14, 23, 73</vt:lpstr>
      <vt:lpstr>Your turn</vt:lpstr>
      <vt:lpstr>Map ADT and BSTs</vt:lpstr>
      <vt:lpstr>Binary Search Tree code</vt:lpstr>
      <vt:lpstr>Inserting a value</vt:lpstr>
      <vt:lpstr>A Factory Method</vt:lpstr>
      <vt:lpstr>Doing something in order</vt:lpstr>
      <vt:lpstr>Your turn</vt:lpstr>
      <vt:lpstr>Deleting a value</vt:lpstr>
      <vt:lpstr>Finding the node</vt:lpstr>
      <vt:lpstr>No children</vt:lpstr>
      <vt:lpstr>No children</vt:lpstr>
      <vt:lpstr>One child</vt:lpstr>
      <vt:lpstr>One child</vt:lpstr>
      <vt:lpstr>Two children</vt:lpstr>
      <vt:lpstr>Two children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Search Trees</dc:title>
  <cp:lastModifiedBy>Andrew Luxton-Reilly</cp:lastModifiedBy>
  <cp:revision>2</cp:revision>
  <cp:lastPrinted>2015-05-24T23:07:40Z</cp:lastPrinted>
  <dcterms:modified xsi:type="dcterms:W3CDTF">2015-05-24T23:07:45Z</dcterms:modified>
</cp:coreProperties>
</file>