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3004800" cy="9753600"/>
  <p:notesSz cx="6797675" cy="9926638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4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D89D4-CA04-4652-93EE-1B47DD037B40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90F9A-7348-449F-9182-82142563C9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6105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0947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1pPr>
            <a:lvl2pPr marL="0" indent="2286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2pPr>
            <a:lvl3pPr marL="0" indent="4572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3pPr>
            <a:lvl4pPr marL="0" indent="6858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4pPr>
            <a:lvl5pPr marL="0" indent="914400">
              <a:spcBef>
                <a:spcPts val="0"/>
              </a:spcBef>
              <a:buSzTx/>
              <a:buNone/>
              <a:defRPr sz="2500">
                <a:latin typeface="Courier"/>
                <a:ea typeface="Courier"/>
                <a:cs typeface="Courier"/>
                <a:sym typeface="Courier"/>
              </a:defRPr>
            </a:lvl5pPr>
          </a:lstStyle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94895" y="9220200"/>
            <a:ext cx="1013610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107 - Trees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Binary Tree Applications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Chapter 6.6</a:t>
            </a:r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</a:t>
            </a:fld>
            <a:endParaRPr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A6AAA9"/>
                </a:solidFill>
              </a:rPr>
              <a:t>(3 </a:t>
            </a:r>
            <a:r>
              <a:rPr sz="8000"/>
              <a:t>+</a:t>
            </a:r>
            <a:r>
              <a:rPr sz="8000">
                <a:solidFill>
                  <a:srgbClr val="A6AAA9"/>
                </a:solidFill>
              </a:rPr>
              <a:t> (4 * 5))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10</a:t>
            </a:fld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+</a:t>
            </a:r>
          </a:p>
        </p:txBody>
      </p:sp>
      <p:sp>
        <p:nvSpPr>
          <p:cNvPr id="105" name="Shape 105"/>
          <p:cNvSpPr/>
          <p:nvPr/>
        </p:nvSpPr>
        <p:spPr>
          <a:xfrm>
            <a:off x="39624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3</a:t>
            </a:r>
          </a:p>
        </p:txBody>
      </p:sp>
      <p:pic>
        <p:nvPicPr>
          <p:cNvPr id="106" name="Picture 105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571110">
            <a:off x="9366336" y="5266954"/>
            <a:ext cx="1002656" cy="352309"/>
          </a:xfrm>
          <a:prstGeom prst="rect">
            <a:avLst/>
          </a:prstGeom>
        </p:spPr>
      </p:pic>
      <p:sp>
        <p:nvSpPr>
          <p:cNvPr id="108" name="Shape 108"/>
          <p:cNvSpPr/>
          <p:nvPr/>
        </p:nvSpPr>
        <p:spPr>
          <a:xfrm>
            <a:off x="10455662" y="5187950"/>
            <a:ext cx="1909866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Current node</a:t>
            </a:r>
          </a:p>
        </p:txBody>
      </p:sp>
      <p:sp>
        <p:nvSpPr>
          <p:cNvPr id="109" name="Shape 109"/>
          <p:cNvSpPr/>
          <p:nvPr/>
        </p:nvSpPr>
        <p:spPr>
          <a:xfrm flipH="1">
            <a:off x="4994048" y="3788935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78867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6896099" y="37973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A6AAA9"/>
                </a:solidFill>
              </a:rPr>
              <a:t>(3 + </a:t>
            </a:r>
            <a:r>
              <a:rPr sz="8000"/>
              <a:t>(</a:t>
            </a:r>
            <a:r>
              <a:rPr sz="8000">
                <a:solidFill>
                  <a:srgbClr val="A6AAA9"/>
                </a:solidFill>
              </a:rPr>
              <a:t>4 * 5))</a:t>
            </a:r>
          </a:p>
        </p:txBody>
      </p:sp>
      <p:sp>
        <p:nvSpPr>
          <p:cNvPr id="114" name="Shape 11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11</a:t>
            </a:fld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+</a:t>
            </a:r>
          </a:p>
        </p:txBody>
      </p:sp>
      <p:sp>
        <p:nvSpPr>
          <p:cNvPr id="116" name="Shape 116"/>
          <p:cNvSpPr/>
          <p:nvPr/>
        </p:nvSpPr>
        <p:spPr>
          <a:xfrm>
            <a:off x="39624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3</a:t>
            </a:r>
          </a:p>
        </p:txBody>
      </p:sp>
      <p:sp>
        <p:nvSpPr>
          <p:cNvPr id="117" name="Shape 117"/>
          <p:cNvSpPr/>
          <p:nvPr/>
        </p:nvSpPr>
        <p:spPr>
          <a:xfrm flipH="1">
            <a:off x="4994048" y="3788935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78867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6896099" y="37973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5905500" y="68961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1" name="Picture 120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600000">
            <a:off x="4717504" y="7354983"/>
            <a:ext cx="1035774" cy="352234"/>
          </a:xfrm>
          <a:prstGeom prst="rect">
            <a:avLst/>
          </a:prstGeom>
        </p:spPr>
      </p:pic>
      <p:sp>
        <p:nvSpPr>
          <p:cNvPr id="123" name="Shape 123"/>
          <p:cNvSpPr/>
          <p:nvPr/>
        </p:nvSpPr>
        <p:spPr>
          <a:xfrm>
            <a:off x="2772162" y="7296150"/>
            <a:ext cx="1909866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Current node</a:t>
            </a:r>
          </a:p>
        </p:txBody>
      </p:sp>
      <p:sp>
        <p:nvSpPr>
          <p:cNvPr id="124" name="Shape 124"/>
          <p:cNvSpPr/>
          <p:nvPr/>
        </p:nvSpPr>
        <p:spPr>
          <a:xfrm flipH="1">
            <a:off x="6937149" y="5897135"/>
            <a:ext cx="1154517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A6AAA9"/>
                </a:solidFill>
              </a:rPr>
              <a:t>(3 + (</a:t>
            </a:r>
            <a:r>
              <a:rPr sz="8000"/>
              <a:t>4</a:t>
            </a:r>
            <a:r>
              <a:rPr sz="8000">
                <a:solidFill>
                  <a:srgbClr val="A6AAA9"/>
                </a:solidFill>
              </a:rPr>
              <a:t> * 5))</a:t>
            </a:r>
          </a:p>
        </p:txBody>
      </p:sp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12</a:t>
            </a:fld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+</a:t>
            </a:r>
          </a:p>
        </p:txBody>
      </p:sp>
      <p:sp>
        <p:nvSpPr>
          <p:cNvPr id="129" name="Shape 129"/>
          <p:cNvSpPr/>
          <p:nvPr/>
        </p:nvSpPr>
        <p:spPr>
          <a:xfrm>
            <a:off x="39624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3</a:t>
            </a:r>
          </a:p>
        </p:txBody>
      </p:sp>
      <p:sp>
        <p:nvSpPr>
          <p:cNvPr id="130" name="Shape 130"/>
          <p:cNvSpPr/>
          <p:nvPr/>
        </p:nvSpPr>
        <p:spPr>
          <a:xfrm flipH="1">
            <a:off x="4994048" y="3788935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78867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6896099" y="37973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5905500" y="68961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4</a:t>
            </a:r>
          </a:p>
        </p:txBody>
      </p:sp>
      <p:sp>
        <p:nvSpPr>
          <p:cNvPr id="134" name="Shape 134"/>
          <p:cNvSpPr/>
          <p:nvPr/>
        </p:nvSpPr>
        <p:spPr>
          <a:xfrm flipH="1">
            <a:off x="6937149" y="5897135"/>
            <a:ext cx="1154517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35" name="Picture 134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571110">
            <a:off x="9366336" y="5266954"/>
            <a:ext cx="1002656" cy="352309"/>
          </a:xfrm>
          <a:prstGeom prst="rect">
            <a:avLst/>
          </a:prstGeom>
        </p:spPr>
      </p:pic>
      <p:sp>
        <p:nvSpPr>
          <p:cNvPr id="137" name="Shape 137"/>
          <p:cNvSpPr/>
          <p:nvPr/>
        </p:nvSpPr>
        <p:spPr>
          <a:xfrm>
            <a:off x="10455662" y="5187950"/>
            <a:ext cx="1909866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Current node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A6AAA9"/>
                </a:solidFill>
              </a:rPr>
              <a:t>(3 + (4 </a:t>
            </a:r>
            <a:r>
              <a:rPr sz="8000"/>
              <a:t>*</a:t>
            </a:r>
            <a:r>
              <a:rPr sz="8000">
                <a:solidFill>
                  <a:srgbClr val="A6AAA9"/>
                </a:solidFill>
              </a:rPr>
              <a:t> 5))</a:t>
            </a:r>
          </a:p>
        </p:txBody>
      </p:sp>
      <p:sp>
        <p:nvSpPr>
          <p:cNvPr id="140" name="Shape 140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13</a:t>
            </a:fld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+</a:t>
            </a:r>
          </a:p>
        </p:txBody>
      </p:sp>
      <p:sp>
        <p:nvSpPr>
          <p:cNvPr id="142" name="Shape 142"/>
          <p:cNvSpPr/>
          <p:nvPr/>
        </p:nvSpPr>
        <p:spPr>
          <a:xfrm>
            <a:off x="39624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3</a:t>
            </a:r>
          </a:p>
        </p:txBody>
      </p:sp>
      <p:sp>
        <p:nvSpPr>
          <p:cNvPr id="143" name="Shape 143"/>
          <p:cNvSpPr/>
          <p:nvPr/>
        </p:nvSpPr>
        <p:spPr>
          <a:xfrm flipH="1">
            <a:off x="4994048" y="3788935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78867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*</a:t>
            </a:r>
          </a:p>
        </p:txBody>
      </p:sp>
      <p:sp>
        <p:nvSpPr>
          <p:cNvPr id="145" name="Shape 145"/>
          <p:cNvSpPr/>
          <p:nvPr/>
        </p:nvSpPr>
        <p:spPr>
          <a:xfrm>
            <a:off x="6896099" y="37973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5905500" y="68961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4</a:t>
            </a:r>
          </a:p>
        </p:txBody>
      </p:sp>
      <p:sp>
        <p:nvSpPr>
          <p:cNvPr id="147" name="Shape 147"/>
          <p:cNvSpPr/>
          <p:nvPr/>
        </p:nvSpPr>
        <p:spPr>
          <a:xfrm flipH="1">
            <a:off x="6937149" y="5897135"/>
            <a:ext cx="1154517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9994900" y="68961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9004299" y="59055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50" name="Picture 149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571110">
            <a:off x="11480803" y="7373883"/>
            <a:ext cx="1002656" cy="35230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A6AAA9"/>
                </a:solidFill>
              </a:rPr>
              <a:t>(3 + (4 * </a:t>
            </a:r>
            <a:r>
              <a:rPr sz="8000"/>
              <a:t>5</a:t>
            </a:r>
            <a:r>
              <a:rPr sz="8000">
                <a:solidFill>
                  <a:srgbClr val="A6AAA9"/>
                </a:solidFill>
              </a:rPr>
              <a:t>))</a:t>
            </a:r>
          </a:p>
        </p:txBody>
      </p:sp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14</a:t>
            </a:fld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+</a:t>
            </a:r>
          </a:p>
        </p:txBody>
      </p:sp>
      <p:sp>
        <p:nvSpPr>
          <p:cNvPr id="156" name="Shape 156"/>
          <p:cNvSpPr/>
          <p:nvPr/>
        </p:nvSpPr>
        <p:spPr>
          <a:xfrm>
            <a:off x="39624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3</a:t>
            </a:r>
          </a:p>
        </p:txBody>
      </p:sp>
      <p:sp>
        <p:nvSpPr>
          <p:cNvPr id="157" name="Shape 157"/>
          <p:cNvSpPr/>
          <p:nvPr/>
        </p:nvSpPr>
        <p:spPr>
          <a:xfrm flipH="1">
            <a:off x="4994048" y="3788935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78867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*</a:t>
            </a:r>
          </a:p>
        </p:txBody>
      </p:sp>
      <p:sp>
        <p:nvSpPr>
          <p:cNvPr id="159" name="Shape 159"/>
          <p:cNvSpPr/>
          <p:nvPr/>
        </p:nvSpPr>
        <p:spPr>
          <a:xfrm>
            <a:off x="6896099" y="37973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5905500" y="68961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4</a:t>
            </a:r>
          </a:p>
        </p:txBody>
      </p:sp>
      <p:sp>
        <p:nvSpPr>
          <p:cNvPr id="161" name="Shape 161"/>
          <p:cNvSpPr/>
          <p:nvPr/>
        </p:nvSpPr>
        <p:spPr>
          <a:xfrm flipH="1">
            <a:off x="6937149" y="5897135"/>
            <a:ext cx="1154517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9994900" y="68961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5</a:t>
            </a:r>
          </a:p>
        </p:txBody>
      </p:sp>
      <p:sp>
        <p:nvSpPr>
          <p:cNvPr id="163" name="Shape 163"/>
          <p:cNvSpPr/>
          <p:nvPr/>
        </p:nvSpPr>
        <p:spPr>
          <a:xfrm>
            <a:off x="9004299" y="59055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64" name="Picture 163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571110">
            <a:off x="9366336" y="5266954"/>
            <a:ext cx="1002656" cy="352309"/>
          </a:xfrm>
          <a:prstGeom prst="rect">
            <a:avLst/>
          </a:prstGeom>
        </p:spPr>
      </p:pic>
      <p:sp>
        <p:nvSpPr>
          <p:cNvPr id="166" name="Shape 166"/>
          <p:cNvSpPr/>
          <p:nvPr/>
        </p:nvSpPr>
        <p:spPr>
          <a:xfrm>
            <a:off x="10455662" y="5187950"/>
            <a:ext cx="1909866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Current node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A6AAA9"/>
                </a:solidFill>
              </a:rPr>
              <a:t>(3 + (4 * 5</a:t>
            </a:r>
            <a:r>
              <a:rPr sz="8000"/>
              <a:t>)</a:t>
            </a:r>
            <a:r>
              <a:rPr sz="8000">
                <a:solidFill>
                  <a:srgbClr val="A6AAA9"/>
                </a:solidFill>
              </a:rPr>
              <a:t>)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15</a:t>
            </a:fld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+</a:t>
            </a:r>
          </a:p>
        </p:txBody>
      </p:sp>
      <p:sp>
        <p:nvSpPr>
          <p:cNvPr id="171" name="Shape 171"/>
          <p:cNvSpPr/>
          <p:nvPr/>
        </p:nvSpPr>
        <p:spPr>
          <a:xfrm>
            <a:off x="39624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3</a:t>
            </a:r>
          </a:p>
        </p:txBody>
      </p:sp>
      <p:sp>
        <p:nvSpPr>
          <p:cNvPr id="172" name="Shape 172"/>
          <p:cNvSpPr/>
          <p:nvPr/>
        </p:nvSpPr>
        <p:spPr>
          <a:xfrm flipH="1">
            <a:off x="4994048" y="3788935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78867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*</a:t>
            </a:r>
          </a:p>
        </p:txBody>
      </p:sp>
      <p:sp>
        <p:nvSpPr>
          <p:cNvPr id="174" name="Shape 174"/>
          <p:cNvSpPr/>
          <p:nvPr/>
        </p:nvSpPr>
        <p:spPr>
          <a:xfrm>
            <a:off x="6896099" y="37973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5905500" y="68961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4</a:t>
            </a:r>
          </a:p>
        </p:txBody>
      </p:sp>
      <p:sp>
        <p:nvSpPr>
          <p:cNvPr id="176" name="Shape 176"/>
          <p:cNvSpPr/>
          <p:nvPr/>
        </p:nvSpPr>
        <p:spPr>
          <a:xfrm flipH="1">
            <a:off x="6937149" y="5897135"/>
            <a:ext cx="1154517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9994900" y="68961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5</a:t>
            </a:r>
          </a:p>
        </p:txBody>
      </p:sp>
      <p:sp>
        <p:nvSpPr>
          <p:cNvPr id="178" name="Shape 178"/>
          <p:cNvSpPr/>
          <p:nvPr/>
        </p:nvSpPr>
        <p:spPr>
          <a:xfrm>
            <a:off x="9004299" y="5905500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79" name="Picture 178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600000">
            <a:off x="4641304" y="3125883"/>
            <a:ext cx="1035774" cy="352234"/>
          </a:xfrm>
          <a:prstGeom prst="rect">
            <a:avLst/>
          </a:prstGeom>
        </p:spPr>
      </p:pic>
      <p:sp>
        <p:nvSpPr>
          <p:cNvPr id="181" name="Shape 181"/>
          <p:cNvSpPr/>
          <p:nvPr/>
        </p:nvSpPr>
        <p:spPr>
          <a:xfrm>
            <a:off x="2695962" y="3067050"/>
            <a:ext cx="1909866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Current node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A6AAA9"/>
                </a:solidFill>
              </a:rPr>
              <a:t>(3 + (4 * 5)</a:t>
            </a:r>
            <a:r>
              <a:rPr sz="8000"/>
              <a:t>)</a:t>
            </a:r>
          </a:p>
        </p:txBody>
      </p:sp>
      <p:sp>
        <p:nvSpPr>
          <p:cNvPr id="184" name="Shape 18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16</a:t>
            </a:fld>
            <a:endParaRPr/>
          </a:p>
        </p:txBody>
      </p:sp>
      <p:grpSp>
        <p:nvGrpSpPr>
          <p:cNvPr id="194" name="Group 194"/>
          <p:cNvGrpSpPr/>
          <p:nvPr/>
        </p:nvGrpSpPr>
        <p:grpSpPr>
          <a:xfrm>
            <a:off x="3962400" y="2667000"/>
            <a:ext cx="7302500" cy="5499100"/>
            <a:chOff x="0" y="0"/>
            <a:chExt cx="7302500" cy="5499100"/>
          </a:xfrm>
        </p:grpSpPr>
        <p:sp>
          <p:nvSpPr>
            <p:cNvPr id="185" name="Shape 185"/>
            <p:cNvSpPr/>
            <p:nvPr/>
          </p:nvSpPr>
          <p:spPr>
            <a:xfrm>
              <a:off x="1905000" y="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+</a:t>
              </a:r>
            </a:p>
          </p:txBody>
        </p:sp>
        <p:sp>
          <p:nvSpPr>
            <p:cNvPr id="186" name="Shape 186"/>
            <p:cNvSpPr/>
            <p:nvPr/>
          </p:nvSpPr>
          <p:spPr>
            <a:xfrm>
              <a:off x="0" y="212090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3</a:t>
              </a:r>
            </a:p>
          </p:txBody>
        </p:sp>
        <p:sp>
          <p:nvSpPr>
            <p:cNvPr id="187" name="Shape 187"/>
            <p:cNvSpPr/>
            <p:nvPr/>
          </p:nvSpPr>
          <p:spPr>
            <a:xfrm flipH="1">
              <a:off x="1031648" y="1121935"/>
              <a:ext cx="1154518" cy="11545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3924300" y="212090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*</a:t>
              </a:r>
            </a:p>
          </p:txBody>
        </p:sp>
        <p:sp>
          <p:nvSpPr>
            <p:cNvPr id="189" name="Shape 189"/>
            <p:cNvSpPr/>
            <p:nvPr/>
          </p:nvSpPr>
          <p:spPr>
            <a:xfrm>
              <a:off x="2933699" y="1130300"/>
              <a:ext cx="1154518" cy="11545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1943100" y="422910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4</a:t>
              </a:r>
            </a:p>
          </p:txBody>
        </p:sp>
        <p:sp>
          <p:nvSpPr>
            <p:cNvPr id="191" name="Shape 191"/>
            <p:cNvSpPr/>
            <p:nvPr/>
          </p:nvSpPr>
          <p:spPr>
            <a:xfrm flipH="1">
              <a:off x="2974749" y="3230135"/>
              <a:ext cx="1154517" cy="11545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6032500" y="422910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5</a:t>
              </a:r>
            </a:p>
          </p:txBody>
        </p:sp>
        <p:sp>
          <p:nvSpPr>
            <p:cNvPr id="193" name="Shape 193"/>
            <p:cNvSpPr/>
            <p:nvPr/>
          </p:nvSpPr>
          <p:spPr>
            <a:xfrm>
              <a:off x="5041899" y="3238500"/>
              <a:ext cx="1154518" cy="11545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Your turn</a:t>
            </a:r>
          </a:p>
        </p:txBody>
      </p:sp>
      <p:sp>
        <p:nvSpPr>
          <p:cNvPr id="197" name="Shape 1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17</a:t>
            </a:fld>
            <a:endParaRPr/>
          </a:p>
        </p:txBody>
      </p:sp>
      <p:sp>
        <p:nvSpPr>
          <p:cNvPr id="198" name="Shape 1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0" indent="0">
              <a:buSzTx/>
              <a:buNone/>
            </a:lvl2pPr>
          </a:lstStyle>
          <a:p>
            <a:pPr lvl="0">
              <a:defRPr sz="1800"/>
            </a:pPr>
            <a:r>
              <a:rPr sz="3600"/>
              <a:t>Generate the expression tree for </a:t>
            </a:r>
          </a:p>
          <a:p>
            <a:pPr lvl="1">
              <a:defRPr sz="1800"/>
            </a:pPr>
            <a:r>
              <a:rPr sz="3600"/>
              <a:t>((2 * ((3 - 4) + 6)) + 2)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 lvl="0">
              <a:defRPr sz="1800"/>
            </a:pPr>
            <a:r>
              <a:rPr sz="6960"/>
              <a:t>Keeping Track of the Parent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264" lvl="0" indent="-342264" defTabSz="449833">
              <a:spcBef>
                <a:spcPts val="3200"/>
              </a:spcBef>
              <a:defRPr sz="1800"/>
            </a:pPr>
            <a:r>
              <a:rPr sz="2772"/>
              <a:t>We need to be able to move back up the tree.</a:t>
            </a:r>
          </a:p>
          <a:p>
            <a:pPr marL="342264" lvl="0" indent="-342264" defTabSz="449833">
              <a:spcBef>
                <a:spcPts val="3200"/>
              </a:spcBef>
              <a:defRPr sz="1800"/>
            </a:pPr>
            <a:r>
              <a:rPr sz="2772"/>
              <a:t>So we need to keep track of the parent of the current working node.</a:t>
            </a:r>
          </a:p>
          <a:p>
            <a:pPr marL="342264" lvl="0" indent="-342264" defTabSz="449833">
              <a:spcBef>
                <a:spcPts val="3200"/>
              </a:spcBef>
              <a:defRPr sz="1800"/>
            </a:pPr>
            <a:r>
              <a:rPr sz="2772"/>
              <a:t>We could do this with links from each child node back to its parent.</a:t>
            </a:r>
          </a:p>
          <a:p>
            <a:pPr marL="342264" lvl="0" indent="-342264" defTabSz="449833">
              <a:spcBef>
                <a:spcPts val="3200"/>
              </a:spcBef>
              <a:defRPr sz="1800"/>
            </a:pPr>
            <a:r>
              <a:rPr sz="2772"/>
              <a:t>Or we could store the tree in a list and use the 2 x n trick (if the tree is not complete - most won’t be) then there will be lots of empty space in this list.</a:t>
            </a:r>
          </a:p>
          <a:p>
            <a:pPr marL="342264" lvl="0" indent="-342264" defTabSz="449833">
              <a:spcBef>
                <a:spcPts val="3200"/>
              </a:spcBef>
              <a:defRPr sz="1800"/>
            </a:pPr>
            <a:r>
              <a:rPr sz="2772"/>
              <a:t>Or we could push the parent node onto a stack as we move down the tree and pop parent nodes off the stack when we move back up.</a:t>
            </a:r>
          </a:p>
        </p:txBody>
      </p:sp>
      <p:sp>
        <p:nvSpPr>
          <p:cNvPr id="202" name="Shape 2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Build the tree code</a:t>
            </a:r>
          </a:p>
          <a:p>
            <a:pPr lvl="0">
              <a:defRPr sz="1800"/>
            </a:pPr>
            <a:r>
              <a:rPr sz="3600"/>
              <a:t>set up</a:t>
            </a:r>
          </a:p>
        </p:txBody>
      </p:sp>
      <p:sp>
        <p:nvSpPr>
          <p:cNvPr id="205" name="Shape 20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200"/>
              <a:t>def build_expression_tree(parenthesized_expression):</a:t>
            </a:r>
          </a:p>
          <a:p>
            <a:pPr lvl="0">
              <a:defRPr sz="1800"/>
            </a:pPr>
            <a:r>
              <a:rPr sz="2200"/>
              <a:t>    """Builds an expression parse tree.</a:t>
            </a:r>
          </a:p>
          <a:p>
            <a:pPr lvl="0">
              <a:defRPr sz="1800"/>
            </a:pPr>
            <a:r>
              <a:rPr sz="2200"/>
              <a:t>    </a:t>
            </a:r>
          </a:p>
          <a:p>
            <a:pPr lvl="0">
              <a:defRPr sz="1800"/>
            </a:pPr>
            <a:r>
              <a:rPr sz="2200"/>
              <a:t>    parenthesized_expression -- a fully parenthesized expression</a:t>
            </a:r>
          </a:p>
          <a:p>
            <a:pPr lvl="0">
              <a:defRPr sz="1800"/>
            </a:pPr>
            <a:r>
              <a:rPr sz="2200"/>
              <a:t>    with spaces between tokens</a:t>
            </a:r>
          </a:p>
          <a:p>
            <a:pPr lvl="0">
              <a:defRPr sz="1800"/>
            </a:pPr>
            <a:r>
              <a:rPr sz="2200"/>
              <a:t>    """</a:t>
            </a:r>
          </a:p>
          <a:p>
            <a:pPr lvl="0">
              <a:defRPr sz="1800"/>
            </a:pPr>
            <a:r>
              <a:rPr sz="2200"/>
              <a:t>    token_list = parenthesized_expression.split()</a:t>
            </a:r>
          </a:p>
          <a:p>
            <a:pPr lvl="0">
              <a:defRPr sz="1800"/>
            </a:pPr>
            <a:r>
              <a:rPr sz="2200"/>
              <a:t>    parent_stack = Stack()</a:t>
            </a:r>
          </a:p>
          <a:p>
            <a:pPr lvl="0">
              <a:defRPr sz="1800"/>
            </a:pPr>
            <a:r>
              <a:rPr sz="2200"/>
              <a:t>    expression_tree = BinaryTree('')</a:t>
            </a:r>
          </a:p>
          <a:p>
            <a:pPr lvl="0">
              <a:defRPr sz="1800"/>
            </a:pPr>
            <a:r>
              <a:rPr sz="2200"/>
              <a:t>    parent_stack.push(expression_tree)</a:t>
            </a:r>
          </a:p>
          <a:p>
            <a:pPr lvl="0">
              <a:defRPr sz="1800"/>
            </a:pPr>
            <a:r>
              <a:rPr sz="2200"/>
              <a:t>    current_tree = expression_tree</a:t>
            </a:r>
          </a:p>
        </p:txBody>
      </p:sp>
      <p:sp>
        <p:nvSpPr>
          <p:cNvPr id="206" name="Shape 2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Parse Trees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What is parsing?</a:t>
            </a:r>
          </a:p>
          <a:p>
            <a:pPr lvl="1">
              <a:defRPr sz="1800"/>
            </a:pPr>
            <a:r>
              <a:rPr sz="3600"/>
              <a:t>Originally from language study</a:t>
            </a:r>
          </a:p>
          <a:p>
            <a:pPr lvl="1">
              <a:defRPr sz="1800"/>
            </a:pPr>
            <a:r>
              <a:rPr sz="3600"/>
              <a:t>The breaking up of sentences into component parts e.g. noun phrase</a:t>
            </a:r>
          </a:p>
          <a:p>
            <a:pPr lvl="0">
              <a:defRPr sz="1800"/>
            </a:pPr>
            <a:r>
              <a:rPr sz="3600"/>
              <a:t>In computing compilers and interpreters parse programming languages.</a:t>
            </a:r>
          </a:p>
          <a:p>
            <a:pPr lvl="0">
              <a:defRPr sz="1800"/>
            </a:pPr>
            <a:r>
              <a:rPr sz="3600"/>
              <a:t>One aspect is parsing expressions.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</a:t>
            </a:fld>
            <a:endParaRPr/>
          </a:p>
        </p:txBody>
      </p:sp>
      <p:pic>
        <p:nvPicPr>
          <p:cNvPr id="57" name="Screen Shot 2014-05-25 at 2.24.56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815218" y="1233090"/>
            <a:ext cx="2803622" cy="32222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Implementing the rules</a:t>
            </a:r>
          </a:p>
        </p:txBody>
      </p:sp>
      <p:sp>
        <p:nvSpPr>
          <p:cNvPr id="209" name="Shape 209"/>
          <p:cNvSpPr>
            <a:spLocks noGrp="1"/>
          </p:cNvSpPr>
          <p:nvPr>
            <p:ph type="body" idx="1"/>
          </p:nvPr>
        </p:nvSpPr>
        <p:spPr>
          <a:xfrm>
            <a:off x="1249858" y="5250705"/>
            <a:ext cx="10505084" cy="262329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for token in token_list:</a:t>
            </a:r>
          </a:p>
          <a:p>
            <a:pPr lvl="0">
              <a:defRPr sz="1800"/>
            </a:pPr>
            <a:r>
              <a:rPr sz="2400"/>
              <a:t>    if token == '(':</a:t>
            </a:r>
          </a:p>
          <a:p>
            <a:pPr lvl="0">
              <a:defRPr sz="1800"/>
            </a:pPr>
            <a:r>
              <a:rPr sz="2400"/>
              <a:t>        current_tree.insert_left('')</a:t>
            </a:r>
          </a:p>
          <a:p>
            <a:pPr lvl="0">
              <a:defRPr sz="1800"/>
            </a:pPr>
            <a:r>
              <a:rPr sz="2400"/>
              <a:t>        parent_stack.push(current_tree)</a:t>
            </a:r>
          </a:p>
          <a:p>
            <a:pPr lvl="0">
              <a:defRPr sz="1800"/>
            </a:pPr>
            <a:r>
              <a:rPr sz="2400"/>
              <a:t>        current_tree = current_tree.get_left_child()</a:t>
            </a:r>
          </a:p>
        </p:txBody>
      </p:sp>
      <p:sp>
        <p:nvSpPr>
          <p:cNvPr id="210" name="Shape 2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20</a:t>
            </a:fld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1028352" y="2965449"/>
            <a:ext cx="10948096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>
              <a:spcBef>
                <a:spcPts val="4200"/>
              </a:spcBef>
              <a:buSzPct val="100000"/>
              <a:buAutoNum type="arabicPeriod"/>
            </a:lvl1pPr>
          </a:lstStyle>
          <a:p>
            <a:pPr lvl="0">
              <a:defRPr sz="1800"/>
            </a:pPr>
            <a:r>
              <a:rPr sz="3600"/>
              <a:t>If the current token is a ‘(’, add a new node as the left child of the current node, and descend to the left child. 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Implementing the rules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</p:nvPr>
        </p:nvSpPr>
        <p:spPr>
          <a:xfrm>
            <a:off x="1249858" y="5250705"/>
            <a:ext cx="10505084" cy="262329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elif token in ['+', '-', '*', '/']:</a:t>
            </a:r>
          </a:p>
          <a:p>
            <a:pPr lvl="0">
              <a:defRPr sz="1800"/>
            </a:pPr>
            <a:r>
              <a:rPr sz="2400"/>
              <a:t>    current_tree.set_value(token)</a:t>
            </a:r>
          </a:p>
          <a:p>
            <a:pPr lvl="0">
              <a:defRPr sz="1800"/>
            </a:pPr>
            <a:r>
              <a:rPr sz="2400"/>
              <a:t>    current_tree.insert_right('')</a:t>
            </a:r>
          </a:p>
          <a:p>
            <a:pPr lvl="0">
              <a:defRPr sz="1800"/>
            </a:pPr>
            <a:r>
              <a:rPr sz="2400"/>
              <a:t>    parent_stack.push(current_tree)</a:t>
            </a:r>
          </a:p>
          <a:p>
            <a:pPr lvl="0">
              <a:defRPr sz="1800"/>
            </a:pPr>
            <a:r>
              <a:rPr sz="2400"/>
              <a:t>    current_tree = current_tree.get_right_child()</a:t>
            </a:r>
          </a:p>
        </p:txBody>
      </p:sp>
      <p:sp>
        <p:nvSpPr>
          <p:cNvPr id="215" name="Shape 2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21</a:t>
            </a:fld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1028352" y="2419349"/>
            <a:ext cx="10948096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>
              <a:spcBef>
                <a:spcPts val="4200"/>
              </a:spcBef>
              <a:buSzPct val="100000"/>
              <a:buAutoNum type="arabicPeriod" startAt="2"/>
            </a:lvl1pPr>
          </a:lstStyle>
          <a:p>
            <a:pPr lvl="0">
              <a:defRPr sz="1800"/>
            </a:pPr>
            <a:r>
              <a:rPr sz="3600"/>
              <a:t>If the current token is in the list [‘+’,‘−’,‘*’,‘/’], set the root value of the current node to the operator represented by the current token. Add a new node as the right child of the current node and descend to the right child. 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Implementing the rules</a:t>
            </a:r>
          </a:p>
        </p:txBody>
      </p:sp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xfrm>
            <a:off x="1249858" y="4958605"/>
            <a:ext cx="10505084" cy="132229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elif is_number(token):</a:t>
            </a:r>
          </a:p>
          <a:p>
            <a:pPr lvl="0">
              <a:defRPr sz="1800"/>
            </a:pPr>
            <a:r>
              <a:rPr sz="2400"/>
              <a:t>    current_tree.set_value(float(token))</a:t>
            </a:r>
          </a:p>
          <a:p>
            <a:pPr lvl="0">
              <a:defRPr sz="1800"/>
            </a:pPr>
            <a:r>
              <a:rPr sz="2400"/>
              <a:t>    current_tree = parent_stack.pop()</a:t>
            </a:r>
          </a:p>
        </p:txBody>
      </p:sp>
      <p:sp>
        <p:nvSpPr>
          <p:cNvPr id="220" name="Shape 2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22</a:t>
            </a:fld>
            <a:endParaRPr/>
          </a:p>
        </p:txBody>
      </p:sp>
      <p:sp>
        <p:nvSpPr>
          <p:cNvPr id="221" name="Shape 221"/>
          <p:cNvSpPr/>
          <p:nvPr/>
        </p:nvSpPr>
        <p:spPr>
          <a:xfrm>
            <a:off x="1028352" y="2965449"/>
            <a:ext cx="10948096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>
              <a:spcBef>
                <a:spcPts val="4200"/>
              </a:spcBef>
              <a:buSzPct val="100000"/>
              <a:buAutoNum type="arabicPeriod" startAt="3"/>
            </a:lvl1pPr>
          </a:lstStyle>
          <a:p>
            <a:pPr lvl="0">
              <a:defRPr sz="1800"/>
            </a:pPr>
            <a:r>
              <a:rPr sz="3600"/>
              <a:t>If the current token is a number, set the root value of the current node to the number and return to the parent. </a:t>
            </a:r>
          </a:p>
        </p:txBody>
      </p:sp>
      <p:sp>
        <p:nvSpPr>
          <p:cNvPr id="222" name="Shape 222"/>
          <p:cNvSpPr/>
          <p:nvPr/>
        </p:nvSpPr>
        <p:spPr>
          <a:xfrm>
            <a:off x="6891821" y="6730999"/>
            <a:ext cx="5875958" cy="233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def is_number(token):</a:t>
            </a:r>
          </a:p>
          <a:p>
            <a:pPr lvl="0" algn="l">
              <a:defRPr sz="18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    """Check if the token is a number."""</a:t>
            </a:r>
          </a:p>
          <a:p>
            <a:pPr lvl="0" algn="l">
              <a:defRPr sz="18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    try:</a:t>
            </a:r>
          </a:p>
          <a:p>
            <a:pPr lvl="0" algn="l">
              <a:defRPr sz="18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        float(token)</a:t>
            </a:r>
          </a:p>
          <a:p>
            <a:pPr lvl="0" algn="l">
              <a:defRPr sz="18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    except:</a:t>
            </a:r>
          </a:p>
          <a:p>
            <a:pPr lvl="0" algn="l">
              <a:defRPr sz="18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        return False</a:t>
            </a:r>
          </a:p>
          <a:p>
            <a:pPr lvl="0" algn="l">
              <a:defRPr sz="18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    else:</a:t>
            </a:r>
          </a:p>
          <a:p>
            <a:pPr lvl="0" algn="l">
              <a:defRPr sz="18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        return True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Implementing the rules</a:t>
            </a:r>
          </a:p>
        </p:txBody>
      </p:sp>
      <p:sp>
        <p:nvSpPr>
          <p:cNvPr id="225" name="Shape 225"/>
          <p:cNvSpPr>
            <a:spLocks noGrp="1"/>
          </p:cNvSpPr>
          <p:nvPr>
            <p:ph type="body" idx="1"/>
          </p:nvPr>
        </p:nvSpPr>
        <p:spPr>
          <a:xfrm>
            <a:off x="1249858" y="5250705"/>
            <a:ext cx="10505084" cy="262329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elif token == ')':</a:t>
            </a:r>
          </a:p>
          <a:p>
            <a:pPr lvl="0">
              <a:defRPr sz="1800"/>
            </a:pPr>
            <a:r>
              <a:rPr sz="2400"/>
              <a:t>    current_tree = parent_stack.pop()</a:t>
            </a:r>
          </a:p>
          <a:p>
            <a:pPr lvl="0">
              <a:defRPr sz="1800"/>
            </a:pPr>
            <a:r>
              <a:rPr sz="2400"/>
              <a:t>else:</a:t>
            </a:r>
          </a:p>
          <a:p>
            <a:pPr lvl="0">
              <a:defRPr sz="1800"/>
            </a:pPr>
            <a:r>
              <a:rPr sz="2400"/>
              <a:t>    raise ValueError</a:t>
            </a:r>
          </a:p>
        </p:txBody>
      </p:sp>
      <p:sp>
        <p:nvSpPr>
          <p:cNvPr id="226" name="Shape 2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23</a:t>
            </a:fld>
            <a:endParaRPr/>
          </a:p>
        </p:txBody>
      </p:sp>
      <p:sp>
        <p:nvSpPr>
          <p:cNvPr id="227" name="Shape 227"/>
          <p:cNvSpPr/>
          <p:nvPr/>
        </p:nvSpPr>
        <p:spPr>
          <a:xfrm>
            <a:off x="1028352" y="3238500"/>
            <a:ext cx="1094809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>
              <a:spcBef>
                <a:spcPts val="4200"/>
              </a:spcBef>
              <a:buSzPct val="100000"/>
              <a:buAutoNum type="arabicPeriod" startAt="4"/>
            </a:lvl1pPr>
          </a:lstStyle>
          <a:p>
            <a:pPr lvl="0">
              <a:defRPr sz="1800"/>
            </a:pPr>
            <a:r>
              <a:rPr sz="3600"/>
              <a:t>If the current token is a ‘)’, go to the parent of the current node. 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 lvl="0">
              <a:defRPr sz="1800"/>
            </a:pPr>
            <a:r>
              <a:rPr sz="7519"/>
              <a:t>Evaluating the expression</a:t>
            </a:r>
          </a:p>
        </p:txBody>
      </p:sp>
      <p:sp>
        <p:nvSpPr>
          <p:cNvPr id="230" name="Shape 2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Once we have generated the expression tree we can easily evaluate the expression.</a:t>
            </a:r>
          </a:p>
          <a:p>
            <a:pPr lvl="0">
              <a:defRPr sz="1800"/>
            </a:pPr>
            <a:r>
              <a:rPr sz="3600"/>
              <a:t>In a compiler the expression would contain variables which we wouldn’t know the value of until the program ran, so the evaluation would be done at run time.</a:t>
            </a:r>
          </a:p>
        </p:txBody>
      </p:sp>
      <p:sp>
        <p:nvSpPr>
          <p:cNvPr id="231" name="Shape 2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24</a:t>
            </a:fld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 lvl="0">
              <a:defRPr sz="1800"/>
            </a:pPr>
            <a:r>
              <a:rPr sz="7600"/>
              <a:t>How would you evaluate?</a:t>
            </a:r>
          </a:p>
        </p:txBody>
      </p:sp>
      <p:sp>
        <p:nvSpPr>
          <p:cNvPr id="234" name="Shape 2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25</a:t>
            </a:fld>
            <a:endParaRPr/>
          </a:p>
        </p:txBody>
      </p:sp>
      <p:grpSp>
        <p:nvGrpSpPr>
          <p:cNvPr id="244" name="Group 244"/>
          <p:cNvGrpSpPr/>
          <p:nvPr/>
        </p:nvGrpSpPr>
        <p:grpSpPr>
          <a:xfrm>
            <a:off x="2851150" y="2822575"/>
            <a:ext cx="7302500" cy="5499100"/>
            <a:chOff x="0" y="0"/>
            <a:chExt cx="7302500" cy="5499100"/>
          </a:xfrm>
        </p:grpSpPr>
        <p:sp>
          <p:nvSpPr>
            <p:cNvPr id="235" name="Shape 235"/>
            <p:cNvSpPr/>
            <p:nvPr/>
          </p:nvSpPr>
          <p:spPr>
            <a:xfrm>
              <a:off x="1905000" y="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+</a:t>
              </a:r>
            </a:p>
          </p:txBody>
        </p:sp>
        <p:sp>
          <p:nvSpPr>
            <p:cNvPr id="236" name="Shape 236"/>
            <p:cNvSpPr/>
            <p:nvPr/>
          </p:nvSpPr>
          <p:spPr>
            <a:xfrm>
              <a:off x="0" y="212090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3</a:t>
              </a:r>
            </a:p>
          </p:txBody>
        </p:sp>
        <p:sp>
          <p:nvSpPr>
            <p:cNvPr id="237" name="Shape 237"/>
            <p:cNvSpPr/>
            <p:nvPr/>
          </p:nvSpPr>
          <p:spPr>
            <a:xfrm flipH="1">
              <a:off x="1031648" y="1121935"/>
              <a:ext cx="1154518" cy="11545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3924300" y="212090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*</a:t>
              </a:r>
            </a:p>
          </p:txBody>
        </p:sp>
        <p:sp>
          <p:nvSpPr>
            <p:cNvPr id="239" name="Shape 239"/>
            <p:cNvSpPr/>
            <p:nvPr/>
          </p:nvSpPr>
          <p:spPr>
            <a:xfrm>
              <a:off x="2933699" y="1130300"/>
              <a:ext cx="1154518" cy="11545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1943100" y="422910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4</a:t>
              </a:r>
            </a:p>
          </p:txBody>
        </p:sp>
        <p:sp>
          <p:nvSpPr>
            <p:cNvPr id="241" name="Shape 241"/>
            <p:cNvSpPr/>
            <p:nvPr/>
          </p:nvSpPr>
          <p:spPr>
            <a:xfrm flipH="1">
              <a:off x="2974749" y="3230135"/>
              <a:ext cx="1154517" cy="11545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6032500" y="4229100"/>
              <a:ext cx="1270000" cy="127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600"/>
                <a:t>5</a:t>
              </a:r>
            </a:p>
          </p:txBody>
        </p:sp>
        <p:sp>
          <p:nvSpPr>
            <p:cNvPr id="243" name="Shape 243"/>
            <p:cNvSpPr/>
            <p:nvPr/>
          </p:nvSpPr>
          <p:spPr>
            <a:xfrm>
              <a:off x="5041899" y="3238500"/>
              <a:ext cx="1154518" cy="11545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45" name="Shape 245"/>
          <p:cNvSpPr/>
          <p:nvPr/>
        </p:nvSpPr>
        <p:spPr>
          <a:xfrm>
            <a:off x="8175599" y="5248275"/>
            <a:ext cx="43498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evaluate this subtree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" grpId="1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Algorithm</a:t>
            </a:r>
          </a:p>
        </p:txBody>
      </p:sp>
      <p:sp>
        <p:nvSpPr>
          <p:cNvPr id="248" name="Shape 2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2275" lvl="0" indent="-422275" defTabSz="554990">
              <a:spcBef>
                <a:spcPts val="3900"/>
              </a:spcBef>
              <a:defRPr sz="1800"/>
            </a:pPr>
            <a:r>
              <a:rPr sz="3420"/>
              <a:t>To evaluate the subtree under a node</a:t>
            </a:r>
          </a:p>
          <a:p>
            <a:pPr marL="844550" lvl="1" indent="-422275" defTabSz="554990">
              <a:spcBef>
                <a:spcPts val="3900"/>
              </a:spcBef>
              <a:defRPr sz="1800"/>
            </a:pPr>
            <a:r>
              <a:rPr sz="3420"/>
              <a:t>if the node has children</a:t>
            </a:r>
          </a:p>
          <a:p>
            <a:pPr marL="1266825" lvl="2" indent="-422275" defTabSz="554990">
              <a:spcBef>
                <a:spcPts val="3900"/>
              </a:spcBef>
              <a:defRPr sz="1800"/>
            </a:pPr>
            <a:r>
              <a:rPr sz="3420"/>
              <a:t>the node holds an operator</a:t>
            </a:r>
          </a:p>
          <a:p>
            <a:pPr marL="1266825" lvl="2" indent="-422275" defTabSz="554990">
              <a:spcBef>
                <a:spcPts val="3900"/>
              </a:spcBef>
              <a:defRPr sz="1800"/>
            </a:pPr>
            <a:r>
              <a:rPr sz="3420"/>
              <a:t>return the result of applying the operator on the left and right subtrees</a:t>
            </a:r>
          </a:p>
          <a:p>
            <a:pPr marL="844550" lvl="1" indent="-422275" defTabSz="554990">
              <a:spcBef>
                <a:spcPts val="3900"/>
              </a:spcBef>
              <a:defRPr sz="1800"/>
            </a:pPr>
            <a:r>
              <a:rPr sz="3420"/>
              <a:t>else the node held a number</a:t>
            </a:r>
          </a:p>
          <a:p>
            <a:pPr marL="1266825" lvl="2" indent="-422275" defTabSz="554990">
              <a:spcBef>
                <a:spcPts val="3900"/>
              </a:spcBef>
              <a:defRPr sz="1800"/>
            </a:pPr>
            <a:r>
              <a:rPr sz="3420"/>
              <a:t>return the number</a:t>
            </a:r>
          </a:p>
        </p:txBody>
      </p:sp>
      <p:sp>
        <p:nvSpPr>
          <p:cNvPr id="249" name="Shape 2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26</a:t>
            </a:fld>
            <a:endParaRPr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Evaluation Code</a:t>
            </a:r>
          </a:p>
        </p:txBody>
      </p:sp>
      <p:sp>
        <p:nvSpPr>
          <p:cNvPr id="252" name="Shape 25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200"/>
              <a:t>import operator</a:t>
            </a:r>
          </a:p>
          <a:p>
            <a:pPr lvl="0">
              <a:defRPr sz="1800"/>
            </a:pPr>
            <a:r>
              <a:rPr sz="2200"/>
              <a:t>def evaluate(expression_tree):</a:t>
            </a:r>
          </a:p>
          <a:p>
            <a:pPr lvl="0">
              <a:defRPr sz="1800"/>
            </a:pPr>
            <a:r>
              <a:rPr sz="2200"/>
              <a:t>    """Return the result of evaluating the expression."""</a:t>
            </a:r>
          </a:p>
          <a:p>
            <a:pPr lvl="0">
              <a:defRPr sz="1800"/>
            </a:pPr>
            <a:r>
              <a:rPr sz="2200"/>
              <a:t>    token = expression_tree.get_value()</a:t>
            </a:r>
          </a:p>
          <a:p>
            <a:pPr lvl="0">
              <a:defRPr sz="1800"/>
            </a:pPr>
            <a:endParaRPr sz="2200"/>
          </a:p>
          <a:p>
            <a:pPr lvl="0">
              <a:defRPr sz="1800"/>
            </a:pPr>
            <a:r>
              <a:rPr sz="2200"/>
              <a:t>    operations = {'+':operator.add, '-':operator.sub,</a:t>
            </a:r>
          </a:p>
          <a:p>
            <a:pPr lvl="0">
              <a:defRPr sz="1800"/>
            </a:pPr>
            <a:r>
              <a:rPr sz="2200"/>
              <a:t>                  '*':operator.mul, ‘/':operator.truediv}</a:t>
            </a:r>
          </a:p>
          <a:p>
            <a:pPr lvl="0">
              <a:defRPr sz="1800"/>
            </a:pPr>
            <a:endParaRPr sz="2200"/>
          </a:p>
          <a:p>
            <a:pPr lvl="0">
              <a:defRPr sz="1800"/>
            </a:pPr>
            <a:r>
              <a:rPr sz="2200"/>
              <a:t>    left = expression_tree.get_left_child()</a:t>
            </a:r>
          </a:p>
          <a:p>
            <a:pPr lvl="0">
              <a:defRPr sz="1800"/>
            </a:pPr>
            <a:r>
              <a:rPr sz="2200"/>
              <a:t>    right = expression_tree.get_right_child()</a:t>
            </a:r>
          </a:p>
          <a:p>
            <a:pPr lvl="0">
              <a:defRPr sz="1800"/>
            </a:pPr>
            <a:r>
              <a:rPr sz="2200"/>
              <a:t>    if left and right:</a:t>
            </a:r>
          </a:p>
          <a:p>
            <a:pPr lvl="0">
              <a:defRPr sz="1800"/>
            </a:pPr>
            <a:r>
              <a:rPr sz="2200"/>
              <a:t>        return operations[token](evaluate(left), evaluate(right))</a:t>
            </a:r>
          </a:p>
          <a:p>
            <a:pPr lvl="0">
              <a:defRPr sz="1800"/>
            </a:pPr>
            <a:r>
              <a:rPr sz="2200"/>
              <a:t>    else:</a:t>
            </a:r>
          </a:p>
          <a:p>
            <a:pPr lvl="0">
              <a:defRPr sz="1800"/>
            </a:pPr>
            <a:r>
              <a:rPr sz="2200"/>
              <a:t>        return token</a:t>
            </a:r>
          </a:p>
        </p:txBody>
      </p:sp>
      <p:sp>
        <p:nvSpPr>
          <p:cNvPr id="253" name="Shape 2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27</a:t>
            </a:fld>
            <a:endParaRPr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 lvl="0">
              <a:defRPr sz="1800"/>
            </a:pPr>
            <a:r>
              <a:rPr sz="7200"/>
              <a:t>What is that operator stuff?</a:t>
            </a:r>
          </a:p>
        </p:txBody>
      </p:sp>
      <p:sp>
        <p:nvSpPr>
          <p:cNvPr id="256" name="Shape 2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35609" lvl="0" indent="-435609" defTabSz="572516">
              <a:spcBef>
                <a:spcPts val="4100"/>
              </a:spcBef>
              <a:defRPr sz="1800"/>
            </a:pPr>
            <a:r>
              <a:rPr sz="3528"/>
              <a:t>The operator module provides functions to add, subtract etc.</a:t>
            </a:r>
          </a:p>
          <a:p>
            <a:pPr marL="435609" lvl="0" indent="-435609" defTabSz="572516">
              <a:spcBef>
                <a:spcPts val="4100"/>
              </a:spcBef>
              <a:defRPr sz="1800"/>
            </a:pPr>
            <a:r>
              <a:rPr sz="3528"/>
              <a:t>We use a dictionary “operations” to connect the tokens “+”, “-”, “*” and “/” with the corresponding function.</a:t>
            </a:r>
          </a:p>
          <a:p>
            <a:pPr marL="435609" lvl="0" indent="-435609" defTabSz="572516">
              <a:spcBef>
                <a:spcPts val="4100"/>
              </a:spcBef>
              <a:defRPr sz="1800"/>
            </a:pPr>
            <a:r>
              <a:rPr sz="3528"/>
              <a:t>The line </a:t>
            </a:r>
          </a:p>
          <a:p>
            <a:pPr marL="0" lvl="2" indent="448055" defTabSz="572516">
              <a:spcBef>
                <a:spcPts val="2000"/>
              </a:spcBef>
              <a:buSzTx/>
              <a:buNone/>
              <a:defRPr sz="1800"/>
            </a:pPr>
            <a:r>
              <a:rPr sz="2744">
                <a:latin typeface="Courier"/>
                <a:ea typeface="Courier"/>
                <a:cs typeface="Courier"/>
                <a:sym typeface="Courier"/>
              </a:rPr>
              <a:t>operations[token](evaluate(left), evaluate(right))</a:t>
            </a:r>
            <a:r>
              <a:rPr sz="3528"/>
              <a:t>  </a:t>
            </a:r>
          </a:p>
          <a:p>
            <a:pPr marL="0" lvl="2" indent="448055" defTabSz="572516">
              <a:spcBef>
                <a:spcPts val="2000"/>
              </a:spcBef>
              <a:buSzTx/>
              <a:buNone/>
              <a:defRPr sz="1800"/>
            </a:pPr>
            <a:r>
              <a:rPr sz="3528"/>
              <a:t>evokes the function on its parameters.</a:t>
            </a:r>
          </a:p>
        </p:txBody>
      </p:sp>
      <p:sp>
        <p:nvSpPr>
          <p:cNvPr id="257" name="Shape 2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28</a:t>
            </a:fld>
            <a:endParaRPr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Tree Traversals</a:t>
            </a:r>
          </a:p>
          <a:p>
            <a:pPr lvl="0">
              <a:defRPr sz="1800"/>
            </a:pPr>
            <a:r>
              <a:rPr sz="2400"/>
              <a:t>Text book Section 6.7</a:t>
            </a:r>
          </a:p>
        </p:txBody>
      </p:sp>
      <p:sp>
        <p:nvSpPr>
          <p:cNvPr id="260" name="Shape 26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93370" lvl="0" indent="-293370" defTabSz="385572">
              <a:spcBef>
                <a:spcPts val="2700"/>
              </a:spcBef>
              <a:defRPr sz="1800"/>
            </a:pPr>
            <a:r>
              <a:rPr sz="2376"/>
              <a:t>With a binary tree we can recursively travel through all of the nodes (or traverse) in three standard ways.</a:t>
            </a:r>
          </a:p>
          <a:p>
            <a:pPr marL="293370" lvl="0" indent="-293370" defTabSz="385572">
              <a:spcBef>
                <a:spcPts val="2700"/>
              </a:spcBef>
              <a:defRPr sz="1800"/>
            </a:pPr>
            <a:r>
              <a:rPr sz="2376"/>
              <a:t>We can deal with the node first then deal with the left subtree, then the right subtree.</a:t>
            </a:r>
          </a:p>
          <a:p>
            <a:pPr marL="586740" lvl="1" indent="-293370" defTabSz="385572">
              <a:spcBef>
                <a:spcPts val="2700"/>
              </a:spcBef>
              <a:defRPr sz="1800"/>
            </a:pPr>
            <a:r>
              <a:rPr sz="2376"/>
              <a:t>This is a preorder traversal.</a:t>
            </a:r>
          </a:p>
          <a:p>
            <a:pPr marL="293370" lvl="0" indent="-293370" defTabSz="385572">
              <a:spcBef>
                <a:spcPts val="2700"/>
              </a:spcBef>
              <a:defRPr sz="1800"/>
            </a:pPr>
            <a:r>
              <a:rPr sz="2376"/>
              <a:t>We can deal with the left subtree, then with the node, then with the right subtree.</a:t>
            </a:r>
          </a:p>
          <a:p>
            <a:pPr marL="586740" lvl="1" indent="-293370" defTabSz="385572">
              <a:spcBef>
                <a:spcPts val="2700"/>
              </a:spcBef>
              <a:defRPr sz="1800"/>
            </a:pPr>
            <a:r>
              <a:rPr sz="2376"/>
              <a:t>This is an inorder traversal (and as we will see this keeps things in order).</a:t>
            </a:r>
          </a:p>
          <a:p>
            <a:pPr marL="293370" lvl="0" indent="-293370" defTabSz="385572">
              <a:spcBef>
                <a:spcPts val="2700"/>
              </a:spcBef>
              <a:defRPr sz="1800"/>
            </a:pPr>
            <a:r>
              <a:rPr sz="2376"/>
              <a:t>We can deal with the left subtree, then the right subtree and lastly the node itself.</a:t>
            </a:r>
          </a:p>
          <a:p>
            <a:pPr marL="586740" lvl="1" indent="-293370" defTabSz="385572">
              <a:spcBef>
                <a:spcPts val="2700"/>
              </a:spcBef>
              <a:defRPr sz="1800"/>
            </a:pPr>
            <a:r>
              <a:rPr sz="2376"/>
              <a:t>This is a postorder traversal (we used this to evaluate expression trees).</a:t>
            </a:r>
          </a:p>
        </p:txBody>
      </p:sp>
      <p:sp>
        <p:nvSpPr>
          <p:cNvPr id="261" name="Shape 2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29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Expression Trees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723087" cy="6286500"/>
          </a:xfrm>
          <a:prstGeom prst="rect">
            <a:avLst/>
          </a:prstGeom>
        </p:spPr>
        <p:txBody>
          <a:bodyPr/>
          <a:lstStyle/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sz="2916"/>
              <a:t>The leaves are values and the other nodes are operators.</a:t>
            </a:r>
          </a:p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sz="2916"/>
              <a:t>We can use them to represent and evaluate the expression.</a:t>
            </a:r>
          </a:p>
          <a:p>
            <a:pPr marL="720090" lvl="1" indent="-360045" defTabSz="473201">
              <a:spcBef>
                <a:spcPts val="3400"/>
              </a:spcBef>
              <a:defRPr sz="1800"/>
            </a:pPr>
            <a:r>
              <a:rPr sz="2916"/>
              <a:t>We work up from the bottom evaluating subtrees.</a:t>
            </a:r>
          </a:p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sz="2916"/>
              <a:t>Compilers can use this to generate efficient code - e.g. how many registers are needed to calculate this expression.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</a:t>
            </a:fld>
            <a:endParaRPr/>
          </a:p>
        </p:txBody>
      </p:sp>
      <p:pic>
        <p:nvPicPr>
          <p:cNvPr id="62" name="Screen Shot 2014-05-25 at 2.58.30 pm.png"/>
          <p:cNvPicPr/>
          <p:nvPr/>
        </p:nvPicPr>
        <p:blipFill>
          <a:blip r:embed="rId2">
            <a:alphaModFix amt="68468"/>
            <a:extLst/>
          </a:blip>
          <a:stretch>
            <a:fillRect/>
          </a:stretch>
        </p:blipFill>
        <p:spPr>
          <a:xfrm>
            <a:off x="7592119" y="3013546"/>
            <a:ext cx="4572001" cy="297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Screen Shot 2014-05-25 at 3.00.40 p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31719" y="6395392"/>
            <a:ext cx="5892801" cy="1968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Code for printing tree traversals</a:t>
            </a:r>
          </a:p>
        </p:txBody>
      </p:sp>
      <p:sp>
        <p:nvSpPr>
          <p:cNvPr id="264" name="Shape 2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79044">
              <a:defRPr sz="1800"/>
            </a:pPr>
            <a:r>
              <a:rPr sz="2050"/>
              <a:t>def print_preorder(tree):</a:t>
            </a:r>
          </a:p>
          <a:p>
            <a:pPr lvl="0" defTabSz="479044">
              <a:defRPr sz="1800"/>
            </a:pPr>
            <a:r>
              <a:rPr sz="2050"/>
              <a:t>    """Print the preorder traversal of the tree."""</a:t>
            </a:r>
          </a:p>
          <a:p>
            <a:pPr lvl="0" defTabSz="479044">
              <a:defRPr sz="1800"/>
            </a:pPr>
            <a:r>
              <a:rPr sz="2050"/>
              <a:t>    if tree:</a:t>
            </a:r>
          </a:p>
          <a:p>
            <a:pPr lvl="0" defTabSz="479044">
              <a:defRPr sz="1800"/>
            </a:pPr>
            <a:r>
              <a:rPr sz="2050"/>
              <a:t>        print(tree.get_value(), end=' ')</a:t>
            </a:r>
          </a:p>
          <a:p>
            <a:pPr lvl="0" defTabSz="479044">
              <a:defRPr sz="1800"/>
            </a:pPr>
            <a:r>
              <a:rPr sz="2050"/>
              <a:t>        print_preorder(tree.get_left_child())</a:t>
            </a:r>
          </a:p>
          <a:p>
            <a:pPr lvl="0" defTabSz="479044">
              <a:defRPr sz="1800"/>
            </a:pPr>
            <a:r>
              <a:rPr sz="2050"/>
              <a:t>        print_preorder(tree.get_right_child())</a:t>
            </a:r>
          </a:p>
          <a:p>
            <a:pPr lvl="0" defTabSz="479044">
              <a:defRPr sz="1800"/>
            </a:pPr>
            <a:r>
              <a:rPr sz="2050"/>
              <a:t>        </a:t>
            </a:r>
          </a:p>
          <a:p>
            <a:pPr lvl="0" defTabSz="479044">
              <a:defRPr sz="1800"/>
            </a:pPr>
            <a:r>
              <a:rPr sz="2050"/>
              <a:t>def print_postorder(tree):</a:t>
            </a:r>
          </a:p>
          <a:p>
            <a:pPr lvl="0" defTabSz="479044">
              <a:defRPr sz="1800"/>
            </a:pPr>
            <a:r>
              <a:rPr sz="2050"/>
              <a:t>    """Print the postorder traversal of the tree."""</a:t>
            </a:r>
          </a:p>
          <a:p>
            <a:pPr lvl="0" defTabSz="479044">
              <a:defRPr sz="1800"/>
            </a:pPr>
            <a:r>
              <a:rPr sz="2050"/>
              <a:t>    if tree:</a:t>
            </a:r>
          </a:p>
          <a:p>
            <a:pPr lvl="0" defTabSz="479044">
              <a:defRPr sz="1800"/>
            </a:pPr>
            <a:r>
              <a:rPr sz="2050"/>
              <a:t>        print_postorder(tree.get_left_child())</a:t>
            </a:r>
          </a:p>
          <a:p>
            <a:pPr lvl="0" defTabSz="479044">
              <a:defRPr sz="1800"/>
            </a:pPr>
            <a:r>
              <a:rPr sz="2050"/>
              <a:t>        print_postorder(tree.get_right_child())</a:t>
            </a:r>
          </a:p>
          <a:p>
            <a:pPr lvl="0" defTabSz="479044">
              <a:defRPr sz="1800"/>
            </a:pPr>
            <a:r>
              <a:rPr sz="2050"/>
              <a:t>        print(tree.get_value(), end=' ')</a:t>
            </a:r>
          </a:p>
          <a:p>
            <a:pPr lvl="0" defTabSz="479044">
              <a:defRPr sz="1800"/>
            </a:pPr>
            <a:r>
              <a:rPr sz="2050"/>
              <a:t>        </a:t>
            </a:r>
          </a:p>
          <a:p>
            <a:pPr lvl="0" defTabSz="479044">
              <a:defRPr sz="1800"/>
            </a:pPr>
            <a:r>
              <a:rPr sz="2050"/>
              <a:t>def print_inorder(tree):</a:t>
            </a:r>
          </a:p>
          <a:p>
            <a:pPr lvl="0" defTabSz="479044">
              <a:defRPr sz="1800"/>
            </a:pPr>
            <a:r>
              <a:rPr sz="2050"/>
              <a:t>    """Print the inorder traversal of the tree."""</a:t>
            </a:r>
          </a:p>
          <a:p>
            <a:pPr lvl="0" defTabSz="479044">
              <a:defRPr sz="1800"/>
            </a:pPr>
            <a:r>
              <a:rPr sz="2050"/>
              <a:t>    if tree:</a:t>
            </a:r>
          </a:p>
          <a:p>
            <a:pPr lvl="0" defTabSz="479044">
              <a:defRPr sz="1800"/>
            </a:pPr>
            <a:r>
              <a:rPr sz="2050"/>
              <a:t>        print_inorder(tree.get_left_child())</a:t>
            </a:r>
          </a:p>
          <a:p>
            <a:pPr lvl="0" defTabSz="479044">
              <a:defRPr sz="1800"/>
            </a:pPr>
            <a:r>
              <a:rPr sz="2050"/>
              <a:t>        print(tree.get_value(), end=' ')</a:t>
            </a:r>
          </a:p>
          <a:p>
            <a:pPr lvl="0" defTabSz="479044">
              <a:defRPr sz="1800"/>
            </a:pPr>
            <a:r>
              <a:rPr sz="2050"/>
              <a:t>        print_inorder(tree.get_right_child())</a:t>
            </a:r>
          </a:p>
        </p:txBody>
      </p:sp>
      <p:sp>
        <p:nvSpPr>
          <p:cNvPr id="265" name="Shape 2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30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Tokens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Parsing starts with recognising tokens.</a:t>
            </a:r>
          </a:p>
          <a:p>
            <a:pPr lvl="0">
              <a:defRPr sz="1800"/>
            </a:pPr>
            <a:r>
              <a:rPr sz="3600"/>
              <a:t>A token is a symbol made up of one or more characters (commonly separated by white space).</a:t>
            </a:r>
          </a:p>
          <a:p>
            <a:pPr lvl="1">
              <a:defRPr sz="1800"/>
            </a:pPr>
            <a:r>
              <a:rPr sz="3600"/>
              <a:t>e.g. a variable name or a number or an operator “+”.</a:t>
            </a:r>
          </a:p>
          <a:p>
            <a:pPr lvl="0">
              <a:defRPr sz="1800"/>
            </a:pPr>
            <a:r>
              <a:rPr sz="3600"/>
              <a:t>For an expression tree the tokens are numbers, operators and parentheses.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Parsing Rules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As we identify tokens we can apply rules to what we should do.</a:t>
            </a:r>
          </a:p>
          <a:p>
            <a:pPr lvl="1">
              <a:defRPr sz="1800"/>
            </a:pPr>
            <a:r>
              <a:rPr sz="3600"/>
              <a:t>If the expression is fully parenthesised</a:t>
            </a:r>
          </a:p>
          <a:p>
            <a:pPr lvl="2">
              <a:defRPr sz="1800"/>
            </a:pPr>
            <a:r>
              <a:rPr sz="3600"/>
              <a:t>a left parenthesis “(“ starts a subtree</a:t>
            </a:r>
          </a:p>
          <a:p>
            <a:pPr lvl="2">
              <a:defRPr sz="1800"/>
            </a:pPr>
            <a:r>
              <a:rPr sz="3600"/>
              <a:t>a right parenthesis “)” finishes a subtree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4 Rules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01168" lvl="0" indent="-201168" defTabSz="514095">
              <a:spcBef>
                <a:spcPts val="3600"/>
              </a:spcBef>
              <a:buSzPct val="100000"/>
              <a:buAutoNum type="arabicPeriod"/>
              <a:defRPr sz="1800"/>
            </a:pPr>
            <a:r>
              <a:rPr sz="3168"/>
              <a:t>If the current token is a ‘(’, add a new node as the left child of the current node, and descend to the left child. </a:t>
            </a:r>
          </a:p>
          <a:p>
            <a:pPr marL="201168" lvl="0" indent="-201168" defTabSz="514095">
              <a:spcBef>
                <a:spcPts val="3600"/>
              </a:spcBef>
              <a:buSzPct val="100000"/>
              <a:buAutoNum type="arabicPeriod"/>
              <a:defRPr sz="1800"/>
            </a:pPr>
            <a:r>
              <a:rPr sz="3168"/>
              <a:t>If the current token is in the list [‘+’,’−’,’*’,‘/’], set the root value of the current node to the operator represented by the current token. Add a new node as the right child of the current node and descend to the right child. </a:t>
            </a:r>
          </a:p>
          <a:p>
            <a:pPr marL="201168" lvl="0" indent="-201168" defTabSz="514095">
              <a:spcBef>
                <a:spcPts val="3600"/>
              </a:spcBef>
              <a:buSzPct val="100000"/>
              <a:buAutoNum type="arabicPeriod"/>
              <a:defRPr sz="1800"/>
            </a:pPr>
            <a:r>
              <a:rPr sz="3168"/>
              <a:t>If the current token is a number, set the root value of the current node to the number and return to the parent. </a:t>
            </a:r>
          </a:p>
          <a:p>
            <a:pPr marL="201168" lvl="0" indent="-201168" defTabSz="514095">
              <a:spcBef>
                <a:spcPts val="3600"/>
              </a:spcBef>
              <a:buSzPct val="100000"/>
              <a:buAutoNum type="arabicPeriod"/>
              <a:defRPr sz="1800"/>
            </a:pPr>
            <a:r>
              <a:rPr sz="3168"/>
              <a:t>If the current token is a ‘)’, go to the parent of the current node. 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A6AAA9"/>
                </a:solidFill>
              </a:rPr>
              <a:t>(3 + (4 * 5))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</a:t>
            </a:fld>
            <a:endParaRPr/>
          </a:p>
        </p:txBody>
      </p:sp>
      <p:sp>
        <p:nvSpPr>
          <p:cNvPr id="79" name="Shape 79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0" name="Picture 79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600000">
            <a:off x="4641304" y="3125883"/>
            <a:ext cx="1035774" cy="352234"/>
          </a:xfrm>
          <a:prstGeom prst="rect">
            <a:avLst/>
          </a:prstGeom>
        </p:spPr>
      </p:pic>
      <p:sp>
        <p:nvSpPr>
          <p:cNvPr id="82" name="Shape 82"/>
          <p:cNvSpPr/>
          <p:nvPr/>
        </p:nvSpPr>
        <p:spPr>
          <a:xfrm>
            <a:off x="2695962" y="3067050"/>
            <a:ext cx="1909866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Current node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(</a:t>
            </a:r>
            <a:r>
              <a:rPr sz="8000">
                <a:solidFill>
                  <a:srgbClr val="A6AAA9"/>
                </a:solidFill>
              </a:rPr>
              <a:t>3 + (4 * 5))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</a:t>
            </a:fld>
            <a:endParaRPr/>
          </a:p>
        </p:txBody>
      </p:sp>
      <p:sp>
        <p:nvSpPr>
          <p:cNvPr id="86" name="Shape 86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39624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8" name="Picture 87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600000">
            <a:off x="2774404" y="5246783"/>
            <a:ext cx="1035774" cy="352234"/>
          </a:xfrm>
          <a:prstGeom prst="rect">
            <a:avLst/>
          </a:prstGeom>
        </p:spPr>
      </p:pic>
      <p:sp>
        <p:nvSpPr>
          <p:cNvPr id="90" name="Shape 90"/>
          <p:cNvSpPr/>
          <p:nvPr/>
        </p:nvSpPr>
        <p:spPr>
          <a:xfrm>
            <a:off x="829062" y="5187950"/>
            <a:ext cx="1909866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Current node</a:t>
            </a:r>
          </a:p>
        </p:txBody>
      </p:sp>
      <p:sp>
        <p:nvSpPr>
          <p:cNvPr id="91" name="Shape 91"/>
          <p:cNvSpPr/>
          <p:nvPr/>
        </p:nvSpPr>
        <p:spPr>
          <a:xfrm flipH="1">
            <a:off x="4994049" y="3788935"/>
            <a:ext cx="1154517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A6AAA9"/>
                </a:solidFill>
              </a:rPr>
              <a:t>(</a:t>
            </a:r>
            <a:r>
              <a:rPr sz="8000"/>
              <a:t>3</a:t>
            </a:r>
            <a:r>
              <a:rPr sz="8000">
                <a:solidFill>
                  <a:srgbClr val="A6AAA9"/>
                </a:solidFill>
              </a:rPr>
              <a:t> + (4 * 5))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</a:t>
            </a:fld>
            <a:endParaRPr/>
          </a:p>
        </p:txBody>
      </p:sp>
      <p:sp>
        <p:nvSpPr>
          <p:cNvPr id="95" name="Shape 95"/>
          <p:cNvSpPr/>
          <p:nvPr/>
        </p:nvSpPr>
        <p:spPr>
          <a:xfrm>
            <a:off x="5867400" y="26670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3962400" y="4787900"/>
            <a:ext cx="127000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635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3</a:t>
            </a:r>
          </a:p>
        </p:txBody>
      </p:sp>
      <p:pic>
        <p:nvPicPr>
          <p:cNvPr id="97" name="Picture 96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21600000">
            <a:off x="4590504" y="3125883"/>
            <a:ext cx="1035774" cy="352234"/>
          </a:xfrm>
          <a:prstGeom prst="rect">
            <a:avLst/>
          </a:prstGeom>
        </p:spPr>
      </p:pic>
      <p:sp>
        <p:nvSpPr>
          <p:cNvPr id="99" name="Shape 99"/>
          <p:cNvSpPr/>
          <p:nvPr/>
        </p:nvSpPr>
        <p:spPr>
          <a:xfrm>
            <a:off x="2645162" y="3067050"/>
            <a:ext cx="1909866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Current node</a:t>
            </a:r>
          </a:p>
        </p:txBody>
      </p:sp>
      <p:sp>
        <p:nvSpPr>
          <p:cNvPr id="100" name="Shape 100"/>
          <p:cNvSpPr/>
          <p:nvPr/>
        </p:nvSpPr>
        <p:spPr>
          <a:xfrm flipH="1">
            <a:off x="4994048" y="3788935"/>
            <a:ext cx="1154518" cy="11545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1305</Words>
  <Application>Microsoft Office PowerPoint</Application>
  <PresentationFormat>Custom</PresentationFormat>
  <Paragraphs>226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White</vt:lpstr>
      <vt:lpstr>Binary Tree Applications</vt:lpstr>
      <vt:lpstr>Parse Trees</vt:lpstr>
      <vt:lpstr>Expression Trees</vt:lpstr>
      <vt:lpstr>Tokens</vt:lpstr>
      <vt:lpstr>Parsing Rules</vt:lpstr>
      <vt:lpstr>4 Rules</vt:lpstr>
      <vt:lpstr>(3 + (4 * 5))</vt:lpstr>
      <vt:lpstr>(3 + (4 * 5))</vt:lpstr>
      <vt:lpstr>(3 + (4 * 5))</vt:lpstr>
      <vt:lpstr>(3 + (4 * 5))</vt:lpstr>
      <vt:lpstr>(3 + (4 * 5))</vt:lpstr>
      <vt:lpstr>(3 + (4 * 5))</vt:lpstr>
      <vt:lpstr>(3 + (4 * 5))</vt:lpstr>
      <vt:lpstr>(3 + (4 * 5))</vt:lpstr>
      <vt:lpstr>(3 + (4 * 5))</vt:lpstr>
      <vt:lpstr>(3 + (4 * 5))</vt:lpstr>
      <vt:lpstr>Your turn</vt:lpstr>
      <vt:lpstr>Keeping Track of the Parent</vt:lpstr>
      <vt:lpstr>Build the tree code set up</vt:lpstr>
      <vt:lpstr>Implementing the rules</vt:lpstr>
      <vt:lpstr>Implementing the rules</vt:lpstr>
      <vt:lpstr>Implementing the rules</vt:lpstr>
      <vt:lpstr>Implementing the rules</vt:lpstr>
      <vt:lpstr>Evaluating the expression</vt:lpstr>
      <vt:lpstr>How would you evaluate?</vt:lpstr>
      <vt:lpstr>Algorithm</vt:lpstr>
      <vt:lpstr>Evaluation Code</vt:lpstr>
      <vt:lpstr>What is that operator stuff?</vt:lpstr>
      <vt:lpstr>Tree Traversals Text book Section 6.7</vt:lpstr>
      <vt:lpstr>Code for printing tree traversals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Tree Applications</dc:title>
  <cp:lastModifiedBy>Andrew Luxton-Reilly</cp:lastModifiedBy>
  <cp:revision>1</cp:revision>
  <cp:lastPrinted>2015-05-21T00:22:33Z</cp:lastPrinted>
  <dcterms:modified xsi:type="dcterms:W3CDTF">2015-05-21T00:22:38Z</dcterms:modified>
</cp:coreProperties>
</file>