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13004800" cy="9753600"/>
  <p:notesSz cx="6797675" cy="9926638"/>
  <p:defaultTextStyle>
    <a:lvl1pPr algn="ctr" defTabSz="584200">
      <a:defRPr sz="3600"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3797C6"/>
              </a:solidFill>
              <a:prstDash val="solid"/>
              <a:miter lim="400000"/>
            </a:ln>
          </a:left>
          <a:right>
            <a:ln w="12700" cap="flat">
              <a:solidFill>
                <a:srgbClr val="3797C6"/>
              </a:solidFill>
              <a:prstDash val="solid"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solidFill>
                <a:srgbClr val="3797C6"/>
              </a:solidFill>
              <a:prstDash val="solid"/>
              <a:miter lim="400000"/>
            </a:ln>
          </a:bottom>
          <a:insideH>
            <a:ln w="12700" cap="flat">
              <a:solidFill>
                <a:srgbClr val="3797C6"/>
              </a:solidFill>
              <a:prstDash val="solid"/>
              <a:miter lim="400000"/>
            </a:ln>
          </a:insideH>
          <a:insideV>
            <a:ln w="12700" cap="flat">
              <a:solidFill>
                <a:srgbClr val="3797C6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3797C6"/>
              </a:solidFill>
              <a:prstDash val="solid"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solidFill>
                <a:srgbClr val="3797C6"/>
              </a:solidFill>
              <a:prstDash val="solid"/>
              <a:miter lim="400000"/>
            </a:ln>
          </a:bottom>
          <a:insideH>
            <a:ln w="12700" cap="flat">
              <a:solidFill>
                <a:srgbClr val="3797C6"/>
              </a:solidFill>
              <a:prstDash val="solid"/>
              <a:miter lim="400000"/>
            </a:ln>
          </a:insideH>
          <a:insideV>
            <a:ln w="12700" cap="flat">
              <a:solidFill>
                <a:srgbClr val="3797C6"/>
              </a:solidFill>
              <a:prstDash val="solid"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solidFill>
                <a:srgbClr val="3797C6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3797C6"/>
              </a:solidFill>
              <a:prstDash val="solid"/>
              <a:miter lim="400000"/>
            </a:ln>
          </a:left>
          <a:right>
            <a:ln w="12700" cap="flat">
              <a:solidFill>
                <a:srgbClr val="3797C6"/>
              </a:solidFill>
              <a:prstDash val="solid"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3797C6"/>
              </a:solidFill>
              <a:prstDash val="solid"/>
              <a:miter lim="400000"/>
            </a:ln>
          </a:insideH>
          <a:insideV>
            <a:ln w="12700" cap="flat">
              <a:solidFill>
                <a:srgbClr val="3797C6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0" y="-144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7D89D4-CA04-4652-93EE-1B47DD037B40}" type="datetimeFigureOut">
              <a:rPr lang="en-NZ" smtClean="0"/>
              <a:t>21/05/2015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990F9A-7348-449F-9182-82142563C9A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26105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8" name="Shape 48"/>
          <p:cNvSpPr>
            <a:spLocks noGrp="1"/>
          </p:cNvSpPr>
          <p:nvPr>
            <p:ph type="body" sz="quarter" idx="1"/>
          </p:nvPr>
        </p:nvSpPr>
        <p:spPr>
          <a:xfrm>
            <a:off x="906357" y="4715153"/>
            <a:ext cx="4984962" cy="4466987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09477899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defRPr sz="2200">
        <a:latin typeface="Lucida Grande"/>
        <a:ea typeface="Lucida Grande"/>
        <a:cs typeface="Lucida Grande"/>
        <a:sym typeface="Lucida Grande"/>
      </a:defRPr>
    </a:lvl1pPr>
    <a:lvl2pPr indent="228600" defTabSz="457200">
      <a:defRPr sz="2200">
        <a:latin typeface="Lucida Grande"/>
        <a:ea typeface="Lucida Grande"/>
        <a:cs typeface="Lucida Grande"/>
        <a:sym typeface="Lucida Grande"/>
      </a:defRPr>
    </a:lvl2pPr>
    <a:lvl3pPr indent="457200" defTabSz="457200">
      <a:defRPr sz="2200">
        <a:latin typeface="Lucida Grande"/>
        <a:ea typeface="Lucida Grande"/>
        <a:cs typeface="Lucida Grande"/>
        <a:sym typeface="Lucida Grande"/>
      </a:defRPr>
    </a:lvl3pPr>
    <a:lvl4pPr indent="685800" defTabSz="457200">
      <a:defRPr sz="2200">
        <a:latin typeface="Lucida Grande"/>
        <a:ea typeface="Lucida Grande"/>
        <a:cs typeface="Lucida Grande"/>
        <a:sym typeface="Lucida Grande"/>
      </a:defRPr>
    </a:lvl4pPr>
    <a:lvl5pPr indent="914400" defTabSz="457200">
      <a:defRPr sz="2200">
        <a:latin typeface="Lucida Grande"/>
        <a:ea typeface="Lucida Grande"/>
        <a:cs typeface="Lucida Grande"/>
        <a:sym typeface="Lucida Grande"/>
      </a:defRPr>
    </a:lvl5pPr>
    <a:lvl6pPr indent="1143000" defTabSz="457200">
      <a:defRPr sz="2200">
        <a:latin typeface="Lucida Grande"/>
        <a:ea typeface="Lucida Grande"/>
        <a:cs typeface="Lucida Grande"/>
        <a:sym typeface="Lucida Grande"/>
      </a:defRPr>
    </a:lvl6pPr>
    <a:lvl7pPr indent="1371600" defTabSz="457200">
      <a:defRPr sz="2200">
        <a:latin typeface="Lucida Grande"/>
        <a:ea typeface="Lucida Grande"/>
        <a:cs typeface="Lucida Grande"/>
        <a:sym typeface="Lucida Grande"/>
      </a:defRPr>
    </a:lvl7pPr>
    <a:lvl8pPr indent="1600200" defTabSz="457200">
      <a:defRPr sz="2200">
        <a:latin typeface="Lucida Grande"/>
        <a:ea typeface="Lucida Grande"/>
        <a:cs typeface="Lucida Grande"/>
        <a:sym typeface="Lucida Grande"/>
      </a:defRPr>
    </a:lvl8pPr>
    <a:lvl9pPr indent="1828800" defTabSz="45720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8" name="Shape 8"/>
          <p:cNvSpPr>
            <a:spLocks noGrp="1"/>
          </p:cNvSpPr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9" name="Shape 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40" name="Shape 4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600"/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600"/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None/>
              <a:defRPr sz="2500">
                <a:latin typeface="Courier"/>
                <a:ea typeface="Courier"/>
                <a:cs typeface="Courier"/>
                <a:sym typeface="Courier"/>
              </a:defRPr>
            </a:lvl1pPr>
            <a:lvl2pPr marL="0" indent="228600">
              <a:spcBef>
                <a:spcPts val="0"/>
              </a:spcBef>
              <a:buSzTx/>
              <a:buNone/>
              <a:defRPr sz="2500">
                <a:latin typeface="Courier"/>
                <a:ea typeface="Courier"/>
                <a:cs typeface="Courier"/>
                <a:sym typeface="Courier"/>
              </a:defRPr>
            </a:lvl2pPr>
            <a:lvl3pPr marL="0" indent="457200">
              <a:spcBef>
                <a:spcPts val="0"/>
              </a:spcBef>
              <a:buSzTx/>
              <a:buNone/>
              <a:defRPr sz="2500">
                <a:latin typeface="Courier"/>
                <a:ea typeface="Courier"/>
                <a:cs typeface="Courier"/>
                <a:sym typeface="Courier"/>
              </a:defRPr>
            </a:lvl3pPr>
            <a:lvl4pPr marL="0" indent="685800">
              <a:spcBef>
                <a:spcPts val="0"/>
              </a:spcBef>
              <a:buSzTx/>
              <a:buNone/>
              <a:defRPr sz="2500">
                <a:latin typeface="Courier"/>
                <a:ea typeface="Courier"/>
                <a:cs typeface="Courier"/>
                <a:sym typeface="Courier"/>
              </a:defRPr>
            </a:lvl4pPr>
            <a:lvl5pPr marL="0" indent="914400">
              <a:spcBef>
                <a:spcPts val="0"/>
              </a:spcBef>
              <a:buSzTx/>
              <a:buNone/>
              <a:defRPr sz="2500">
                <a:latin typeface="Courier"/>
                <a:ea typeface="Courier"/>
                <a:cs typeface="Courier"/>
                <a:sym typeface="Courier"/>
              </a:defRPr>
            </a:lvl5pPr>
          </a:lstStyle>
          <a:p>
            <a:pPr lvl="0">
              <a:defRPr sz="1800"/>
            </a:pPr>
            <a:r>
              <a:rPr sz="2500"/>
              <a:t>Body Level One</a:t>
            </a:r>
          </a:p>
          <a:p>
            <a:pPr lvl="1">
              <a:defRPr sz="1800"/>
            </a:pPr>
            <a:r>
              <a:rPr sz="2500"/>
              <a:t>Body Level Two</a:t>
            </a:r>
          </a:p>
          <a:p>
            <a:pPr lvl="2">
              <a:defRPr sz="1800"/>
            </a:pPr>
            <a:r>
              <a:rPr sz="2500"/>
              <a:t>Body Level Three</a:t>
            </a:r>
          </a:p>
          <a:p>
            <a:pPr lvl="3">
              <a:defRPr sz="1800"/>
            </a:pPr>
            <a:r>
              <a:rPr sz="2500"/>
              <a:t>Body Level Four</a:t>
            </a:r>
          </a:p>
          <a:p>
            <a:pPr lvl="4">
              <a:defRPr sz="1800"/>
            </a:pPr>
            <a:r>
              <a:rPr sz="2500"/>
              <a:t>Body Level Five</a:t>
            </a:r>
          </a:p>
        </p:txBody>
      </p:sp>
      <p:sp>
        <p:nvSpPr>
          <p:cNvPr id="20" name="Shape 2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28" name="Shape 28"/>
          <p:cNvSpPr>
            <a:spLocks noGrp="1"/>
          </p:cNvSpPr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29" name="Shape 29"/>
          <p:cNvSpPr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32" name="Shape 3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35" name="Shape 35"/>
          <p:cNvSpPr>
            <a:spLocks noGrp="1"/>
          </p:cNvSpPr>
          <p:nvPr>
            <p:ph type="body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36" name="Shape 3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394895" y="9220200"/>
            <a:ext cx="1013610" cy="31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400"/>
            </a:lvl1pPr>
          </a:lstStyle>
          <a:p>
            <a:pPr lvl="0">
              <a:defRPr sz="1800"/>
            </a:pPr>
            <a:r>
              <a:rPr sz="1400"/>
              <a:t>107 - Trees</a:t>
            </a:r>
          </a:p>
        </p:txBody>
      </p:sp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600"/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>
              <a:defRPr sz="1800"/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/>
  <p:txStyles>
    <p:titleStyle>
      <a:lvl1pPr algn="ctr" defTabSz="584200">
        <a:defRPr sz="8000"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latin typeface="+mn-lt"/>
          <a:ea typeface="+mn-ea"/>
          <a:cs typeface="+mn-cs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Binary Tree Applications</a:t>
            </a:r>
          </a:p>
        </p:txBody>
      </p:sp>
      <p:sp>
        <p:nvSpPr>
          <p:cNvPr id="51" name="Shape 5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Chapter 6.6</a:t>
            </a:r>
          </a:p>
        </p:txBody>
      </p:sp>
      <p:sp>
        <p:nvSpPr>
          <p:cNvPr id="52" name="Shape 52"/>
          <p:cNvSpPr>
            <a:spLocks noGrp="1"/>
          </p:cNvSpPr>
          <p:nvPr>
            <p:ph type="sldNum" sz="quarter" idx="2"/>
          </p:nvPr>
        </p:nvSpPr>
        <p:spPr>
          <a:xfrm>
            <a:off x="6375349" y="92519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1</a:t>
            </a:fld>
            <a:endParaRPr/>
          </a:p>
        </p:txBody>
      </p:sp>
    </p:spTree>
    <p:custDataLst>
      <p:tags r:id="rId1"/>
    </p:custData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>
                <a:solidFill>
                  <a:srgbClr val="A6AAA9"/>
                </a:solidFill>
              </a:rPr>
              <a:t>(3 </a:t>
            </a:r>
            <a:r>
              <a:rPr sz="8000"/>
              <a:t>+</a:t>
            </a:r>
            <a:r>
              <a:rPr sz="8000">
                <a:solidFill>
                  <a:srgbClr val="A6AAA9"/>
                </a:solidFill>
              </a:rPr>
              <a:t> (4 * 5))</a:t>
            </a:r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10</a:t>
            </a:fld>
            <a:endParaRPr/>
          </a:p>
        </p:txBody>
      </p:sp>
      <p:sp>
        <p:nvSpPr>
          <p:cNvPr id="104" name="Shape 104"/>
          <p:cNvSpPr/>
          <p:nvPr/>
        </p:nvSpPr>
        <p:spPr>
          <a:xfrm>
            <a:off x="5867400" y="2667000"/>
            <a:ext cx="1270000" cy="1270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635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0">
              <a:defRPr sz="1800"/>
            </a:pPr>
            <a:r>
              <a:rPr sz="3600"/>
              <a:t>+</a:t>
            </a:r>
          </a:p>
        </p:txBody>
      </p:sp>
      <p:sp>
        <p:nvSpPr>
          <p:cNvPr id="105" name="Shape 105"/>
          <p:cNvSpPr/>
          <p:nvPr/>
        </p:nvSpPr>
        <p:spPr>
          <a:xfrm>
            <a:off x="3962400" y="4787900"/>
            <a:ext cx="1270000" cy="1270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635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0">
              <a:defRPr sz="1800"/>
            </a:pPr>
            <a:r>
              <a:rPr sz="3600"/>
              <a:t>3</a:t>
            </a:r>
          </a:p>
        </p:txBody>
      </p:sp>
      <p:pic>
        <p:nvPicPr>
          <p:cNvPr id="106" name="Picture 105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 rot="21571110">
            <a:off x="9366336" y="5266954"/>
            <a:ext cx="1002656" cy="352309"/>
          </a:xfrm>
          <a:prstGeom prst="rect">
            <a:avLst/>
          </a:prstGeom>
        </p:spPr>
      </p:pic>
      <p:sp>
        <p:nvSpPr>
          <p:cNvPr id="108" name="Shape 108"/>
          <p:cNvSpPr/>
          <p:nvPr/>
        </p:nvSpPr>
        <p:spPr>
          <a:xfrm>
            <a:off x="10455662" y="5187950"/>
            <a:ext cx="1909866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/>
            </a:lvl1pPr>
          </a:lstStyle>
          <a:p>
            <a:pPr lvl="0">
              <a:defRPr sz="1800"/>
            </a:pPr>
            <a:r>
              <a:rPr sz="2400"/>
              <a:t>Current node</a:t>
            </a:r>
          </a:p>
        </p:txBody>
      </p:sp>
      <p:sp>
        <p:nvSpPr>
          <p:cNvPr id="109" name="Shape 109"/>
          <p:cNvSpPr/>
          <p:nvPr/>
        </p:nvSpPr>
        <p:spPr>
          <a:xfrm flipH="1">
            <a:off x="4994048" y="3788935"/>
            <a:ext cx="1154518" cy="1154518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10" name="Shape 110"/>
          <p:cNvSpPr/>
          <p:nvPr/>
        </p:nvSpPr>
        <p:spPr>
          <a:xfrm>
            <a:off x="7886700" y="4787900"/>
            <a:ext cx="1270000" cy="1270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63500">
            <a:solidFill/>
            <a:miter lim="400000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111" name="Shape 111"/>
          <p:cNvSpPr/>
          <p:nvPr/>
        </p:nvSpPr>
        <p:spPr>
          <a:xfrm>
            <a:off x="6896099" y="3797300"/>
            <a:ext cx="1154518" cy="1154518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>
                <a:solidFill>
                  <a:srgbClr val="A6AAA9"/>
                </a:solidFill>
              </a:rPr>
              <a:t>(3 + </a:t>
            </a:r>
            <a:r>
              <a:rPr sz="8000"/>
              <a:t>(</a:t>
            </a:r>
            <a:r>
              <a:rPr sz="8000">
                <a:solidFill>
                  <a:srgbClr val="A6AAA9"/>
                </a:solidFill>
              </a:rPr>
              <a:t>4 * 5))</a:t>
            </a:r>
          </a:p>
        </p:txBody>
      </p:sp>
      <p:sp>
        <p:nvSpPr>
          <p:cNvPr id="114" name="Shape 114"/>
          <p:cNvSpPr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11</a:t>
            </a:fld>
            <a:endParaRPr/>
          </a:p>
        </p:txBody>
      </p:sp>
      <p:sp>
        <p:nvSpPr>
          <p:cNvPr id="115" name="Shape 115"/>
          <p:cNvSpPr/>
          <p:nvPr/>
        </p:nvSpPr>
        <p:spPr>
          <a:xfrm>
            <a:off x="5867400" y="2667000"/>
            <a:ext cx="1270000" cy="1270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635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0">
              <a:defRPr sz="1800"/>
            </a:pPr>
            <a:r>
              <a:rPr sz="3600"/>
              <a:t>+</a:t>
            </a:r>
          </a:p>
        </p:txBody>
      </p:sp>
      <p:sp>
        <p:nvSpPr>
          <p:cNvPr id="116" name="Shape 116"/>
          <p:cNvSpPr/>
          <p:nvPr/>
        </p:nvSpPr>
        <p:spPr>
          <a:xfrm>
            <a:off x="3962400" y="4787900"/>
            <a:ext cx="1270000" cy="1270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635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0">
              <a:defRPr sz="1800"/>
            </a:pPr>
            <a:r>
              <a:rPr sz="3600"/>
              <a:t>3</a:t>
            </a:r>
          </a:p>
        </p:txBody>
      </p:sp>
      <p:sp>
        <p:nvSpPr>
          <p:cNvPr id="117" name="Shape 117"/>
          <p:cNvSpPr/>
          <p:nvPr/>
        </p:nvSpPr>
        <p:spPr>
          <a:xfrm flipH="1">
            <a:off x="4994048" y="3788935"/>
            <a:ext cx="1154518" cy="1154518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18" name="Shape 118"/>
          <p:cNvSpPr/>
          <p:nvPr/>
        </p:nvSpPr>
        <p:spPr>
          <a:xfrm>
            <a:off x="7886700" y="4787900"/>
            <a:ext cx="1270000" cy="1270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63500">
            <a:solidFill/>
            <a:miter lim="400000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119" name="Shape 119"/>
          <p:cNvSpPr/>
          <p:nvPr/>
        </p:nvSpPr>
        <p:spPr>
          <a:xfrm>
            <a:off x="6896099" y="3797300"/>
            <a:ext cx="1154518" cy="1154518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20" name="Shape 120"/>
          <p:cNvSpPr/>
          <p:nvPr/>
        </p:nvSpPr>
        <p:spPr>
          <a:xfrm>
            <a:off x="5905500" y="6896100"/>
            <a:ext cx="1270000" cy="1270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635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21" name="Picture 120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 rot="21600000">
            <a:off x="4717504" y="7354983"/>
            <a:ext cx="1035774" cy="352234"/>
          </a:xfrm>
          <a:prstGeom prst="rect">
            <a:avLst/>
          </a:prstGeom>
        </p:spPr>
      </p:pic>
      <p:sp>
        <p:nvSpPr>
          <p:cNvPr id="123" name="Shape 123"/>
          <p:cNvSpPr/>
          <p:nvPr/>
        </p:nvSpPr>
        <p:spPr>
          <a:xfrm>
            <a:off x="2772162" y="7296150"/>
            <a:ext cx="1909866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/>
            </a:lvl1pPr>
          </a:lstStyle>
          <a:p>
            <a:pPr lvl="0">
              <a:defRPr sz="1800"/>
            </a:pPr>
            <a:r>
              <a:rPr sz="2400"/>
              <a:t>Current node</a:t>
            </a:r>
          </a:p>
        </p:txBody>
      </p:sp>
      <p:sp>
        <p:nvSpPr>
          <p:cNvPr id="124" name="Shape 124"/>
          <p:cNvSpPr/>
          <p:nvPr/>
        </p:nvSpPr>
        <p:spPr>
          <a:xfrm flipH="1">
            <a:off x="6937149" y="5897135"/>
            <a:ext cx="1154517" cy="1154518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>
                <a:solidFill>
                  <a:srgbClr val="A6AAA9"/>
                </a:solidFill>
              </a:rPr>
              <a:t>(3 + (</a:t>
            </a:r>
            <a:r>
              <a:rPr sz="8000"/>
              <a:t>4</a:t>
            </a:r>
            <a:r>
              <a:rPr sz="8000">
                <a:solidFill>
                  <a:srgbClr val="A6AAA9"/>
                </a:solidFill>
              </a:rPr>
              <a:t> * 5))</a:t>
            </a:r>
          </a:p>
        </p:txBody>
      </p:sp>
      <p:sp>
        <p:nvSpPr>
          <p:cNvPr id="127" name="Shape 127"/>
          <p:cNvSpPr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12</a:t>
            </a:fld>
            <a:endParaRPr/>
          </a:p>
        </p:txBody>
      </p:sp>
      <p:sp>
        <p:nvSpPr>
          <p:cNvPr id="128" name="Shape 128"/>
          <p:cNvSpPr/>
          <p:nvPr/>
        </p:nvSpPr>
        <p:spPr>
          <a:xfrm>
            <a:off x="5867400" y="2667000"/>
            <a:ext cx="1270000" cy="1270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635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0">
              <a:defRPr sz="1800"/>
            </a:pPr>
            <a:r>
              <a:rPr sz="3600"/>
              <a:t>+</a:t>
            </a:r>
          </a:p>
        </p:txBody>
      </p:sp>
      <p:sp>
        <p:nvSpPr>
          <p:cNvPr id="129" name="Shape 129"/>
          <p:cNvSpPr/>
          <p:nvPr/>
        </p:nvSpPr>
        <p:spPr>
          <a:xfrm>
            <a:off x="3962400" y="4787900"/>
            <a:ext cx="1270000" cy="1270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635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0">
              <a:defRPr sz="1800"/>
            </a:pPr>
            <a:r>
              <a:rPr sz="3600"/>
              <a:t>3</a:t>
            </a:r>
          </a:p>
        </p:txBody>
      </p:sp>
      <p:sp>
        <p:nvSpPr>
          <p:cNvPr id="130" name="Shape 130"/>
          <p:cNvSpPr/>
          <p:nvPr/>
        </p:nvSpPr>
        <p:spPr>
          <a:xfrm flipH="1">
            <a:off x="4994048" y="3788935"/>
            <a:ext cx="1154518" cy="1154518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31" name="Shape 131"/>
          <p:cNvSpPr/>
          <p:nvPr/>
        </p:nvSpPr>
        <p:spPr>
          <a:xfrm>
            <a:off x="7886700" y="4787900"/>
            <a:ext cx="1270000" cy="1270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63500">
            <a:solidFill/>
            <a:miter lim="400000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132" name="Shape 132"/>
          <p:cNvSpPr/>
          <p:nvPr/>
        </p:nvSpPr>
        <p:spPr>
          <a:xfrm>
            <a:off x="6896099" y="3797300"/>
            <a:ext cx="1154518" cy="1154518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33" name="Shape 133"/>
          <p:cNvSpPr/>
          <p:nvPr/>
        </p:nvSpPr>
        <p:spPr>
          <a:xfrm>
            <a:off x="5905500" y="6896100"/>
            <a:ext cx="1270000" cy="1270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635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0">
              <a:defRPr sz="1800"/>
            </a:pPr>
            <a:r>
              <a:rPr sz="3600"/>
              <a:t>4</a:t>
            </a:r>
          </a:p>
        </p:txBody>
      </p:sp>
      <p:sp>
        <p:nvSpPr>
          <p:cNvPr id="134" name="Shape 134"/>
          <p:cNvSpPr/>
          <p:nvPr/>
        </p:nvSpPr>
        <p:spPr>
          <a:xfrm flipH="1">
            <a:off x="6937149" y="5897135"/>
            <a:ext cx="1154517" cy="1154518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pic>
        <p:nvPicPr>
          <p:cNvPr id="135" name="Picture 134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 rot="21571110">
            <a:off x="9366336" y="5266954"/>
            <a:ext cx="1002656" cy="352309"/>
          </a:xfrm>
          <a:prstGeom prst="rect">
            <a:avLst/>
          </a:prstGeom>
        </p:spPr>
      </p:pic>
      <p:sp>
        <p:nvSpPr>
          <p:cNvPr id="137" name="Shape 137"/>
          <p:cNvSpPr/>
          <p:nvPr/>
        </p:nvSpPr>
        <p:spPr>
          <a:xfrm>
            <a:off x="10455662" y="5187950"/>
            <a:ext cx="1909866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/>
            </a:lvl1pPr>
          </a:lstStyle>
          <a:p>
            <a:pPr lvl="0">
              <a:defRPr sz="1800"/>
            </a:pPr>
            <a:r>
              <a:rPr sz="2400"/>
              <a:t>Current node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>
                <a:solidFill>
                  <a:srgbClr val="A6AAA9"/>
                </a:solidFill>
              </a:rPr>
              <a:t>(3 + (4 </a:t>
            </a:r>
            <a:r>
              <a:rPr sz="8000"/>
              <a:t>*</a:t>
            </a:r>
            <a:r>
              <a:rPr sz="8000">
                <a:solidFill>
                  <a:srgbClr val="A6AAA9"/>
                </a:solidFill>
              </a:rPr>
              <a:t> 5))</a:t>
            </a:r>
          </a:p>
        </p:txBody>
      </p:sp>
      <p:sp>
        <p:nvSpPr>
          <p:cNvPr id="140" name="Shape 140"/>
          <p:cNvSpPr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13</a:t>
            </a:fld>
            <a:endParaRPr/>
          </a:p>
        </p:txBody>
      </p:sp>
      <p:sp>
        <p:nvSpPr>
          <p:cNvPr id="141" name="Shape 141"/>
          <p:cNvSpPr/>
          <p:nvPr/>
        </p:nvSpPr>
        <p:spPr>
          <a:xfrm>
            <a:off x="5867400" y="2667000"/>
            <a:ext cx="1270000" cy="1270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635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0">
              <a:defRPr sz="1800"/>
            </a:pPr>
            <a:r>
              <a:rPr sz="3600"/>
              <a:t>+</a:t>
            </a:r>
          </a:p>
        </p:txBody>
      </p:sp>
      <p:sp>
        <p:nvSpPr>
          <p:cNvPr id="142" name="Shape 142"/>
          <p:cNvSpPr/>
          <p:nvPr/>
        </p:nvSpPr>
        <p:spPr>
          <a:xfrm>
            <a:off x="3962400" y="4787900"/>
            <a:ext cx="1270000" cy="1270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635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0">
              <a:defRPr sz="1800"/>
            </a:pPr>
            <a:r>
              <a:rPr sz="3600"/>
              <a:t>3</a:t>
            </a:r>
          </a:p>
        </p:txBody>
      </p:sp>
      <p:sp>
        <p:nvSpPr>
          <p:cNvPr id="143" name="Shape 143"/>
          <p:cNvSpPr/>
          <p:nvPr/>
        </p:nvSpPr>
        <p:spPr>
          <a:xfrm flipH="1">
            <a:off x="4994048" y="3788935"/>
            <a:ext cx="1154518" cy="1154518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44" name="Shape 144"/>
          <p:cNvSpPr/>
          <p:nvPr/>
        </p:nvSpPr>
        <p:spPr>
          <a:xfrm>
            <a:off x="7886700" y="4787900"/>
            <a:ext cx="1270000" cy="1270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635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0">
              <a:defRPr sz="1800"/>
            </a:pPr>
            <a:r>
              <a:rPr sz="3600"/>
              <a:t>*</a:t>
            </a:r>
          </a:p>
        </p:txBody>
      </p:sp>
      <p:sp>
        <p:nvSpPr>
          <p:cNvPr id="145" name="Shape 145"/>
          <p:cNvSpPr/>
          <p:nvPr/>
        </p:nvSpPr>
        <p:spPr>
          <a:xfrm>
            <a:off x="6896099" y="3797300"/>
            <a:ext cx="1154518" cy="1154518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46" name="Shape 146"/>
          <p:cNvSpPr/>
          <p:nvPr/>
        </p:nvSpPr>
        <p:spPr>
          <a:xfrm>
            <a:off x="5905500" y="6896100"/>
            <a:ext cx="1270000" cy="1270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635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0">
              <a:defRPr sz="1800"/>
            </a:pPr>
            <a:r>
              <a:rPr sz="3600"/>
              <a:t>4</a:t>
            </a:r>
          </a:p>
        </p:txBody>
      </p:sp>
      <p:sp>
        <p:nvSpPr>
          <p:cNvPr id="147" name="Shape 147"/>
          <p:cNvSpPr/>
          <p:nvPr/>
        </p:nvSpPr>
        <p:spPr>
          <a:xfrm flipH="1">
            <a:off x="6937149" y="5897135"/>
            <a:ext cx="1154517" cy="1154518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48" name="Shape 148"/>
          <p:cNvSpPr/>
          <p:nvPr/>
        </p:nvSpPr>
        <p:spPr>
          <a:xfrm>
            <a:off x="9994900" y="6896100"/>
            <a:ext cx="1270000" cy="1270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63500">
            <a:solidFill/>
            <a:miter lim="400000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149" name="Shape 149"/>
          <p:cNvSpPr/>
          <p:nvPr/>
        </p:nvSpPr>
        <p:spPr>
          <a:xfrm>
            <a:off x="9004299" y="5905500"/>
            <a:ext cx="1154518" cy="1154518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pic>
        <p:nvPicPr>
          <p:cNvPr id="150" name="Picture 149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 rot="21571110">
            <a:off x="11480803" y="7373883"/>
            <a:ext cx="1002656" cy="352309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>
                <a:solidFill>
                  <a:srgbClr val="A6AAA9"/>
                </a:solidFill>
              </a:rPr>
              <a:t>(3 + (4 * </a:t>
            </a:r>
            <a:r>
              <a:rPr sz="8000"/>
              <a:t>5</a:t>
            </a:r>
            <a:r>
              <a:rPr sz="8000">
                <a:solidFill>
                  <a:srgbClr val="A6AAA9"/>
                </a:solidFill>
              </a:rPr>
              <a:t>))</a:t>
            </a:r>
          </a:p>
        </p:txBody>
      </p:sp>
      <p:sp>
        <p:nvSpPr>
          <p:cNvPr id="154" name="Shape 154"/>
          <p:cNvSpPr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14</a:t>
            </a:fld>
            <a:endParaRPr/>
          </a:p>
        </p:txBody>
      </p:sp>
      <p:sp>
        <p:nvSpPr>
          <p:cNvPr id="155" name="Shape 155"/>
          <p:cNvSpPr/>
          <p:nvPr/>
        </p:nvSpPr>
        <p:spPr>
          <a:xfrm>
            <a:off x="5867400" y="2667000"/>
            <a:ext cx="1270000" cy="1270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635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0">
              <a:defRPr sz="1800"/>
            </a:pPr>
            <a:r>
              <a:rPr sz="3600"/>
              <a:t>+</a:t>
            </a:r>
          </a:p>
        </p:txBody>
      </p:sp>
      <p:sp>
        <p:nvSpPr>
          <p:cNvPr id="156" name="Shape 156"/>
          <p:cNvSpPr/>
          <p:nvPr/>
        </p:nvSpPr>
        <p:spPr>
          <a:xfrm>
            <a:off x="3962400" y="4787900"/>
            <a:ext cx="1270000" cy="1270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635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0">
              <a:defRPr sz="1800"/>
            </a:pPr>
            <a:r>
              <a:rPr sz="3600"/>
              <a:t>3</a:t>
            </a:r>
          </a:p>
        </p:txBody>
      </p:sp>
      <p:sp>
        <p:nvSpPr>
          <p:cNvPr id="157" name="Shape 157"/>
          <p:cNvSpPr/>
          <p:nvPr/>
        </p:nvSpPr>
        <p:spPr>
          <a:xfrm flipH="1">
            <a:off x="4994048" y="3788935"/>
            <a:ext cx="1154518" cy="1154518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58" name="Shape 158"/>
          <p:cNvSpPr/>
          <p:nvPr/>
        </p:nvSpPr>
        <p:spPr>
          <a:xfrm>
            <a:off x="7886700" y="4787900"/>
            <a:ext cx="1270000" cy="1270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635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0">
              <a:defRPr sz="1800"/>
            </a:pPr>
            <a:r>
              <a:rPr sz="3600"/>
              <a:t>*</a:t>
            </a:r>
          </a:p>
        </p:txBody>
      </p:sp>
      <p:sp>
        <p:nvSpPr>
          <p:cNvPr id="159" name="Shape 159"/>
          <p:cNvSpPr/>
          <p:nvPr/>
        </p:nvSpPr>
        <p:spPr>
          <a:xfrm>
            <a:off x="6896099" y="3797300"/>
            <a:ext cx="1154518" cy="1154518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60" name="Shape 160"/>
          <p:cNvSpPr/>
          <p:nvPr/>
        </p:nvSpPr>
        <p:spPr>
          <a:xfrm>
            <a:off x="5905500" y="6896100"/>
            <a:ext cx="1270000" cy="1270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635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0">
              <a:defRPr sz="1800"/>
            </a:pPr>
            <a:r>
              <a:rPr sz="3600"/>
              <a:t>4</a:t>
            </a:r>
          </a:p>
        </p:txBody>
      </p:sp>
      <p:sp>
        <p:nvSpPr>
          <p:cNvPr id="161" name="Shape 161"/>
          <p:cNvSpPr/>
          <p:nvPr/>
        </p:nvSpPr>
        <p:spPr>
          <a:xfrm flipH="1">
            <a:off x="6937149" y="5897135"/>
            <a:ext cx="1154517" cy="1154518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62" name="Shape 162"/>
          <p:cNvSpPr/>
          <p:nvPr/>
        </p:nvSpPr>
        <p:spPr>
          <a:xfrm>
            <a:off x="9994900" y="6896100"/>
            <a:ext cx="1270000" cy="1270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635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0">
              <a:defRPr sz="1800"/>
            </a:pPr>
            <a:r>
              <a:rPr sz="3600"/>
              <a:t>5</a:t>
            </a:r>
          </a:p>
        </p:txBody>
      </p:sp>
      <p:sp>
        <p:nvSpPr>
          <p:cNvPr id="163" name="Shape 163"/>
          <p:cNvSpPr/>
          <p:nvPr/>
        </p:nvSpPr>
        <p:spPr>
          <a:xfrm>
            <a:off x="9004299" y="5905500"/>
            <a:ext cx="1154518" cy="1154518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pic>
        <p:nvPicPr>
          <p:cNvPr id="164" name="Picture 163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 rot="21571110">
            <a:off x="9366336" y="5266954"/>
            <a:ext cx="1002656" cy="352309"/>
          </a:xfrm>
          <a:prstGeom prst="rect">
            <a:avLst/>
          </a:prstGeom>
        </p:spPr>
      </p:pic>
      <p:sp>
        <p:nvSpPr>
          <p:cNvPr id="166" name="Shape 166"/>
          <p:cNvSpPr/>
          <p:nvPr/>
        </p:nvSpPr>
        <p:spPr>
          <a:xfrm>
            <a:off x="10455662" y="5187950"/>
            <a:ext cx="1909866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/>
            </a:lvl1pPr>
          </a:lstStyle>
          <a:p>
            <a:pPr lvl="0">
              <a:defRPr sz="1800"/>
            </a:pPr>
            <a:r>
              <a:rPr sz="2400"/>
              <a:t>Current node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>
                <a:solidFill>
                  <a:srgbClr val="A6AAA9"/>
                </a:solidFill>
              </a:rPr>
              <a:t>(3 + (4 * 5</a:t>
            </a:r>
            <a:r>
              <a:rPr sz="8000"/>
              <a:t>)</a:t>
            </a:r>
            <a:r>
              <a:rPr sz="8000">
                <a:solidFill>
                  <a:srgbClr val="A6AAA9"/>
                </a:solidFill>
              </a:rPr>
              <a:t>)</a:t>
            </a:r>
          </a:p>
        </p:txBody>
      </p:sp>
      <p:sp>
        <p:nvSpPr>
          <p:cNvPr id="169" name="Shape 169"/>
          <p:cNvSpPr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15</a:t>
            </a:fld>
            <a:endParaRPr/>
          </a:p>
        </p:txBody>
      </p:sp>
      <p:sp>
        <p:nvSpPr>
          <p:cNvPr id="170" name="Shape 170"/>
          <p:cNvSpPr/>
          <p:nvPr/>
        </p:nvSpPr>
        <p:spPr>
          <a:xfrm>
            <a:off x="5867400" y="2667000"/>
            <a:ext cx="1270000" cy="1270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635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0">
              <a:defRPr sz="1800"/>
            </a:pPr>
            <a:r>
              <a:rPr sz="3600"/>
              <a:t>+</a:t>
            </a:r>
          </a:p>
        </p:txBody>
      </p:sp>
      <p:sp>
        <p:nvSpPr>
          <p:cNvPr id="171" name="Shape 171"/>
          <p:cNvSpPr/>
          <p:nvPr/>
        </p:nvSpPr>
        <p:spPr>
          <a:xfrm>
            <a:off x="3962400" y="4787900"/>
            <a:ext cx="1270000" cy="1270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635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0">
              <a:defRPr sz="1800"/>
            </a:pPr>
            <a:r>
              <a:rPr sz="3600"/>
              <a:t>3</a:t>
            </a:r>
          </a:p>
        </p:txBody>
      </p:sp>
      <p:sp>
        <p:nvSpPr>
          <p:cNvPr id="172" name="Shape 172"/>
          <p:cNvSpPr/>
          <p:nvPr/>
        </p:nvSpPr>
        <p:spPr>
          <a:xfrm flipH="1">
            <a:off x="4994048" y="3788935"/>
            <a:ext cx="1154518" cy="1154518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73" name="Shape 173"/>
          <p:cNvSpPr/>
          <p:nvPr/>
        </p:nvSpPr>
        <p:spPr>
          <a:xfrm>
            <a:off x="7886700" y="4787900"/>
            <a:ext cx="1270000" cy="1270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635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0">
              <a:defRPr sz="1800"/>
            </a:pPr>
            <a:r>
              <a:rPr sz="3600"/>
              <a:t>*</a:t>
            </a:r>
          </a:p>
        </p:txBody>
      </p:sp>
      <p:sp>
        <p:nvSpPr>
          <p:cNvPr id="174" name="Shape 174"/>
          <p:cNvSpPr/>
          <p:nvPr/>
        </p:nvSpPr>
        <p:spPr>
          <a:xfrm>
            <a:off x="6896099" y="3797300"/>
            <a:ext cx="1154518" cy="1154518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75" name="Shape 175"/>
          <p:cNvSpPr/>
          <p:nvPr/>
        </p:nvSpPr>
        <p:spPr>
          <a:xfrm>
            <a:off x="5905500" y="6896100"/>
            <a:ext cx="1270000" cy="1270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635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0">
              <a:defRPr sz="1800"/>
            </a:pPr>
            <a:r>
              <a:rPr sz="3600"/>
              <a:t>4</a:t>
            </a:r>
          </a:p>
        </p:txBody>
      </p:sp>
      <p:sp>
        <p:nvSpPr>
          <p:cNvPr id="176" name="Shape 176"/>
          <p:cNvSpPr/>
          <p:nvPr/>
        </p:nvSpPr>
        <p:spPr>
          <a:xfrm flipH="1">
            <a:off x="6937149" y="5897135"/>
            <a:ext cx="1154517" cy="1154518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77" name="Shape 177"/>
          <p:cNvSpPr/>
          <p:nvPr/>
        </p:nvSpPr>
        <p:spPr>
          <a:xfrm>
            <a:off x="9994900" y="6896100"/>
            <a:ext cx="1270000" cy="1270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635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0">
              <a:defRPr sz="1800"/>
            </a:pPr>
            <a:r>
              <a:rPr sz="3600"/>
              <a:t>5</a:t>
            </a:r>
          </a:p>
        </p:txBody>
      </p:sp>
      <p:sp>
        <p:nvSpPr>
          <p:cNvPr id="178" name="Shape 178"/>
          <p:cNvSpPr/>
          <p:nvPr/>
        </p:nvSpPr>
        <p:spPr>
          <a:xfrm>
            <a:off x="9004299" y="5905500"/>
            <a:ext cx="1154518" cy="1154518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pic>
        <p:nvPicPr>
          <p:cNvPr id="179" name="Picture 178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 rot="21600000">
            <a:off x="4641304" y="3125883"/>
            <a:ext cx="1035774" cy="352234"/>
          </a:xfrm>
          <a:prstGeom prst="rect">
            <a:avLst/>
          </a:prstGeom>
        </p:spPr>
      </p:pic>
      <p:sp>
        <p:nvSpPr>
          <p:cNvPr id="181" name="Shape 181"/>
          <p:cNvSpPr/>
          <p:nvPr/>
        </p:nvSpPr>
        <p:spPr>
          <a:xfrm>
            <a:off x="2695962" y="3067050"/>
            <a:ext cx="1909866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/>
            </a:lvl1pPr>
          </a:lstStyle>
          <a:p>
            <a:pPr lvl="0">
              <a:defRPr sz="1800"/>
            </a:pPr>
            <a:r>
              <a:rPr sz="2400"/>
              <a:t>Current node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>
                <a:solidFill>
                  <a:srgbClr val="A6AAA9"/>
                </a:solidFill>
              </a:rPr>
              <a:t>(3 + (4 * 5)</a:t>
            </a:r>
            <a:r>
              <a:rPr sz="8000"/>
              <a:t>)</a:t>
            </a:r>
          </a:p>
        </p:txBody>
      </p:sp>
      <p:sp>
        <p:nvSpPr>
          <p:cNvPr id="184" name="Shape 184"/>
          <p:cNvSpPr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16</a:t>
            </a:fld>
            <a:endParaRPr/>
          </a:p>
        </p:txBody>
      </p:sp>
      <p:grpSp>
        <p:nvGrpSpPr>
          <p:cNvPr id="194" name="Group 194"/>
          <p:cNvGrpSpPr/>
          <p:nvPr/>
        </p:nvGrpSpPr>
        <p:grpSpPr>
          <a:xfrm>
            <a:off x="3962400" y="2667000"/>
            <a:ext cx="7302500" cy="5499100"/>
            <a:chOff x="0" y="0"/>
            <a:chExt cx="7302500" cy="5499100"/>
          </a:xfrm>
        </p:grpSpPr>
        <p:sp>
          <p:nvSpPr>
            <p:cNvPr id="185" name="Shape 185"/>
            <p:cNvSpPr/>
            <p:nvPr/>
          </p:nvSpPr>
          <p:spPr>
            <a:xfrm>
              <a:off x="1905000" y="0"/>
              <a:ext cx="1270000" cy="1270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FFFFFF"/>
            </a:solidFill>
            <a:ln w="635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1800"/>
              </a:pPr>
              <a:r>
                <a:rPr sz="3600"/>
                <a:t>+</a:t>
              </a:r>
            </a:p>
          </p:txBody>
        </p:sp>
        <p:sp>
          <p:nvSpPr>
            <p:cNvPr id="186" name="Shape 186"/>
            <p:cNvSpPr/>
            <p:nvPr/>
          </p:nvSpPr>
          <p:spPr>
            <a:xfrm>
              <a:off x="0" y="2120900"/>
              <a:ext cx="1270000" cy="1270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FFFFFF"/>
            </a:solidFill>
            <a:ln w="635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1800"/>
              </a:pPr>
              <a:r>
                <a:rPr sz="3600"/>
                <a:t>3</a:t>
              </a:r>
            </a:p>
          </p:txBody>
        </p:sp>
        <p:sp>
          <p:nvSpPr>
            <p:cNvPr id="187" name="Shape 187"/>
            <p:cNvSpPr/>
            <p:nvPr/>
          </p:nvSpPr>
          <p:spPr>
            <a:xfrm flipH="1">
              <a:off x="1031648" y="1121935"/>
              <a:ext cx="1154518" cy="1154518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88" name="Shape 188"/>
            <p:cNvSpPr/>
            <p:nvPr/>
          </p:nvSpPr>
          <p:spPr>
            <a:xfrm>
              <a:off x="3924300" y="2120900"/>
              <a:ext cx="1270000" cy="1270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FFFFFF"/>
            </a:solidFill>
            <a:ln w="635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1800"/>
              </a:pPr>
              <a:r>
                <a:rPr sz="3600"/>
                <a:t>*</a:t>
              </a:r>
            </a:p>
          </p:txBody>
        </p:sp>
        <p:sp>
          <p:nvSpPr>
            <p:cNvPr id="189" name="Shape 189"/>
            <p:cNvSpPr/>
            <p:nvPr/>
          </p:nvSpPr>
          <p:spPr>
            <a:xfrm>
              <a:off x="2933699" y="1130300"/>
              <a:ext cx="1154518" cy="1154518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0" name="Shape 190"/>
            <p:cNvSpPr/>
            <p:nvPr/>
          </p:nvSpPr>
          <p:spPr>
            <a:xfrm>
              <a:off x="1943100" y="4229100"/>
              <a:ext cx="1270000" cy="1270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FFFFFF"/>
            </a:solidFill>
            <a:ln w="635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1800"/>
              </a:pPr>
              <a:r>
                <a:rPr sz="3600"/>
                <a:t>4</a:t>
              </a:r>
            </a:p>
          </p:txBody>
        </p:sp>
        <p:sp>
          <p:nvSpPr>
            <p:cNvPr id="191" name="Shape 191"/>
            <p:cNvSpPr/>
            <p:nvPr/>
          </p:nvSpPr>
          <p:spPr>
            <a:xfrm flipH="1">
              <a:off x="2974749" y="3230135"/>
              <a:ext cx="1154517" cy="1154518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2" name="Shape 192"/>
            <p:cNvSpPr/>
            <p:nvPr/>
          </p:nvSpPr>
          <p:spPr>
            <a:xfrm>
              <a:off x="6032500" y="4229100"/>
              <a:ext cx="1270000" cy="1270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FFFFFF"/>
            </a:solidFill>
            <a:ln w="635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1800"/>
              </a:pPr>
              <a:r>
                <a:rPr sz="3600"/>
                <a:t>5</a:t>
              </a:r>
            </a:p>
          </p:txBody>
        </p:sp>
        <p:sp>
          <p:nvSpPr>
            <p:cNvPr id="193" name="Shape 193"/>
            <p:cNvSpPr/>
            <p:nvPr/>
          </p:nvSpPr>
          <p:spPr>
            <a:xfrm>
              <a:off x="5041899" y="3238500"/>
              <a:ext cx="1154518" cy="1154518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Your turn</a:t>
            </a:r>
          </a:p>
        </p:txBody>
      </p:sp>
      <p:sp>
        <p:nvSpPr>
          <p:cNvPr id="197" name="Shape 19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17</a:t>
            </a:fld>
            <a:endParaRPr/>
          </a:p>
        </p:txBody>
      </p:sp>
      <p:sp>
        <p:nvSpPr>
          <p:cNvPr id="198" name="Shape 19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 marL="0" indent="0">
              <a:buSzTx/>
              <a:buNone/>
            </a:lvl2pPr>
          </a:lstStyle>
          <a:p>
            <a:pPr lvl="0">
              <a:defRPr sz="1800"/>
            </a:pPr>
            <a:r>
              <a:rPr sz="3600"/>
              <a:t>Generate the expression tree for </a:t>
            </a:r>
          </a:p>
          <a:p>
            <a:pPr lvl="1">
              <a:defRPr sz="1800"/>
            </a:pPr>
            <a:r>
              <a:rPr sz="3600"/>
              <a:t>((2 * ((3 - 4) + 6)) + 2)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08254">
              <a:defRPr sz="6960"/>
            </a:lvl1pPr>
          </a:lstStyle>
          <a:p>
            <a:pPr lvl="0">
              <a:defRPr sz="1800"/>
            </a:pPr>
            <a:r>
              <a:rPr sz="6960"/>
              <a:t>Keeping Track of the Parent</a:t>
            </a:r>
          </a:p>
        </p:txBody>
      </p:sp>
      <p:sp>
        <p:nvSpPr>
          <p:cNvPr id="201" name="Shape 20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42264" lvl="0" indent="-342264" defTabSz="449833">
              <a:spcBef>
                <a:spcPts val="3200"/>
              </a:spcBef>
              <a:defRPr sz="1800"/>
            </a:pPr>
            <a:r>
              <a:rPr sz="2772"/>
              <a:t>We need to be able to move back up the tree.</a:t>
            </a:r>
          </a:p>
          <a:p>
            <a:pPr marL="342264" lvl="0" indent="-342264" defTabSz="449833">
              <a:spcBef>
                <a:spcPts val="3200"/>
              </a:spcBef>
              <a:defRPr sz="1800"/>
            </a:pPr>
            <a:r>
              <a:rPr sz="2772"/>
              <a:t>So we need to keep track of the parent of the current working node.</a:t>
            </a:r>
          </a:p>
          <a:p>
            <a:pPr marL="342264" lvl="0" indent="-342264" defTabSz="449833">
              <a:spcBef>
                <a:spcPts val="3200"/>
              </a:spcBef>
              <a:defRPr sz="1800"/>
            </a:pPr>
            <a:r>
              <a:rPr sz="2772"/>
              <a:t>We could do this with links from each child node back to its parent.</a:t>
            </a:r>
          </a:p>
          <a:p>
            <a:pPr marL="342264" lvl="0" indent="-342264" defTabSz="449833">
              <a:spcBef>
                <a:spcPts val="3200"/>
              </a:spcBef>
              <a:defRPr sz="1800"/>
            </a:pPr>
            <a:r>
              <a:rPr sz="2772"/>
              <a:t>Or we could store the tree in a list and use the 2 x n trick (if the tree is not complete - most won’t be) then there will be lots of empty space in this list.</a:t>
            </a:r>
          </a:p>
          <a:p>
            <a:pPr marL="342264" lvl="0" indent="-342264" defTabSz="449833">
              <a:spcBef>
                <a:spcPts val="3200"/>
              </a:spcBef>
              <a:defRPr sz="1800"/>
            </a:pPr>
            <a:r>
              <a:rPr sz="2772"/>
              <a:t>Or we could push the parent node onto a stack as we move down the tree and pop parent nodes off the stack when we move back up.</a:t>
            </a:r>
          </a:p>
        </p:txBody>
      </p:sp>
      <p:sp>
        <p:nvSpPr>
          <p:cNvPr id="202" name="Shape 20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18</a:t>
            </a:fld>
            <a:endParaRPr/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Build the tree code</a:t>
            </a:r>
          </a:p>
          <a:p>
            <a:pPr lvl="0">
              <a:defRPr sz="1800"/>
            </a:pPr>
            <a:r>
              <a:rPr sz="3600"/>
              <a:t>set up</a:t>
            </a:r>
          </a:p>
        </p:txBody>
      </p:sp>
      <p:sp>
        <p:nvSpPr>
          <p:cNvPr id="205" name="Shape 20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200"/>
              <a:t>def build_expression_tree(parenthesized_expression):</a:t>
            </a:r>
          </a:p>
          <a:p>
            <a:pPr lvl="0">
              <a:defRPr sz="1800"/>
            </a:pPr>
            <a:r>
              <a:rPr sz="2200"/>
              <a:t>    """Builds an expression parse tree.</a:t>
            </a:r>
          </a:p>
          <a:p>
            <a:pPr lvl="0">
              <a:defRPr sz="1800"/>
            </a:pPr>
            <a:r>
              <a:rPr sz="2200"/>
              <a:t>    </a:t>
            </a:r>
          </a:p>
          <a:p>
            <a:pPr lvl="0">
              <a:defRPr sz="1800"/>
            </a:pPr>
            <a:r>
              <a:rPr sz="2200"/>
              <a:t>    parenthesized_expression -- a fully parenthesized expression</a:t>
            </a:r>
          </a:p>
          <a:p>
            <a:pPr lvl="0">
              <a:defRPr sz="1800"/>
            </a:pPr>
            <a:r>
              <a:rPr sz="2200"/>
              <a:t>    with spaces between tokens</a:t>
            </a:r>
          </a:p>
          <a:p>
            <a:pPr lvl="0">
              <a:defRPr sz="1800"/>
            </a:pPr>
            <a:r>
              <a:rPr sz="2200"/>
              <a:t>    """</a:t>
            </a:r>
          </a:p>
          <a:p>
            <a:pPr lvl="0">
              <a:defRPr sz="1800"/>
            </a:pPr>
            <a:r>
              <a:rPr sz="2200"/>
              <a:t>    token_list = parenthesized_expression.split()</a:t>
            </a:r>
          </a:p>
          <a:p>
            <a:pPr lvl="0">
              <a:defRPr sz="1800"/>
            </a:pPr>
            <a:r>
              <a:rPr sz="2200"/>
              <a:t>    parent_stack = Stack()</a:t>
            </a:r>
          </a:p>
          <a:p>
            <a:pPr lvl="0">
              <a:defRPr sz="1800"/>
            </a:pPr>
            <a:r>
              <a:rPr sz="2200"/>
              <a:t>    expression_tree = BinaryTree('')</a:t>
            </a:r>
          </a:p>
          <a:p>
            <a:pPr lvl="0">
              <a:defRPr sz="1800"/>
            </a:pPr>
            <a:r>
              <a:rPr sz="2200"/>
              <a:t>    parent_stack.push(expression_tree)</a:t>
            </a:r>
          </a:p>
          <a:p>
            <a:pPr lvl="0">
              <a:defRPr sz="1800"/>
            </a:pPr>
            <a:r>
              <a:rPr sz="2200"/>
              <a:t>    current_tree = expression_tree</a:t>
            </a:r>
          </a:p>
        </p:txBody>
      </p:sp>
      <p:sp>
        <p:nvSpPr>
          <p:cNvPr id="206" name="Shape 20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19</a:t>
            </a:fld>
            <a:endParaRPr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Parse Trees</a:t>
            </a:r>
          </a:p>
        </p:txBody>
      </p:sp>
      <p:sp>
        <p:nvSpPr>
          <p:cNvPr id="55" name="Shape 5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What is parsing?</a:t>
            </a:r>
          </a:p>
          <a:p>
            <a:pPr lvl="1">
              <a:defRPr sz="1800"/>
            </a:pPr>
            <a:r>
              <a:rPr sz="3600"/>
              <a:t>Originally from language study</a:t>
            </a:r>
          </a:p>
          <a:p>
            <a:pPr lvl="1">
              <a:defRPr sz="1800"/>
            </a:pPr>
            <a:r>
              <a:rPr sz="3600"/>
              <a:t>The breaking up of sentences into component parts e.g. noun phrase</a:t>
            </a:r>
          </a:p>
          <a:p>
            <a:pPr lvl="0">
              <a:defRPr sz="1800"/>
            </a:pPr>
            <a:r>
              <a:rPr sz="3600"/>
              <a:t>In computing compilers and interpreters parse programming languages.</a:t>
            </a:r>
          </a:p>
          <a:p>
            <a:pPr lvl="0">
              <a:defRPr sz="1800"/>
            </a:pPr>
            <a:r>
              <a:rPr sz="3600"/>
              <a:t>One aspect is parsing expressions.</a:t>
            </a:r>
          </a:p>
        </p:txBody>
      </p:sp>
      <p:sp>
        <p:nvSpPr>
          <p:cNvPr id="56" name="Shape 56"/>
          <p:cNvSpPr>
            <a:spLocks noGrp="1"/>
          </p:cNvSpPr>
          <p:nvPr>
            <p:ph type="sldNum" sz="quarter" idx="2"/>
          </p:nvPr>
        </p:nvSpPr>
        <p:spPr>
          <a:xfrm>
            <a:off x="6375349" y="92519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2</a:t>
            </a:fld>
            <a:endParaRPr/>
          </a:p>
        </p:txBody>
      </p:sp>
      <p:pic>
        <p:nvPicPr>
          <p:cNvPr id="57" name="Screen Shot 2014-05-25 at 2.24.56 pm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815218" y="1233090"/>
            <a:ext cx="2803622" cy="322229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Implementing the rules</a:t>
            </a:r>
          </a:p>
        </p:txBody>
      </p:sp>
      <p:sp>
        <p:nvSpPr>
          <p:cNvPr id="209" name="Shape 209"/>
          <p:cNvSpPr>
            <a:spLocks noGrp="1"/>
          </p:cNvSpPr>
          <p:nvPr>
            <p:ph type="body" idx="1"/>
          </p:nvPr>
        </p:nvSpPr>
        <p:spPr>
          <a:xfrm>
            <a:off x="1249858" y="5250705"/>
            <a:ext cx="10505084" cy="262329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400"/>
              <a:t>for token in token_list:</a:t>
            </a:r>
          </a:p>
          <a:p>
            <a:pPr lvl="0">
              <a:defRPr sz="1800"/>
            </a:pPr>
            <a:r>
              <a:rPr sz="2400"/>
              <a:t>    if token == '(':</a:t>
            </a:r>
          </a:p>
          <a:p>
            <a:pPr lvl="0">
              <a:defRPr sz="1800"/>
            </a:pPr>
            <a:r>
              <a:rPr sz="2400"/>
              <a:t>        current_tree.insert_left('')</a:t>
            </a:r>
          </a:p>
          <a:p>
            <a:pPr lvl="0">
              <a:defRPr sz="1800"/>
            </a:pPr>
            <a:r>
              <a:rPr sz="2400"/>
              <a:t>        parent_stack.push(current_tree)</a:t>
            </a:r>
          </a:p>
          <a:p>
            <a:pPr lvl="0">
              <a:defRPr sz="1800"/>
            </a:pPr>
            <a:r>
              <a:rPr sz="2400"/>
              <a:t>        current_tree = current_tree.get_left_child()</a:t>
            </a:r>
          </a:p>
        </p:txBody>
      </p:sp>
      <p:sp>
        <p:nvSpPr>
          <p:cNvPr id="210" name="Shape 2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20</a:t>
            </a:fld>
            <a:endParaRPr/>
          </a:p>
        </p:txBody>
      </p:sp>
      <p:sp>
        <p:nvSpPr>
          <p:cNvPr id="211" name="Shape 211"/>
          <p:cNvSpPr/>
          <p:nvPr/>
        </p:nvSpPr>
        <p:spPr>
          <a:xfrm>
            <a:off x="1028352" y="2965449"/>
            <a:ext cx="10948096" cy="173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marL="228600" indent="-228600" algn="l">
              <a:spcBef>
                <a:spcPts val="4200"/>
              </a:spcBef>
              <a:buSzPct val="100000"/>
              <a:buAutoNum type="arabicPeriod"/>
            </a:lvl1pPr>
          </a:lstStyle>
          <a:p>
            <a:pPr lvl="0">
              <a:defRPr sz="1800"/>
            </a:pPr>
            <a:r>
              <a:rPr sz="3600"/>
              <a:t>If the current token is a ‘(’, add a new node as the left child of the current node, and descend to the left child. 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Implementing the rules</a:t>
            </a:r>
          </a:p>
        </p:txBody>
      </p:sp>
      <p:sp>
        <p:nvSpPr>
          <p:cNvPr id="214" name="Shape 214"/>
          <p:cNvSpPr>
            <a:spLocks noGrp="1"/>
          </p:cNvSpPr>
          <p:nvPr>
            <p:ph type="body" idx="1"/>
          </p:nvPr>
        </p:nvSpPr>
        <p:spPr>
          <a:xfrm>
            <a:off x="1249858" y="5250705"/>
            <a:ext cx="10505084" cy="262329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400"/>
              <a:t>elif token in ['+', '-', '*', '/']:</a:t>
            </a:r>
          </a:p>
          <a:p>
            <a:pPr lvl="0">
              <a:defRPr sz="1800"/>
            </a:pPr>
            <a:r>
              <a:rPr sz="2400"/>
              <a:t>    current_tree.set_value(token)</a:t>
            </a:r>
          </a:p>
          <a:p>
            <a:pPr lvl="0">
              <a:defRPr sz="1800"/>
            </a:pPr>
            <a:r>
              <a:rPr sz="2400"/>
              <a:t>    current_tree.insert_right('')</a:t>
            </a:r>
          </a:p>
          <a:p>
            <a:pPr lvl="0">
              <a:defRPr sz="1800"/>
            </a:pPr>
            <a:r>
              <a:rPr sz="2400"/>
              <a:t>    parent_stack.push(current_tree)</a:t>
            </a:r>
          </a:p>
          <a:p>
            <a:pPr lvl="0">
              <a:defRPr sz="1800"/>
            </a:pPr>
            <a:r>
              <a:rPr sz="2400"/>
              <a:t>    current_tree = current_tree.get_right_child()</a:t>
            </a:r>
          </a:p>
        </p:txBody>
      </p:sp>
      <p:sp>
        <p:nvSpPr>
          <p:cNvPr id="215" name="Shape 21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21</a:t>
            </a:fld>
            <a:endParaRPr/>
          </a:p>
        </p:txBody>
      </p:sp>
      <p:sp>
        <p:nvSpPr>
          <p:cNvPr id="216" name="Shape 216"/>
          <p:cNvSpPr/>
          <p:nvPr/>
        </p:nvSpPr>
        <p:spPr>
          <a:xfrm>
            <a:off x="1028352" y="2419349"/>
            <a:ext cx="10948096" cy="283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marL="228600" indent="-228600" algn="l">
              <a:spcBef>
                <a:spcPts val="4200"/>
              </a:spcBef>
              <a:buSzPct val="100000"/>
              <a:buAutoNum type="arabicPeriod" startAt="2"/>
            </a:lvl1pPr>
          </a:lstStyle>
          <a:p>
            <a:pPr lvl="0">
              <a:defRPr sz="1800"/>
            </a:pPr>
            <a:r>
              <a:rPr sz="3600"/>
              <a:t>If the current token is in the list [‘+’,‘−’,‘*’,‘/’], set the root value of the current node to the operator represented by the current token. Add a new node as the right child of the current node and descend to the right child. 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Implementing the rules</a:t>
            </a:r>
          </a:p>
        </p:txBody>
      </p:sp>
      <p:sp>
        <p:nvSpPr>
          <p:cNvPr id="219" name="Shape 219"/>
          <p:cNvSpPr>
            <a:spLocks noGrp="1"/>
          </p:cNvSpPr>
          <p:nvPr>
            <p:ph type="body" idx="1"/>
          </p:nvPr>
        </p:nvSpPr>
        <p:spPr>
          <a:xfrm>
            <a:off x="1249858" y="4958605"/>
            <a:ext cx="10505084" cy="132229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400"/>
              <a:t>elif is_number(token):</a:t>
            </a:r>
          </a:p>
          <a:p>
            <a:pPr lvl="0">
              <a:defRPr sz="1800"/>
            </a:pPr>
            <a:r>
              <a:rPr sz="2400"/>
              <a:t>    current_tree.set_value(float(token))</a:t>
            </a:r>
          </a:p>
          <a:p>
            <a:pPr lvl="0">
              <a:defRPr sz="1800"/>
            </a:pPr>
            <a:r>
              <a:rPr sz="2400"/>
              <a:t>    current_tree = parent_stack.pop()</a:t>
            </a:r>
          </a:p>
        </p:txBody>
      </p:sp>
      <p:sp>
        <p:nvSpPr>
          <p:cNvPr id="220" name="Shape 22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22</a:t>
            </a:fld>
            <a:endParaRPr/>
          </a:p>
        </p:txBody>
      </p:sp>
      <p:sp>
        <p:nvSpPr>
          <p:cNvPr id="221" name="Shape 221"/>
          <p:cNvSpPr/>
          <p:nvPr/>
        </p:nvSpPr>
        <p:spPr>
          <a:xfrm>
            <a:off x="1028352" y="2965449"/>
            <a:ext cx="10948096" cy="173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marL="228600" indent="-228600" algn="l">
              <a:spcBef>
                <a:spcPts val="4200"/>
              </a:spcBef>
              <a:buSzPct val="100000"/>
              <a:buAutoNum type="arabicPeriod" startAt="3"/>
            </a:lvl1pPr>
          </a:lstStyle>
          <a:p>
            <a:pPr lvl="0">
              <a:defRPr sz="1800"/>
            </a:pPr>
            <a:r>
              <a:rPr sz="3600"/>
              <a:t>If the current token is a number, set the root value of the current node to the number and return to the parent. </a:t>
            </a:r>
          </a:p>
        </p:txBody>
      </p:sp>
      <p:sp>
        <p:nvSpPr>
          <p:cNvPr id="222" name="Shape 222"/>
          <p:cNvSpPr/>
          <p:nvPr/>
        </p:nvSpPr>
        <p:spPr>
          <a:xfrm>
            <a:off x="6891821" y="6730999"/>
            <a:ext cx="5875958" cy="2336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>
                <a:latin typeface="Courier"/>
                <a:ea typeface="Courier"/>
                <a:cs typeface="Courier"/>
                <a:sym typeface="Courier"/>
              </a:rPr>
              <a:t>def is_number(token):</a:t>
            </a:r>
          </a:p>
          <a:p>
            <a:pPr lvl="0" algn="l">
              <a:defRPr sz="1800"/>
            </a:pPr>
            <a:r>
              <a:rPr>
                <a:latin typeface="Courier"/>
                <a:ea typeface="Courier"/>
                <a:cs typeface="Courier"/>
                <a:sym typeface="Courier"/>
              </a:rPr>
              <a:t>    """Check if the token is a number."""</a:t>
            </a:r>
          </a:p>
          <a:p>
            <a:pPr lvl="0" algn="l">
              <a:defRPr sz="1800"/>
            </a:pPr>
            <a:r>
              <a:rPr>
                <a:latin typeface="Courier"/>
                <a:ea typeface="Courier"/>
                <a:cs typeface="Courier"/>
                <a:sym typeface="Courier"/>
              </a:rPr>
              <a:t>    try:</a:t>
            </a:r>
          </a:p>
          <a:p>
            <a:pPr lvl="0" algn="l">
              <a:defRPr sz="1800"/>
            </a:pPr>
            <a:r>
              <a:rPr>
                <a:latin typeface="Courier"/>
                <a:ea typeface="Courier"/>
                <a:cs typeface="Courier"/>
                <a:sym typeface="Courier"/>
              </a:rPr>
              <a:t>        float(token)</a:t>
            </a:r>
          </a:p>
          <a:p>
            <a:pPr lvl="0" algn="l">
              <a:defRPr sz="1800"/>
            </a:pPr>
            <a:r>
              <a:rPr>
                <a:latin typeface="Courier"/>
                <a:ea typeface="Courier"/>
                <a:cs typeface="Courier"/>
                <a:sym typeface="Courier"/>
              </a:rPr>
              <a:t>    except:</a:t>
            </a:r>
          </a:p>
          <a:p>
            <a:pPr lvl="0" algn="l">
              <a:defRPr sz="1800"/>
            </a:pPr>
            <a:r>
              <a:rPr>
                <a:latin typeface="Courier"/>
                <a:ea typeface="Courier"/>
                <a:cs typeface="Courier"/>
                <a:sym typeface="Courier"/>
              </a:rPr>
              <a:t>        return False</a:t>
            </a:r>
          </a:p>
          <a:p>
            <a:pPr lvl="0" algn="l">
              <a:defRPr sz="1800"/>
            </a:pPr>
            <a:r>
              <a:rPr>
                <a:latin typeface="Courier"/>
                <a:ea typeface="Courier"/>
                <a:cs typeface="Courier"/>
                <a:sym typeface="Courier"/>
              </a:rPr>
              <a:t>    else:</a:t>
            </a:r>
          </a:p>
          <a:p>
            <a:pPr lvl="0" algn="l">
              <a:defRPr sz="1800"/>
            </a:pPr>
            <a:r>
              <a:rPr>
                <a:latin typeface="Courier"/>
                <a:ea typeface="Courier"/>
                <a:cs typeface="Courier"/>
                <a:sym typeface="Courier"/>
              </a:rPr>
              <a:t>        return True</a:t>
            </a: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Implementing the rules</a:t>
            </a:r>
          </a:p>
        </p:txBody>
      </p:sp>
      <p:sp>
        <p:nvSpPr>
          <p:cNvPr id="225" name="Shape 225"/>
          <p:cNvSpPr>
            <a:spLocks noGrp="1"/>
          </p:cNvSpPr>
          <p:nvPr>
            <p:ph type="body" idx="1"/>
          </p:nvPr>
        </p:nvSpPr>
        <p:spPr>
          <a:xfrm>
            <a:off x="1249858" y="5250705"/>
            <a:ext cx="10505084" cy="262329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400"/>
              <a:t>elif token == ')':</a:t>
            </a:r>
          </a:p>
          <a:p>
            <a:pPr lvl="0">
              <a:defRPr sz="1800"/>
            </a:pPr>
            <a:r>
              <a:rPr sz="2400"/>
              <a:t>    current_tree = parent_stack.pop()</a:t>
            </a:r>
          </a:p>
          <a:p>
            <a:pPr lvl="0">
              <a:defRPr sz="1800"/>
            </a:pPr>
            <a:r>
              <a:rPr sz="2400"/>
              <a:t>else:</a:t>
            </a:r>
          </a:p>
          <a:p>
            <a:pPr lvl="0">
              <a:defRPr sz="1800"/>
            </a:pPr>
            <a:r>
              <a:rPr sz="2400"/>
              <a:t>    raise ValueError</a:t>
            </a:r>
          </a:p>
        </p:txBody>
      </p:sp>
      <p:sp>
        <p:nvSpPr>
          <p:cNvPr id="226" name="Shape 22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23</a:t>
            </a:fld>
            <a:endParaRPr/>
          </a:p>
        </p:txBody>
      </p:sp>
      <p:sp>
        <p:nvSpPr>
          <p:cNvPr id="227" name="Shape 227"/>
          <p:cNvSpPr/>
          <p:nvPr/>
        </p:nvSpPr>
        <p:spPr>
          <a:xfrm>
            <a:off x="1028352" y="3238500"/>
            <a:ext cx="10948096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marL="228600" indent="-228600" algn="l">
              <a:spcBef>
                <a:spcPts val="4200"/>
              </a:spcBef>
              <a:buSzPct val="100000"/>
              <a:buAutoNum type="arabicPeriod" startAt="4"/>
            </a:lvl1pPr>
          </a:lstStyle>
          <a:p>
            <a:pPr lvl="0">
              <a:defRPr sz="1800"/>
            </a:pPr>
            <a:r>
              <a:rPr sz="3600"/>
              <a:t>If the current token is a ‘)’, go to the parent of the current node. 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49148">
              <a:defRPr sz="7519"/>
            </a:lvl1pPr>
          </a:lstStyle>
          <a:p>
            <a:pPr lvl="0">
              <a:defRPr sz="1800"/>
            </a:pPr>
            <a:r>
              <a:rPr sz="7519"/>
              <a:t>Evaluating the expression</a:t>
            </a:r>
          </a:p>
        </p:txBody>
      </p:sp>
      <p:sp>
        <p:nvSpPr>
          <p:cNvPr id="230" name="Shape 23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Once we have generated the expression tree we can easily evaluate the expression.</a:t>
            </a:r>
          </a:p>
          <a:p>
            <a:pPr lvl="0">
              <a:defRPr sz="1800"/>
            </a:pPr>
            <a:r>
              <a:rPr sz="3600"/>
              <a:t>In a compiler the expression would contain variables which we wouldn’t know the value of until the program ran, so the evaluation would be done at run time.</a:t>
            </a:r>
          </a:p>
        </p:txBody>
      </p:sp>
      <p:sp>
        <p:nvSpPr>
          <p:cNvPr id="231" name="Shape 2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24</a:t>
            </a:fld>
            <a:endParaRPr/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54990">
              <a:defRPr sz="7600"/>
            </a:lvl1pPr>
          </a:lstStyle>
          <a:p>
            <a:pPr lvl="0">
              <a:defRPr sz="1800"/>
            </a:pPr>
            <a:r>
              <a:rPr sz="7600"/>
              <a:t>How would you evaluate?</a:t>
            </a:r>
          </a:p>
        </p:txBody>
      </p:sp>
      <p:sp>
        <p:nvSpPr>
          <p:cNvPr id="234" name="Shape 23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25</a:t>
            </a:fld>
            <a:endParaRPr/>
          </a:p>
        </p:txBody>
      </p:sp>
      <p:grpSp>
        <p:nvGrpSpPr>
          <p:cNvPr id="244" name="Group 244"/>
          <p:cNvGrpSpPr/>
          <p:nvPr/>
        </p:nvGrpSpPr>
        <p:grpSpPr>
          <a:xfrm>
            <a:off x="2851150" y="2822575"/>
            <a:ext cx="7302500" cy="5499100"/>
            <a:chOff x="0" y="0"/>
            <a:chExt cx="7302500" cy="5499100"/>
          </a:xfrm>
        </p:grpSpPr>
        <p:sp>
          <p:nvSpPr>
            <p:cNvPr id="235" name="Shape 235"/>
            <p:cNvSpPr/>
            <p:nvPr/>
          </p:nvSpPr>
          <p:spPr>
            <a:xfrm>
              <a:off x="1905000" y="0"/>
              <a:ext cx="1270000" cy="1270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FFFFFF"/>
            </a:solidFill>
            <a:ln w="635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1800"/>
              </a:pPr>
              <a:r>
                <a:rPr sz="3600"/>
                <a:t>+</a:t>
              </a:r>
            </a:p>
          </p:txBody>
        </p:sp>
        <p:sp>
          <p:nvSpPr>
            <p:cNvPr id="236" name="Shape 236"/>
            <p:cNvSpPr/>
            <p:nvPr/>
          </p:nvSpPr>
          <p:spPr>
            <a:xfrm>
              <a:off x="0" y="2120900"/>
              <a:ext cx="1270000" cy="1270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FFFFFF"/>
            </a:solidFill>
            <a:ln w="635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1800"/>
              </a:pPr>
              <a:r>
                <a:rPr sz="3600"/>
                <a:t>3</a:t>
              </a:r>
            </a:p>
          </p:txBody>
        </p:sp>
        <p:sp>
          <p:nvSpPr>
            <p:cNvPr id="237" name="Shape 237"/>
            <p:cNvSpPr/>
            <p:nvPr/>
          </p:nvSpPr>
          <p:spPr>
            <a:xfrm flipH="1">
              <a:off x="1031648" y="1121935"/>
              <a:ext cx="1154518" cy="1154518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8" name="Shape 238"/>
            <p:cNvSpPr/>
            <p:nvPr/>
          </p:nvSpPr>
          <p:spPr>
            <a:xfrm>
              <a:off x="3924300" y="2120900"/>
              <a:ext cx="1270000" cy="1270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FFFFFF"/>
            </a:solidFill>
            <a:ln w="635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1800"/>
              </a:pPr>
              <a:r>
                <a:rPr sz="3600"/>
                <a:t>*</a:t>
              </a:r>
            </a:p>
          </p:txBody>
        </p:sp>
        <p:sp>
          <p:nvSpPr>
            <p:cNvPr id="239" name="Shape 239"/>
            <p:cNvSpPr/>
            <p:nvPr/>
          </p:nvSpPr>
          <p:spPr>
            <a:xfrm>
              <a:off x="2933699" y="1130300"/>
              <a:ext cx="1154518" cy="1154518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0" name="Shape 240"/>
            <p:cNvSpPr/>
            <p:nvPr/>
          </p:nvSpPr>
          <p:spPr>
            <a:xfrm>
              <a:off x="1943100" y="4229100"/>
              <a:ext cx="1270000" cy="1270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FFFFFF"/>
            </a:solidFill>
            <a:ln w="635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1800"/>
              </a:pPr>
              <a:r>
                <a:rPr sz="3600"/>
                <a:t>4</a:t>
              </a:r>
            </a:p>
          </p:txBody>
        </p:sp>
        <p:sp>
          <p:nvSpPr>
            <p:cNvPr id="241" name="Shape 241"/>
            <p:cNvSpPr/>
            <p:nvPr/>
          </p:nvSpPr>
          <p:spPr>
            <a:xfrm flipH="1">
              <a:off x="2974749" y="3230135"/>
              <a:ext cx="1154517" cy="1154518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2" name="Shape 242"/>
            <p:cNvSpPr/>
            <p:nvPr/>
          </p:nvSpPr>
          <p:spPr>
            <a:xfrm>
              <a:off x="6032500" y="4229100"/>
              <a:ext cx="1270000" cy="1270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FFFFFF"/>
            </a:solidFill>
            <a:ln w="635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1800"/>
              </a:pPr>
              <a:r>
                <a:rPr sz="3600"/>
                <a:t>5</a:t>
              </a:r>
            </a:p>
          </p:txBody>
        </p:sp>
        <p:sp>
          <p:nvSpPr>
            <p:cNvPr id="243" name="Shape 243"/>
            <p:cNvSpPr/>
            <p:nvPr/>
          </p:nvSpPr>
          <p:spPr>
            <a:xfrm>
              <a:off x="5041899" y="3238500"/>
              <a:ext cx="1154518" cy="1154518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  <p:sp>
        <p:nvSpPr>
          <p:cNvPr id="245" name="Shape 245"/>
          <p:cNvSpPr/>
          <p:nvPr/>
        </p:nvSpPr>
        <p:spPr>
          <a:xfrm>
            <a:off x="8175599" y="5248275"/>
            <a:ext cx="434980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evaluate this subtree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" grpId="1" animBg="1" advAuto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Algorithm</a:t>
            </a:r>
          </a:p>
        </p:txBody>
      </p:sp>
      <p:sp>
        <p:nvSpPr>
          <p:cNvPr id="248" name="Shape 24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22275" lvl="0" indent="-422275" defTabSz="554990">
              <a:spcBef>
                <a:spcPts val="3900"/>
              </a:spcBef>
              <a:defRPr sz="1800"/>
            </a:pPr>
            <a:r>
              <a:rPr sz="3420"/>
              <a:t>To evaluate the subtree under a node</a:t>
            </a:r>
          </a:p>
          <a:p>
            <a:pPr marL="844550" lvl="1" indent="-422275" defTabSz="554990">
              <a:spcBef>
                <a:spcPts val="3900"/>
              </a:spcBef>
              <a:defRPr sz="1800"/>
            </a:pPr>
            <a:r>
              <a:rPr sz="3420"/>
              <a:t>if the node has children</a:t>
            </a:r>
          </a:p>
          <a:p>
            <a:pPr marL="1266825" lvl="2" indent="-422275" defTabSz="554990">
              <a:spcBef>
                <a:spcPts val="3900"/>
              </a:spcBef>
              <a:defRPr sz="1800"/>
            </a:pPr>
            <a:r>
              <a:rPr sz="3420"/>
              <a:t>the node holds an operator</a:t>
            </a:r>
          </a:p>
          <a:p>
            <a:pPr marL="1266825" lvl="2" indent="-422275" defTabSz="554990">
              <a:spcBef>
                <a:spcPts val="3900"/>
              </a:spcBef>
              <a:defRPr sz="1800"/>
            </a:pPr>
            <a:r>
              <a:rPr sz="3420"/>
              <a:t>return the result of applying the operator on the left and right subtrees</a:t>
            </a:r>
          </a:p>
          <a:p>
            <a:pPr marL="844550" lvl="1" indent="-422275" defTabSz="554990">
              <a:spcBef>
                <a:spcPts val="3900"/>
              </a:spcBef>
              <a:defRPr sz="1800"/>
            </a:pPr>
            <a:r>
              <a:rPr sz="3420"/>
              <a:t>else the node held a number</a:t>
            </a:r>
          </a:p>
          <a:p>
            <a:pPr marL="1266825" lvl="2" indent="-422275" defTabSz="554990">
              <a:spcBef>
                <a:spcPts val="3900"/>
              </a:spcBef>
              <a:defRPr sz="1800"/>
            </a:pPr>
            <a:r>
              <a:rPr sz="3420"/>
              <a:t>return the number</a:t>
            </a:r>
          </a:p>
        </p:txBody>
      </p:sp>
      <p:sp>
        <p:nvSpPr>
          <p:cNvPr id="249" name="Shape 2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26</a:t>
            </a:fld>
            <a:endParaRPr/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Evaluation Code</a:t>
            </a:r>
          </a:p>
        </p:txBody>
      </p:sp>
      <p:sp>
        <p:nvSpPr>
          <p:cNvPr id="252" name="Shape 25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200"/>
              <a:t>import operator</a:t>
            </a:r>
          </a:p>
          <a:p>
            <a:pPr lvl="0">
              <a:defRPr sz="1800"/>
            </a:pPr>
            <a:r>
              <a:rPr sz="2200"/>
              <a:t>def evaluate(expression_tree):</a:t>
            </a:r>
          </a:p>
          <a:p>
            <a:pPr lvl="0">
              <a:defRPr sz="1800"/>
            </a:pPr>
            <a:r>
              <a:rPr sz="2200"/>
              <a:t>    """Return the result of evaluating the expression."""</a:t>
            </a:r>
          </a:p>
          <a:p>
            <a:pPr lvl="0">
              <a:defRPr sz="1800"/>
            </a:pPr>
            <a:r>
              <a:rPr sz="2200"/>
              <a:t>    token = expression_tree.get_value()</a:t>
            </a:r>
          </a:p>
          <a:p>
            <a:pPr lvl="0">
              <a:defRPr sz="1800"/>
            </a:pPr>
            <a:endParaRPr sz="2200"/>
          </a:p>
          <a:p>
            <a:pPr lvl="0">
              <a:defRPr sz="1800"/>
            </a:pPr>
            <a:r>
              <a:rPr sz="2200"/>
              <a:t>    operations = {'+':operator.add, '-':operator.sub,</a:t>
            </a:r>
          </a:p>
          <a:p>
            <a:pPr lvl="0">
              <a:defRPr sz="1800"/>
            </a:pPr>
            <a:r>
              <a:rPr sz="2200"/>
              <a:t>                  '*':operator.mul, ‘/':operator.truediv}</a:t>
            </a:r>
          </a:p>
          <a:p>
            <a:pPr lvl="0">
              <a:defRPr sz="1800"/>
            </a:pPr>
            <a:endParaRPr sz="2200"/>
          </a:p>
          <a:p>
            <a:pPr lvl="0">
              <a:defRPr sz="1800"/>
            </a:pPr>
            <a:r>
              <a:rPr sz="2200"/>
              <a:t>    left = expression_tree.get_left_child()</a:t>
            </a:r>
          </a:p>
          <a:p>
            <a:pPr lvl="0">
              <a:defRPr sz="1800"/>
            </a:pPr>
            <a:r>
              <a:rPr sz="2200"/>
              <a:t>    right = expression_tree.get_right_child()</a:t>
            </a:r>
          </a:p>
          <a:p>
            <a:pPr lvl="0">
              <a:defRPr sz="1800"/>
            </a:pPr>
            <a:r>
              <a:rPr sz="2200"/>
              <a:t>    if left and right:</a:t>
            </a:r>
          </a:p>
          <a:p>
            <a:pPr lvl="0">
              <a:defRPr sz="1800"/>
            </a:pPr>
            <a:r>
              <a:rPr sz="2200"/>
              <a:t>        return operations[token](evaluate(left), evaluate(right))</a:t>
            </a:r>
          </a:p>
          <a:p>
            <a:pPr lvl="0">
              <a:defRPr sz="1800"/>
            </a:pPr>
            <a:r>
              <a:rPr sz="2200"/>
              <a:t>    else:</a:t>
            </a:r>
          </a:p>
          <a:p>
            <a:pPr lvl="0">
              <a:defRPr sz="1800"/>
            </a:pPr>
            <a:r>
              <a:rPr sz="2200"/>
              <a:t>        return token</a:t>
            </a:r>
          </a:p>
        </p:txBody>
      </p:sp>
      <p:sp>
        <p:nvSpPr>
          <p:cNvPr id="253" name="Shape 25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27</a:t>
            </a:fld>
            <a:endParaRPr/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25779">
              <a:defRPr sz="7200"/>
            </a:lvl1pPr>
          </a:lstStyle>
          <a:p>
            <a:pPr lvl="0">
              <a:defRPr sz="1800"/>
            </a:pPr>
            <a:r>
              <a:rPr sz="7200"/>
              <a:t>What is that operator stuff?</a:t>
            </a:r>
          </a:p>
        </p:txBody>
      </p:sp>
      <p:sp>
        <p:nvSpPr>
          <p:cNvPr id="256" name="Shape 25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35609" lvl="0" indent="-435609" defTabSz="572516">
              <a:spcBef>
                <a:spcPts val="4100"/>
              </a:spcBef>
              <a:defRPr sz="1800"/>
            </a:pPr>
            <a:r>
              <a:rPr sz="3528"/>
              <a:t>The operator module provides functions to add, subtract etc.</a:t>
            </a:r>
          </a:p>
          <a:p>
            <a:pPr marL="435609" lvl="0" indent="-435609" defTabSz="572516">
              <a:spcBef>
                <a:spcPts val="4100"/>
              </a:spcBef>
              <a:defRPr sz="1800"/>
            </a:pPr>
            <a:r>
              <a:rPr sz="3528"/>
              <a:t>We use a dictionary “operations” to connect the tokens “+”, “-”, “*” and “/” with the corresponding function.</a:t>
            </a:r>
          </a:p>
          <a:p>
            <a:pPr marL="435609" lvl="0" indent="-435609" defTabSz="572516">
              <a:spcBef>
                <a:spcPts val="4100"/>
              </a:spcBef>
              <a:defRPr sz="1800"/>
            </a:pPr>
            <a:r>
              <a:rPr sz="3528"/>
              <a:t>The line </a:t>
            </a:r>
          </a:p>
          <a:p>
            <a:pPr marL="0" lvl="2" indent="448055" defTabSz="572516">
              <a:spcBef>
                <a:spcPts val="2000"/>
              </a:spcBef>
              <a:buSzTx/>
              <a:buNone/>
              <a:defRPr sz="1800"/>
            </a:pPr>
            <a:r>
              <a:rPr sz="2744">
                <a:latin typeface="Courier"/>
                <a:ea typeface="Courier"/>
                <a:cs typeface="Courier"/>
                <a:sym typeface="Courier"/>
              </a:rPr>
              <a:t>operations[token](evaluate(left), evaluate(right))</a:t>
            </a:r>
            <a:r>
              <a:rPr sz="3528"/>
              <a:t>  </a:t>
            </a:r>
          </a:p>
          <a:p>
            <a:pPr marL="0" lvl="2" indent="448055" defTabSz="572516">
              <a:spcBef>
                <a:spcPts val="2000"/>
              </a:spcBef>
              <a:buSzTx/>
              <a:buNone/>
              <a:defRPr sz="1800"/>
            </a:pPr>
            <a:r>
              <a:rPr sz="3528"/>
              <a:t>evokes the function on its parameters.</a:t>
            </a:r>
          </a:p>
        </p:txBody>
      </p:sp>
      <p:sp>
        <p:nvSpPr>
          <p:cNvPr id="257" name="Shape 25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28</a:t>
            </a:fld>
            <a:endParaRPr/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Tree Traversals</a:t>
            </a:r>
          </a:p>
          <a:p>
            <a:pPr lvl="0">
              <a:defRPr sz="1800"/>
            </a:pPr>
            <a:r>
              <a:rPr sz="2400"/>
              <a:t>Text book Section 6.7</a:t>
            </a:r>
          </a:p>
        </p:txBody>
      </p:sp>
      <p:sp>
        <p:nvSpPr>
          <p:cNvPr id="260" name="Shape 26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93370" lvl="0" indent="-293370" defTabSz="385572">
              <a:spcBef>
                <a:spcPts val="2700"/>
              </a:spcBef>
              <a:defRPr sz="1800"/>
            </a:pPr>
            <a:r>
              <a:rPr sz="2376"/>
              <a:t>With a binary tree we can recursively travel through all of the nodes (or traverse) in three standard ways.</a:t>
            </a:r>
          </a:p>
          <a:p>
            <a:pPr marL="293370" lvl="0" indent="-293370" defTabSz="385572">
              <a:spcBef>
                <a:spcPts val="2700"/>
              </a:spcBef>
              <a:defRPr sz="1800"/>
            </a:pPr>
            <a:r>
              <a:rPr sz="2376"/>
              <a:t>We can deal with the node first then deal with the left subtree, then the right subtree.</a:t>
            </a:r>
          </a:p>
          <a:p>
            <a:pPr marL="586740" lvl="1" indent="-293370" defTabSz="385572">
              <a:spcBef>
                <a:spcPts val="2700"/>
              </a:spcBef>
              <a:defRPr sz="1800"/>
            </a:pPr>
            <a:r>
              <a:rPr sz="2376"/>
              <a:t>This is a preorder traversal.</a:t>
            </a:r>
          </a:p>
          <a:p>
            <a:pPr marL="293370" lvl="0" indent="-293370" defTabSz="385572">
              <a:spcBef>
                <a:spcPts val="2700"/>
              </a:spcBef>
              <a:defRPr sz="1800"/>
            </a:pPr>
            <a:r>
              <a:rPr sz="2376"/>
              <a:t>We can deal with the left subtree, then with the node, then with the right subtree.</a:t>
            </a:r>
          </a:p>
          <a:p>
            <a:pPr marL="586740" lvl="1" indent="-293370" defTabSz="385572">
              <a:spcBef>
                <a:spcPts val="2700"/>
              </a:spcBef>
              <a:defRPr sz="1800"/>
            </a:pPr>
            <a:r>
              <a:rPr sz="2376"/>
              <a:t>This is an inorder traversal (and as we will see this keeps things in order).</a:t>
            </a:r>
          </a:p>
          <a:p>
            <a:pPr marL="293370" lvl="0" indent="-293370" defTabSz="385572">
              <a:spcBef>
                <a:spcPts val="2700"/>
              </a:spcBef>
              <a:defRPr sz="1800"/>
            </a:pPr>
            <a:r>
              <a:rPr sz="2376"/>
              <a:t>We can deal with the left subtree, then the right subtree and lastly the node itself.</a:t>
            </a:r>
          </a:p>
          <a:p>
            <a:pPr marL="586740" lvl="1" indent="-293370" defTabSz="385572">
              <a:spcBef>
                <a:spcPts val="2700"/>
              </a:spcBef>
              <a:defRPr sz="1800"/>
            </a:pPr>
            <a:r>
              <a:rPr sz="2376"/>
              <a:t>This is a postorder traversal (we used this to evaluate expression trees).</a:t>
            </a:r>
          </a:p>
        </p:txBody>
      </p:sp>
      <p:sp>
        <p:nvSpPr>
          <p:cNvPr id="261" name="Shape 26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29</a:t>
            </a:fld>
            <a:endParaRPr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Expression Trees</a:t>
            </a:r>
          </a:p>
        </p:txBody>
      </p:sp>
      <p:sp>
        <p:nvSpPr>
          <p:cNvPr id="60" name="Shape 60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5723087" cy="6286500"/>
          </a:xfrm>
          <a:prstGeom prst="rect">
            <a:avLst/>
          </a:prstGeom>
        </p:spPr>
        <p:txBody>
          <a:bodyPr/>
          <a:lstStyle/>
          <a:p>
            <a:pPr marL="360045" lvl="0" indent="-360045" defTabSz="473201">
              <a:spcBef>
                <a:spcPts val="3400"/>
              </a:spcBef>
              <a:defRPr sz="1800"/>
            </a:pPr>
            <a:r>
              <a:rPr sz="2916"/>
              <a:t>The leaves are values and the other nodes are operators.</a:t>
            </a:r>
          </a:p>
          <a:p>
            <a:pPr marL="360045" lvl="0" indent="-360045" defTabSz="473201">
              <a:spcBef>
                <a:spcPts val="3400"/>
              </a:spcBef>
              <a:defRPr sz="1800"/>
            </a:pPr>
            <a:r>
              <a:rPr sz="2916"/>
              <a:t>We can use them to represent and evaluate the expression.</a:t>
            </a:r>
          </a:p>
          <a:p>
            <a:pPr marL="720090" lvl="1" indent="-360045" defTabSz="473201">
              <a:spcBef>
                <a:spcPts val="3400"/>
              </a:spcBef>
              <a:defRPr sz="1800"/>
            </a:pPr>
            <a:r>
              <a:rPr sz="2916"/>
              <a:t>We work up from the bottom evaluating subtrees.</a:t>
            </a:r>
          </a:p>
          <a:p>
            <a:pPr marL="360045" lvl="0" indent="-360045" defTabSz="473201">
              <a:spcBef>
                <a:spcPts val="3400"/>
              </a:spcBef>
              <a:defRPr sz="1800"/>
            </a:pPr>
            <a:r>
              <a:rPr sz="2916"/>
              <a:t>Compilers can use this to generate efficient code - e.g. how many registers are needed to calculate this expression.</a:t>
            </a:r>
          </a:p>
        </p:txBody>
      </p:sp>
      <p:sp>
        <p:nvSpPr>
          <p:cNvPr id="61" name="Shape 61"/>
          <p:cNvSpPr>
            <a:spLocks noGrp="1"/>
          </p:cNvSpPr>
          <p:nvPr>
            <p:ph type="sldNum" sz="quarter" idx="2"/>
          </p:nvPr>
        </p:nvSpPr>
        <p:spPr>
          <a:xfrm>
            <a:off x="6375349" y="92519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3</a:t>
            </a:fld>
            <a:endParaRPr/>
          </a:p>
        </p:txBody>
      </p:sp>
      <p:pic>
        <p:nvPicPr>
          <p:cNvPr id="62" name="Screen Shot 2014-05-25 at 2.58.30 pm.png"/>
          <p:cNvPicPr/>
          <p:nvPr/>
        </p:nvPicPr>
        <p:blipFill>
          <a:blip r:embed="rId2">
            <a:alphaModFix amt="68468"/>
            <a:extLst/>
          </a:blip>
          <a:stretch>
            <a:fillRect/>
          </a:stretch>
        </p:blipFill>
        <p:spPr>
          <a:xfrm>
            <a:off x="7592119" y="3013546"/>
            <a:ext cx="4572001" cy="2971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63" name="Screen Shot 2014-05-25 at 3.00.40 pm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931719" y="6395392"/>
            <a:ext cx="5892801" cy="19685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90727">
              <a:defRPr sz="6719"/>
            </a:lvl1pPr>
          </a:lstStyle>
          <a:p>
            <a:pPr lvl="0">
              <a:defRPr sz="1800"/>
            </a:pPr>
            <a:r>
              <a:rPr sz="6719"/>
              <a:t>Code for printing tree traversals</a:t>
            </a:r>
          </a:p>
        </p:txBody>
      </p:sp>
      <p:sp>
        <p:nvSpPr>
          <p:cNvPr id="264" name="Shape 26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479044">
              <a:defRPr sz="1800"/>
            </a:pPr>
            <a:r>
              <a:rPr sz="2050"/>
              <a:t>def print_preorder(tree):</a:t>
            </a:r>
          </a:p>
          <a:p>
            <a:pPr lvl="0" defTabSz="479044">
              <a:defRPr sz="1800"/>
            </a:pPr>
            <a:r>
              <a:rPr sz="2050"/>
              <a:t>    """Print the preorder traversal of the tree."""</a:t>
            </a:r>
          </a:p>
          <a:p>
            <a:pPr lvl="0" defTabSz="479044">
              <a:defRPr sz="1800"/>
            </a:pPr>
            <a:r>
              <a:rPr sz="2050"/>
              <a:t>    if tree:</a:t>
            </a:r>
          </a:p>
          <a:p>
            <a:pPr lvl="0" defTabSz="479044">
              <a:defRPr sz="1800"/>
            </a:pPr>
            <a:r>
              <a:rPr sz="2050"/>
              <a:t>        print(tree.get_value(), end=' ')</a:t>
            </a:r>
          </a:p>
          <a:p>
            <a:pPr lvl="0" defTabSz="479044">
              <a:defRPr sz="1800"/>
            </a:pPr>
            <a:r>
              <a:rPr sz="2050"/>
              <a:t>        print_preorder(tree.get_left_child())</a:t>
            </a:r>
          </a:p>
          <a:p>
            <a:pPr lvl="0" defTabSz="479044">
              <a:defRPr sz="1800"/>
            </a:pPr>
            <a:r>
              <a:rPr sz="2050"/>
              <a:t>        print_preorder(tree.get_right_child())</a:t>
            </a:r>
          </a:p>
          <a:p>
            <a:pPr lvl="0" defTabSz="479044">
              <a:defRPr sz="1800"/>
            </a:pPr>
            <a:r>
              <a:rPr sz="2050"/>
              <a:t>        </a:t>
            </a:r>
          </a:p>
          <a:p>
            <a:pPr lvl="0" defTabSz="479044">
              <a:defRPr sz="1800"/>
            </a:pPr>
            <a:r>
              <a:rPr sz="2050"/>
              <a:t>def print_postorder(tree):</a:t>
            </a:r>
          </a:p>
          <a:p>
            <a:pPr lvl="0" defTabSz="479044">
              <a:defRPr sz="1800"/>
            </a:pPr>
            <a:r>
              <a:rPr sz="2050"/>
              <a:t>    """Print the postorder traversal of the tree."""</a:t>
            </a:r>
          </a:p>
          <a:p>
            <a:pPr lvl="0" defTabSz="479044">
              <a:defRPr sz="1800"/>
            </a:pPr>
            <a:r>
              <a:rPr sz="2050"/>
              <a:t>    if tree:</a:t>
            </a:r>
          </a:p>
          <a:p>
            <a:pPr lvl="0" defTabSz="479044">
              <a:defRPr sz="1800"/>
            </a:pPr>
            <a:r>
              <a:rPr sz="2050"/>
              <a:t>        print_postorder(tree.get_left_child())</a:t>
            </a:r>
          </a:p>
          <a:p>
            <a:pPr lvl="0" defTabSz="479044">
              <a:defRPr sz="1800"/>
            </a:pPr>
            <a:r>
              <a:rPr sz="2050"/>
              <a:t>        print_postorder(tree.get_right_child())</a:t>
            </a:r>
          </a:p>
          <a:p>
            <a:pPr lvl="0" defTabSz="479044">
              <a:defRPr sz="1800"/>
            </a:pPr>
            <a:r>
              <a:rPr sz="2050"/>
              <a:t>        print(tree.get_value(), end=' ')</a:t>
            </a:r>
          </a:p>
          <a:p>
            <a:pPr lvl="0" defTabSz="479044">
              <a:defRPr sz="1800"/>
            </a:pPr>
            <a:r>
              <a:rPr sz="2050"/>
              <a:t>        </a:t>
            </a:r>
          </a:p>
          <a:p>
            <a:pPr lvl="0" defTabSz="479044">
              <a:defRPr sz="1800"/>
            </a:pPr>
            <a:r>
              <a:rPr sz="2050"/>
              <a:t>def print_inorder(tree):</a:t>
            </a:r>
          </a:p>
          <a:p>
            <a:pPr lvl="0" defTabSz="479044">
              <a:defRPr sz="1800"/>
            </a:pPr>
            <a:r>
              <a:rPr sz="2050"/>
              <a:t>    """Print the inorder traversal of the tree."""</a:t>
            </a:r>
          </a:p>
          <a:p>
            <a:pPr lvl="0" defTabSz="479044">
              <a:defRPr sz="1800"/>
            </a:pPr>
            <a:r>
              <a:rPr sz="2050"/>
              <a:t>    if tree:</a:t>
            </a:r>
          </a:p>
          <a:p>
            <a:pPr lvl="0" defTabSz="479044">
              <a:defRPr sz="1800"/>
            </a:pPr>
            <a:r>
              <a:rPr sz="2050"/>
              <a:t>        print_inorder(tree.get_left_child())</a:t>
            </a:r>
          </a:p>
          <a:p>
            <a:pPr lvl="0" defTabSz="479044">
              <a:defRPr sz="1800"/>
            </a:pPr>
            <a:r>
              <a:rPr sz="2050"/>
              <a:t>        print(tree.get_value(), end=' ')</a:t>
            </a:r>
          </a:p>
          <a:p>
            <a:pPr lvl="0" defTabSz="479044">
              <a:defRPr sz="1800"/>
            </a:pPr>
            <a:r>
              <a:rPr sz="2050"/>
              <a:t>        print_inorder(tree.get_right_child())</a:t>
            </a:r>
          </a:p>
        </p:txBody>
      </p:sp>
      <p:sp>
        <p:nvSpPr>
          <p:cNvPr id="265" name="Shape 26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30</a:t>
            </a:fld>
            <a:endParaRPr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Tokens</a:t>
            </a:r>
          </a:p>
        </p:txBody>
      </p:sp>
      <p:sp>
        <p:nvSpPr>
          <p:cNvPr id="66" name="Shape 6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Parsing starts with recognising tokens.</a:t>
            </a:r>
          </a:p>
          <a:p>
            <a:pPr lvl="0">
              <a:defRPr sz="1800"/>
            </a:pPr>
            <a:r>
              <a:rPr sz="3600"/>
              <a:t>A token is a symbol made up of one or more characters (commonly separated by white space).</a:t>
            </a:r>
          </a:p>
          <a:p>
            <a:pPr lvl="1">
              <a:defRPr sz="1800"/>
            </a:pPr>
            <a:r>
              <a:rPr sz="3600"/>
              <a:t>e.g. a variable name or a number or an operator “+”.</a:t>
            </a:r>
          </a:p>
          <a:p>
            <a:pPr lvl="0">
              <a:defRPr sz="1800"/>
            </a:pPr>
            <a:r>
              <a:rPr sz="3600"/>
              <a:t>For an expression tree the tokens are numbers, operators and parentheses.</a:t>
            </a:r>
          </a:p>
        </p:txBody>
      </p:sp>
      <p:sp>
        <p:nvSpPr>
          <p:cNvPr id="67" name="Shape 67"/>
          <p:cNvSpPr>
            <a:spLocks noGrp="1"/>
          </p:cNvSpPr>
          <p:nvPr>
            <p:ph type="sldNum" sz="quarter" idx="2"/>
          </p:nvPr>
        </p:nvSpPr>
        <p:spPr>
          <a:xfrm>
            <a:off x="6375348" y="9251950"/>
            <a:ext cx="241403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4</a:t>
            </a:fld>
            <a:endParaRPr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Parsing Rules</a:t>
            </a:r>
          </a:p>
        </p:txBody>
      </p:sp>
      <p:sp>
        <p:nvSpPr>
          <p:cNvPr id="70" name="Shape 7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As we identify tokens we can apply rules to what we should do.</a:t>
            </a:r>
          </a:p>
          <a:p>
            <a:pPr lvl="1">
              <a:defRPr sz="1800"/>
            </a:pPr>
            <a:r>
              <a:rPr sz="3600"/>
              <a:t>If the expression is fully parenthesised</a:t>
            </a:r>
          </a:p>
          <a:p>
            <a:pPr lvl="2">
              <a:defRPr sz="1800"/>
            </a:pPr>
            <a:r>
              <a:rPr sz="3600"/>
              <a:t>a left parenthesis “(“ starts a subtree</a:t>
            </a:r>
          </a:p>
          <a:p>
            <a:pPr lvl="2">
              <a:defRPr sz="1800"/>
            </a:pPr>
            <a:r>
              <a:rPr sz="3600"/>
              <a:t>a right parenthesis “)” finishes a subtree</a:t>
            </a:r>
          </a:p>
        </p:txBody>
      </p:sp>
      <p:sp>
        <p:nvSpPr>
          <p:cNvPr id="71" name="Shape 71"/>
          <p:cNvSpPr>
            <a:spLocks noGrp="1"/>
          </p:cNvSpPr>
          <p:nvPr>
            <p:ph type="sldNum" sz="quarter" idx="2"/>
          </p:nvPr>
        </p:nvSpPr>
        <p:spPr>
          <a:xfrm>
            <a:off x="6375348" y="9251950"/>
            <a:ext cx="241403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5</a:t>
            </a:fld>
            <a:endParaRPr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4 Rules</a:t>
            </a:r>
          </a:p>
        </p:txBody>
      </p:sp>
      <p:sp>
        <p:nvSpPr>
          <p:cNvPr id="74" name="Shape 7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01168" lvl="0" indent="-201168" defTabSz="514095">
              <a:spcBef>
                <a:spcPts val="3600"/>
              </a:spcBef>
              <a:buSzPct val="100000"/>
              <a:buAutoNum type="arabicPeriod"/>
              <a:defRPr sz="1800"/>
            </a:pPr>
            <a:r>
              <a:rPr sz="3168"/>
              <a:t>If the current token is a ‘(’, add a new node as the left child of the current node, and descend to the left child. </a:t>
            </a:r>
          </a:p>
          <a:p>
            <a:pPr marL="201168" lvl="0" indent="-201168" defTabSz="514095">
              <a:spcBef>
                <a:spcPts val="3600"/>
              </a:spcBef>
              <a:buSzPct val="100000"/>
              <a:buAutoNum type="arabicPeriod"/>
              <a:defRPr sz="1800"/>
            </a:pPr>
            <a:r>
              <a:rPr sz="3168"/>
              <a:t>If the current token is in the list [‘+’,’−’,’*’,‘/’], set the root value of the current node to the operator represented by the current token. Add a new node as the right child of the current node and descend to the right child. </a:t>
            </a:r>
          </a:p>
          <a:p>
            <a:pPr marL="201168" lvl="0" indent="-201168" defTabSz="514095">
              <a:spcBef>
                <a:spcPts val="3600"/>
              </a:spcBef>
              <a:buSzPct val="100000"/>
              <a:buAutoNum type="arabicPeriod"/>
              <a:defRPr sz="1800"/>
            </a:pPr>
            <a:r>
              <a:rPr sz="3168"/>
              <a:t>If the current token is a number, set the root value of the current node to the number and return to the parent. </a:t>
            </a:r>
          </a:p>
          <a:p>
            <a:pPr marL="201168" lvl="0" indent="-201168" defTabSz="514095">
              <a:spcBef>
                <a:spcPts val="3600"/>
              </a:spcBef>
              <a:buSzPct val="100000"/>
              <a:buAutoNum type="arabicPeriod"/>
              <a:defRPr sz="1800"/>
            </a:pPr>
            <a:r>
              <a:rPr sz="3168"/>
              <a:t>If the current token is a ‘)’, go to the parent of the current node. </a:t>
            </a:r>
          </a:p>
        </p:txBody>
      </p:sp>
      <p:sp>
        <p:nvSpPr>
          <p:cNvPr id="75" name="Shape 75"/>
          <p:cNvSpPr>
            <a:spLocks noGrp="1"/>
          </p:cNvSpPr>
          <p:nvPr>
            <p:ph type="sldNum" sz="quarter" idx="2"/>
          </p:nvPr>
        </p:nvSpPr>
        <p:spPr>
          <a:xfrm>
            <a:off x="6375348" y="9251950"/>
            <a:ext cx="241403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6</a:t>
            </a:fld>
            <a:endParaRPr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6AAA9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A6AAA9"/>
                </a:solidFill>
              </a:rPr>
              <a:t>(3 + (4 * 5))</a:t>
            </a:r>
          </a:p>
        </p:txBody>
      </p:sp>
      <p:sp>
        <p:nvSpPr>
          <p:cNvPr id="78" name="Shape 78"/>
          <p:cNvSpPr>
            <a:spLocks noGrp="1"/>
          </p:cNvSpPr>
          <p:nvPr>
            <p:ph type="sldNum" sz="quarter" idx="2"/>
          </p:nvPr>
        </p:nvSpPr>
        <p:spPr>
          <a:xfrm>
            <a:off x="6375349" y="92519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7</a:t>
            </a:fld>
            <a:endParaRPr/>
          </a:p>
        </p:txBody>
      </p:sp>
      <p:sp>
        <p:nvSpPr>
          <p:cNvPr id="79" name="Shape 79"/>
          <p:cNvSpPr/>
          <p:nvPr/>
        </p:nvSpPr>
        <p:spPr>
          <a:xfrm>
            <a:off x="5867400" y="2667000"/>
            <a:ext cx="1270000" cy="1270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635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80" name="Picture 79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 rot="21600000">
            <a:off x="4641304" y="3125883"/>
            <a:ext cx="1035774" cy="352234"/>
          </a:xfrm>
          <a:prstGeom prst="rect">
            <a:avLst/>
          </a:prstGeom>
        </p:spPr>
      </p:pic>
      <p:sp>
        <p:nvSpPr>
          <p:cNvPr id="82" name="Shape 82"/>
          <p:cNvSpPr/>
          <p:nvPr/>
        </p:nvSpPr>
        <p:spPr>
          <a:xfrm>
            <a:off x="2695962" y="3067050"/>
            <a:ext cx="1909866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/>
            </a:lvl1pPr>
          </a:lstStyle>
          <a:p>
            <a:pPr lvl="0">
              <a:defRPr sz="1800"/>
            </a:pPr>
            <a:r>
              <a:rPr sz="2400"/>
              <a:t>Current node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(</a:t>
            </a:r>
            <a:r>
              <a:rPr sz="8000">
                <a:solidFill>
                  <a:srgbClr val="A6AAA9"/>
                </a:solidFill>
              </a:rPr>
              <a:t>3 + (4 * 5))</a:t>
            </a:r>
          </a:p>
        </p:txBody>
      </p:sp>
      <p:sp>
        <p:nvSpPr>
          <p:cNvPr id="85" name="Shape 85"/>
          <p:cNvSpPr>
            <a:spLocks noGrp="1"/>
          </p:cNvSpPr>
          <p:nvPr>
            <p:ph type="sldNum" sz="quarter" idx="2"/>
          </p:nvPr>
        </p:nvSpPr>
        <p:spPr>
          <a:xfrm>
            <a:off x="6375349" y="92519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8</a:t>
            </a:fld>
            <a:endParaRPr/>
          </a:p>
        </p:txBody>
      </p:sp>
      <p:sp>
        <p:nvSpPr>
          <p:cNvPr id="86" name="Shape 86"/>
          <p:cNvSpPr/>
          <p:nvPr/>
        </p:nvSpPr>
        <p:spPr>
          <a:xfrm>
            <a:off x="5867400" y="2667000"/>
            <a:ext cx="1270000" cy="1270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635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7" name="Shape 87"/>
          <p:cNvSpPr/>
          <p:nvPr/>
        </p:nvSpPr>
        <p:spPr>
          <a:xfrm>
            <a:off x="3962400" y="4787900"/>
            <a:ext cx="1270000" cy="1270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635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88" name="Picture 87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 rot="21600000">
            <a:off x="2774404" y="5246783"/>
            <a:ext cx="1035774" cy="352234"/>
          </a:xfrm>
          <a:prstGeom prst="rect">
            <a:avLst/>
          </a:prstGeom>
        </p:spPr>
      </p:pic>
      <p:sp>
        <p:nvSpPr>
          <p:cNvPr id="90" name="Shape 90"/>
          <p:cNvSpPr/>
          <p:nvPr/>
        </p:nvSpPr>
        <p:spPr>
          <a:xfrm>
            <a:off x="829062" y="5187950"/>
            <a:ext cx="1909866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/>
            </a:lvl1pPr>
          </a:lstStyle>
          <a:p>
            <a:pPr lvl="0">
              <a:defRPr sz="1800"/>
            </a:pPr>
            <a:r>
              <a:rPr sz="2400"/>
              <a:t>Current node</a:t>
            </a:r>
          </a:p>
        </p:txBody>
      </p:sp>
      <p:sp>
        <p:nvSpPr>
          <p:cNvPr id="91" name="Shape 91"/>
          <p:cNvSpPr/>
          <p:nvPr/>
        </p:nvSpPr>
        <p:spPr>
          <a:xfrm flipH="1">
            <a:off x="4994049" y="3788935"/>
            <a:ext cx="1154517" cy="1154518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>
                <a:solidFill>
                  <a:srgbClr val="A6AAA9"/>
                </a:solidFill>
              </a:rPr>
              <a:t>(</a:t>
            </a:r>
            <a:r>
              <a:rPr sz="8000"/>
              <a:t>3</a:t>
            </a:r>
            <a:r>
              <a:rPr sz="8000">
                <a:solidFill>
                  <a:srgbClr val="A6AAA9"/>
                </a:solidFill>
              </a:rPr>
              <a:t> + (4 * 5))</a:t>
            </a:r>
          </a:p>
        </p:txBody>
      </p:sp>
      <p:sp>
        <p:nvSpPr>
          <p:cNvPr id="94" name="Shape 94"/>
          <p:cNvSpPr>
            <a:spLocks noGrp="1"/>
          </p:cNvSpPr>
          <p:nvPr>
            <p:ph type="sldNum" sz="quarter" idx="2"/>
          </p:nvPr>
        </p:nvSpPr>
        <p:spPr>
          <a:xfrm>
            <a:off x="6375349" y="92519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9</a:t>
            </a:fld>
            <a:endParaRPr/>
          </a:p>
        </p:txBody>
      </p:sp>
      <p:sp>
        <p:nvSpPr>
          <p:cNvPr id="95" name="Shape 95"/>
          <p:cNvSpPr/>
          <p:nvPr/>
        </p:nvSpPr>
        <p:spPr>
          <a:xfrm>
            <a:off x="5867400" y="2667000"/>
            <a:ext cx="1270000" cy="1270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635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6" name="Shape 96"/>
          <p:cNvSpPr/>
          <p:nvPr/>
        </p:nvSpPr>
        <p:spPr>
          <a:xfrm>
            <a:off x="3962400" y="4787900"/>
            <a:ext cx="1270000" cy="1270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635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0">
              <a:defRPr sz="1800"/>
            </a:pPr>
            <a:r>
              <a:rPr sz="3600"/>
              <a:t>3</a:t>
            </a:r>
          </a:p>
        </p:txBody>
      </p:sp>
      <p:pic>
        <p:nvPicPr>
          <p:cNvPr id="97" name="Picture 96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 rot="21600000">
            <a:off x="4590504" y="3125883"/>
            <a:ext cx="1035774" cy="352234"/>
          </a:xfrm>
          <a:prstGeom prst="rect">
            <a:avLst/>
          </a:prstGeom>
        </p:spPr>
      </p:pic>
      <p:sp>
        <p:nvSpPr>
          <p:cNvPr id="99" name="Shape 99"/>
          <p:cNvSpPr/>
          <p:nvPr/>
        </p:nvSpPr>
        <p:spPr>
          <a:xfrm>
            <a:off x="2645162" y="3067050"/>
            <a:ext cx="1909866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/>
            </a:lvl1pPr>
          </a:lstStyle>
          <a:p>
            <a:pPr lvl="0">
              <a:defRPr sz="1800"/>
            </a:pPr>
            <a:r>
              <a:rPr sz="2400"/>
              <a:t>Current node</a:t>
            </a:r>
          </a:p>
        </p:txBody>
      </p:sp>
      <p:sp>
        <p:nvSpPr>
          <p:cNvPr id="100" name="Shape 100"/>
          <p:cNvSpPr/>
          <p:nvPr/>
        </p:nvSpPr>
        <p:spPr>
          <a:xfrm flipH="1">
            <a:off x="4994048" y="3788935"/>
            <a:ext cx="1154518" cy="1154518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</p:spTree>
  </p:cSld>
  <p:clrMapOvr>
    <a:masterClrMapping/>
  </p:clrMapOvr>
  <p:transition spd="med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1305</Words>
  <Application>Microsoft Office PowerPoint</Application>
  <PresentationFormat>Custom</PresentationFormat>
  <Paragraphs>226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White</vt:lpstr>
      <vt:lpstr>Binary Tree Applications</vt:lpstr>
      <vt:lpstr>Parse Trees</vt:lpstr>
      <vt:lpstr>Expression Trees</vt:lpstr>
      <vt:lpstr>Tokens</vt:lpstr>
      <vt:lpstr>Parsing Rules</vt:lpstr>
      <vt:lpstr>4 Rules</vt:lpstr>
      <vt:lpstr>(3 + (4 * 5))</vt:lpstr>
      <vt:lpstr>(3 + (4 * 5))</vt:lpstr>
      <vt:lpstr>(3 + (4 * 5))</vt:lpstr>
      <vt:lpstr>(3 + (4 * 5))</vt:lpstr>
      <vt:lpstr>(3 + (4 * 5))</vt:lpstr>
      <vt:lpstr>(3 + (4 * 5))</vt:lpstr>
      <vt:lpstr>(3 + (4 * 5))</vt:lpstr>
      <vt:lpstr>(3 + (4 * 5))</vt:lpstr>
      <vt:lpstr>(3 + (4 * 5))</vt:lpstr>
      <vt:lpstr>(3 + (4 * 5))</vt:lpstr>
      <vt:lpstr>Your turn</vt:lpstr>
      <vt:lpstr>Keeping Track of the Parent</vt:lpstr>
      <vt:lpstr>Build the tree code set up</vt:lpstr>
      <vt:lpstr>Implementing the rules</vt:lpstr>
      <vt:lpstr>Implementing the rules</vt:lpstr>
      <vt:lpstr>Implementing the rules</vt:lpstr>
      <vt:lpstr>Implementing the rules</vt:lpstr>
      <vt:lpstr>Evaluating the expression</vt:lpstr>
      <vt:lpstr>How would you evaluate?</vt:lpstr>
      <vt:lpstr>Algorithm</vt:lpstr>
      <vt:lpstr>Evaluation Code</vt:lpstr>
      <vt:lpstr>What is that operator stuff?</vt:lpstr>
      <vt:lpstr>Tree Traversals Text book Section 6.7</vt:lpstr>
      <vt:lpstr>Code for printing tree traversals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Binary Tree Applications</dc:title>
  <cp:lastModifiedBy>Andrew Luxton-Reilly</cp:lastModifiedBy>
  <cp:revision>1</cp:revision>
  <cp:lastPrinted>2015-05-21T00:22:33Z</cp:lastPrinted>
  <dcterms:modified xsi:type="dcterms:W3CDTF">2015-05-21T00:22:38Z</dcterms:modified>
</cp:coreProperties>
</file>