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0" r:id="rId27"/>
    <p:sldId id="281" r:id="rId28"/>
    <p:sldId id="282" r:id="rId29"/>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0" y="-14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94493593"/>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8" name="Shape 8"/>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pPr>
            <a:r>
              <a:rPr sz="8000"/>
              <a:t>Title Text</a:t>
            </a:r>
          </a:p>
        </p:txBody>
      </p:sp>
      <p:sp>
        <p:nvSpPr>
          <p:cNvPr id="39" name="Shape 39"/>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8000"/>
              <a:t>Title Text</a:t>
            </a:r>
          </a:p>
        </p:txBody>
      </p:sp>
      <p:sp>
        <p:nvSpPr>
          <p:cNvPr id="12" name="Shape 12"/>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Code">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marL="0" indent="0">
              <a:spcBef>
                <a:spcPts val="0"/>
              </a:spcBef>
              <a:buSzTx/>
              <a:buNone/>
              <a:defRPr sz="2500">
                <a:latin typeface="Courier"/>
                <a:ea typeface="Courier"/>
                <a:cs typeface="Courier"/>
                <a:sym typeface="Courier"/>
              </a:defRPr>
            </a:lvl1pPr>
            <a:lvl2pPr marL="0" indent="228600">
              <a:spcBef>
                <a:spcPts val="0"/>
              </a:spcBef>
              <a:buSzTx/>
              <a:buNone/>
              <a:defRPr sz="2500">
                <a:latin typeface="Courier"/>
                <a:ea typeface="Courier"/>
                <a:cs typeface="Courier"/>
                <a:sym typeface="Courier"/>
              </a:defRPr>
            </a:lvl2pPr>
            <a:lvl3pPr marL="0" indent="457200">
              <a:spcBef>
                <a:spcPts val="0"/>
              </a:spcBef>
              <a:buSzTx/>
              <a:buNone/>
              <a:defRPr sz="2500">
                <a:latin typeface="Courier"/>
                <a:ea typeface="Courier"/>
                <a:cs typeface="Courier"/>
                <a:sym typeface="Courier"/>
              </a:defRPr>
            </a:lvl3pPr>
            <a:lvl4pPr marL="0" indent="685800">
              <a:spcBef>
                <a:spcPts val="0"/>
              </a:spcBef>
              <a:buSzTx/>
              <a:buNone/>
              <a:defRPr sz="2500">
                <a:latin typeface="Courier"/>
                <a:ea typeface="Courier"/>
                <a:cs typeface="Courier"/>
                <a:sym typeface="Courier"/>
              </a:defRPr>
            </a:lvl4pPr>
            <a:lvl5pPr marL="0" indent="914400">
              <a:spcBef>
                <a:spcPts val="0"/>
              </a:spcBef>
              <a:buSzTx/>
              <a:buNone/>
              <a:defRPr sz="2500">
                <a:latin typeface="Courier"/>
                <a:ea typeface="Courier"/>
                <a:cs typeface="Courier"/>
                <a:sym typeface="Courier"/>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pPr>
            <a:r>
              <a:rPr sz="8000"/>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7" name="Shape 27"/>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28" name="Shape 28"/>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xfrm>
            <a:off x="6311798" y="9245600"/>
            <a:ext cx="368504" cy="381000"/>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34" name="Shape 34"/>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35" name="Shape 35"/>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t>‹#›</a:t>
            </a:fld>
            <a:endParaRPr/>
          </a:p>
        </p:txBody>
      </p:sp>
      <p:sp>
        <p:nvSpPr>
          <p:cNvPr id="5" name="Shape 5"/>
          <p:cNvSpPr/>
          <p:nvPr/>
        </p:nvSpPr>
        <p:spPr>
          <a:xfrm>
            <a:off x="404672" y="9220200"/>
            <a:ext cx="994056" cy="3175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pPr lvl="0">
              <a:defRPr sz="1800"/>
            </a:pPr>
            <a:r>
              <a:rPr sz="1400"/>
              <a:t>107 - Trees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hyperlink" Target="http://en.wikipedia.org/wiki/Binary_hea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pPr>
            <a:r>
              <a:rPr sz="8000"/>
              <a:t>Priority Queues and Binary Heaps</a:t>
            </a:r>
          </a:p>
        </p:txBody>
      </p:sp>
      <p:sp>
        <p:nvSpPr>
          <p:cNvPr id="51" name="Shape 51"/>
          <p:cNvSpPr>
            <a:spLocks noGrp="1"/>
          </p:cNvSpPr>
          <p:nvPr>
            <p:ph type="body" idx="1"/>
          </p:nvPr>
        </p:nvSpPr>
        <p:spPr>
          <a:prstGeom prst="rect">
            <a:avLst/>
          </a:prstGeom>
        </p:spPr>
        <p:txBody>
          <a:bodyPr/>
          <a:lstStyle/>
          <a:p>
            <a:pPr lvl="0">
              <a:defRPr sz="1800"/>
            </a:pPr>
            <a:r>
              <a:rPr sz="3200"/>
              <a:t>Chapter 6.5</a:t>
            </a:r>
          </a:p>
        </p:txBody>
      </p:sp>
      <p:sp>
        <p:nvSpPr>
          <p:cNvPr id="52" name="Shape 52"/>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a:t>
            </a:fld>
            <a:endParaRP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lvl1pPr defTabSz="543305">
              <a:defRPr sz="7440"/>
            </a:lvl1pPr>
          </a:lstStyle>
          <a:p>
            <a:pPr lvl="0">
              <a:defRPr sz="1800"/>
            </a:pPr>
            <a:r>
              <a:rPr sz="7440"/>
              <a:t>Create a new binary heap</a:t>
            </a:r>
          </a:p>
        </p:txBody>
      </p:sp>
      <p:sp>
        <p:nvSpPr>
          <p:cNvPr id="138" name="Shape 138"/>
          <p:cNvSpPr>
            <a:spLocks noGrp="1"/>
          </p:cNvSpPr>
          <p:nvPr>
            <p:ph type="body" idx="1"/>
          </p:nvPr>
        </p:nvSpPr>
        <p:spPr>
          <a:prstGeom prst="rect">
            <a:avLst/>
          </a:prstGeom>
        </p:spPr>
        <p:txBody>
          <a:bodyPr/>
          <a:lstStyle/>
          <a:p>
            <a:pPr lvl="0">
              <a:defRPr sz="1800"/>
            </a:pPr>
            <a:r>
              <a:rPr sz="2500"/>
              <a:t># We could start with something like:</a:t>
            </a:r>
          </a:p>
          <a:p>
            <a:pPr lvl="0">
              <a:defRPr sz="1800"/>
            </a:pPr>
            <a:endParaRPr sz="2500"/>
          </a:p>
          <a:p>
            <a:pPr lvl="0">
              <a:defRPr sz="1800"/>
            </a:pPr>
            <a:r>
              <a:rPr sz="2500"/>
              <a:t>class BinHeap:</a:t>
            </a:r>
          </a:p>
          <a:p>
            <a:pPr lvl="0">
              <a:defRPr sz="1800"/>
            </a:pPr>
            <a:r>
              <a:rPr sz="2500"/>
              <a:t>    def __init__(self):</a:t>
            </a:r>
          </a:p>
          <a:p>
            <a:pPr lvl="0">
              <a:defRPr sz="1800"/>
            </a:pPr>
            <a:r>
              <a:rPr sz="2500"/>
              <a:t>      self.heap_list = [0]</a:t>
            </a:r>
          </a:p>
          <a:p>
            <a:pPr lvl="0">
              <a:defRPr sz="1800"/>
            </a:pPr>
            <a:endParaRPr sz="2500"/>
          </a:p>
          <a:p>
            <a:pPr lvl="0">
              <a:defRPr sz="1800"/>
            </a:pPr>
            <a:r>
              <a:rPr sz="2500"/>
              <a:t># We will develop something better later.</a:t>
            </a:r>
          </a:p>
          <a:p>
            <a:pPr lvl="0">
              <a:defRPr sz="1800"/>
            </a:pPr>
            <a:r>
              <a:rPr sz="2500"/>
              <a:t># N.B. I don’t keep track of the size as the textbook</a:t>
            </a:r>
          </a:p>
          <a:p>
            <a:pPr lvl="0">
              <a:defRPr sz="1800"/>
            </a:pPr>
            <a:r>
              <a:rPr sz="2500"/>
              <a:t># does because we can use len(self.heap_list) - 1.</a:t>
            </a:r>
          </a:p>
          <a:p>
            <a:pPr lvl="0">
              <a:defRPr sz="1800"/>
            </a:pPr>
            <a:endParaRPr sz="2500"/>
          </a:p>
          <a:p>
            <a:pPr lvl="0">
              <a:defRPr sz="1800"/>
            </a:pPr>
            <a:r>
              <a:rPr sz="2500"/>
              <a:t>    def size(self):</a:t>
            </a:r>
          </a:p>
          <a:p>
            <a:pPr lvl="0">
              <a:defRPr sz="1800"/>
            </a:pPr>
            <a:r>
              <a:rPr sz="2500"/>
              <a:t>        """Return the size of the heap."""</a:t>
            </a:r>
          </a:p>
          <a:p>
            <a:pPr lvl="0">
              <a:defRPr sz="1800"/>
            </a:pPr>
            <a:r>
              <a:rPr sz="2500"/>
              <a:t>        return len(self.heap_list) - 1</a:t>
            </a:r>
          </a:p>
        </p:txBody>
      </p:sp>
      <p:sp>
        <p:nvSpPr>
          <p:cNvPr id="139" name="Shape 1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10</a:t>
            </a:fld>
            <a:endParaRPr/>
          </a:p>
        </p:txBody>
      </p:sp>
    </p:spTree>
    <p:custDataLst>
      <p:tags r:id="rId1"/>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pPr lvl="0">
              <a:defRPr sz="1800"/>
            </a:pPr>
            <a:r>
              <a:rPr sz="8000"/>
              <a:t>Insert into the heap</a:t>
            </a:r>
          </a:p>
        </p:txBody>
      </p:sp>
      <p:sp>
        <p:nvSpPr>
          <p:cNvPr id="142" name="Shape 142"/>
          <p:cNvSpPr>
            <a:spLocks noGrp="1"/>
          </p:cNvSpPr>
          <p:nvPr>
            <p:ph type="body" idx="1"/>
          </p:nvPr>
        </p:nvSpPr>
        <p:spPr>
          <a:xfrm>
            <a:off x="952500" y="2603500"/>
            <a:ext cx="5410895" cy="6286500"/>
          </a:xfrm>
          <a:prstGeom prst="rect">
            <a:avLst/>
          </a:prstGeom>
        </p:spPr>
        <p:txBody>
          <a:bodyPr>
            <a:normAutofit lnSpcReduction="10000"/>
          </a:bodyPr>
          <a:lstStyle/>
          <a:p>
            <a:pPr marL="342264" lvl="0" indent="-342264" defTabSz="449833">
              <a:spcBef>
                <a:spcPts val="3200"/>
              </a:spcBef>
              <a:defRPr sz="1800"/>
            </a:pPr>
            <a:r>
              <a:rPr sz="2772"/>
              <a:t>We want to maintain the two properties</a:t>
            </a:r>
          </a:p>
          <a:p>
            <a:pPr marL="684529" lvl="1" indent="-342264" defTabSz="449833">
              <a:spcBef>
                <a:spcPts val="3200"/>
              </a:spcBef>
              <a:defRPr sz="1800"/>
            </a:pPr>
            <a:r>
              <a:rPr sz="2772"/>
              <a:t>the shape property (so the tree stays complete)</a:t>
            </a:r>
          </a:p>
          <a:p>
            <a:pPr marL="684529" lvl="1" indent="-342264" defTabSz="449833">
              <a:spcBef>
                <a:spcPts val="3200"/>
              </a:spcBef>
              <a:defRPr sz="1800"/>
            </a:pPr>
            <a:r>
              <a:rPr sz="2772"/>
              <a:t>the heap property (so the smallest value is at the root)</a:t>
            </a:r>
          </a:p>
          <a:p>
            <a:pPr marL="342264" lvl="0" indent="-342264" defTabSz="449833">
              <a:spcBef>
                <a:spcPts val="3200"/>
              </a:spcBef>
              <a:defRPr sz="1800"/>
            </a:pPr>
            <a:r>
              <a:rPr sz="2772"/>
              <a:t>The shape property is easy to maintain. We just add the value into the next leaf position of our tree. In the list implementation this means we append the element onto the list.</a:t>
            </a:r>
          </a:p>
        </p:txBody>
      </p:sp>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11</a:t>
            </a:fld>
            <a:endParaRPr/>
          </a:p>
        </p:txBody>
      </p:sp>
      <p:pic>
        <p:nvPicPr>
          <p:cNvPr id="144" name="Screen Shot 2014-05-20 at 2.32.53 pm.png"/>
          <p:cNvPicPr/>
          <p:nvPr/>
        </p:nvPicPr>
        <p:blipFill>
          <a:blip r:embed="rId3">
            <a:extLst/>
          </a:blip>
          <a:stretch>
            <a:fillRect/>
          </a:stretch>
        </p:blipFill>
        <p:spPr>
          <a:xfrm>
            <a:off x="6642199" y="4432300"/>
            <a:ext cx="5321301" cy="2628900"/>
          </a:xfrm>
          <a:prstGeom prst="rect">
            <a:avLst/>
          </a:prstGeom>
          <a:ln w="12700">
            <a:miter lim="400000"/>
          </a:ln>
        </p:spPr>
      </p:pic>
    </p:spTree>
    <p:custDataLst>
      <p:tags r:id="rId1"/>
    </p:custData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pPr lvl="0">
              <a:defRPr sz="1800"/>
            </a:pPr>
            <a:r>
              <a:rPr sz="8000"/>
              <a:t>Preserve the heap</a:t>
            </a:r>
          </a:p>
        </p:txBody>
      </p:sp>
      <p:sp>
        <p:nvSpPr>
          <p:cNvPr id="147" name="Shape 147"/>
          <p:cNvSpPr>
            <a:spLocks noGrp="1"/>
          </p:cNvSpPr>
          <p:nvPr>
            <p:ph type="body" idx="1"/>
          </p:nvPr>
        </p:nvSpPr>
        <p:spPr>
          <a:prstGeom prst="rect">
            <a:avLst/>
          </a:prstGeom>
        </p:spPr>
        <p:txBody>
          <a:bodyPr/>
          <a:lstStyle/>
          <a:p>
            <a:pPr lvl="0">
              <a:defRPr sz="1800"/>
            </a:pPr>
            <a:r>
              <a:rPr sz="3600"/>
              <a:t>To keep the heap property we may need to move the new value further up the tree.</a:t>
            </a:r>
          </a:p>
          <a:p>
            <a:pPr lvl="0">
              <a:defRPr sz="1800"/>
            </a:pPr>
            <a:r>
              <a:rPr sz="3600"/>
              <a:t>We repeatedly compare it to its parent exchanging them if it is smaller than its parent.</a:t>
            </a:r>
          </a:p>
          <a:p>
            <a:pPr lvl="0">
              <a:defRPr sz="1800"/>
            </a:pPr>
            <a:r>
              <a:rPr sz="3600"/>
              <a:t>This is sometimes called percolating because the smallest values bubble to the top.</a:t>
            </a:r>
          </a:p>
        </p:txBody>
      </p:sp>
      <p:sp>
        <p:nvSpPr>
          <p:cNvPr id="148" name="Shape 1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12</a:t>
            </a:fld>
            <a:endParaRPr/>
          </a:p>
        </p:txBody>
      </p:sp>
    </p:spTree>
    <p:custDataLst>
      <p:tags r:id="rId1"/>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13</a:t>
            </a:fld>
            <a:endParaRPr/>
          </a:p>
        </p:txBody>
      </p:sp>
      <p:pic>
        <p:nvPicPr>
          <p:cNvPr id="151" name="Screen Shot 2014-05-20 at 2.44.58 pm.png"/>
          <p:cNvPicPr/>
          <p:nvPr/>
        </p:nvPicPr>
        <p:blipFill>
          <a:blip r:embed="rId3">
            <a:extLst/>
          </a:blip>
          <a:stretch>
            <a:fillRect/>
          </a:stretch>
        </p:blipFill>
        <p:spPr>
          <a:xfrm>
            <a:off x="3492500" y="654050"/>
            <a:ext cx="6019800" cy="8445500"/>
          </a:xfrm>
          <a:prstGeom prst="rect">
            <a:avLst/>
          </a:prstGeom>
          <a:ln w="12700">
            <a:miter lim="400000"/>
          </a:ln>
        </p:spPr>
      </p:pic>
      <p:pic>
        <p:nvPicPr>
          <p:cNvPr id="152" name="pasted-image.png"/>
          <p:cNvPicPr/>
          <p:nvPr/>
        </p:nvPicPr>
        <p:blipFill>
          <a:blip r:embed="rId4">
            <a:extLst/>
          </a:blip>
          <a:stretch>
            <a:fillRect/>
          </a:stretch>
        </p:blipFill>
        <p:spPr>
          <a:xfrm>
            <a:off x="4051056" y="736877"/>
            <a:ext cx="4902688" cy="7779399"/>
          </a:xfrm>
          <a:prstGeom prst="rect">
            <a:avLst/>
          </a:prstGeom>
          <a:ln w="12700">
            <a:miter lim="400000"/>
          </a:ln>
        </p:spPr>
      </p:pic>
    </p:spTree>
    <p:custDataLst>
      <p:tags r:id="rId1"/>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lvl1pPr defTabSz="525779">
              <a:defRPr sz="7200"/>
            </a:lvl1pPr>
          </a:lstStyle>
          <a:p>
            <a:pPr lvl="0">
              <a:defRPr sz="1800"/>
            </a:pPr>
            <a:r>
              <a:rPr sz="7200"/>
              <a:t>Why is the exchange safe?</a:t>
            </a:r>
          </a:p>
        </p:txBody>
      </p:sp>
      <p:sp>
        <p:nvSpPr>
          <p:cNvPr id="155" name="Shape 155"/>
          <p:cNvSpPr>
            <a:spLocks noGrp="1"/>
          </p:cNvSpPr>
          <p:nvPr>
            <p:ph type="body" idx="1"/>
          </p:nvPr>
        </p:nvSpPr>
        <p:spPr>
          <a:prstGeom prst="rect">
            <a:avLst/>
          </a:prstGeom>
        </p:spPr>
        <p:txBody>
          <a:bodyPr/>
          <a:lstStyle/>
          <a:p>
            <a:pPr marL="404495" lvl="0" indent="-404495" defTabSz="531622">
              <a:spcBef>
                <a:spcPts val="3800"/>
              </a:spcBef>
              <a:defRPr sz="1800"/>
            </a:pPr>
            <a:r>
              <a:rPr sz="3276"/>
              <a:t>When we are swapping a value with its parent (say we are halfway up the tree) we know that the heap property will still be true for the subtree we are currently looking at because</a:t>
            </a:r>
          </a:p>
          <a:p>
            <a:pPr marL="808990" lvl="1" indent="-404495" defTabSz="531622">
              <a:spcBef>
                <a:spcPts val="3800"/>
              </a:spcBef>
              <a:defRPr sz="1800"/>
            </a:pPr>
            <a:r>
              <a:rPr sz="3276"/>
              <a:t>The new value is smaller than its parent and if the other child was greater than or equal to the parent value it must be greater than the new value.</a:t>
            </a:r>
          </a:p>
          <a:p>
            <a:pPr marL="808990" lvl="1" indent="-404495" defTabSz="531622">
              <a:spcBef>
                <a:spcPts val="3800"/>
              </a:spcBef>
              <a:defRPr sz="1800"/>
            </a:pPr>
            <a:r>
              <a:rPr sz="3276"/>
              <a:t>Any subtree below the current position of the new value must have values all greater than the parent so they are still in the correct positions.</a:t>
            </a:r>
          </a:p>
        </p:txBody>
      </p:sp>
      <p:sp>
        <p:nvSpPr>
          <p:cNvPr id="156" name="Shape 15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14</a:t>
            </a:fld>
            <a:endParaRPr/>
          </a:p>
        </p:txBody>
      </p:sp>
    </p:spTree>
    <p:custDataLst>
      <p:tags r:id="rId1"/>
    </p:custData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pPr lvl="0">
              <a:defRPr sz="1800"/>
            </a:pPr>
            <a:r>
              <a:rPr sz="8000"/>
              <a:t>Insertion code</a:t>
            </a:r>
          </a:p>
        </p:txBody>
      </p:sp>
      <p:sp>
        <p:nvSpPr>
          <p:cNvPr id="159" name="Shape 159"/>
          <p:cNvSpPr>
            <a:spLocks noGrp="1"/>
          </p:cNvSpPr>
          <p:nvPr>
            <p:ph type="body" idx="1"/>
          </p:nvPr>
        </p:nvSpPr>
        <p:spPr>
          <a:prstGeom prst="rect">
            <a:avLst/>
          </a:prstGeom>
        </p:spPr>
        <p:txBody>
          <a:bodyPr/>
          <a:lstStyle/>
          <a:p>
            <a:pPr lvl="0">
              <a:defRPr sz="1800"/>
            </a:pPr>
            <a:r>
              <a:rPr sz="2100"/>
              <a:t>def insert(self, k):</a:t>
            </a:r>
          </a:p>
          <a:p>
            <a:pPr lvl="0">
              <a:defRPr sz="1800"/>
            </a:pPr>
            <a:r>
              <a:rPr sz="2100"/>
              <a:t>   self.heap_list.append(k)</a:t>
            </a:r>
          </a:p>
          <a:p>
            <a:pPr lvl="0">
              <a:defRPr sz="1800"/>
            </a:pPr>
            <a:r>
              <a:rPr sz="2100"/>
              <a:t>   self.perc_up(self.size())</a:t>
            </a:r>
          </a:p>
          <a:p>
            <a:pPr lvl="0">
              <a:defRPr sz="1800"/>
            </a:pPr>
            <a:endParaRPr sz="2100"/>
          </a:p>
          <a:p>
            <a:pPr lvl="0">
              <a:defRPr sz="1800"/>
            </a:pPr>
            <a:endParaRPr sz="2100"/>
          </a:p>
          <a:p>
            <a:pPr lvl="0">
              <a:defRPr sz="1800"/>
            </a:pPr>
            <a:r>
              <a:rPr sz="2100"/>
              <a:t>def perc_up(self, i):</a:t>
            </a:r>
          </a:p>
          <a:p>
            <a:pPr lvl="0">
              <a:defRPr sz="1800"/>
            </a:pPr>
            <a:r>
              <a:rPr sz="2100"/>
              <a:t>   # we keep comparing with the parent until we reach the top</a:t>
            </a:r>
          </a:p>
          <a:p>
            <a:pPr lvl="0">
              <a:defRPr sz="1800"/>
            </a:pPr>
            <a:r>
              <a:rPr sz="2100"/>
              <a:t>   # or the parent is smaller than the child</a:t>
            </a:r>
          </a:p>
          <a:p>
            <a:pPr lvl="0">
              <a:defRPr sz="1800"/>
            </a:pPr>
            <a:r>
              <a:rPr sz="2100"/>
              <a:t>   while i // 2 &gt; 0 and self.heap_list[i] &lt; self.heap_list[i // 2]:</a:t>
            </a:r>
          </a:p>
          <a:p>
            <a:pPr lvl="0">
              <a:defRPr sz="1800"/>
            </a:pPr>
            <a:r>
              <a:rPr sz="2100"/>
              <a:t>      self.heap_list[i], self.heap_list[i // 2] = \</a:t>
            </a:r>
          </a:p>
          <a:p>
            <a:pPr lvl="0">
              <a:defRPr sz="1800"/>
            </a:pPr>
            <a:r>
              <a:rPr sz="2100"/>
              <a:t>          self.heap_list[i // 2], self.heap_list[i]</a:t>
            </a:r>
          </a:p>
          <a:p>
            <a:pPr lvl="0">
              <a:defRPr sz="1800"/>
            </a:pPr>
            <a:r>
              <a:rPr sz="2100"/>
              <a:t>      i = i // 2</a:t>
            </a:r>
          </a:p>
        </p:txBody>
      </p:sp>
      <p:sp>
        <p:nvSpPr>
          <p:cNvPr id="160" name="Shape 1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15</a:t>
            </a:fld>
            <a:endParaRPr/>
          </a:p>
        </p:txBody>
      </p:sp>
    </p:spTree>
    <p:custDataLst>
      <p:tags r:id="rId1"/>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lvl1pPr defTabSz="525779">
              <a:defRPr sz="7200"/>
            </a:lvl1pPr>
          </a:lstStyle>
          <a:p>
            <a:pPr lvl="0">
              <a:defRPr sz="1800"/>
            </a:pPr>
            <a:r>
              <a:rPr sz="7200"/>
              <a:t>Getting the minimum value</a:t>
            </a:r>
          </a:p>
        </p:txBody>
      </p:sp>
      <p:sp>
        <p:nvSpPr>
          <p:cNvPr id="163" name="Shape 163"/>
          <p:cNvSpPr>
            <a:spLocks noGrp="1"/>
          </p:cNvSpPr>
          <p:nvPr>
            <p:ph type="body" idx="1"/>
          </p:nvPr>
        </p:nvSpPr>
        <p:spPr>
          <a:prstGeom prst="rect">
            <a:avLst/>
          </a:prstGeom>
        </p:spPr>
        <p:txBody>
          <a:bodyPr/>
          <a:lstStyle/>
          <a:p>
            <a:pPr lvl="0">
              <a:defRPr sz="1800"/>
            </a:pPr>
            <a:r>
              <a:rPr sz="3600"/>
              <a:t>With a min heap this is trivial.</a:t>
            </a:r>
          </a:p>
          <a:p>
            <a:pPr lvl="1">
              <a:defRPr sz="1800"/>
            </a:pPr>
            <a:r>
              <a:rPr sz="3600"/>
              <a:t>It is the root element or in our list implementation the element at index 1.</a:t>
            </a:r>
          </a:p>
          <a:p>
            <a:pPr lvl="0">
              <a:defRPr sz="1800"/>
            </a:pPr>
            <a:r>
              <a:rPr sz="3600"/>
              <a:t>If we remove it we need to fix the shape and heap properties.</a:t>
            </a:r>
          </a:p>
          <a:p>
            <a:pPr lvl="1">
              <a:defRPr sz="1800"/>
            </a:pPr>
            <a:r>
              <a:rPr sz="3600"/>
              <a:t>The shape is easy to fix once again - we move the last leaf in the heap to the first position (or root).</a:t>
            </a:r>
          </a:p>
        </p:txBody>
      </p:sp>
      <p:sp>
        <p:nvSpPr>
          <p:cNvPr id="164" name="Shape 1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16</a:t>
            </a:fld>
            <a:endParaRPr/>
          </a:p>
        </p:txBody>
      </p:sp>
    </p:spTree>
    <p:custDataLst>
      <p:tags r:id="rId1"/>
    </p:custData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lvl1pPr defTabSz="537463">
              <a:defRPr sz="7360"/>
            </a:lvl1pPr>
          </a:lstStyle>
          <a:p>
            <a:pPr lvl="0">
              <a:defRPr sz="1800"/>
            </a:pPr>
            <a:r>
              <a:rPr sz="7360"/>
              <a:t>Preserving the heap again</a:t>
            </a:r>
          </a:p>
        </p:txBody>
      </p:sp>
      <p:sp>
        <p:nvSpPr>
          <p:cNvPr id="167" name="Shape 167"/>
          <p:cNvSpPr>
            <a:spLocks noGrp="1"/>
          </p:cNvSpPr>
          <p:nvPr>
            <p:ph type="body" idx="1"/>
          </p:nvPr>
        </p:nvSpPr>
        <p:spPr>
          <a:prstGeom prst="rect">
            <a:avLst/>
          </a:prstGeom>
        </p:spPr>
        <p:txBody>
          <a:bodyPr/>
          <a:lstStyle/>
          <a:p>
            <a:pPr lvl="0">
              <a:defRPr sz="1800"/>
            </a:pPr>
            <a:r>
              <a:rPr sz="3600"/>
              <a:t>This time we have almost certainly moved a larger value into the root.</a:t>
            </a:r>
          </a:p>
          <a:p>
            <a:pPr lvl="0">
              <a:defRPr sz="1800"/>
            </a:pPr>
            <a:r>
              <a:rPr sz="3600"/>
              <a:t>We want to percolate this value down the tree.</a:t>
            </a:r>
          </a:p>
        </p:txBody>
      </p:sp>
      <p:sp>
        <p:nvSpPr>
          <p:cNvPr id="168" name="Shape 1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17</a:t>
            </a:fld>
            <a:endParaRPr/>
          </a:p>
        </p:txBody>
      </p:sp>
    </p:spTree>
    <p:custDataLst>
      <p:tags r:id="rId1"/>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18</a:t>
            </a:fld>
            <a:endParaRPr/>
          </a:p>
        </p:txBody>
      </p:sp>
      <p:pic>
        <p:nvPicPr>
          <p:cNvPr id="171" name="Screen Shot 2014-05-20 at 6.39.52 pm.png"/>
          <p:cNvPicPr/>
          <p:nvPr/>
        </p:nvPicPr>
        <p:blipFill>
          <a:blip r:embed="rId3">
            <a:extLst/>
          </a:blip>
          <a:stretch>
            <a:fillRect/>
          </a:stretch>
        </p:blipFill>
        <p:spPr>
          <a:xfrm>
            <a:off x="4441197" y="582628"/>
            <a:ext cx="4122406" cy="8588344"/>
          </a:xfrm>
          <a:prstGeom prst="rect">
            <a:avLst/>
          </a:prstGeom>
          <a:ln w="12700">
            <a:miter lim="400000"/>
          </a:ln>
        </p:spPr>
      </p:pic>
      <p:pic>
        <p:nvPicPr>
          <p:cNvPr id="172" name="pasted-image.png"/>
          <p:cNvPicPr/>
          <p:nvPr/>
        </p:nvPicPr>
        <p:blipFill>
          <a:blip r:embed="rId4">
            <a:extLst/>
          </a:blip>
          <a:stretch>
            <a:fillRect/>
          </a:stretch>
        </p:blipFill>
        <p:spPr>
          <a:xfrm>
            <a:off x="4634638" y="501987"/>
            <a:ext cx="3735524" cy="8233398"/>
          </a:xfrm>
          <a:prstGeom prst="rect">
            <a:avLst/>
          </a:prstGeom>
          <a:ln w="12700">
            <a:miter lim="400000"/>
          </a:ln>
        </p:spPr>
      </p:pic>
    </p:spTree>
    <p:custDataLst>
      <p:tags r:id="rId1"/>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lvl1pPr defTabSz="490727">
              <a:defRPr sz="6719"/>
            </a:lvl1pPr>
          </a:lstStyle>
          <a:p>
            <a:pPr lvl="0">
              <a:defRPr sz="1800"/>
            </a:pPr>
            <a:r>
              <a:rPr sz="6719"/>
              <a:t>Going down is a little trickier than going up</a:t>
            </a:r>
          </a:p>
        </p:txBody>
      </p:sp>
      <p:sp>
        <p:nvSpPr>
          <p:cNvPr id="175" name="Shape 175"/>
          <p:cNvSpPr>
            <a:spLocks noGrp="1"/>
          </p:cNvSpPr>
          <p:nvPr>
            <p:ph type="body" idx="1"/>
          </p:nvPr>
        </p:nvSpPr>
        <p:spPr>
          <a:prstGeom prst="rect">
            <a:avLst/>
          </a:prstGeom>
        </p:spPr>
        <p:txBody>
          <a:bodyPr/>
          <a:lstStyle/>
          <a:p>
            <a:pPr lvl="0">
              <a:defRPr sz="1800"/>
            </a:pPr>
            <a:r>
              <a:rPr sz="3600"/>
              <a:t>Percolating up was straight-forward because each child only has one parent.</a:t>
            </a:r>
          </a:p>
          <a:p>
            <a:pPr lvl="0">
              <a:defRPr sz="1800"/>
            </a:pPr>
            <a:r>
              <a:rPr sz="3600"/>
              <a:t>Percolating down we want to swap with the smallest child (to preserve the heap property).</a:t>
            </a:r>
          </a:p>
        </p:txBody>
      </p:sp>
      <p:sp>
        <p:nvSpPr>
          <p:cNvPr id="176" name="Shape 17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19</a:t>
            </a:fld>
            <a:endParaRPr/>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952500" y="444500"/>
            <a:ext cx="8581281" cy="2159000"/>
          </a:xfrm>
          <a:prstGeom prst="rect">
            <a:avLst/>
          </a:prstGeom>
        </p:spPr>
        <p:txBody>
          <a:bodyPr/>
          <a:lstStyle>
            <a:lvl1pPr defTabSz="467359">
              <a:defRPr sz="6400"/>
            </a:lvl1pPr>
          </a:lstStyle>
          <a:p>
            <a:pPr lvl="0">
              <a:defRPr sz="1800"/>
            </a:pPr>
            <a:r>
              <a:rPr sz="6400"/>
              <a:t>Some animals are more equal than others</a:t>
            </a:r>
          </a:p>
        </p:txBody>
      </p:sp>
      <p:sp>
        <p:nvSpPr>
          <p:cNvPr id="55" name="Shape 55"/>
          <p:cNvSpPr>
            <a:spLocks noGrp="1"/>
          </p:cNvSpPr>
          <p:nvPr>
            <p:ph type="body" idx="1"/>
          </p:nvPr>
        </p:nvSpPr>
        <p:spPr>
          <a:prstGeom prst="rect">
            <a:avLst/>
          </a:prstGeom>
        </p:spPr>
        <p:txBody>
          <a:bodyPr/>
          <a:lstStyle/>
          <a:p>
            <a:pPr lvl="0">
              <a:defRPr sz="1800"/>
            </a:pPr>
            <a:r>
              <a:rPr sz="3600"/>
              <a:t>A queue is a FIFO data structure</a:t>
            </a:r>
          </a:p>
          <a:p>
            <a:pPr lvl="1">
              <a:defRPr sz="1800"/>
            </a:pPr>
            <a:r>
              <a:rPr sz="3600"/>
              <a:t>the first element in is the first element out</a:t>
            </a:r>
          </a:p>
          <a:p>
            <a:pPr lvl="1">
              <a:defRPr sz="1800"/>
            </a:pPr>
            <a:r>
              <a:rPr sz="3600"/>
              <a:t>which of course means the last one in is the last one out</a:t>
            </a:r>
          </a:p>
          <a:p>
            <a:pPr lvl="0">
              <a:defRPr sz="1800"/>
            </a:pPr>
            <a:r>
              <a:rPr sz="3600"/>
              <a:t>But sometimes we want to sort of have a queue but we want to order items according to some characteristic the item has.</a:t>
            </a:r>
          </a:p>
        </p:txBody>
      </p:sp>
      <p:sp>
        <p:nvSpPr>
          <p:cNvPr id="56" name="Shape 56"/>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a:t>
            </a:fld>
            <a:endParaRPr/>
          </a:p>
        </p:txBody>
      </p:sp>
      <p:pic>
        <p:nvPicPr>
          <p:cNvPr id="57" name="pasted-image.tif"/>
          <p:cNvPicPr/>
          <p:nvPr/>
        </p:nvPicPr>
        <p:blipFill>
          <a:blip r:embed="rId3">
            <a:extLst/>
          </a:blip>
          <a:stretch>
            <a:fillRect/>
          </a:stretch>
        </p:blipFill>
        <p:spPr>
          <a:xfrm>
            <a:off x="9779000" y="444500"/>
            <a:ext cx="1528595" cy="2159000"/>
          </a:xfrm>
          <a:prstGeom prst="rect">
            <a:avLst/>
          </a:prstGeom>
          <a:ln w="12700">
            <a:miter lim="400000"/>
          </a:ln>
        </p:spPr>
      </p:pic>
    </p:spTree>
    <p:custDataLst>
      <p:tags r:id="rId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pPr lvl="0">
              <a:defRPr sz="1800"/>
            </a:pPr>
            <a:r>
              <a:rPr sz="8000"/>
              <a:t>Deleting code</a:t>
            </a:r>
          </a:p>
        </p:txBody>
      </p:sp>
      <p:sp>
        <p:nvSpPr>
          <p:cNvPr id="179" name="Shape 179"/>
          <p:cNvSpPr>
            <a:spLocks noGrp="1"/>
          </p:cNvSpPr>
          <p:nvPr>
            <p:ph type="body" idx="1"/>
          </p:nvPr>
        </p:nvSpPr>
        <p:spPr>
          <a:prstGeom prst="rect">
            <a:avLst/>
          </a:prstGeom>
        </p:spPr>
        <p:txBody>
          <a:bodyPr/>
          <a:lstStyle/>
          <a:p>
            <a:pPr lvl="0">
              <a:defRPr sz="1800"/>
            </a:pPr>
            <a:r>
              <a:rPr sz="2500"/>
              <a:t>def del_min(self):</a:t>
            </a:r>
          </a:p>
          <a:p>
            <a:pPr lvl="0">
              <a:defRPr sz="1800"/>
            </a:pPr>
            <a:r>
              <a:rPr sz="2500"/>
              <a:t>   ret_val = self.heap_list[1]</a:t>
            </a:r>
          </a:p>
          <a:p>
            <a:pPr lvl="0">
              <a:defRPr sz="1800"/>
            </a:pPr>
            <a:r>
              <a:rPr sz="2500"/>
              <a:t>   replacement = self.heap_list.pop()</a:t>
            </a:r>
          </a:p>
          <a:p>
            <a:pPr lvl="0">
              <a:defRPr sz="1800"/>
            </a:pPr>
            <a:r>
              <a:rPr sz="2500"/>
              <a:t>   if self.size() &gt; 0:</a:t>
            </a:r>
          </a:p>
          <a:p>
            <a:pPr lvl="0">
              <a:defRPr sz="1800"/>
            </a:pPr>
            <a:r>
              <a:rPr sz="2500"/>
              <a:t>      self.heap_list[1] = replacement</a:t>
            </a:r>
          </a:p>
          <a:p>
            <a:pPr lvl="0">
              <a:defRPr sz="1800"/>
            </a:pPr>
            <a:r>
              <a:rPr sz="2500"/>
              <a:t>   self.perc_down(1)</a:t>
            </a:r>
          </a:p>
          <a:p>
            <a:pPr lvl="0">
              <a:defRPr sz="1800"/>
            </a:pPr>
            <a:r>
              <a:rPr sz="2500"/>
              <a:t>   return ret_val</a:t>
            </a:r>
          </a:p>
        </p:txBody>
      </p:sp>
      <p:sp>
        <p:nvSpPr>
          <p:cNvPr id="180" name="Shape 18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20</a:t>
            </a:fld>
            <a:endParaRPr/>
          </a:p>
        </p:txBody>
      </p:sp>
    </p:spTree>
    <p:custDataLst>
      <p:tags r:id="rId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pPr lvl="0">
              <a:defRPr sz="1800"/>
            </a:pPr>
            <a:r>
              <a:rPr sz="8000"/>
              <a:t>Percolating down</a:t>
            </a:r>
          </a:p>
        </p:txBody>
      </p:sp>
      <p:sp>
        <p:nvSpPr>
          <p:cNvPr id="183" name="Shape 183"/>
          <p:cNvSpPr>
            <a:spLocks noGrp="1"/>
          </p:cNvSpPr>
          <p:nvPr>
            <p:ph type="body" idx="1"/>
          </p:nvPr>
        </p:nvSpPr>
        <p:spPr>
          <a:prstGeom prst="rect">
            <a:avLst/>
          </a:prstGeom>
        </p:spPr>
        <p:txBody>
          <a:bodyPr/>
          <a:lstStyle/>
          <a:p>
            <a:pPr lvl="0">
              <a:defRPr sz="1800"/>
            </a:pPr>
            <a:r>
              <a:rPr sz="1900"/>
              <a:t>def perc_down(self, i):</a:t>
            </a:r>
          </a:p>
          <a:p>
            <a:pPr lvl="0">
              <a:defRPr sz="1800"/>
            </a:pPr>
            <a:r>
              <a:rPr sz="1900"/>
              <a:t>   while (i * 2) &lt;= self.size():</a:t>
            </a:r>
          </a:p>
          <a:p>
            <a:pPr lvl="0">
              <a:defRPr sz="1800"/>
            </a:pPr>
            <a:r>
              <a:rPr sz="1900"/>
              <a:t>      child = self.min_child(i)</a:t>
            </a:r>
          </a:p>
          <a:p>
            <a:pPr lvl="0">
              <a:defRPr sz="1800"/>
            </a:pPr>
            <a:r>
              <a:rPr sz="1900"/>
              <a:t>      if self.heap_list[i] &gt; self.heap_list[child]:</a:t>
            </a:r>
          </a:p>
          <a:p>
            <a:pPr lvl="0">
              <a:defRPr sz="1800"/>
            </a:pPr>
            <a:r>
              <a:rPr sz="1900"/>
              <a:t>         self.heap_list[child], self.heap_list[i] = \</a:t>
            </a:r>
          </a:p>
          <a:p>
            <a:pPr lvl="0">
              <a:defRPr sz="1800"/>
            </a:pPr>
            <a:r>
              <a:rPr sz="1900"/>
              <a:t>            self.heap_list[i], self.heap_list[child]</a:t>
            </a:r>
          </a:p>
          <a:p>
            <a:pPr lvl="0">
              <a:defRPr sz="1800"/>
            </a:pPr>
            <a:r>
              <a:rPr sz="1900"/>
              <a:t>      i = child</a:t>
            </a:r>
          </a:p>
          <a:p>
            <a:pPr lvl="0">
              <a:defRPr sz="1800"/>
            </a:pPr>
            <a:endParaRPr sz="1900"/>
          </a:p>
          <a:p>
            <a:pPr lvl="0">
              <a:defRPr sz="1800"/>
            </a:pPr>
            <a:r>
              <a:rPr sz="1900"/>
              <a:t>   </a:t>
            </a:r>
          </a:p>
          <a:p>
            <a:pPr lvl="0">
              <a:defRPr sz="1800"/>
            </a:pPr>
            <a:r>
              <a:rPr sz="1900"/>
              <a:t>def min_child(self, i):</a:t>
            </a:r>
          </a:p>
          <a:p>
            <a:pPr lvl="0">
              <a:defRPr sz="1800"/>
            </a:pPr>
            <a:r>
              <a:rPr sz="1900"/>
              <a:t>   ”””Return the index of the minimum child of index i.”””</a:t>
            </a:r>
          </a:p>
          <a:p>
            <a:pPr lvl="0">
              <a:defRPr sz="1800"/>
            </a:pPr>
            <a:r>
              <a:rPr sz="1900"/>
              <a:t>   left = i * 2</a:t>
            </a:r>
          </a:p>
          <a:p>
            <a:pPr lvl="0">
              <a:defRPr sz="1800"/>
            </a:pPr>
            <a:r>
              <a:rPr sz="1900"/>
              <a:t>   right = left + 1</a:t>
            </a:r>
          </a:p>
          <a:p>
            <a:pPr lvl="0">
              <a:defRPr sz="1800"/>
            </a:pPr>
            <a:r>
              <a:rPr sz="1900"/>
              <a:t>   if right &gt; self.size():</a:t>
            </a:r>
          </a:p>
          <a:p>
            <a:pPr lvl="0">
              <a:defRPr sz="1800"/>
            </a:pPr>
            <a:r>
              <a:rPr sz="1900"/>
              <a:t>      return left</a:t>
            </a:r>
          </a:p>
          <a:p>
            <a:pPr lvl="0">
              <a:defRPr sz="1800"/>
            </a:pPr>
            <a:r>
              <a:rPr sz="1900"/>
              <a:t>   if self.heap_list[left] &lt; self.heap_list[right]:</a:t>
            </a:r>
          </a:p>
          <a:p>
            <a:pPr lvl="0">
              <a:defRPr sz="1800"/>
            </a:pPr>
            <a:r>
              <a:rPr sz="1900"/>
              <a:t>      return left</a:t>
            </a:r>
          </a:p>
          <a:p>
            <a:pPr lvl="0">
              <a:defRPr sz="1800"/>
            </a:pPr>
            <a:r>
              <a:rPr sz="1900"/>
              <a:t>   else:</a:t>
            </a:r>
          </a:p>
          <a:p>
            <a:pPr lvl="0">
              <a:defRPr sz="1800"/>
            </a:pPr>
            <a:r>
              <a:rPr sz="1900"/>
              <a:t>      return right</a:t>
            </a:r>
          </a:p>
        </p:txBody>
      </p:sp>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21</a:t>
            </a:fld>
            <a:endParaRPr/>
          </a:p>
        </p:txBody>
      </p:sp>
    </p:spTree>
    <p:custDataLst>
      <p:tags r:id="rId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lvl1pPr defTabSz="537463">
              <a:defRPr sz="7360"/>
            </a:lvl1pPr>
          </a:lstStyle>
          <a:p>
            <a:pPr lvl="0">
              <a:defRPr sz="1800"/>
            </a:pPr>
            <a:r>
              <a:rPr sz="7360"/>
              <a:t>Building a heap from a list</a:t>
            </a:r>
          </a:p>
        </p:txBody>
      </p:sp>
      <p:sp>
        <p:nvSpPr>
          <p:cNvPr id="187" name="Shape 187"/>
          <p:cNvSpPr>
            <a:spLocks noGrp="1"/>
          </p:cNvSpPr>
          <p:nvPr>
            <p:ph type="body" idx="1"/>
          </p:nvPr>
        </p:nvSpPr>
        <p:spPr>
          <a:prstGeom prst="rect">
            <a:avLst/>
          </a:prstGeom>
        </p:spPr>
        <p:txBody>
          <a:bodyPr/>
          <a:lstStyle/>
          <a:p>
            <a:pPr lvl="0">
              <a:defRPr sz="1800"/>
            </a:pPr>
            <a:r>
              <a:rPr sz="3600"/>
              <a:t>We can do it the boring way.</a:t>
            </a:r>
          </a:p>
          <a:p>
            <a:pPr lvl="1">
              <a:defRPr sz="1800"/>
            </a:pPr>
            <a:r>
              <a:rPr sz="3600"/>
              <a:t>Start with an empty list and insert each element in turn.</a:t>
            </a:r>
          </a:p>
          <a:p>
            <a:pPr lvl="1">
              <a:defRPr sz="1800"/>
            </a:pPr>
            <a:r>
              <a:rPr sz="3600"/>
              <a:t>This will be O(n log n) as there are n elements to add and each could percolate up the levels of the tree.</a:t>
            </a:r>
          </a:p>
          <a:p>
            <a:pPr lvl="0">
              <a:defRPr sz="1800"/>
            </a:pPr>
            <a:r>
              <a:rPr sz="3600"/>
              <a:t>Or we can do it the clever way.</a:t>
            </a:r>
          </a:p>
        </p:txBody>
      </p:sp>
      <p:sp>
        <p:nvSpPr>
          <p:cNvPr id="188" name="Shape 18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22</a:t>
            </a:fld>
            <a:endParaRPr/>
          </a:p>
        </p:txBody>
      </p:sp>
    </p:spTree>
    <p:custDataLst>
      <p:tags r:id="rId1"/>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pPr lvl="0">
              <a:defRPr sz="1800"/>
            </a:pPr>
            <a:r>
              <a:rPr sz="8000"/>
              <a:t>The Efficient Way</a:t>
            </a:r>
          </a:p>
        </p:txBody>
      </p:sp>
      <p:sp>
        <p:nvSpPr>
          <p:cNvPr id="191" name="Shape 191"/>
          <p:cNvSpPr>
            <a:spLocks noGrp="1"/>
          </p:cNvSpPr>
          <p:nvPr>
            <p:ph type="body" idx="1"/>
          </p:nvPr>
        </p:nvSpPr>
        <p:spPr>
          <a:prstGeom prst="rect">
            <a:avLst/>
          </a:prstGeom>
        </p:spPr>
        <p:txBody>
          <a:bodyPr/>
          <a:lstStyle/>
          <a:p>
            <a:pPr lvl="0">
              <a:defRPr sz="1800"/>
            </a:pPr>
            <a:r>
              <a:rPr sz="3600"/>
              <a:t>We start half way through the list.</a:t>
            </a:r>
          </a:p>
          <a:p>
            <a:pPr lvl="1">
              <a:defRPr sz="1800"/>
            </a:pPr>
            <a:r>
              <a:rPr sz="3600"/>
              <a:t>Any nodes in the last half of the list are leaves because of the shape of our complete binary tree. Each level of the tree has one more node than the sum of the nodes in all previous levels.</a:t>
            </a:r>
          </a:p>
          <a:p>
            <a:pPr lvl="0">
              <a:defRPr sz="1800"/>
            </a:pPr>
            <a:r>
              <a:rPr sz="3600"/>
              <a:t>Moving backwards through the list percolate each element down to its correct position.</a:t>
            </a:r>
          </a:p>
          <a:p>
            <a:pPr lvl="0">
              <a:defRPr sz="1800"/>
            </a:pPr>
            <a:r>
              <a:rPr sz="3600"/>
              <a:t>This is O(n) - but I am not going to prove it :).</a:t>
            </a:r>
          </a:p>
        </p:txBody>
      </p:sp>
      <p:sp>
        <p:nvSpPr>
          <p:cNvPr id="192" name="Shape 19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23</a:t>
            </a:fld>
            <a:endParaRPr/>
          </a:p>
        </p:txBody>
      </p:sp>
      <p:grpSp>
        <p:nvGrpSpPr>
          <p:cNvPr id="195" name="Group 195"/>
          <p:cNvGrpSpPr/>
          <p:nvPr/>
        </p:nvGrpSpPr>
        <p:grpSpPr>
          <a:xfrm>
            <a:off x="10944177" y="2576311"/>
            <a:ext cx="1727201" cy="2152106"/>
            <a:chOff x="0" y="0"/>
            <a:chExt cx="1727200" cy="2152104"/>
          </a:xfrm>
        </p:grpSpPr>
        <p:sp>
          <p:nvSpPr>
            <p:cNvPr id="193" name="Shape 193"/>
            <p:cNvSpPr/>
            <p:nvPr/>
          </p:nvSpPr>
          <p:spPr>
            <a:xfrm>
              <a:off x="0" y="0"/>
              <a:ext cx="1270000" cy="10472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blipFill rotWithShape="1">
              <a:blip r:embed="rId3"/>
              <a:srcRect/>
              <a:tile tx="0" ty="0" sx="100000" sy="100000" flip="none" algn="tl"/>
            </a:blip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194" name="Shape 194"/>
            <p:cNvSpPr/>
            <p:nvPr/>
          </p:nvSpPr>
          <p:spPr>
            <a:xfrm>
              <a:off x="457200" y="882104"/>
              <a:ext cx="1270000" cy="1270001"/>
            </a:xfrm>
            <a:prstGeom prst="rect">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grpSp>
    </p:spTree>
    <p:custDataLst>
      <p:tags r:id="rId1"/>
    </p:custData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24</a:t>
            </a:fld>
            <a:endParaRPr/>
          </a:p>
        </p:txBody>
      </p:sp>
      <p:pic>
        <p:nvPicPr>
          <p:cNvPr id="198" name="pasted-image.png"/>
          <p:cNvPicPr/>
          <p:nvPr/>
        </p:nvPicPr>
        <p:blipFill>
          <a:blip r:embed="rId3">
            <a:extLst/>
          </a:blip>
          <a:stretch>
            <a:fillRect/>
          </a:stretch>
        </p:blipFill>
        <p:spPr>
          <a:xfrm>
            <a:off x="2444750" y="3359150"/>
            <a:ext cx="8115300" cy="3035300"/>
          </a:xfrm>
          <a:prstGeom prst="rect">
            <a:avLst/>
          </a:prstGeom>
          <a:ln w="12700">
            <a:miter lim="400000"/>
          </a:ln>
        </p:spPr>
      </p:pic>
      <p:pic>
        <p:nvPicPr>
          <p:cNvPr id="199" name="Screen Shot 2014-05-20 at 8.15.21 pm.png"/>
          <p:cNvPicPr/>
          <p:nvPr/>
        </p:nvPicPr>
        <p:blipFill>
          <a:blip r:embed="rId4">
            <a:extLst/>
          </a:blip>
          <a:stretch>
            <a:fillRect/>
          </a:stretch>
        </p:blipFill>
        <p:spPr>
          <a:xfrm>
            <a:off x="3835400" y="7594600"/>
            <a:ext cx="5334000" cy="457200"/>
          </a:xfrm>
          <a:prstGeom prst="rect">
            <a:avLst/>
          </a:prstGeom>
          <a:ln w="12700">
            <a:miter lim="400000"/>
          </a:ln>
        </p:spPr>
      </p:pic>
      <p:sp>
        <p:nvSpPr>
          <p:cNvPr id="200" name="Shape 200"/>
          <p:cNvSpPr/>
          <p:nvPr/>
        </p:nvSpPr>
        <p:spPr>
          <a:xfrm>
            <a:off x="4389107" y="8267498"/>
            <a:ext cx="4226586"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vl1pPr>
          </a:lstStyle>
          <a:p>
            <a:pPr lvl="0"/>
            <a:r>
              <a:t>This is what Figure 6.12 should look like.</a:t>
            </a:r>
          </a:p>
        </p:txBody>
      </p:sp>
    </p:spTree>
    <p:custDataLst>
      <p:tags r:id="rId1"/>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Sifting up and down</a:t>
            </a:r>
            <a:endParaRPr lang="en-NZ" dirty="0"/>
          </a:p>
        </p:txBody>
      </p:sp>
      <p:sp>
        <p:nvSpPr>
          <p:cNvPr id="3" name="Text Placeholder 2"/>
          <p:cNvSpPr>
            <a:spLocks noGrp="1"/>
          </p:cNvSpPr>
          <p:nvPr>
            <p:ph type="body" idx="1"/>
          </p:nvPr>
        </p:nvSpPr>
        <p:spPr/>
        <p:txBody>
          <a:bodyPr/>
          <a:lstStyle/>
          <a:p>
            <a:endParaRPr lang="en-NZ"/>
          </a:p>
        </p:txBody>
      </p:sp>
      <p:pic>
        <p:nvPicPr>
          <p:cNvPr id="1026" name="Picture 2" descr="http://upload.wikimedia.org/wikipedia/commons/thumb/a/ac/Binary_heap_bottomup_vs_topdown.svg/1687px-Binary_heap_bottomup_vs_topdow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47" y="3817992"/>
            <a:ext cx="11676187" cy="42150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5828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p>
            <a:pPr lvl="0">
              <a:defRPr sz="1800"/>
            </a:pPr>
            <a:r>
              <a:rPr sz="8000"/>
              <a:t>Building the heap code</a:t>
            </a:r>
          </a:p>
        </p:txBody>
      </p:sp>
      <p:sp>
        <p:nvSpPr>
          <p:cNvPr id="203" name="Shape 203"/>
          <p:cNvSpPr>
            <a:spLocks noGrp="1"/>
          </p:cNvSpPr>
          <p:nvPr>
            <p:ph type="body" idx="1"/>
          </p:nvPr>
        </p:nvSpPr>
        <p:spPr>
          <a:prstGeom prst="rect">
            <a:avLst/>
          </a:prstGeom>
        </p:spPr>
        <p:txBody>
          <a:bodyPr/>
          <a:lstStyle/>
          <a:p>
            <a:pPr lvl="0">
              <a:defRPr sz="1800"/>
            </a:pPr>
            <a:r>
              <a:rPr sz="2400"/>
              <a:t>   def __init__(self, a_list=[]):</a:t>
            </a:r>
          </a:p>
          <a:p>
            <a:pPr lvl="0">
              <a:defRPr sz="1800"/>
            </a:pPr>
            <a:r>
              <a:rPr sz="2400"/>
              <a:t>      """Constructs a BinHeap object.</a:t>
            </a:r>
          </a:p>
          <a:p>
            <a:pPr lvl="0">
              <a:defRPr sz="1800"/>
            </a:pPr>
            <a:r>
              <a:rPr sz="2400"/>
              <a:t>      </a:t>
            </a:r>
          </a:p>
          <a:p>
            <a:pPr lvl="0">
              <a:defRPr sz="1800"/>
            </a:pPr>
            <a:r>
              <a:rPr sz="2400"/>
              <a:t>      Can either create an empty BinHeap or can construct</a:t>
            </a:r>
          </a:p>
          <a:p>
            <a:pPr lvl="0">
              <a:defRPr sz="1800"/>
            </a:pPr>
            <a:r>
              <a:rPr sz="2400"/>
              <a:t>      it from a_list.</a:t>
            </a:r>
          </a:p>
          <a:p>
            <a:pPr lvl="0">
              <a:defRPr sz="1800"/>
            </a:pPr>
            <a:r>
              <a:rPr sz="2400"/>
              <a:t>      """</a:t>
            </a:r>
          </a:p>
          <a:p>
            <a:pPr lvl="0">
              <a:defRPr sz="1800"/>
            </a:pPr>
            <a:r>
              <a:rPr sz="2400"/>
              <a:t>      self.heap_list = [0] + a_list # add the dummy to list</a:t>
            </a:r>
          </a:p>
          <a:p>
            <a:pPr lvl="0">
              <a:defRPr sz="1800"/>
            </a:pPr>
            <a:r>
              <a:rPr sz="2400"/>
              <a:t>      for i in range(self.size() // 2, 0, -1):</a:t>
            </a:r>
          </a:p>
          <a:p>
            <a:pPr lvl="0">
              <a:defRPr sz="1800"/>
            </a:pPr>
            <a:r>
              <a:rPr sz="2400"/>
              <a:t>         self.perc_down(i)</a:t>
            </a:r>
          </a:p>
        </p:txBody>
      </p:sp>
      <p:sp>
        <p:nvSpPr>
          <p:cNvPr id="204" name="Shape 20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26</a:t>
            </a:fld>
            <a:endParaRPr/>
          </a:p>
        </p:txBody>
      </p:sp>
    </p:spTree>
    <p:custDataLst>
      <p:tags r:id="rId1"/>
    </p:custData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lvl1pPr defTabSz="490727">
              <a:defRPr sz="6719"/>
            </a:lvl1pPr>
          </a:lstStyle>
          <a:p>
            <a:pPr lvl="0">
              <a:defRPr sz="1800"/>
            </a:pPr>
            <a:r>
              <a:rPr sz="6719"/>
              <a:t>Different heaps but the same outcome</a:t>
            </a:r>
          </a:p>
        </p:txBody>
      </p:sp>
      <p:sp>
        <p:nvSpPr>
          <p:cNvPr id="207" name="Shape 207"/>
          <p:cNvSpPr>
            <a:spLocks noGrp="1"/>
          </p:cNvSpPr>
          <p:nvPr>
            <p:ph type="body" idx="1"/>
          </p:nvPr>
        </p:nvSpPr>
        <p:spPr>
          <a:xfrm>
            <a:off x="952500" y="2603500"/>
            <a:ext cx="4921534" cy="6286500"/>
          </a:xfrm>
          <a:prstGeom prst="rect">
            <a:avLst/>
          </a:prstGeom>
        </p:spPr>
        <p:txBody>
          <a:bodyPr/>
          <a:lstStyle/>
          <a:p>
            <a:pPr lvl="0">
              <a:defRPr sz="1800"/>
            </a:pPr>
            <a:r>
              <a:rPr sz="2500"/>
              <a:t>bh = BinHeap()</a:t>
            </a:r>
          </a:p>
          <a:p>
            <a:pPr lvl="0">
              <a:defRPr sz="1800"/>
            </a:pPr>
            <a:r>
              <a:rPr sz="2500"/>
              <a:t>bh.insert(9)</a:t>
            </a:r>
          </a:p>
          <a:p>
            <a:pPr lvl="0">
              <a:defRPr sz="1800"/>
            </a:pPr>
            <a:r>
              <a:rPr sz="2500"/>
              <a:t>bh.insert(6)</a:t>
            </a:r>
          </a:p>
          <a:p>
            <a:pPr lvl="0">
              <a:defRPr sz="1800"/>
            </a:pPr>
            <a:r>
              <a:rPr sz="2500"/>
              <a:t>bh.insert(5)</a:t>
            </a:r>
          </a:p>
          <a:p>
            <a:pPr lvl="0">
              <a:defRPr sz="1800"/>
            </a:pPr>
            <a:r>
              <a:rPr sz="2500"/>
              <a:t>bh.insert(2)</a:t>
            </a:r>
          </a:p>
          <a:p>
            <a:pPr lvl="0">
              <a:defRPr sz="1800"/>
            </a:pPr>
            <a:r>
              <a:rPr sz="2500"/>
              <a:t>bh.insert(3)</a:t>
            </a:r>
          </a:p>
          <a:p>
            <a:pPr lvl="0">
              <a:defRPr sz="1800"/>
            </a:pPr>
            <a:r>
              <a:rPr sz="2500"/>
              <a:t>print(bh)</a:t>
            </a:r>
          </a:p>
          <a:p>
            <a:pPr lvl="0">
              <a:defRPr sz="1800"/>
            </a:pPr>
            <a:endParaRPr sz="2500"/>
          </a:p>
          <a:p>
            <a:pPr lvl="0">
              <a:defRPr sz="1800"/>
            </a:pPr>
            <a:r>
              <a:rPr sz="2500"/>
              <a:t>bh = BinHeap([9,6,5,2,3])</a:t>
            </a:r>
          </a:p>
          <a:p>
            <a:pPr lvl="0">
              <a:defRPr sz="1800"/>
            </a:pPr>
            <a:r>
              <a:rPr sz="2500"/>
              <a:t>print(bh)</a:t>
            </a:r>
          </a:p>
        </p:txBody>
      </p:sp>
      <p:sp>
        <p:nvSpPr>
          <p:cNvPr id="208" name="Shape 20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27</a:t>
            </a:fld>
            <a:endParaRPr/>
          </a:p>
        </p:txBody>
      </p:sp>
      <p:sp>
        <p:nvSpPr>
          <p:cNvPr id="209" name="Shape 209"/>
          <p:cNvSpPr/>
          <p:nvPr/>
        </p:nvSpPr>
        <p:spPr>
          <a:xfrm>
            <a:off x="6520638" y="2603500"/>
            <a:ext cx="568444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a:defRPr sz="1800"/>
            </a:pPr>
            <a:endParaRPr sz="2500">
              <a:latin typeface="Courier"/>
              <a:ea typeface="Courier"/>
              <a:cs typeface="Courier"/>
              <a:sym typeface="Courier"/>
            </a:endParaRPr>
          </a:p>
          <a:p>
            <a:pPr lvl="0" algn="l">
              <a:defRPr sz="1800"/>
            </a:pPr>
            <a:endParaRPr sz="2500">
              <a:latin typeface="Courier"/>
              <a:ea typeface="Courier"/>
              <a:cs typeface="Courier"/>
              <a:sym typeface="Courier"/>
            </a:endParaRPr>
          </a:p>
          <a:p>
            <a:pPr lvl="0" algn="l">
              <a:defRPr sz="1800"/>
            </a:pPr>
            <a:endParaRPr sz="2500">
              <a:latin typeface="Courier"/>
              <a:ea typeface="Courier"/>
              <a:cs typeface="Courier"/>
              <a:sym typeface="Courier"/>
            </a:endParaRPr>
          </a:p>
          <a:p>
            <a:pPr lvl="0" algn="l">
              <a:defRPr sz="1800"/>
            </a:pPr>
            <a:r>
              <a:rPr sz="2500"/>
              <a:t>Output</a:t>
            </a:r>
          </a:p>
          <a:p>
            <a:pPr lvl="0" algn="l">
              <a:defRPr sz="1800"/>
            </a:pPr>
            <a:endParaRPr sz="2500">
              <a:latin typeface="Courier"/>
              <a:ea typeface="Courier"/>
              <a:cs typeface="Courier"/>
              <a:sym typeface="Courier"/>
            </a:endParaRPr>
          </a:p>
          <a:p>
            <a:pPr lvl="0" algn="l">
              <a:defRPr sz="1800"/>
            </a:pPr>
            <a:r>
              <a:rPr sz="2500">
                <a:latin typeface="Courier"/>
                <a:ea typeface="Courier"/>
                <a:cs typeface="Courier"/>
                <a:sym typeface="Courier"/>
              </a:rPr>
              <a:t>[2, 3, 6, 9, 5]</a:t>
            </a:r>
          </a:p>
          <a:p>
            <a:pPr lvl="0" algn="l">
              <a:defRPr sz="1800"/>
            </a:pPr>
            <a:endParaRPr sz="2500">
              <a:latin typeface="Courier"/>
              <a:ea typeface="Courier"/>
              <a:cs typeface="Courier"/>
              <a:sym typeface="Courier"/>
            </a:endParaRPr>
          </a:p>
          <a:p>
            <a:pPr lvl="0" algn="l">
              <a:defRPr sz="1800"/>
            </a:pPr>
            <a:endParaRPr sz="2500">
              <a:latin typeface="Courier"/>
              <a:ea typeface="Courier"/>
              <a:cs typeface="Courier"/>
              <a:sym typeface="Courier"/>
            </a:endParaRPr>
          </a:p>
          <a:p>
            <a:pPr lvl="0" algn="l">
              <a:defRPr sz="1800"/>
            </a:pPr>
            <a:r>
              <a:rPr sz="2500">
                <a:latin typeface="Courier"/>
                <a:ea typeface="Courier"/>
                <a:cs typeface="Courier"/>
                <a:sym typeface="Courier"/>
              </a:rPr>
              <a:t>[2, 3, 5, 6, 9]</a:t>
            </a:r>
          </a:p>
        </p:txBody>
      </p:sp>
    </p:spTree>
    <p:custDataLst>
      <p:tags r:id="rId1"/>
    </p:custData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prstGeom prst="rect">
            <a:avLst/>
          </a:prstGeom>
        </p:spPr>
        <p:txBody>
          <a:bodyPr/>
          <a:lstStyle/>
          <a:p>
            <a:pPr lvl="0">
              <a:defRPr sz="1800"/>
            </a:pPr>
            <a:r>
              <a:rPr sz="8000"/>
              <a:t>And by the way</a:t>
            </a:r>
          </a:p>
        </p:txBody>
      </p:sp>
      <p:sp>
        <p:nvSpPr>
          <p:cNvPr id="212" name="Shape 212"/>
          <p:cNvSpPr>
            <a:spLocks noGrp="1"/>
          </p:cNvSpPr>
          <p:nvPr>
            <p:ph type="body" idx="1"/>
          </p:nvPr>
        </p:nvSpPr>
        <p:spPr>
          <a:prstGeom prst="rect">
            <a:avLst/>
          </a:prstGeom>
        </p:spPr>
        <p:txBody>
          <a:bodyPr/>
          <a:lstStyle/>
          <a:p>
            <a:pPr lvl="0">
              <a:defRPr sz="1800"/>
            </a:pPr>
            <a:r>
              <a:rPr sz="3600"/>
              <a:t>The BinHeap class has a special __str__ method to print out the heap values but leave out the dummy first element.</a:t>
            </a:r>
          </a:p>
          <a:p>
            <a:pPr marL="0" lvl="0" indent="0">
              <a:buSzTx/>
              <a:buNone/>
              <a:defRPr sz="1800"/>
            </a:pPr>
            <a:r>
              <a:rPr sz="3600">
                <a:latin typeface="Courier"/>
                <a:ea typeface="Courier"/>
                <a:cs typeface="Courier"/>
                <a:sym typeface="Courier"/>
              </a:rPr>
              <a:t>   def __str__(self):</a:t>
            </a:r>
          </a:p>
          <a:p>
            <a:pPr marL="0" lvl="0" indent="0">
              <a:spcBef>
                <a:spcPts val="0"/>
              </a:spcBef>
              <a:buSzTx/>
              <a:buNone/>
              <a:defRPr sz="1800"/>
            </a:pPr>
            <a:r>
              <a:rPr sz="3600">
                <a:latin typeface="Courier"/>
                <a:ea typeface="Courier"/>
                <a:cs typeface="Courier"/>
                <a:sym typeface="Courier"/>
              </a:rPr>
              <a:t>      return str(self.heap_list[1:])</a:t>
            </a:r>
          </a:p>
        </p:txBody>
      </p:sp>
      <p:sp>
        <p:nvSpPr>
          <p:cNvPr id="213" name="Shape 2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28</a:t>
            </a:fld>
            <a:endParaRPr/>
          </a:p>
        </p:txBody>
      </p:sp>
    </p:spTree>
    <p:custDataLst>
      <p:tags r:id="rId1"/>
    </p:custData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pPr>
            <a:r>
              <a:rPr sz="8000"/>
              <a:t>Priorities</a:t>
            </a:r>
          </a:p>
        </p:txBody>
      </p:sp>
      <p:sp>
        <p:nvSpPr>
          <p:cNvPr id="60" name="Shape 60"/>
          <p:cNvSpPr>
            <a:spLocks noGrp="1"/>
          </p:cNvSpPr>
          <p:nvPr>
            <p:ph type="body" idx="1"/>
          </p:nvPr>
        </p:nvSpPr>
        <p:spPr>
          <a:prstGeom prst="rect">
            <a:avLst/>
          </a:prstGeom>
        </p:spPr>
        <p:txBody>
          <a:bodyPr/>
          <a:lstStyle/>
          <a:p>
            <a:pPr marL="373379" lvl="0" indent="-373379" defTabSz="490727">
              <a:spcBef>
                <a:spcPts val="3500"/>
              </a:spcBef>
              <a:defRPr sz="1800"/>
            </a:pPr>
            <a:r>
              <a:rPr sz="3024"/>
              <a:t>We call the ordering characteristic the priority.</a:t>
            </a:r>
          </a:p>
          <a:p>
            <a:pPr marL="373379" lvl="0" indent="-373379" defTabSz="490727">
              <a:spcBef>
                <a:spcPts val="3500"/>
              </a:spcBef>
              <a:defRPr sz="1800"/>
            </a:pPr>
            <a:r>
              <a:rPr sz="3024"/>
              <a:t>When we pull something from this “queue” we always get the element with the best priority (sometimes </a:t>
            </a:r>
            <a:r>
              <a:rPr sz="3024" i="1"/>
              <a:t>best</a:t>
            </a:r>
            <a:r>
              <a:rPr sz="3024"/>
              <a:t> means lowest).</a:t>
            </a:r>
          </a:p>
          <a:p>
            <a:pPr marL="373379" lvl="0" indent="-373379" defTabSz="490727">
              <a:spcBef>
                <a:spcPts val="3500"/>
              </a:spcBef>
              <a:defRPr sz="1800"/>
            </a:pPr>
            <a:r>
              <a:rPr sz="3024"/>
              <a:t>It is really common in Operating Systems to use priority to schedule when something happens. e.g.</a:t>
            </a:r>
          </a:p>
          <a:p>
            <a:pPr marL="746759" lvl="1" indent="-373379" defTabSz="490727">
              <a:spcBef>
                <a:spcPts val="3500"/>
              </a:spcBef>
              <a:defRPr sz="1800"/>
            </a:pPr>
            <a:r>
              <a:rPr sz="3024"/>
              <a:t>the most important process should run before a process which isn’t so important</a:t>
            </a:r>
          </a:p>
          <a:p>
            <a:pPr marL="746759" lvl="1" indent="-373379" defTabSz="490727">
              <a:spcBef>
                <a:spcPts val="3500"/>
              </a:spcBef>
              <a:defRPr sz="1800"/>
            </a:pPr>
            <a:r>
              <a:rPr sz="3024"/>
              <a:t>data off disk should be retrieved for more important processes first</a:t>
            </a:r>
          </a:p>
        </p:txBody>
      </p:sp>
      <p:sp>
        <p:nvSpPr>
          <p:cNvPr id="61" name="Shape 61"/>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3</a:t>
            </a:fld>
            <a:endParaRPr/>
          </a:p>
        </p:txBody>
      </p:sp>
    </p:spTree>
    <p:custDataLst>
      <p:tags r:id="rId1"/>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pPr>
            <a:r>
              <a:rPr sz="8000"/>
              <a:t>Priority Queue</a:t>
            </a:r>
          </a:p>
        </p:txBody>
      </p:sp>
      <p:sp>
        <p:nvSpPr>
          <p:cNvPr id="64" name="Shape 64"/>
          <p:cNvSpPr>
            <a:spLocks noGrp="1"/>
          </p:cNvSpPr>
          <p:nvPr>
            <p:ph type="body" idx="1"/>
          </p:nvPr>
        </p:nvSpPr>
        <p:spPr>
          <a:prstGeom prst="rect">
            <a:avLst/>
          </a:prstGeom>
        </p:spPr>
        <p:txBody>
          <a:bodyPr/>
          <a:lstStyle/>
          <a:p>
            <a:pPr marL="333375" lvl="0" indent="-333375" defTabSz="438150">
              <a:spcBef>
                <a:spcPts val="3100"/>
              </a:spcBef>
              <a:defRPr sz="1800"/>
            </a:pPr>
            <a:r>
              <a:rPr sz="2700"/>
              <a:t>A priority queue always produces the element with the best priority when queried.</a:t>
            </a:r>
          </a:p>
          <a:p>
            <a:pPr marL="333375" lvl="0" indent="-333375" defTabSz="438150">
              <a:spcBef>
                <a:spcPts val="3100"/>
              </a:spcBef>
              <a:defRPr sz="1800"/>
            </a:pPr>
            <a:r>
              <a:rPr sz="2700"/>
              <a:t>You can do this in many ways</a:t>
            </a:r>
          </a:p>
          <a:p>
            <a:pPr marL="666750" lvl="1" indent="-333375" defTabSz="438150">
              <a:spcBef>
                <a:spcPts val="3100"/>
              </a:spcBef>
              <a:defRPr sz="1800"/>
            </a:pPr>
            <a:r>
              <a:rPr sz="2700"/>
              <a:t>keep the list sorted</a:t>
            </a:r>
          </a:p>
          <a:p>
            <a:pPr marL="666750" lvl="1" indent="-333375" defTabSz="438150">
              <a:spcBef>
                <a:spcPts val="3100"/>
              </a:spcBef>
              <a:defRPr sz="1800"/>
            </a:pPr>
            <a:r>
              <a:rPr sz="2700"/>
              <a:t>or search the list for the minimum value (if like the textbook - and Unix actually - you take the smallest value to be the best)</a:t>
            </a:r>
          </a:p>
          <a:p>
            <a:pPr marL="333375" lvl="0" indent="-333375" defTabSz="438150">
              <a:spcBef>
                <a:spcPts val="3100"/>
              </a:spcBef>
              <a:defRPr sz="1800"/>
            </a:pPr>
            <a:r>
              <a:rPr sz="2700"/>
              <a:t>You should be able to estimate the Big O values for implementations like this. e.g. O(n) for choosing the minimum value of an unsorted list.</a:t>
            </a:r>
          </a:p>
          <a:p>
            <a:pPr marL="333375" lvl="0" indent="-333375" defTabSz="438150">
              <a:spcBef>
                <a:spcPts val="3100"/>
              </a:spcBef>
              <a:defRPr sz="1800"/>
            </a:pPr>
            <a:r>
              <a:rPr sz="2700"/>
              <a:t>There is a clever data structure which allows all operations on a priority queue to be done in O(log n).</a:t>
            </a:r>
          </a:p>
        </p:txBody>
      </p:sp>
      <p:sp>
        <p:nvSpPr>
          <p:cNvPr id="65" name="Shape 65"/>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4</a:t>
            </a:fld>
            <a:endParaRPr/>
          </a:p>
        </p:txBody>
      </p:sp>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pPr>
            <a:r>
              <a:rPr sz="8000"/>
              <a:t>Binary Heap</a:t>
            </a:r>
          </a:p>
          <a:p>
            <a:pPr lvl="0">
              <a:defRPr sz="1800"/>
            </a:pPr>
            <a:r>
              <a:rPr sz="3600"/>
              <a:t>Actually binary min heap</a:t>
            </a:r>
          </a:p>
        </p:txBody>
      </p:sp>
      <p:sp>
        <p:nvSpPr>
          <p:cNvPr id="68" name="Shape 68"/>
          <p:cNvSpPr>
            <a:spLocks noGrp="1"/>
          </p:cNvSpPr>
          <p:nvPr>
            <p:ph type="body" idx="1"/>
          </p:nvPr>
        </p:nvSpPr>
        <p:spPr>
          <a:xfrm>
            <a:off x="952500" y="2603500"/>
            <a:ext cx="5839074" cy="6286500"/>
          </a:xfrm>
          <a:prstGeom prst="rect">
            <a:avLst/>
          </a:prstGeom>
        </p:spPr>
        <p:txBody>
          <a:bodyPr/>
          <a:lstStyle/>
          <a:p>
            <a:pPr lvl="0">
              <a:defRPr sz="1800"/>
            </a:pPr>
            <a:r>
              <a:rPr sz="3600"/>
              <a:t>Shape property - a complete binary tree - all levels except the last full. The last level nodes are filled from the left.</a:t>
            </a:r>
          </a:p>
          <a:p>
            <a:pPr lvl="0">
              <a:defRPr sz="1800"/>
            </a:pPr>
            <a:r>
              <a:rPr sz="3600"/>
              <a:t>Heap property - all parents are &lt; or = to their children</a:t>
            </a:r>
          </a:p>
        </p:txBody>
      </p:sp>
      <p:sp>
        <p:nvSpPr>
          <p:cNvPr id="69" name="Shape 69"/>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5</a:t>
            </a:fld>
            <a:endParaRPr/>
          </a:p>
        </p:txBody>
      </p:sp>
      <p:pic>
        <p:nvPicPr>
          <p:cNvPr id="70" name="pasted-image.png"/>
          <p:cNvPicPr/>
          <p:nvPr/>
        </p:nvPicPr>
        <p:blipFill>
          <a:blip r:embed="rId3">
            <a:extLst/>
          </a:blip>
          <a:stretch>
            <a:fillRect/>
          </a:stretch>
        </p:blipFill>
        <p:spPr>
          <a:xfrm>
            <a:off x="6985000" y="3644900"/>
            <a:ext cx="5613400" cy="3632200"/>
          </a:xfrm>
          <a:prstGeom prst="rect">
            <a:avLst/>
          </a:prstGeom>
          <a:ln w="12700">
            <a:miter lim="400000"/>
          </a:ln>
        </p:spPr>
      </p:pic>
      <p:sp>
        <p:nvSpPr>
          <p:cNvPr id="71" name="Shape 71"/>
          <p:cNvSpPr/>
          <p:nvPr/>
        </p:nvSpPr>
        <p:spPr>
          <a:xfrm>
            <a:off x="9597389" y="7213600"/>
            <a:ext cx="2827021" cy="279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u="sng">
                <a:hlinkClick r:id="rId4"/>
              </a:defRPr>
            </a:lvl1pPr>
          </a:lstStyle>
          <a:p>
            <a:pPr lvl="0">
              <a:defRPr sz="1800" u="none"/>
            </a:pPr>
            <a:r>
              <a:rPr sz="1200" u="sng">
                <a:hlinkClick r:id="rId4"/>
              </a:rPr>
              <a:t>http://en.wikipedia.org/wiki/Binary_heap</a:t>
            </a:r>
          </a:p>
        </p:txBody>
      </p:sp>
      <p:grpSp>
        <p:nvGrpSpPr>
          <p:cNvPr id="74" name="Group 74"/>
          <p:cNvGrpSpPr/>
          <p:nvPr/>
        </p:nvGrpSpPr>
        <p:grpSpPr>
          <a:xfrm>
            <a:off x="7696200" y="7144295"/>
            <a:ext cx="1727200" cy="2152105"/>
            <a:chOff x="0" y="0"/>
            <a:chExt cx="1727200" cy="2152104"/>
          </a:xfrm>
        </p:grpSpPr>
        <p:sp>
          <p:nvSpPr>
            <p:cNvPr id="72" name="Shape 72"/>
            <p:cNvSpPr/>
            <p:nvPr/>
          </p:nvSpPr>
          <p:spPr>
            <a:xfrm>
              <a:off x="0" y="0"/>
              <a:ext cx="1270000" cy="10472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blipFill rotWithShape="1">
              <a:blip r:embed="rId5"/>
              <a:srcRect/>
              <a:tile tx="0" ty="0" sx="100000" sy="100000" flip="none" algn="tl"/>
            </a:blip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73" name="Shape 73"/>
            <p:cNvSpPr/>
            <p:nvPr/>
          </p:nvSpPr>
          <p:spPr>
            <a:xfrm>
              <a:off x="457200" y="882104"/>
              <a:ext cx="1270000" cy="1270001"/>
            </a:xfrm>
            <a:prstGeom prst="rect">
              <a:avLst/>
            </a:prstGeom>
            <a:solidFill>
              <a:srgbClr val="FFFFFF"/>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grpSp>
    </p:spTree>
    <p:custDataLst>
      <p:tags r:id="rId1"/>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prstGeom prst="rect">
            <a:avLst/>
          </a:prstGeom>
        </p:spPr>
        <p:txBody>
          <a:bodyPr/>
          <a:lstStyle/>
          <a:p>
            <a:pPr lvl="0">
              <a:defRPr sz="1800"/>
            </a:pPr>
            <a:r>
              <a:rPr sz="8000"/>
              <a:t>Cool cleverness</a:t>
            </a:r>
          </a:p>
        </p:txBody>
      </p:sp>
      <p:sp>
        <p:nvSpPr>
          <p:cNvPr id="77" name="Shape 77"/>
          <p:cNvSpPr>
            <a:spLocks noGrp="1"/>
          </p:cNvSpPr>
          <p:nvPr>
            <p:ph type="body" idx="1"/>
          </p:nvPr>
        </p:nvSpPr>
        <p:spPr>
          <a:xfrm>
            <a:off x="952500" y="2139512"/>
            <a:ext cx="11099800" cy="2679552"/>
          </a:xfrm>
          <a:prstGeom prst="rect">
            <a:avLst/>
          </a:prstGeom>
        </p:spPr>
        <p:txBody>
          <a:bodyPr/>
          <a:lstStyle/>
          <a:p>
            <a:pPr marL="355600" lvl="0" indent="-355600" defTabSz="467359">
              <a:spcBef>
                <a:spcPts val="3300"/>
              </a:spcBef>
              <a:defRPr sz="1800"/>
            </a:pPr>
            <a:r>
              <a:rPr sz="2880"/>
              <a:t>Complete binary trees can be represented very nicely in arrays or lists.</a:t>
            </a:r>
          </a:p>
          <a:p>
            <a:pPr marL="355600" lvl="0" indent="-355600" defTabSz="467359">
              <a:spcBef>
                <a:spcPts val="3300"/>
              </a:spcBef>
              <a:defRPr sz="1800"/>
            </a:pPr>
            <a:r>
              <a:rPr sz="2880"/>
              <a:t>Because there are no gaps we can represent the rows of the tree as a series of lists which we can then join together into one list.</a:t>
            </a:r>
          </a:p>
        </p:txBody>
      </p:sp>
      <p:sp>
        <p:nvSpPr>
          <p:cNvPr id="78" name="Shape 78"/>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6</a:t>
            </a:fld>
            <a:endParaRPr/>
          </a:p>
        </p:txBody>
      </p:sp>
      <p:pic>
        <p:nvPicPr>
          <p:cNvPr id="79" name="pasted-image.png"/>
          <p:cNvPicPr/>
          <p:nvPr/>
        </p:nvPicPr>
        <p:blipFill>
          <a:blip r:embed="rId3">
            <a:extLst/>
          </a:blip>
          <a:stretch>
            <a:fillRect/>
          </a:stretch>
        </p:blipFill>
        <p:spPr>
          <a:xfrm>
            <a:off x="685800" y="5435600"/>
            <a:ext cx="4326907" cy="2799764"/>
          </a:xfrm>
          <a:prstGeom prst="rect">
            <a:avLst/>
          </a:prstGeom>
          <a:ln w="12700">
            <a:miter lim="400000"/>
          </a:ln>
        </p:spPr>
      </p:pic>
      <p:sp>
        <p:nvSpPr>
          <p:cNvPr id="80" name="Shape 80"/>
          <p:cNvSpPr/>
          <p:nvPr/>
        </p:nvSpPr>
        <p:spPr>
          <a:xfrm>
            <a:off x="7842148" y="5514681"/>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1</a:t>
            </a:r>
          </a:p>
        </p:txBody>
      </p:sp>
      <p:sp>
        <p:nvSpPr>
          <p:cNvPr id="81" name="Shape 81"/>
          <p:cNvSpPr/>
          <p:nvPr/>
        </p:nvSpPr>
        <p:spPr>
          <a:xfrm>
            <a:off x="7569098" y="6045200"/>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2</a:t>
            </a:r>
          </a:p>
        </p:txBody>
      </p:sp>
      <p:sp>
        <p:nvSpPr>
          <p:cNvPr id="82" name="Shape 82"/>
          <p:cNvSpPr/>
          <p:nvPr/>
        </p:nvSpPr>
        <p:spPr>
          <a:xfrm>
            <a:off x="8051698" y="6045200"/>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3</a:t>
            </a:r>
          </a:p>
        </p:txBody>
      </p:sp>
      <p:sp>
        <p:nvSpPr>
          <p:cNvPr id="83" name="Shape 83"/>
          <p:cNvSpPr/>
          <p:nvPr/>
        </p:nvSpPr>
        <p:spPr>
          <a:xfrm>
            <a:off x="7116137" y="6575718"/>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17</a:t>
            </a:r>
          </a:p>
        </p:txBody>
      </p:sp>
      <p:sp>
        <p:nvSpPr>
          <p:cNvPr id="84" name="Shape 84"/>
          <p:cNvSpPr/>
          <p:nvPr/>
        </p:nvSpPr>
        <p:spPr>
          <a:xfrm>
            <a:off x="7602959" y="6575718"/>
            <a:ext cx="486822"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19</a:t>
            </a:r>
          </a:p>
        </p:txBody>
      </p:sp>
      <p:sp>
        <p:nvSpPr>
          <p:cNvPr id="85" name="Shape 85"/>
          <p:cNvSpPr/>
          <p:nvPr/>
        </p:nvSpPr>
        <p:spPr>
          <a:xfrm>
            <a:off x="8085559" y="6575718"/>
            <a:ext cx="486822"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36</a:t>
            </a:r>
          </a:p>
        </p:txBody>
      </p:sp>
      <p:sp>
        <p:nvSpPr>
          <p:cNvPr id="86" name="Shape 86"/>
          <p:cNvSpPr/>
          <p:nvPr/>
        </p:nvSpPr>
        <p:spPr>
          <a:xfrm>
            <a:off x="8568159" y="6575718"/>
            <a:ext cx="486822"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7</a:t>
            </a:r>
          </a:p>
        </p:txBody>
      </p:sp>
      <p:sp>
        <p:nvSpPr>
          <p:cNvPr id="87" name="Shape 87"/>
          <p:cNvSpPr/>
          <p:nvPr/>
        </p:nvSpPr>
        <p:spPr>
          <a:xfrm>
            <a:off x="6832498" y="7106236"/>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25</a:t>
            </a:r>
          </a:p>
        </p:txBody>
      </p:sp>
      <p:sp>
        <p:nvSpPr>
          <p:cNvPr id="88" name="Shape 88"/>
          <p:cNvSpPr/>
          <p:nvPr/>
        </p:nvSpPr>
        <p:spPr>
          <a:xfrm>
            <a:off x="7315098" y="7106236"/>
            <a:ext cx="486823" cy="482601"/>
          </a:xfrm>
          <a:prstGeom prst="rect">
            <a:avLst/>
          </a:prstGeom>
          <a:ln w="127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a:lvl1pPr>
          </a:lstStyle>
          <a:p>
            <a:pPr lvl="0">
              <a:defRPr sz="1800"/>
            </a:pPr>
            <a:r>
              <a:rPr sz="2400"/>
              <a:t> </a:t>
            </a:r>
          </a:p>
        </p:txBody>
      </p:sp>
      <p:sp>
        <p:nvSpPr>
          <p:cNvPr id="89" name="Shape 89"/>
          <p:cNvSpPr/>
          <p:nvPr/>
        </p:nvSpPr>
        <p:spPr>
          <a:xfrm>
            <a:off x="7276846" y="7157036"/>
            <a:ext cx="495605"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lvl1pPr>
          </a:lstStyle>
          <a:p>
            <a:pPr lvl="0"/>
            <a:r>
              <a:t>100</a:t>
            </a:r>
          </a:p>
        </p:txBody>
      </p:sp>
      <p:grpSp>
        <p:nvGrpSpPr>
          <p:cNvPr id="100" name="Group 100"/>
          <p:cNvGrpSpPr/>
          <p:nvPr/>
        </p:nvGrpSpPr>
        <p:grpSpPr>
          <a:xfrm>
            <a:off x="6258989" y="7940381"/>
            <a:ext cx="4366723" cy="482601"/>
            <a:chOff x="0" y="0"/>
            <a:chExt cx="4366722" cy="482600"/>
          </a:xfrm>
        </p:grpSpPr>
        <p:sp>
          <p:nvSpPr>
            <p:cNvPr id="90" name="Shape 90"/>
            <p:cNvSpPr/>
            <p:nvPr/>
          </p:nvSpPr>
          <p:spPr>
            <a:xfrm>
              <a:off x="0"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a:t>
              </a:r>
            </a:p>
          </p:txBody>
        </p:sp>
        <p:sp>
          <p:nvSpPr>
            <p:cNvPr id="91" name="Shape 91"/>
            <p:cNvSpPr/>
            <p:nvPr/>
          </p:nvSpPr>
          <p:spPr>
            <a:xfrm>
              <a:off x="4846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2</a:t>
              </a:r>
            </a:p>
          </p:txBody>
        </p:sp>
        <p:sp>
          <p:nvSpPr>
            <p:cNvPr id="92" name="Shape 92"/>
            <p:cNvSpPr/>
            <p:nvPr/>
          </p:nvSpPr>
          <p:spPr>
            <a:xfrm>
              <a:off x="9672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3</a:t>
              </a:r>
            </a:p>
          </p:txBody>
        </p:sp>
        <p:sp>
          <p:nvSpPr>
            <p:cNvPr id="93" name="Shape 93"/>
            <p:cNvSpPr/>
            <p:nvPr/>
          </p:nvSpPr>
          <p:spPr>
            <a:xfrm>
              <a:off x="1458287" y="0"/>
              <a:ext cx="486823"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17</a:t>
              </a:r>
            </a:p>
          </p:txBody>
        </p:sp>
        <p:sp>
          <p:nvSpPr>
            <p:cNvPr id="94" name="Shape 94"/>
            <p:cNvSpPr/>
            <p:nvPr/>
          </p:nvSpPr>
          <p:spPr>
            <a:xfrm>
              <a:off x="19451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19</a:t>
              </a:r>
            </a:p>
          </p:txBody>
        </p:sp>
        <p:sp>
          <p:nvSpPr>
            <p:cNvPr id="95" name="Shape 95"/>
            <p:cNvSpPr/>
            <p:nvPr/>
          </p:nvSpPr>
          <p:spPr>
            <a:xfrm>
              <a:off x="24277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36</a:t>
              </a:r>
            </a:p>
          </p:txBody>
        </p:sp>
        <p:sp>
          <p:nvSpPr>
            <p:cNvPr id="96" name="Shape 96"/>
            <p:cNvSpPr/>
            <p:nvPr/>
          </p:nvSpPr>
          <p:spPr>
            <a:xfrm>
              <a:off x="29103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7</a:t>
              </a:r>
            </a:p>
          </p:txBody>
        </p:sp>
        <p:sp>
          <p:nvSpPr>
            <p:cNvPr id="97" name="Shape 97"/>
            <p:cNvSpPr/>
            <p:nvPr/>
          </p:nvSpPr>
          <p:spPr>
            <a:xfrm>
              <a:off x="33929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25</a:t>
              </a:r>
            </a:p>
          </p:txBody>
        </p:sp>
        <p:sp>
          <p:nvSpPr>
            <p:cNvPr id="98" name="Shape 98"/>
            <p:cNvSpPr/>
            <p:nvPr/>
          </p:nvSpPr>
          <p:spPr>
            <a:xfrm>
              <a:off x="38755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 </a:t>
              </a:r>
            </a:p>
          </p:txBody>
        </p:sp>
        <p:sp>
          <p:nvSpPr>
            <p:cNvPr id="99" name="Shape 99"/>
            <p:cNvSpPr/>
            <p:nvPr/>
          </p:nvSpPr>
          <p:spPr>
            <a:xfrm>
              <a:off x="3871117" y="50799"/>
              <a:ext cx="495606" cy="381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800"/>
              </a:lvl1pPr>
            </a:lstStyle>
            <a:p>
              <a:pPr lvl="0"/>
              <a:r>
                <a:t>100</a:t>
              </a:r>
            </a:p>
          </p:txBody>
        </p:sp>
      </p:grpSp>
    </p:spTree>
    <p:custDataLst>
      <p:tags r:id="rId1"/>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pPr lvl="0">
              <a:defRPr sz="1800"/>
            </a:pPr>
            <a:r>
              <a:rPr sz="8000"/>
              <a:t>My child is 2 x Me</a:t>
            </a:r>
          </a:p>
        </p:txBody>
      </p:sp>
      <p:sp>
        <p:nvSpPr>
          <p:cNvPr id="103" name="Shape 103"/>
          <p:cNvSpPr>
            <a:spLocks noGrp="1"/>
          </p:cNvSpPr>
          <p:nvPr>
            <p:ph type="body" idx="1"/>
          </p:nvPr>
        </p:nvSpPr>
        <p:spPr>
          <a:xfrm>
            <a:off x="952500" y="2603500"/>
            <a:ext cx="11099800" cy="3010099"/>
          </a:xfrm>
          <a:prstGeom prst="rect">
            <a:avLst/>
          </a:prstGeom>
        </p:spPr>
        <p:txBody>
          <a:bodyPr/>
          <a:lstStyle/>
          <a:p>
            <a:pPr marL="386715" lvl="0" indent="-386715" defTabSz="508254">
              <a:spcBef>
                <a:spcPts val="3600"/>
              </a:spcBef>
              <a:defRPr sz="1800"/>
            </a:pPr>
            <a:r>
              <a:rPr sz="3132"/>
              <a:t>If we add an empty element at the beginning of the list we can then find the left child of any node at position p at        2 x p, and right child at 2 x p + 1.</a:t>
            </a:r>
          </a:p>
          <a:p>
            <a:pPr marL="386715" lvl="0" indent="-386715" defTabSz="508254">
              <a:spcBef>
                <a:spcPts val="3600"/>
              </a:spcBef>
              <a:defRPr sz="1800"/>
            </a:pPr>
            <a:r>
              <a:rPr sz="3132"/>
              <a:t>e.g. The children of the element at position 2 are in position 4 and 5. In this case the children of 2 are 17 and 19.</a:t>
            </a:r>
          </a:p>
        </p:txBody>
      </p:sp>
      <p:sp>
        <p:nvSpPr>
          <p:cNvPr id="104" name="Shape 104"/>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7</a:t>
            </a:fld>
            <a:endParaRPr/>
          </a:p>
        </p:txBody>
      </p:sp>
      <p:grpSp>
        <p:nvGrpSpPr>
          <p:cNvPr id="115" name="Group 115"/>
          <p:cNvGrpSpPr/>
          <p:nvPr/>
        </p:nvGrpSpPr>
        <p:grpSpPr>
          <a:xfrm>
            <a:off x="4049189" y="6086181"/>
            <a:ext cx="4366723" cy="482601"/>
            <a:chOff x="0" y="0"/>
            <a:chExt cx="4366722" cy="482600"/>
          </a:xfrm>
        </p:grpSpPr>
        <p:sp>
          <p:nvSpPr>
            <p:cNvPr id="105" name="Shape 105"/>
            <p:cNvSpPr/>
            <p:nvPr/>
          </p:nvSpPr>
          <p:spPr>
            <a:xfrm>
              <a:off x="0"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a:t>
              </a:r>
            </a:p>
          </p:txBody>
        </p:sp>
        <p:sp>
          <p:nvSpPr>
            <p:cNvPr id="106" name="Shape 106"/>
            <p:cNvSpPr/>
            <p:nvPr/>
          </p:nvSpPr>
          <p:spPr>
            <a:xfrm>
              <a:off x="4846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2</a:t>
              </a:r>
            </a:p>
          </p:txBody>
        </p:sp>
        <p:sp>
          <p:nvSpPr>
            <p:cNvPr id="107" name="Shape 107"/>
            <p:cNvSpPr/>
            <p:nvPr/>
          </p:nvSpPr>
          <p:spPr>
            <a:xfrm>
              <a:off x="9672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3</a:t>
              </a:r>
            </a:p>
          </p:txBody>
        </p:sp>
        <p:sp>
          <p:nvSpPr>
            <p:cNvPr id="108" name="Shape 108"/>
            <p:cNvSpPr/>
            <p:nvPr/>
          </p:nvSpPr>
          <p:spPr>
            <a:xfrm>
              <a:off x="1458287" y="0"/>
              <a:ext cx="486823"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17</a:t>
              </a:r>
            </a:p>
          </p:txBody>
        </p:sp>
        <p:sp>
          <p:nvSpPr>
            <p:cNvPr id="109" name="Shape 109"/>
            <p:cNvSpPr/>
            <p:nvPr/>
          </p:nvSpPr>
          <p:spPr>
            <a:xfrm>
              <a:off x="19451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19</a:t>
              </a:r>
            </a:p>
          </p:txBody>
        </p:sp>
        <p:sp>
          <p:nvSpPr>
            <p:cNvPr id="110" name="Shape 110"/>
            <p:cNvSpPr/>
            <p:nvPr/>
          </p:nvSpPr>
          <p:spPr>
            <a:xfrm>
              <a:off x="24277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36</a:t>
              </a:r>
            </a:p>
          </p:txBody>
        </p:sp>
        <p:sp>
          <p:nvSpPr>
            <p:cNvPr id="111" name="Shape 111"/>
            <p:cNvSpPr/>
            <p:nvPr/>
          </p:nvSpPr>
          <p:spPr>
            <a:xfrm>
              <a:off x="29103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7</a:t>
              </a:r>
            </a:p>
          </p:txBody>
        </p:sp>
        <p:sp>
          <p:nvSpPr>
            <p:cNvPr id="112" name="Shape 112"/>
            <p:cNvSpPr/>
            <p:nvPr/>
          </p:nvSpPr>
          <p:spPr>
            <a:xfrm>
              <a:off x="33929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25</a:t>
              </a:r>
            </a:p>
          </p:txBody>
        </p:sp>
        <p:sp>
          <p:nvSpPr>
            <p:cNvPr id="113" name="Shape 113"/>
            <p:cNvSpPr/>
            <p:nvPr/>
          </p:nvSpPr>
          <p:spPr>
            <a:xfrm>
              <a:off x="3875509" y="0"/>
              <a:ext cx="486822" cy="48260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lvl1pPr>
            </a:lstStyle>
            <a:p>
              <a:pPr lvl="0">
                <a:defRPr sz="1800"/>
              </a:pPr>
              <a:r>
                <a:rPr sz="2400"/>
                <a:t> </a:t>
              </a:r>
            </a:p>
          </p:txBody>
        </p:sp>
        <p:sp>
          <p:nvSpPr>
            <p:cNvPr id="114" name="Shape 114"/>
            <p:cNvSpPr/>
            <p:nvPr/>
          </p:nvSpPr>
          <p:spPr>
            <a:xfrm>
              <a:off x="3871117" y="50799"/>
              <a:ext cx="495606" cy="381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800"/>
              </a:lvl1pPr>
            </a:lstStyle>
            <a:p>
              <a:pPr lvl="0"/>
              <a:r>
                <a:t>100</a:t>
              </a:r>
            </a:p>
          </p:txBody>
        </p:sp>
      </p:grpSp>
      <p:grpSp>
        <p:nvGrpSpPr>
          <p:cNvPr id="126" name="Group 126"/>
          <p:cNvGrpSpPr/>
          <p:nvPr/>
        </p:nvGrpSpPr>
        <p:grpSpPr>
          <a:xfrm>
            <a:off x="3555898" y="6575131"/>
            <a:ext cx="4855623" cy="469901"/>
            <a:chOff x="0" y="0"/>
            <a:chExt cx="4855621" cy="469900"/>
          </a:xfrm>
        </p:grpSpPr>
        <p:sp>
          <p:nvSpPr>
            <p:cNvPr id="116" name="Shape 116"/>
            <p:cNvSpPr/>
            <p:nvPr/>
          </p:nvSpPr>
          <p:spPr>
            <a:xfrm>
              <a:off x="493290"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1</a:t>
              </a:r>
            </a:p>
          </p:txBody>
        </p:sp>
        <p:sp>
          <p:nvSpPr>
            <p:cNvPr id="117" name="Shape 117"/>
            <p:cNvSpPr/>
            <p:nvPr/>
          </p:nvSpPr>
          <p:spPr>
            <a:xfrm>
              <a:off x="977899"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2</a:t>
              </a:r>
            </a:p>
          </p:txBody>
        </p:sp>
        <p:sp>
          <p:nvSpPr>
            <p:cNvPr id="118" name="Shape 118"/>
            <p:cNvSpPr/>
            <p:nvPr/>
          </p:nvSpPr>
          <p:spPr>
            <a:xfrm>
              <a:off x="1460499"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3</a:t>
              </a:r>
            </a:p>
          </p:txBody>
        </p:sp>
        <p:sp>
          <p:nvSpPr>
            <p:cNvPr id="119" name="Shape 119"/>
            <p:cNvSpPr/>
            <p:nvPr/>
          </p:nvSpPr>
          <p:spPr>
            <a:xfrm>
              <a:off x="1951578"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4</a:t>
              </a:r>
            </a:p>
          </p:txBody>
        </p:sp>
        <p:sp>
          <p:nvSpPr>
            <p:cNvPr id="120" name="Shape 120"/>
            <p:cNvSpPr/>
            <p:nvPr/>
          </p:nvSpPr>
          <p:spPr>
            <a:xfrm>
              <a:off x="2438399"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5</a:t>
              </a:r>
            </a:p>
          </p:txBody>
        </p:sp>
        <p:sp>
          <p:nvSpPr>
            <p:cNvPr id="121" name="Shape 121"/>
            <p:cNvSpPr/>
            <p:nvPr/>
          </p:nvSpPr>
          <p:spPr>
            <a:xfrm>
              <a:off x="2920999" y="-1"/>
              <a:ext cx="486823"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6</a:t>
              </a:r>
            </a:p>
          </p:txBody>
        </p:sp>
        <p:sp>
          <p:nvSpPr>
            <p:cNvPr id="122" name="Shape 122"/>
            <p:cNvSpPr/>
            <p:nvPr/>
          </p:nvSpPr>
          <p:spPr>
            <a:xfrm>
              <a:off x="3403600" y="-1"/>
              <a:ext cx="486822"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7</a:t>
              </a:r>
            </a:p>
          </p:txBody>
        </p:sp>
        <p:sp>
          <p:nvSpPr>
            <p:cNvPr id="123" name="Shape 123"/>
            <p:cNvSpPr/>
            <p:nvPr/>
          </p:nvSpPr>
          <p:spPr>
            <a:xfrm>
              <a:off x="3886200" y="-1"/>
              <a:ext cx="486822"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8</a:t>
              </a:r>
            </a:p>
          </p:txBody>
        </p:sp>
        <p:sp>
          <p:nvSpPr>
            <p:cNvPr id="124" name="Shape 124"/>
            <p:cNvSpPr/>
            <p:nvPr/>
          </p:nvSpPr>
          <p:spPr>
            <a:xfrm>
              <a:off x="4368800" y="-1"/>
              <a:ext cx="486822"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9 </a:t>
              </a:r>
            </a:p>
          </p:txBody>
        </p:sp>
        <p:sp>
          <p:nvSpPr>
            <p:cNvPr id="125" name="Shape 125"/>
            <p:cNvSpPr/>
            <p:nvPr/>
          </p:nvSpPr>
          <p:spPr>
            <a:xfrm>
              <a:off x="0" y="-1"/>
              <a:ext cx="486822" cy="469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2400"/>
              </a:lvl1pPr>
            </a:lstStyle>
            <a:p>
              <a:pPr lvl="0">
                <a:defRPr sz="1800"/>
              </a:pPr>
              <a:r>
                <a:rPr sz="2400"/>
                <a:t>0</a:t>
              </a:r>
            </a:p>
          </p:txBody>
        </p:sp>
      </p:grpSp>
    </p:spTree>
    <p:custDataLst>
      <p:tags r:id="rId1"/>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Screen Shot 2014-05-19 at 9.51.05 pm.png"/>
          <p:cNvPicPr/>
          <p:nvPr/>
        </p:nvPicPr>
        <p:blipFill>
          <a:blip r:embed="rId3">
            <a:extLst/>
          </a:blip>
          <a:stretch>
            <a:fillRect/>
          </a:stretch>
        </p:blipFill>
        <p:spPr>
          <a:xfrm>
            <a:off x="2609850" y="2269593"/>
            <a:ext cx="7785100" cy="5575301"/>
          </a:xfrm>
          <a:prstGeom prst="rect">
            <a:avLst/>
          </a:prstGeom>
          <a:ln w="12700">
            <a:miter lim="400000"/>
          </a:ln>
        </p:spPr>
      </p:pic>
      <p:sp>
        <p:nvSpPr>
          <p:cNvPr id="129" name="Shape 129"/>
          <p:cNvSpPr/>
          <p:nvPr/>
        </p:nvSpPr>
        <p:spPr>
          <a:xfrm>
            <a:off x="2732929" y="2163355"/>
            <a:ext cx="7785101" cy="5022958"/>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130" name="Shape 130"/>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8</a:t>
            </a:fld>
            <a:endParaRPr/>
          </a:p>
        </p:txBody>
      </p:sp>
      <p:pic>
        <p:nvPicPr>
          <p:cNvPr id="131" name="pasted-image.png"/>
          <p:cNvPicPr/>
          <p:nvPr/>
        </p:nvPicPr>
        <p:blipFill>
          <a:blip r:embed="rId4">
            <a:extLst/>
          </a:blip>
          <a:stretch>
            <a:fillRect/>
          </a:stretch>
        </p:blipFill>
        <p:spPr>
          <a:xfrm>
            <a:off x="3098800" y="2559050"/>
            <a:ext cx="6807200" cy="4635500"/>
          </a:xfrm>
          <a:prstGeom prst="rect">
            <a:avLst/>
          </a:prstGeom>
          <a:ln w="12700">
            <a:miter lim="400000"/>
          </a:ln>
        </p:spPr>
      </p:pic>
    </p:spTree>
    <p:custDataLst>
      <p:tags r:id="rId1"/>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pPr lvl="0">
              <a:defRPr sz="1800"/>
            </a:pPr>
            <a:r>
              <a:rPr sz="8000"/>
              <a:t>Binary Heap Operations</a:t>
            </a:r>
          </a:p>
        </p:txBody>
      </p:sp>
      <p:sp>
        <p:nvSpPr>
          <p:cNvPr id="134" name="Shape 134"/>
          <p:cNvSpPr>
            <a:spLocks noGrp="1"/>
          </p:cNvSpPr>
          <p:nvPr>
            <p:ph type="body" idx="1"/>
          </p:nvPr>
        </p:nvSpPr>
        <p:spPr>
          <a:prstGeom prst="rect">
            <a:avLst/>
          </a:prstGeom>
        </p:spPr>
        <p:txBody>
          <a:bodyPr/>
          <a:lstStyle/>
          <a:p>
            <a:pPr lvl="0">
              <a:defRPr sz="1800"/>
            </a:pPr>
            <a:r>
              <a:rPr sz="3600"/>
              <a:t>Create an empty binary heap</a:t>
            </a:r>
          </a:p>
          <a:p>
            <a:pPr lvl="0">
              <a:defRPr sz="1800"/>
            </a:pPr>
            <a:r>
              <a:rPr sz="3600"/>
              <a:t>Insert an item in the heap</a:t>
            </a:r>
          </a:p>
          <a:p>
            <a:pPr lvl="0">
              <a:defRPr sz="1800"/>
            </a:pPr>
            <a:r>
              <a:rPr sz="3600"/>
              <a:t>Retrieve the smallest item (removing it)</a:t>
            </a:r>
          </a:p>
          <a:p>
            <a:pPr lvl="0">
              <a:defRPr sz="1800"/>
            </a:pPr>
            <a:r>
              <a:rPr sz="3600"/>
              <a:t>Get the size of the heap</a:t>
            </a:r>
          </a:p>
          <a:p>
            <a:pPr lvl="0">
              <a:defRPr sz="1800"/>
            </a:pPr>
            <a:r>
              <a:rPr sz="3600"/>
              <a:t>Build a heap from a list</a:t>
            </a:r>
          </a:p>
        </p:txBody>
      </p:sp>
      <p:sp>
        <p:nvSpPr>
          <p:cNvPr id="135" name="Shape 135"/>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xmlns="" val="1"/>
            </a:ext>
          </a:extLst>
        </p:spPr>
        <p:txBody>
          <a:bodyPr/>
          <a:lstStyle/>
          <a:p>
            <a:pPr lvl="0"/>
            <a:fld id="{86CB4B4D-7CA3-9044-876B-883B54F8677D}" type="slidenum">
              <a:t>9</a:t>
            </a:fld>
            <a:endParaRPr/>
          </a:p>
        </p:txBody>
      </p:sp>
    </p:spTree>
    <p:custDataLst>
      <p:tags r:id="rId1"/>
    </p:custData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TotalTime>
  <Words>1474</Words>
  <Application>Microsoft Office PowerPoint</Application>
  <PresentationFormat>Custom</PresentationFormat>
  <Paragraphs>229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White</vt:lpstr>
      <vt:lpstr>Priority Queues and Binary Heaps</vt:lpstr>
      <vt:lpstr>Some animals are more equal than others</vt:lpstr>
      <vt:lpstr>Priorities</vt:lpstr>
      <vt:lpstr>Priority Queue</vt:lpstr>
      <vt:lpstr>Binary Heap Actually binary min heap</vt:lpstr>
      <vt:lpstr>Cool cleverness</vt:lpstr>
      <vt:lpstr>My child is 2 x Me</vt:lpstr>
      <vt:lpstr>PowerPoint Presentation</vt:lpstr>
      <vt:lpstr>Binary Heap Operations</vt:lpstr>
      <vt:lpstr>Create a new binary heap</vt:lpstr>
      <vt:lpstr>Insert into the heap</vt:lpstr>
      <vt:lpstr>Preserve the heap</vt:lpstr>
      <vt:lpstr>PowerPoint Presentation</vt:lpstr>
      <vt:lpstr>Why is the exchange safe?</vt:lpstr>
      <vt:lpstr>Insertion code</vt:lpstr>
      <vt:lpstr>Getting the minimum value</vt:lpstr>
      <vt:lpstr>Preserving the heap again</vt:lpstr>
      <vt:lpstr>PowerPoint Presentation</vt:lpstr>
      <vt:lpstr>Going down is a little trickier than going up</vt:lpstr>
      <vt:lpstr>Deleting code</vt:lpstr>
      <vt:lpstr>Percolating down</vt:lpstr>
      <vt:lpstr>Building a heap from a list</vt:lpstr>
      <vt:lpstr>The Efficient Way</vt:lpstr>
      <vt:lpstr>PowerPoint Presentation</vt:lpstr>
      <vt:lpstr>Sifting up and down</vt:lpstr>
      <vt:lpstr>Building the heap code</vt:lpstr>
      <vt:lpstr>Different heaps but the same outcome</vt:lpstr>
      <vt:lpstr>And by the 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Queues and Binary Heaps</dc:title>
  <cp:lastModifiedBy>Andrew Luxton-Reilly</cp:lastModifiedBy>
  <cp:revision>5</cp:revision>
  <dcterms:modified xsi:type="dcterms:W3CDTF">2015-05-20T02:06:19Z</dcterms:modified>
</cp:coreProperties>
</file>