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3004800" cy="9753600"/>
  <p:notesSz cx="6797675" cy="9926638"/>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20" y="-144"/>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EE53A0B-4088-478B-92BB-EA4179BCB909}" type="datetimeFigureOut">
              <a:rPr lang="en-NZ" smtClean="0"/>
              <a:t>18/05/2015</a:t>
            </a:fld>
            <a:endParaRPr lang="en-NZ"/>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A2C4536-8282-4D3F-98B7-4F3610266790}" type="slidenum">
              <a:rPr lang="en-NZ" smtClean="0"/>
              <a:t>‹#›</a:t>
            </a:fld>
            <a:endParaRPr lang="en-NZ"/>
          </a:p>
        </p:txBody>
      </p:sp>
    </p:spTree>
    <p:extLst>
      <p:ext uri="{BB962C8B-B14F-4D97-AF65-F5344CB8AC3E}">
        <p14:creationId xmlns:p14="http://schemas.microsoft.com/office/powerpoint/2010/main" val="884758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 name="Shape 47"/>
          <p:cNvSpPr>
            <a:spLocks noGrp="1" noRot="1" noChangeAspect="1"/>
          </p:cNvSpPr>
          <p:nvPr>
            <p:ph type="sldImg"/>
          </p:nvPr>
        </p:nvSpPr>
        <p:spPr>
          <a:xfrm>
            <a:off x="917575" y="744538"/>
            <a:ext cx="4962525" cy="3722687"/>
          </a:xfrm>
          <a:prstGeom prst="rect">
            <a:avLst/>
          </a:prstGeom>
        </p:spPr>
        <p:txBody>
          <a:bodyPr/>
          <a:lstStyle/>
          <a:p>
            <a:pPr lvl="0"/>
            <a:endParaRPr/>
          </a:p>
        </p:txBody>
      </p:sp>
      <p:sp>
        <p:nvSpPr>
          <p:cNvPr id="48" name="Shape 48"/>
          <p:cNvSpPr>
            <a:spLocks noGrp="1"/>
          </p:cNvSpPr>
          <p:nvPr>
            <p:ph type="body" sz="quarter" idx="1"/>
          </p:nvPr>
        </p:nvSpPr>
        <p:spPr>
          <a:xfrm>
            <a:off x="906357" y="4715153"/>
            <a:ext cx="4984962" cy="4466987"/>
          </a:xfrm>
          <a:prstGeom prst="rect">
            <a:avLst/>
          </a:prstGeom>
        </p:spPr>
        <p:txBody>
          <a:bodyPr/>
          <a:lstStyle/>
          <a:p>
            <a:pPr lvl="0"/>
            <a:endParaRPr/>
          </a:p>
        </p:txBody>
      </p:sp>
    </p:spTree>
    <p:extLst>
      <p:ext uri="{BB962C8B-B14F-4D97-AF65-F5344CB8AC3E}">
        <p14:creationId xmlns:p14="http://schemas.microsoft.com/office/powerpoint/2010/main" val="4237820204"/>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7" name="Shape 7"/>
          <p:cNvSpPr>
            <a:spLocks noGrp="1"/>
          </p:cNvSpPr>
          <p:nvPr>
            <p:ph type="title"/>
          </p:nvPr>
        </p:nvSpPr>
        <p:spPr>
          <a:xfrm>
            <a:off x="1270000" y="1638300"/>
            <a:ext cx="10464800" cy="3302000"/>
          </a:xfrm>
          <a:prstGeom prst="rect">
            <a:avLst/>
          </a:prstGeom>
        </p:spPr>
        <p:txBody>
          <a:bodyPr anchor="b"/>
          <a:lstStyle/>
          <a:p>
            <a:pPr lvl="0">
              <a:defRPr sz="1800"/>
            </a:pPr>
            <a:r>
              <a:rPr sz="8000"/>
              <a:t>Title Text</a:t>
            </a:r>
          </a:p>
        </p:txBody>
      </p:sp>
      <p:sp>
        <p:nvSpPr>
          <p:cNvPr id="8" name="Shape 8"/>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9" name="Shape 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pPr lvl="0">
              <a:defRPr sz="1800"/>
            </a:pPr>
            <a:r>
              <a:rPr sz="8000"/>
              <a:t>Title Text</a:t>
            </a:r>
          </a:p>
        </p:txBody>
      </p:sp>
      <p:sp>
        <p:nvSpPr>
          <p:cNvPr id="39" name="Shape 39"/>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0" name="Shape 4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42" name="Shape 4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44" name="Shape 4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46" name="Shape 4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pPr lvl="0">
              <a:defRPr sz="1800"/>
            </a:pPr>
            <a:r>
              <a:rPr sz="8000"/>
              <a:t>Title Text</a:t>
            </a:r>
          </a:p>
        </p:txBody>
      </p:sp>
      <p:sp>
        <p:nvSpPr>
          <p:cNvPr id="12" name="Shape 12"/>
          <p:cNvSpPr>
            <a:spLocks noGrp="1"/>
          </p:cNvSpPr>
          <p:nvPr>
            <p:ph type="body" idx="1"/>
          </p:nvPr>
        </p:nvSpPr>
        <p:spPr>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
        <p:nvSpPr>
          <p:cNvPr id="13" name="Shape 1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5" name="Shape 15"/>
          <p:cNvSpPr>
            <a:spLocks noGrp="1"/>
          </p:cNvSpPr>
          <p:nvPr>
            <p:ph type="body" idx="1"/>
          </p:nvPr>
        </p:nvSpPr>
        <p:spPr>
          <a:xfrm>
            <a:off x="952500" y="1270000"/>
            <a:ext cx="11099800" cy="7213600"/>
          </a:xfrm>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Code">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8000"/>
              <a:t>Title Text</a:t>
            </a:r>
          </a:p>
        </p:txBody>
      </p:sp>
      <p:sp>
        <p:nvSpPr>
          <p:cNvPr id="19" name="Shape 19"/>
          <p:cNvSpPr>
            <a:spLocks noGrp="1"/>
          </p:cNvSpPr>
          <p:nvPr>
            <p:ph type="body" idx="1"/>
          </p:nvPr>
        </p:nvSpPr>
        <p:spPr>
          <a:prstGeom prst="rect">
            <a:avLst/>
          </a:prstGeom>
        </p:spPr>
        <p:txBody>
          <a:bodyPr/>
          <a:lstStyle>
            <a:lvl1pPr marL="0" indent="0">
              <a:spcBef>
                <a:spcPts val="0"/>
              </a:spcBef>
              <a:buSzTx/>
              <a:buNone/>
              <a:defRPr sz="2500">
                <a:latin typeface="Courier"/>
                <a:ea typeface="Courier"/>
                <a:cs typeface="Courier"/>
                <a:sym typeface="Courier"/>
              </a:defRPr>
            </a:lvl1pPr>
            <a:lvl2pPr marL="0" indent="228600">
              <a:spcBef>
                <a:spcPts val="0"/>
              </a:spcBef>
              <a:buSzTx/>
              <a:buNone/>
              <a:defRPr sz="2500">
                <a:latin typeface="Courier"/>
                <a:ea typeface="Courier"/>
                <a:cs typeface="Courier"/>
                <a:sym typeface="Courier"/>
              </a:defRPr>
            </a:lvl2pPr>
            <a:lvl3pPr marL="0" indent="457200">
              <a:spcBef>
                <a:spcPts val="0"/>
              </a:spcBef>
              <a:buSzTx/>
              <a:buNone/>
              <a:defRPr sz="2500">
                <a:latin typeface="Courier"/>
                <a:ea typeface="Courier"/>
                <a:cs typeface="Courier"/>
                <a:sym typeface="Courier"/>
              </a:defRPr>
            </a:lvl3pPr>
            <a:lvl4pPr marL="0" indent="685800">
              <a:spcBef>
                <a:spcPts val="0"/>
              </a:spcBef>
              <a:buSzTx/>
              <a:buNone/>
              <a:defRPr sz="2500">
                <a:latin typeface="Courier"/>
                <a:ea typeface="Courier"/>
                <a:cs typeface="Courier"/>
                <a:sym typeface="Courier"/>
              </a:defRPr>
            </a:lvl4pPr>
            <a:lvl5pPr marL="0" indent="914400">
              <a:spcBef>
                <a:spcPts val="0"/>
              </a:spcBef>
              <a:buSzTx/>
              <a:buNone/>
              <a:defRPr sz="2500">
                <a:latin typeface="Courier"/>
                <a:ea typeface="Courier"/>
                <a:cs typeface="Courier"/>
                <a:sym typeface="Courier"/>
              </a:defRPr>
            </a:lvl5p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pPr lvl="0">
              <a:defRPr sz="1800"/>
            </a:pPr>
            <a:r>
              <a:rPr sz="8000"/>
              <a:t>Title Text</a:t>
            </a:r>
          </a:p>
        </p:txBody>
      </p:sp>
      <p:sp>
        <p:nvSpPr>
          <p:cNvPr id="23" name="Shape 2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5" name="Shape 2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7" name="Shape 27"/>
          <p:cNvSpPr>
            <a:spLocks noGrp="1"/>
          </p:cNvSpPr>
          <p:nvPr>
            <p:ph type="title"/>
          </p:nvPr>
        </p:nvSpPr>
        <p:spPr>
          <a:xfrm>
            <a:off x="1270000" y="6718300"/>
            <a:ext cx="10464800" cy="1422400"/>
          </a:xfrm>
          <a:prstGeom prst="rect">
            <a:avLst/>
          </a:prstGeom>
        </p:spPr>
        <p:txBody>
          <a:bodyPr anchor="b"/>
          <a:lstStyle/>
          <a:p>
            <a:pPr lvl="0">
              <a:defRPr sz="1800"/>
            </a:pPr>
            <a:r>
              <a:rPr sz="8000"/>
              <a:t>Title Text</a:t>
            </a:r>
          </a:p>
        </p:txBody>
      </p:sp>
      <p:sp>
        <p:nvSpPr>
          <p:cNvPr id="28" name="Shape 28"/>
          <p:cNvSpPr>
            <a:spLocks noGrp="1"/>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29" name="Shape 29"/>
          <p:cNvSpPr>
            <a:spLocks noGrp="1"/>
          </p:cNvSpPr>
          <p:nvPr>
            <p:ph type="sldNum" sz="quarter" idx="2"/>
          </p:nvPr>
        </p:nvSpPr>
        <p:spPr>
          <a:xfrm>
            <a:off x="6311798" y="9245600"/>
            <a:ext cx="368504" cy="381000"/>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31" name="Shape 31"/>
          <p:cNvSpPr>
            <a:spLocks noGrp="1"/>
          </p:cNvSpPr>
          <p:nvPr>
            <p:ph type="title"/>
          </p:nvPr>
        </p:nvSpPr>
        <p:spPr>
          <a:xfrm>
            <a:off x="1270000" y="3225800"/>
            <a:ext cx="10464800" cy="3302000"/>
          </a:xfrm>
          <a:prstGeom prst="rect">
            <a:avLst/>
          </a:prstGeom>
        </p:spPr>
        <p:txBody>
          <a:bodyPr/>
          <a:lstStyle/>
          <a:p>
            <a:pPr lvl="0">
              <a:defRPr sz="1800"/>
            </a:pPr>
            <a:r>
              <a:rPr sz="8000"/>
              <a:t>Title Text</a:t>
            </a:r>
          </a:p>
        </p:txBody>
      </p:sp>
      <p:sp>
        <p:nvSpPr>
          <p:cNvPr id="32" name="Shape 3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34" name="Shape 34"/>
          <p:cNvSpPr>
            <a:spLocks noGrp="1"/>
          </p:cNvSpPr>
          <p:nvPr>
            <p:ph type="title"/>
          </p:nvPr>
        </p:nvSpPr>
        <p:spPr>
          <a:xfrm>
            <a:off x="952500" y="635000"/>
            <a:ext cx="5334000" cy="3987800"/>
          </a:xfrm>
          <a:prstGeom prst="rect">
            <a:avLst/>
          </a:prstGeom>
        </p:spPr>
        <p:txBody>
          <a:bodyPr anchor="b"/>
          <a:lstStyle>
            <a:lvl1pPr>
              <a:defRPr sz="6000"/>
            </a:lvl1pPr>
          </a:lstStyle>
          <a:p>
            <a:pPr lvl="0">
              <a:defRPr sz="1800"/>
            </a:pPr>
            <a:r>
              <a:rPr sz="6000"/>
              <a:t>Title Text</a:t>
            </a:r>
          </a:p>
        </p:txBody>
      </p:sp>
      <p:sp>
        <p:nvSpPr>
          <p:cNvPr id="35" name="Shape 35"/>
          <p:cNvSpPr>
            <a:spLocks noGrp="1"/>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6" name="Shape 3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8000"/>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0" tIns="0" rIns="0" bIns="0">
            <a:spAutoFit/>
          </a:bodyPr>
          <a:lstStyle>
            <a:lvl1pPr>
              <a:defRPr sz="1800"/>
            </a:lvl1pPr>
          </a:lstStyle>
          <a:p>
            <a:pPr lvl="0"/>
            <a:fld id="{86CB4B4D-7CA3-9044-876B-883B54F8677D}" type="slidenum">
              <a:t>‹#›</a:t>
            </a:fld>
            <a:endParaRPr/>
          </a:p>
        </p:txBody>
      </p:sp>
      <p:sp>
        <p:nvSpPr>
          <p:cNvPr id="5" name="Shape 5"/>
          <p:cNvSpPr/>
          <p:nvPr/>
        </p:nvSpPr>
        <p:spPr>
          <a:xfrm>
            <a:off x="404672" y="9220200"/>
            <a:ext cx="994056" cy="3175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400"/>
            </a:lvl1pPr>
          </a:lstStyle>
          <a:p>
            <a:pPr lvl="0">
              <a:defRPr sz="1800"/>
            </a:pPr>
            <a:r>
              <a:rPr sz="1400"/>
              <a:t>107 - Trees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en.wikipedia.org/wiki/File:Binary_tree.sv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p:cNvSpPr>
          <p:nvPr>
            <p:ph type="title"/>
          </p:nvPr>
        </p:nvSpPr>
        <p:spPr>
          <a:prstGeom prst="rect">
            <a:avLst/>
          </a:prstGeom>
        </p:spPr>
        <p:txBody>
          <a:bodyPr/>
          <a:lstStyle/>
          <a:p>
            <a:pPr lvl="0">
              <a:defRPr sz="1800"/>
            </a:pPr>
            <a:r>
              <a:rPr sz="8000"/>
              <a:t>Introduction to Trees</a:t>
            </a:r>
          </a:p>
        </p:txBody>
      </p:sp>
      <p:sp>
        <p:nvSpPr>
          <p:cNvPr id="51" name="Shape 51"/>
          <p:cNvSpPr>
            <a:spLocks noGrp="1"/>
          </p:cNvSpPr>
          <p:nvPr>
            <p:ph type="body" idx="1"/>
          </p:nvPr>
        </p:nvSpPr>
        <p:spPr>
          <a:prstGeom prst="rect">
            <a:avLst/>
          </a:prstGeom>
        </p:spPr>
        <p:txBody>
          <a:bodyPr/>
          <a:lstStyle/>
          <a:p>
            <a:pPr lvl="0">
              <a:defRPr sz="1800"/>
            </a:pPr>
            <a:r>
              <a:rPr sz="3200"/>
              <a:t>Chapter 6</a:t>
            </a:r>
          </a:p>
        </p:txBody>
      </p:sp>
      <p:sp>
        <p:nvSpPr>
          <p:cNvPr id="52" name="Shape 52"/>
          <p:cNvSpPr>
            <a:spLocks noGrp="1"/>
          </p:cNvSpPr>
          <p:nvPr>
            <p:ph type="sldNum" sz="quarter" idx="2"/>
          </p:nvPr>
        </p:nvSpPr>
        <p:spPr>
          <a:xfrm>
            <a:off x="6375349" y="9251950"/>
            <a:ext cx="241402" cy="381000"/>
          </a:xfrm>
          <a:prstGeom prst="rect">
            <a:avLst/>
          </a:prstGeom>
          <a:extLst>
            <a:ext uri="{C572A759-6A51-4108-AA02-DFA0A04FC94B}">
              <ma14:wrappingTextBoxFlag xmlns="" xmlns:ma14="http://schemas.microsoft.com/office/mac/drawingml/2011/main" val="1"/>
            </a:ext>
          </a:extLst>
        </p:spPr>
        <p:txBody>
          <a:bodyPr/>
          <a:lstStyle/>
          <a:p>
            <a:pPr lvl="0"/>
            <a:fld id="{86CB4B4D-7CA3-9044-876B-883B54F8677D}" type="slidenum">
              <a:t>1</a:t>
            </a:fld>
            <a:endParaRPr/>
          </a:p>
        </p:txBody>
      </p:sp>
    </p:spTree>
    <p:custDataLst>
      <p:tags r:id="rId1"/>
    </p:custData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p:cNvSpPr>
          <p:nvPr>
            <p:ph type="title"/>
          </p:nvPr>
        </p:nvSpPr>
        <p:spPr>
          <a:prstGeom prst="rect">
            <a:avLst/>
          </a:prstGeom>
        </p:spPr>
        <p:txBody>
          <a:bodyPr/>
          <a:lstStyle/>
          <a:p>
            <a:pPr lvl="0">
              <a:defRPr sz="1800"/>
            </a:pPr>
            <a:r>
              <a:rPr sz="8000"/>
              <a:t>Tree definition 1</a:t>
            </a:r>
          </a:p>
        </p:txBody>
      </p:sp>
      <p:sp>
        <p:nvSpPr>
          <p:cNvPr id="107" name="Shape 107"/>
          <p:cNvSpPr>
            <a:spLocks noGrp="1"/>
          </p:cNvSpPr>
          <p:nvPr>
            <p:ph type="body" idx="1"/>
          </p:nvPr>
        </p:nvSpPr>
        <p:spPr>
          <a:prstGeom prst="rect">
            <a:avLst/>
          </a:prstGeom>
        </p:spPr>
        <p:txBody>
          <a:bodyPr/>
          <a:lstStyle/>
          <a:p>
            <a:pPr marL="435609" lvl="0" indent="-435609" defTabSz="572516">
              <a:spcBef>
                <a:spcPts val="4100"/>
              </a:spcBef>
              <a:defRPr sz="1800"/>
            </a:pPr>
            <a:r>
              <a:rPr sz="3528"/>
              <a:t>A tree</a:t>
            </a:r>
          </a:p>
          <a:p>
            <a:pPr marL="871219" lvl="1" indent="-435609" defTabSz="572516">
              <a:spcBef>
                <a:spcPts val="4100"/>
              </a:spcBef>
              <a:defRPr sz="1800"/>
            </a:pPr>
            <a:r>
              <a:rPr sz="3528"/>
              <a:t>has a root node</a:t>
            </a:r>
          </a:p>
          <a:p>
            <a:pPr marL="871219" lvl="1" indent="-435609" defTabSz="572516">
              <a:spcBef>
                <a:spcPts val="4100"/>
              </a:spcBef>
              <a:defRPr sz="1800"/>
            </a:pPr>
            <a:r>
              <a:rPr sz="3528"/>
              <a:t>every node (except the root node) is connected by one edge from its unique parent node</a:t>
            </a:r>
          </a:p>
          <a:p>
            <a:pPr marL="871219" lvl="1" indent="-435609" defTabSz="572516">
              <a:spcBef>
                <a:spcPts val="4100"/>
              </a:spcBef>
              <a:defRPr sz="1800"/>
            </a:pPr>
            <a:r>
              <a:rPr sz="3528"/>
              <a:t>a unique path goes from the root to each node</a:t>
            </a:r>
          </a:p>
          <a:p>
            <a:pPr marL="871219" lvl="1" indent="-435609" defTabSz="572516">
              <a:spcBef>
                <a:spcPts val="4100"/>
              </a:spcBef>
              <a:defRPr sz="1800"/>
            </a:pPr>
            <a:r>
              <a:rPr sz="3528"/>
              <a:t>(and remember that a binary tree is one where the maximum number of children from a node is 2)</a:t>
            </a:r>
          </a:p>
        </p:txBody>
      </p:sp>
      <p:sp>
        <p:nvSpPr>
          <p:cNvPr id="108" name="Shape 108"/>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fld id="{86CB4B4D-7CA3-9044-876B-883B54F8677D}" type="slidenum">
              <a:t>10</a:t>
            </a:fld>
            <a:endParaRPr/>
          </a:p>
        </p:txBody>
      </p:sp>
    </p:spTree>
    <p:custDataLst>
      <p:tags r:id="rId1"/>
    </p:custData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title"/>
          </p:nvPr>
        </p:nvSpPr>
        <p:spPr>
          <a:prstGeom prst="rect">
            <a:avLst/>
          </a:prstGeom>
        </p:spPr>
        <p:txBody>
          <a:bodyPr/>
          <a:lstStyle/>
          <a:p>
            <a:pPr lvl="0">
              <a:defRPr sz="1800"/>
            </a:pPr>
            <a:r>
              <a:rPr sz="8000"/>
              <a:t>Tree definition 2</a:t>
            </a:r>
          </a:p>
        </p:txBody>
      </p:sp>
      <p:sp>
        <p:nvSpPr>
          <p:cNvPr id="111" name="Shape 111"/>
          <p:cNvSpPr>
            <a:spLocks noGrp="1"/>
          </p:cNvSpPr>
          <p:nvPr>
            <p:ph type="body" idx="1"/>
          </p:nvPr>
        </p:nvSpPr>
        <p:spPr>
          <a:xfrm>
            <a:off x="952500" y="2603500"/>
            <a:ext cx="6603256" cy="6286500"/>
          </a:xfrm>
          <a:prstGeom prst="rect">
            <a:avLst/>
          </a:prstGeom>
        </p:spPr>
        <p:txBody>
          <a:bodyPr/>
          <a:lstStyle/>
          <a:p>
            <a:pPr marL="364489" lvl="0" indent="-364489" defTabSz="479044">
              <a:spcBef>
                <a:spcPts val="3400"/>
              </a:spcBef>
              <a:defRPr sz="1800"/>
            </a:pPr>
            <a:r>
              <a:rPr sz="2952"/>
              <a:t>A tree</a:t>
            </a:r>
          </a:p>
          <a:p>
            <a:pPr marL="728979" lvl="1" indent="-364489" defTabSz="479044">
              <a:spcBef>
                <a:spcPts val="3400"/>
              </a:spcBef>
              <a:defRPr sz="1800"/>
            </a:pPr>
            <a:r>
              <a:rPr sz="2952"/>
              <a:t>can be empty</a:t>
            </a:r>
          </a:p>
          <a:p>
            <a:pPr marL="728979" lvl="1" indent="-364489" defTabSz="479044">
              <a:spcBef>
                <a:spcPts val="3400"/>
              </a:spcBef>
              <a:defRPr sz="1800"/>
            </a:pPr>
            <a:r>
              <a:rPr sz="2952"/>
              <a:t>or consists of a root node and zero or more subtrees (subtrees are trees)</a:t>
            </a:r>
          </a:p>
          <a:p>
            <a:pPr marL="728979" lvl="1" indent="-364489" defTabSz="479044">
              <a:spcBef>
                <a:spcPts val="3400"/>
              </a:spcBef>
              <a:defRPr sz="1800"/>
            </a:pPr>
            <a:r>
              <a:rPr sz="2952"/>
              <a:t>the root of a subtree is connected to the root of the tree by an edge</a:t>
            </a:r>
          </a:p>
          <a:p>
            <a:pPr marL="728979" lvl="1" indent="-364489" defTabSz="479044">
              <a:spcBef>
                <a:spcPts val="3400"/>
              </a:spcBef>
              <a:defRPr sz="1800"/>
            </a:pPr>
            <a:r>
              <a:rPr sz="2952"/>
              <a:t>(a binary tree has no more than 2 subtrees from any root)</a:t>
            </a:r>
          </a:p>
        </p:txBody>
      </p:sp>
      <p:sp>
        <p:nvSpPr>
          <p:cNvPr id="112" name="Shape 112"/>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fld id="{86CB4B4D-7CA3-9044-876B-883B54F8677D}" type="slidenum">
              <a:t>11</a:t>
            </a:fld>
            <a:endParaRPr/>
          </a:p>
        </p:txBody>
      </p:sp>
      <p:pic>
        <p:nvPicPr>
          <p:cNvPr id="113" name="Screen Shot 2014-05-18 at 4.23.13 pm.png"/>
          <p:cNvPicPr/>
          <p:nvPr/>
        </p:nvPicPr>
        <p:blipFill>
          <a:blip r:embed="rId3">
            <a:extLst/>
          </a:blip>
          <a:stretch>
            <a:fillRect/>
          </a:stretch>
        </p:blipFill>
        <p:spPr>
          <a:xfrm>
            <a:off x="7662019" y="3606800"/>
            <a:ext cx="4813301" cy="4279900"/>
          </a:xfrm>
          <a:prstGeom prst="rect">
            <a:avLst/>
          </a:prstGeom>
          <a:ln w="12700">
            <a:miter lim="400000"/>
          </a:ln>
        </p:spPr>
      </p:pic>
    </p:spTree>
    <p:custDataLst>
      <p:tags r:id="rId1"/>
    </p:custData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p:cNvSpPr>
          <p:nvPr>
            <p:ph type="title"/>
          </p:nvPr>
        </p:nvSpPr>
        <p:spPr>
          <a:prstGeom prst="rect">
            <a:avLst/>
          </a:prstGeom>
        </p:spPr>
        <p:txBody>
          <a:bodyPr/>
          <a:lstStyle/>
          <a:p>
            <a:pPr lvl="0">
              <a:defRPr sz="1800"/>
            </a:pPr>
            <a:r>
              <a:rPr sz="8000"/>
              <a:t>Binary Trees</a:t>
            </a:r>
          </a:p>
        </p:txBody>
      </p:sp>
      <p:sp>
        <p:nvSpPr>
          <p:cNvPr id="116" name="Shape 116"/>
          <p:cNvSpPr>
            <a:spLocks noGrp="1"/>
          </p:cNvSpPr>
          <p:nvPr>
            <p:ph type="body" idx="1"/>
          </p:nvPr>
        </p:nvSpPr>
        <p:spPr>
          <a:xfrm>
            <a:off x="952500" y="2603500"/>
            <a:ext cx="11099800" cy="2950220"/>
          </a:xfrm>
          <a:prstGeom prst="rect">
            <a:avLst/>
          </a:prstGeom>
        </p:spPr>
        <p:txBody>
          <a:bodyPr/>
          <a:lstStyle/>
          <a:p>
            <a:pPr marL="337820" lvl="0" indent="-337820" defTabSz="443991">
              <a:spcBef>
                <a:spcPts val="3100"/>
              </a:spcBef>
              <a:defRPr sz="1800"/>
            </a:pPr>
            <a:r>
              <a:rPr sz="2736"/>
              <a:t>From now on our trees will be binary trees (except in the lab questions)</a:t>
            </a:r>
          </a:p>
          <a:p>
            <a:pPr marL="337820" lvl="0" indent="-337820" defTabSz="443991">
              <a:spcBef>
                <a:spcPts val="3100"/>
              </a:spcBef>
              <a:defRPr sz="1800"/>
            </a:pPr>
            <a:r>
              <a:rPr sz="2736"/>
              <a:t>They are simple to work with as each parent node has left and/or right values. </a:t>
            </a:r>
          </a:p>
          <a:p>
            <a:pPr marL="675640" lvl="1" indent="-337820" defTabSz="443991">
              <a:spcBef>
                <a:spcPts val="3100"/>
              </a:spcBef>
              <a:defRPr sz="1800"/>
            </a:pPr>
            <a:r>
              <a:rPr sz="2736"/>
              <a:t>We can represent this something like:</a:t>
            </a:r>
          </a:p>
        </p:txBody>
      </p:sp>
      <p:sp>
        <p:nvSpPr>
          <p:cNvPr id="117" name="Shape 117"/>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fld id="{86CB4B4D-7CA3-9044-876B-883B54F8677D}" type="slidenum">
              <a:t>12</a:t>
            </a:fld>
            <a:endParaRPr/>
          </a:p>
        </p:txBody>
      </p:sp>
      <p:sp>
        <p:nvSpPr>
          <p:cNvPr id="118" name="Shape 118"/>
          <p:cNvSpPr/>
          <p:nvPr/>
        </p:nvSpPr>
        <p:spPr>
          <a:xfrm>
            <a:off x="1643868" y="5713734"/>
            <a:ext cx="9717064" cy="3378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lgn="l">
              <a:defRPr sz="1800"/>
            </a:pPr>
            <a:r>
              <a:rPr sz="3600">
                <a:latin typeface="Courier"/>
                <a:ea typeface="Courier"/>
                <a:cs typeface="Courier"/>
                <a:sym typeface="Courier"/>
              </a:rPr>
              <a:t>class BinaryTree():</a:t>
            </a:r>
          </a:p>
          <a:p>
            <a:pPr lvl="0" algn="l">
              <a:defRPr sz="1800"/>
            </a:pPr>
            <a:endParaRPr sz="3600">
              <a:latin typeface="Courier"/>
              <a:ea typeface="Courier"/>
              <a:cs typeface="Courier"/>
              <a:sym typeface="Courier"/>
            </a:endParaRPr>
          </a:p>
          <a:p>
            <a:pPr lvl="0" algn="l">
              <a:defRPr sz="1800"/>
            </a:pPr>
            <a:r>
              <a:rPr sz="3600">
                <a:latin typeface="Courier"/>
                <a:ea typeface="Courier"/>
                <a:cs typeface="Courier"/>
                <a:sym typeface="Courier"/>
              </a:rPr>
              <a:t>    def __init__(self, root_data):</a:t>
            </a:r>
          </a:p>
          <a:p>
            <a:pPr lvl="0" algn="l">
              <a:defRPr sz="1800"/>
            </a:pPr>
            <a:r>
              <a:rPr sz="3600">
                <a:latin typeface="Courier"/>
                <a:ea typeface="Courier"/>
                <a:cs typeface="Courier"/>
                <a:sym typeface="Courier"/>
              </a:rPr>
              <a:t>        self.data = root_data</a:t>
            </a:r>
          </a:p>
          <a:p>
            <a:pPr lvl="0" algn="l">
              <a:defRPr sz="1800"/>
            </a:pPr>
            <a:r>
              <a:rPr sz="3600">
                <a:latin typeface="Courier"/>
                <a:ea typeface="Courier"/>
                <a:cs typeface="Courier"/>
                <a:sym typeface="Courier"/>
              </a:rPr>
              <a:t>        self.left = None</a:t>
            </a:r>
          </a:p>
          <a:p>
            <a:pPr lvl="0" algn="l">
              <a:defRPr sz="1800"/>
            </a:pPr>
            <a:r>
              <a:rPr sz="3600">
                <a:latin typeface="Courier"/>
                <a:ea typeface="Courier"/>
                <a:cs typeface="Courier"/>
                <a:sym typeface="Courier"/>
              </a:rPr>
              <a:t>        self.right = None</a:t>
            </a:r>
          </a:p>
        </p:txBody>
      </p:sp>
    </p:spTree>
    <p:custDataLst>
      <p:tags r:id="rId1"/>
    </p:custData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title"/>
          </p:nvPr>
        </p:nvSpPr>
        <p:spPr>
          <a:prstGeom prst="rect">
            <a:avLst/>
          </a:prstGeom>
        </p:spPr>
        <p:txBody>
          <a:bodyPr/>
          <a:lstStyle>
            <a:lvl1pPr defTabSz="519937">
              <a:defRPr sz="7119"/>
            </a:lvl1pPr>
          </a:lstStyle>
          <a:p>
            <a:pPr lvl="0">
              <a:defRPr sz="1800"/>
            </a:pPr>
            <a:r>
              <a:rPr sz="7119"/>
              <a:t>But we can simply use lists</a:t>
            </a:r>
          </a:p>
        </p:txBody>
      </p:sp>
      <p:sp>
        <p:nvSpPr>
          <p:cNvPr id="121" name="Shape 121"/>
          <p:cNvSpPr>
            <a:spLocks noGrp="1"/>
          </p:cNvSpPr>
          <p:nvPr>
            <p:ph type="body" idx="1"/>
          </p:nvPr>
        </p:nvSpPr>
        <p:spPr>
          <a:xfrm>
            <a:off x="952500" y="2603500"/>
            <a:ext cx="6623923" cy="6286500"/>
          </a:xfrm>
          <a:prstGeom prst="rect">
            <a:avLst/>
          </a:prstGeom>
        </p:spPr>
        <p:txBody>
          <a:bodyPr>
            <a:normAutofit lnSpcReduction="10000"/>
          </a:bodyPr>
          <a:lstStyle/>
          <a:p>
            <a:pPr marL="217804" lvl="0" indent="-217804" defTabSz="286258">
              <a:spcBef>
                <a:spcPts val="2000"/>
              </a:spcBef>
              <a:defRPr sz="1800"/>
            </a:pPr>
            <a:r>
              <a:rPr sz="1764"/>
              <a:t>Before we develop our binary tree class with links to left and right subtrees we could simply use Python lists.</a:t>
            </a:r>
          </a:p>
          <a:p>
            <a:pPr marL="217804" lvl="0" indent="-217804" defTabSz="286258">
              <a:spcBef>
                <a:spcPts val="2000"/>
              </a:spcBef>
              <a:defRPr sz="1800"/>
            </a:pPr>
            <a:r>
              <a:rPr sz="1764"/>
              <a:t>e.g. this binary tree can be represented by the list</a:t>
            </a:r>
          </a:p>
          <a:p>
            <a:pPr marL="0" lvl="0" indent="0" defTabSz="286258">
              <a:spcBef>
                <a:spcPts val="0"/>
              </a:spcBef>
              <a:buSzTx/>
              <a:buNone/>
              <a:defRPr sz="1800"/>
            </a:pPr>
            <a:endParaRPr sz="1764">
              <a:latin typeface="Courier"/>
              <a:ea typeface="Courier"/>
              <a:cs typeface="Courier"/>
              <a:sym typeface="Courier"/>
            </a:endParaRPr>
          </a:p>
          <a:p>
            <a:pPr marL="0" lvl="0" indent="0" defTabSz="286258">
              <a:spcBef>
                <a:spcPts val="0"/>
              </a:spcBef>
              <a:buSzTx/>
              <a:buNone/>
              <a:defRPr sz="1800"/>
            </a:pPr>
            <a:r>
              <a:rPr sz="1764">
                <a:latin typeface="Courier"/>
                <a:ea typeface="Courier"/>
                <a:cs typeface="Courier"/>
                <a:sym typeface="Courier"/>
              </a:rPr>
              <a:t>['a',</a:t>
            </a:r>
          </a:p>
          <a:p>
            <a:pPr marL="0" lvl="0" indent="0" defTabSz="286258">
              <a:spcBef>
                <a:spcPts val="0"/>
              </a:spcBef>
              <a:buSzTx/>
              <a:buNone/>
              <a:defRPr sz="1800"/>
            </a:pPr>
            <a:r>
              <a:rPr sz="1764">
                <a:latin typeface="Courier"/>
                <a:ea typeface="Courier"/>
                <a:cs typeface="Courier"/>
                <a:sym typeface="Courier"/>
              </a:rPr>
              <a:t>    ['b',</a:t>
            </a:r>
          </a:p>
          <a:p>
            <a:pPr marL="0" lvl="0" indent="0" defTabSz="286258">
              <a:spcBef>
                <a:spcPts val="0"/>
              </a:spcBef>
              <a:buSzTx/>
              <a:buNone/>
              <a:defRPr sz="1800"/>
            </a:pPr>
            <a:r>
              <a:rPr sz="1764">
                <a:latin typeface="Courier"/>
                <a:ea typeface="Courier"/>
                <a:cs typeface="Courier"/>
                <a:sym typeface="Courier"/>
              </a:rPr>
              <a:t>        [],</a:t>
            </a:r>
          </a:p>
          <a:p>
            <a:pPr marL="0" lvl="0" indent="0" defTabSz="286258">
              <a:spcBef>
                <a:spcPts val="0"/>
              </a:spcBef>
              <a:buSzTx/>
              <a:buNone/>
              <a:defRPr sz="1800"/>
            </a:pPr>
            <a:r>
              <a:rPr sz="1764">
                <a:latin typeface="Courier"/>
                <a:ea typeface="Courier"/>
                <a:cs typeface="Courier"/>
                <a:sym typeface="Courier"/>
              </a:rPr>
              <a:t>        ['d',</a:t>
            </a:r>
          </a:p>
          <a:p>
            <a:pPr marL="0" lvl="0" indent="0" defTabSz="286258">
              <a:spcBef>
                <a:spcPts val="0"/>
              </a:spcBef>
              <a:buSzTx/>
              <a:buNone/>
              <a:defRPr sz="1800"/>
            </a:pPr>
            <a:r>
              <a:rPr sz="1764">
                <a:latin typeface="Courier"/>
                <a:ea typeface="Courier"/>
                <a:cs typeface="Courier"/>
                <a:sym typeface="Courier"/>
              </a:rPr>
              <a:t>            [],</a:t>
            </a:r>
          </a:p>
          <a:p>
            <a:pPr marL="0" lvl="0" indent="0" defTabSz="286258">
              <a:spcBef>
                <a:spcPts val="0"/>
              </a:spcBef>
              <a:buSzTx/>
              <a:buNone/>
              <a:defRPr sz="1800"/>
            </a:pPr>
            <a:r>
              <a:rPr sz="1764">
                <a:latin typeface="Courier"/>
                <a:ea typeface="Courier"/>
                <a:cs typeface="Courier"/>
                <a:sym typeface="Courier"/>
              </a:rPr>
              <a:t>            []</a:t>
            </a:r>
          </a:p>
          <a:p>
            <a:pPr marL="0" lvl="0" indent="0" defTabSz="286258">
              <a:spcBef>
                <a:spcPts val="0"/>
              </a:spcBef>
              <a:buSzTx/>
              <a:buNone/>
              <a:defRPr sz="1800"/>
            </a:pPr>
            <a:r>
              <a:rPr sz="1764">
                <a:latin typeface="Courier"/>
                <a:ea typeface="Courier"/>
                <a:cs typeface="Courier"/>
                <a:sym typeface="Courier"/>
              </a:rPr>
              <a:t>        ]</a:t>
            </a:r>
          </a:p>
          <a:p>
            <a:pPr marL="0" lvl="0" indent="0" defTabSz="286258">
              <a:spcBef>
                <a:spcPts val="0"/>
              </a:spcBef>
              <a:buSzTx/>
              <a:buNone/>
              <a:defRPr sz="1800"/>
            </a:pPr>
            <a:r>
              <a:rPr sz="1764">
                <a:latin typeface="Courier"/>
                <a:ea typeface="Courier"/>
                <a:cs typeface="Courier"/>
                <a:sym typeface="Courier"/>
              </a:rPr>
              <a:t>    ],</a:t>
            </a:r>
          </a:p>
          <a:p>
            <a:pPr marL="0" lvl="0" indent="0" defTabSz="286258">
              <a:spcBef>
                <a:spcPts val="0"/>
              </a:spcBef>
              <a:buSzTx/>
              <a:buNone/>
              <a:defRPr sz="1800"/>
            </a:pPr>
            <a:r>
              <a:rPr sz="1764">
                <a:latin typeface="Courier"/>
                <a:ea typeface="Courier"/>
                <a:cs typeface="Courier"/>
                <a:sym typeface="Courier"/>
              </a:rPr>
              <a:t>    ['c',</a:t>
            </a:r>
          </a:p>
          <a:p>
            <a:pPr marL="0" lvl="0" indent="0" defTabSz="286258">
              <a:spcBef>
                <a:spcPts val="0"/>
              </a:spcBef>
              <a:buSzTx/>
              <a:buNone/>
              <a:defRPr sz="1800"/>
            </a:pPr>
            <a:r>
              <a:rPr sz="1764">
                <a:latin typeface="Courier"/>
                <a:ea typeface="Courier"/>
                <a:cs typeface="Courier"/>
                <a:sym typeface="Courier"/>
              </a:rPr>
              <a:t>        ['e',</a:t>
            </a:r>
          </a:p>
          <a:p>
            <a:pPr marL="0" lvl="0" indent="0" defTabSz="286258">
              <a:spcBef>
                <a:spcPts val="0"/>
              </a:spcBef>
              <a:buSzTx/>
              <a:buNone/>
              <a:defRPr sz="1800"/>
            </a:pPr>
            <a:r>
              <a:rPr sz="1764">
                <a:latin typeface="Courier"/>
                <a:ea typeface="Courier"/>
                <a:cs typeface="Courier"/>
                <a:sym typeface="Courier"/>
              </a:rPr>
              <a:t>            [],</a:t>
            </a:r>
          </a:p>
          <a:p>
            <a:pPr marL="0" lvl="0" indent="0" defTabSz="286258">
              <a:spcBef>
                <a:spcPts val="0"/>
              </a:spcBef>
              <a:buSzTx/>
              <a:buNone/>
              <a:defRPr sz="1800"/>
            </a:pPr>
            <a:r>
              <a:rPr sz="1764">
                <a:latin typeface="Courier"/>
                <a:ea typeface="Courier"/>
                <a:cs typeface="Courier"/>
                <a:sym typeface="Courier"/>
              </a:rPr>
              <a:t>            []</a:t>
            </a:r>
          </a:p>
          <a:p>
            <a:pPr marL="0" lvl="0" indent="0" defTabSz="286258">
              <a:spcBef>
                <a:spcPts val="0"/>
              </a:spcBef>
              <a:buSzTx/>
              <a:buNone/>
              <a:defRPr sz="1800"/>
            </a:pPr>
            <a:r>
              <a:rPr sz="1764">
                <a:latin typeface="Courier"/>
                <a:ea typeface="Courier"/>
                <a:cs typeface="Courier"/>
                <a:sym typeface="Courier"/>
              </a:rPr>
              <a:t>        ],</a:t>
            </a:r>
          </a:p>
          <a:p>
            <a:pPr marL="0" lvl="0" indent="0" defTabSz="286258">
              <a:spcBef>
                <a:spcPts val="0"/>
              </a:spcBef>
              <a:buSzTx/>
              <a:buNone/>
              <a:defRPr sz="1800"/>
            </a:pPr>
            <a:r>
              <a:rPr sz="1764">
                <a:latin typeface="Courier"/>
                <a:ea typeface="Courier"/>
                <a:cs typeface="Courier"/>
                <a:sym typeface="Courier"/>
              </a:rPr>
              <a:t>        ['f',</a:t>
            </a:r>
          </a:p>
          <a:p>
            <a:pPr marL="0" lvl="0" indent="0" defTabSz="286258">
              <a:spcBef>
                <a:spcPts val="0"/>
              </a:spcBef>
              <a:buSzTx/>
              <a:buNone/>
              <a:defRPr sz="1800"/>
            </a:pPr>
            <a:r>
              <a:rPr sz="1764">
                <a:latin typeface="Courier"/>
                <a:ea typeface="Courier"/>
                <a:cs typeface="Courier"/>
                <a:sym typeface="Courier"/>
              </a:rPr>
              <a:t>            [],</a:t>
            </a:r>
          </a:p>
          <a:p>
            <a:pPr marL="0" lvl="0" indent="0" defTabSz="286258">
              <a:spcBef>
                <a:spcPts val="0"/>
              </a:spcBef>
              <a:buSzTx/>
              <a:buNone/>
              <a:defRPr sz="1800"/>
            </a:pPr>
            <a:r>
              <a:rPr sz="1764">
                <a:latin typeface="Courier"/>
                <a:ea typeface="Courier"/>
                <a:cs typeface="Courier"/>
                <a:sym typeface="Courier"/>
              </a:rPr>
              <a:t>            []</a:t>
            </a:r>
          </a:p>
          <a:p>
            <a:pPr marL="0" lvl="0" indent="0" defTabSz="286258">
              <a:spcBef>
                <a:spcPts val="0"/>
              </a:spcBef>
              <a:buSzTx/>
              <a:buNone/>
              <a:defRPr sz="1800"/>
            </a:pPr>
            <a:r>
              <a:rPr sz="1764">
                <a:latin typeface="Courier"/>
                <a:ea typeface="Courier"/>
                <a:cs typeface="Courier"/>
                <a:sym typeface="Courier"/>
              </a:rPr>
              <a:t>        ]</a:t>
            </a:r>
          </a:p>
          <a:p>
            <a:pPr marL="0" lvl="0" indent="0" defTabSz="286258">
              <a:spcBef>
                <a:spcPts val="0"/>
              </a:spcBef>
              <a:buSzTx/>
              <a:buNone/>
              <a:defRPr sz="1800"/>
            </a:pPr>
            <a:r>
              <a:rPr sz="1764">
                <a:latin typeface="Courier"/>
                <a:ea typeface="Courier"/>
                <a:cs typeface="Courier"/>
                <a:sym typeface="Courier"/>
              </a:rPr>
              <a:t>    ]</a:t>
            </a:r>
          </a:p>
          <a:p>
            <a:pPr marL="0" lvl="0" indent="0" defTabSz="286258">
              <a:spcBef>
                <a:spcPts val="0"/>
              </a:spcBef>
              <a:buSzTx/>
              <a:buNone/>
              <a:defRPr sz="1800"/>
            </a:pPr>
            <a:r>
              <a:rPr sz="1764">
                <a:latin typeface="Courier"/>
                <a:ea typeface="Courier"/>
                <a:cs typeface="Courier"/>
                <a:sym typeface="Courier"/>
              </a:rPr>
              <a:t>]</a:t>
            </a:r>
          </a:p>
        </p:txBody>
      </p:sp>
      <p:sp>
        <p:nvSpPr>
          <p:cNvPr id="122" name="Shape 122"/>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fld id="{86CB4B4D-7CA3-9044-876B-883B54F8677D}" type="slidenum">
              <a:t>13</a:t>
            </a:fld>
            <a:endParaRPr/>
          </a:p>
        </p:txBody>
      </p:sp>
      <p:sp>
        <p:nvSpPr>
          <p:cNvPr id="123" name="Shape 123"/>
          <p:cNvSpPr/>
          <p:nvPr/>
        </p:nvSpPr>
        <p:spPr>
          <a:xfrm>
            <a:off x="9283700" y="2997200"/>
            <a:ext cx="673356" cy="6668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miter lim="400000"/>
          </a:ln>
        </p:spPr>
        <p:txBody>
          <a:bodyPr lIns="0" tIns="0" rIns="0" bIns="0" anchor="ctr"/>
          <a:lstStyle/>
          <a:p>
            <a:pPr lvl="0">
              <a:defRPr sz="2400">
                <a:solidFill>
                  <a:srgbClr val="FFFFFF"/>
                </a:solidFill>
              </a:defRPr>
            </a:pPr>
            <a:endParaRPr/>
          </a:p>
        </p:txBody>
      </p:sp>
      <p:sp>
        <p:nvSpPr>
          <p:cNvPr id="124" name="Shape 124"/>
          <p:cNvSpPr/>
          <p:nvPr/>
        </p:nvSpPr>
        <p:spPr>
          <a:xfrm>
            <a:off x="9499677" y="3140103"/>
            <a:ext cx="241402" cy="381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lvl1pPr>
          </a:lstStyle>
          <a:p>
            <a:pPr lvl="0"/>
            <a:r>
              <a:t>a</a:t>
            </a:r>
          </a:p>
        </p:txBody>
      </p:sp>
      <p:sp>
        <p:nvSpPr>
          <p:cNvPr id="125" name="Shape 125"/>
          <p:cNvSpPr/>
          <p:nvPr/>
        </p:nvSpPr>
        <p:spPr>
          <a:xfrm>
            <a:off x="8356600" y="4292600"/>
            <a:ext cx="673356" cy="6668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miter lim="400000"/>
          </a:ln>
        </p:spPr>
        <p:txBody>
          <a:bodyPr lIns="0" tIns="0" rIns="0" bIns="0" anchor="ctr"/>
          <a:lstStyle/>
          <a:p>
            <a:pPr lvl="0">
              <a:defRPr sz="2400">
                <a:solidFill>
                  <a:srgbClr val="FFFFFF"/>
                </a:solidFill>
              </a:defRPr>
            </a:pPr>
            <a:endParaRPr/>
          </a:p>
        </p:txBody>
      </p:sp>
      <p:sp>
        <p:nvSpPr>
          <p:cNvPr id="126" name="Shape 126"/>
          <p:cNvSpPr/>
          <p:nvPr/>
        </p:nvSpPr>
        <p:spPr>
          <a:xfrm>
            <a:off x="8566290" y="4435503"/>
            <a:ext cx="253976" cy="381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lvl1pPr>
          </a:lstStyle>
          <a:p>
            <a:pPr lvl="0"/>
            <a:r>
              <a:t>b</a:t>
            </a:r>
          </a:p>
        </p:txBody>
      </p:sp>
      <p:sp>
        <p:nvSpPr>
          <p:cNvPr id="127" name="Shape 127"/>
          <p:cNvSpPr/>
          <p:nvPr/>
        </p:nvSpPr>
        <p:spPr>
          <a:xfrm>
            <a:off x="10325100" y="4292600"/>
            <a:ext cx="673356" cy="6668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miter lim="400000"/>
          </a:ln>
        </p:spPr>
        <p:txBody>
          <a:bodyPr lIns="0" tIns="0" rIns="0" bIns="0" anchor="ctr"/>
          <a:lstStyle/>
          <a:p>
            <a:pPr lvl="0">
              <a:defRPr sz="2400">
                <a:solidFill>
                  <a:srgbClr val="FFFFFF"/>
                </a:solidFill>
              </a:defRPr>
            </a:pPr>
            <a:endParaRPr/>
          </a:p>
        </p:txBody>
      </p:sp>
      <p:sp>
        <p:nvSpPr>
          <p:cNvPr id="128" name="Shape 128"/>
          <p:cNvSpPr/>
          <p:nvPr/>
        </p:nvSpPr>
        <p:spPr>
          <a:xfrm>
            <a:off x="10541077" y="4435503"/>
            <a:ext cx="241402" cy="381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lvl1pPr>
          </a:lstStyle>
          <a:p>
            <a:pPr lvl="0"/>
            <a:r>
              <a:t>c</a:t>
            </a:r>
          </a:p>
        </p:txBody>
      </p:sp>
      <p:sp>
        <p:nvSpPr>
          <p:cNvPr id="129" name="Shape 129"/>
          <p:cNvSpPr/>
          <p:nvPr/>
        </p:nvSpPr>
        <p:spPr>
          <a:xfrm>
            <a:off x="8966200" y="5737253"/>
            <a:ext cx="673356" cy="6668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miter lim="400000"/>
          </a:ln>
        </p:spPr>
        <p:txBody>
          <a:bodyPr lIns="0" tIns="0" rIns="0" bIns="0" anchor="ctr"/>
          <a:lstStyle/>
          <a:p>
            <a:pPr lvl="0">
              <a:defRPr sz="2400">
                <a:solidFill>
                  <a:srgbClr val="FFFFFF"/>
                </a:solidFill>
              </a:defRPr>
            </a:pPr>
            <a:endParaRPr/>
          </a:p>
        </p:txBody>
      </p:sp>
      <p:sp>
        <p:nvSpPr>
          <p:cNvPr id="130" name="Shape 130"/>
          <p:cNvSpPr/>
          <p:nvPr/>
        </p:nvSpPr>
        <p:spPr>
          <a:xfrm>
            <a:off x="9175890" y="5880156"/>
            <a:ext cx="253976" cy="381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lvl1pPr>
          </a:lstStyle>
          <a:p>
            <a:pPr lvl="0"/>
            <a:r>
              <a:t>d</a:t>
            </a:r>
          </a:p>
        </p:txBody>
      </p:sp>
      <p:sp>
        <p:nvSpPr>
          <p:cNvPr id="131" name="Shape 131"/>
          <p:cNvSpPr/>
          <p:nvPr/>
        </p:nvSpPr>
        <p:spPr>
          <a:xfrm>
            <a:off x="9769443" y="5737253"/>
            <a:ext cx="673356" cy="6668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miter lim="400000"/>
          </a:ln>
        </p:spPr>
        <p:txBody>
          <a:bodyPr lIns="0" tIns="0" rIns="0" bIns="0" anchor="ctr"/>
          <a:lstStyle/>
          <a:p>
            <a:pPr lvl="0">
              <a:defRPr sz="2400">
                <a:solidFill>
                  <a:srgbClr val="FFFFFF"/>
                </a:solidFill>
              </a:defRPr>
            </a:pPr>
            <a:endParaRPr/>
          </a:p>
        </p:txBody>
      </p:sp>
      <p:sp>
        <p:nvSpPr>
          <p:cNvPr id="132" name="Shape 132"/>
          <p:cNvSpPr/>
          <p:nvPr/>
        </p:nvSpPr>
        <p:spPr>
          <a:xfrm>
            <a:off x="9985420" y="5880156"/>
            <a:ext cx="241402" cy="381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lvl1pPr>
          </a:lstStyle>
          <a:p>
            <a:pPr lvl="0"/>
            <a:r>
              <a:t>e</a:t>
            </a:r>
          </a:p>
        </p:txBody>
      </p:sp>
      <p:sp>
        <p:nvSpPr>
          <p:cNvPr id="133" name="Shape 133"/>
          <p:cNvSpPr/>
          <p:nvPr/>
        </p:nvSpPr>
        <p:spPr>
          <a:xfrm>
            <a:off x="11220526" y="5737253"/>
            <a:ext cx="673357" cy="6668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miter lim="400000"/>
          </a:ln>
        </p:spPr>
        <p:txBody>
          <a:bodyPr lIns="0" tIns="0" rIns="0" bIns="0" anchor="ctr"/>
          <a:lstStyle/>
          <a:p>
            <a:pPr lvl="0">
              <a:defRPr sz="2400">
                <a:solidFill>
                  <a:srgbClr val="FFFFFF"/>
                </a:solidFill>
              </a:defRPr>
            </a:pPr>
            <a:endParaRPr/>
          </a:p>
        </p:txBody>
      </p:sp>
      <p:sp>
        <p:nvSpPr>
          <p:cNvPr id="134" name="Shape 134"/>
          <p:cNvSpPr/>
          <p:nvPr/>
        </p:nvSpPr>
        <p:spPr>
          <a:xfrm>
            <a:off x="11468279" y="5880156"/>
            <a:ext cx="177852" cy="381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lvl1pPr>
          </a:lstStyle>
          <a:p>
            <a:pPr lvl="0"/>
            <a:r>
              <a:t>f</a:t>
            </a:r>
          </a:p>
        </p:txBody>
      </p:sp>
      <p:sp>
        <p:nvSpPr>
          <p:cNvPr id="135" name="Shape 135"/>
          <p:cNvSpPr/>
          <p:nvPr/>
        </p:nvSpPr>
        <p:spPr>
          <a:xfrm flipH="1">
            <a:off x="8916888" y="3595393"/>
            <a:ext cx="478384" cy="787894"/>
          </a:xfrm>
          <a:prstGeom prst="line">
            <a:avLst/>
          </a:prstGeom>
          <a:ln w="25400">
            <a:solidFill/>
            <a:miter lim="400000"/>
            <a:tailEnd type="triangle"/>
          </a:ln>
        </p:spPr>
        <p:txBody>
          <a:bodyPr lIns="50800" tIns="50800" rIns="50800" bIns="50800" anchor="ctr"/>
          <a:lstStyle/>
          <a:p>
            <a:pPr lvl="0">
              <a:defRPr sz="2400"/>
            </a:pPr>
            <a:endParaRPr/>
          </a:p>
        </p:txBody>
      </p:sp>
      <p:sp>
        <p:nvSpPr>
          <p:cNvPr id="136" name="Shape 136"/>
          <p:cNvSpPr/>
          <p:nvPr/>
        </p:nvSpPr>
        <p:spPr>
          <a:xfrm>
            <a:off x="9820678" y="3556336"/>
            <a:ext cx="581431" cy="866495"/>
          </a:xfrm>
          <a:prstGeom prst="line">
            <a:avLst/>
          </a:prstGeom>
          <a:ln w="25400">
            <a:solidFill/>
            <a:miter lim="400000"/>
            <a:tailEnd type="triangle"/>
          </a:ln>
        </p:spPr>
        <p:txBody>
          <a:bodyPr lIns="50800" tIns="50800" rIns="50800" bIns="50800" anchor="ctr"/>
          <a:lstStyle/>
          <a:p>
            <a:pPr lvl="0">
              <a:defRPr sz="2400"/>
            </a:pPr>
            <a:endParaRPr/>
          </a:p>
        </p:txBody>
      </p:sp>
      <p:sp>
        <p:nvSpPr>
          <p:cNvPr id="137" name="Shape 137"/>
          <p:cNvSpPr/>
          <p:nvPr/>
        </p:nvSpPr>
        <p:spPr>
          <a:xfrm flipH="1">
            <a:off x="10085288" y="4941593"/>
            <a:ext cx="478384" cy="787894"/>
          </a:xfrm>
          <a:prstGeom prst="line">
            <a:avLst/>
          </a:prstGeom>
          <a:ln w="25400">
            <a:solidFill/>
            <a:miter lim="400000"/>
            <a:tailEnd type="triangle"/>
          </a:ln>
        </p:spPr>
        <p:txBody>
          <a:bodyPr lIns="50800" tIns="50800" rIns="50800" bIns="50800" anchor="ctr"/>
          <a:lstStyle/>
          <a:p>
            <a:pPr lvl="0">
              <a:defRPr sz="2400"/>
            </a:pPr>
            <a:endParaRPr/>
          </a:p>
        </p:txBody>
      </p:sp>
      <p:sp>
        <p:nvSpPr>
          <p:cNvPr id="138" name="Shape 138"/>
          <p:cNvSpPr/>
          <p:nvPr/>
        </p:nvSpPr>
        <p:spPr>
          <a:xfrm>
            <a:off x="8823035" y="4902535"/>
            <a:ext cx="581431" cy="866495"/>
          </a:xfrm>
          <a:prstGeom prst="line">
            <a:avLst/>
          </a:prstGeom>
          <a:ln w="25400">
            <a:solidFill/>
            <a:miter lim="400000"/>
            <a:tailEnd type="triangle"/>
          </a:ln>
        </p:spPr>
        <p:txBody>
          <a:bodyPr lIns="50800" tIns="50800" rIns="50800" bIns="50800" anchor="ctr"/>
          <a:lstStyle/>
          <a:p>
            <a:pPr lvl="0">
              <a:defRPr sz="2400"/>
            </a:pPr>
            <a:endParaRPr/>
          </a:p>
        </p:txBody>
      </p:sp>
      <p:sp>
        <p:nvSpPr>
          <p:cNvPr id="139" name="Shape 139"/>
          <p:cNvSpPr/>
          <p:nvPr/>
        </p:nvSpPr>
        <p:spPr>
          <a:xfrm>
            <a:off x="10865362" y="4902535"/>
            <a:ext cx="581431" cy="866495"/>
          </a:xfrm>
          <a:prstGeom prst="line">
            <a:avLst/>
          </a:prstGeom>
          <a:ln w="25400">
            <a:solidFill/>
            <a:miter lim="400000"/>
            <a:tailEnd type="triangle"/>
          </a:ln>
        </p:spPr>
        <p:txBody>
          <a:bodyPr lIns="50800" tIns="50800" rIns="50800" bIns="50800" anchor="ctr"/>
          <a:lstStyle/>
          <a:p>
            <a:pPr lvl="0">
              <a:defRPr sz="2400"/>
            </a:pPr>
            <a:endParaRPr/>
          </a:p>
        </p:txBody>
      </p:sp>
      <p:sp>
        <p:nvSpPr>
          <p:cNvPr id="140" name="Shape 140"/>
          <p:cNvSpPr/>
          <p:nvPr/>
        </p:nvSpPr>
        <p:spPr>
          <a:xfrm>
            <a:off x="3406650" y="8216900"/>
            <a:ext cx="9442699" cy="660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defRPr sz="1800"/>
            </a:pPr>
            <a:r>
              <a:t>And of course this list is actually just:</a:t>
            </a:r>
          </a:p>
          <a:p>
            <a:pPr lvl="0">
              <a:defRPr sz="1800"/>
            </a:pPr>
            <a:r>
              <a:rPr>
                <a:latin typeface="Courier"/>
                <a:ea typeface="Courier"/>
                <a:cs typeface="Courier"/>
                <a:sym typeface="Courier"/>
              </a:rPr>
              <a:t>['a', ['b', [], ['d', [], []]], ['c', ['e', [], []], ['f', [], []]]]</a:t>
            </a:r>
          </a:p>
        </p:txBody>
      </p:sp>
    </p:spTree>
    <p:custDataLst>
      <p:tags r:id="rId1"/>
    </p:custData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title"/>
          </p:nvPr>
        </p:nvSpPr>
        <p:spPr>
          <a:prstGeom prst="rect">
            <a:avLst/>
          </a:prstGeom>
        </p:spPr>
        <p:txBody>
          <a:bodyPr/>
          <a:lstStyle/>
          <a:p>
            <a:pPr lvl="0">
              <a:defRPr sz="1800"/>
            </a:pPr>
            <a:r>
              <a:rPr sz="8000"/>
              <a:t>[data, left, right]</a:t>
            </a:r>
          </a:p>
        </p:txBody>
      </p:sp>
      <p:sp>
        <p:nvSpPr>
          <p:cNvPr id="143" name="Shape 143"/>
          <p:cNvSpPr>
            <a:spLocks noGrp="1"/>
          </p:cNvSpPr>
          <p:nvPr>
            <p:ph type="body" idx="1"/>
          </p:nvPr>
        </p:nvSpPr>
        <p:spPr>
          <a:prstGeom prst="rect">
            <a:avLst/>
          </a:prstGeom>
        </p:spPr>
        <p:txBody>
          <a:bodyPr/>
          <a:lstStyle/>
          <a:p>
            <a:pPr lvl="0">
              <a:defRPr sz="1800"/>
            </a:pPr>
            <a:r>
              <a:rPr sz="3600"/>
              <a:t>Each node in the tree is a list of three elements</a:t>
            </a:r>
          </a:p>
          <a:p>
            <a:pPr lvl="0">
              <a:defRPr sz="1800"/>
            </a:pPr>
            <a:r>
              <a:rPr sz="3600"/>
              <a:t>the data or value or payload or key</a:t>
            </a:r>
          </a:p>
          <a:p>
            <a:pPr lvl="0">
              <a:defRPr sz="1800"/>
            </a:pPr>
            <a:r>
              <a:rPr sz="3600"/>
              <a:t>the left subtree (which is another list)</a:t>
            </a:r>
          </a:p>
          <a:p>
            <a:pPr lvl="0">
              <a:defRPr sz="1800"/>
            </a:pPr>
            <a:r>
              <a:rPr sz="3600"/>
              <a:t>the right subtree (which is also a list)</a:t>
            </a:r>
          </a:p>
        </p:txBody>
      </p:sp>
      <p:sp>
        <p:nvSpPr>
          <p:cNvPr id="144" name="Shape 14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fld id="{86CB4B4D-7CA3-9044-876B-883B54F8677D}" type="slidenum">
              <a:t>14</a:t>
            </a:fld>
            <a:endParaRPr/>
          </a:p>
        </p:txBody>
      </p:sp>
    </p:spTree>
    <p:custDataLst>
      <p:tags r:id="rId1"/>
    </p:custData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title"/>
          </p:nvPr>
        </p:nvSpPr>
        <p:spPr>
          <a:prstGeom prst="rect">
            <a:avLst/>
          </a:prstGeom>
        </p:spPr>
        <p:txBody>
          <a:bodyPr/>
          <a:lstStyle/>
          <a:p>
            <a:pPr lvl="0">
              <a:defRPr sz="1800"/>
            </a:pPr>
            <a:r>
              <a:rPr sz="8000"/>
              <a:t>Binary Tree ADT</a:t>
            </a:r>
          </a:p>
        </p:txBody>
      </p:sp>
      <p:sp>
        <p:nvSpPr>
          <p:cNvPr id="147" name="Shape 147"/>
          <p:cNvSpPr>
            <a:spLocks noGrp="1"/>
          </p:cNvSpPr>
          <p:nvPr>
            <p:ph type="body" idx="1"/>
          </p:nvPr>
        </p:nvSpPr>
        <p:spPr>
          <a:prstGeom prst="rect">
            <a:avLst/>
          </a:prstGeom>
        </p:spPr>
        <p:txBody>
          <a:bodyPr/>
          <a:lstStyle/>
          <a:p>
            <a:pPr marL="280034" lvl="0" indent="-280034" defTabSz="368045">
              <a:spcBef>
                <a:spcPts val="2600"/>
              </a:spcBef>
              <a:defRPr sz="1800"/>
            </a:pPr>
            <a:r>
              <a:rPr sz="2268"/>
              <a:t>Some tree operations </a:t>
            </a:r>
          </a:p>
          <a:p>
            <a:pPr marL="560069" lvl="1" indent="-280034" defTabSz="368045">
              <a:spcBef>
                <a:spcPts val="2600"/>
              </a:spcBef>
              <a:defRPr sz="1800"/>
            </a:pPr>
            <a:r>
              <a:rPr sz="2268"/>
              <a:t>BinaryTree() - create a new BinaryTree</a:t>
            </a:r>
          </a:p>
          <a:p>
            <a:pPr marL="560069" lvl="1" indent="-280034" defTabSz="368045">
              <a:spcBef>
                <a:spcPts val="2600"/>
              </a:spcBef>
              <a:defRPr sz="1800"/>
            </a:pPr>
            <a:r>
              <a:rPr sz="2268"/>
              <a:t>set_value(new_value) - sets the value of the node to new_value</a:t>
            </a:r>
          </a:p>
          <a:p>
            <a:pPr marL="560069" lvl="1" indent="-280034" defTabSz="368045">
              <a:spcBef>
                <a:spcPts val="2600"/>
              </a:spcBef>
              <a:defRPr sz="1800"/>
            </a:pPr>
            <a:r>
              <a:rPr sz="2268"/>
              <a:t>get_value() - gets the value of the node</a:t>
            </a:r>
          </a:p>
          <a:p>
            <a:pPr marL="560069" lvl="1" indent="-280034" defTabSz="368045">
              <a:spcBef>
                <a:spcPts val="2600"/>
              </a:spcBef>
              <a:defRPr sz="1800"/>
            </a:pPr>
            <a:r>
              <a:rPr sz="2268"/>
              <a:t>insert_left(value) - creates a new node with value to the left of the current node, the existing left node becomes the left node of the new one</a:t>
            </a:r>
          </a:p>
          <a:p>
            <a:pPr marL="560069" lvl="1" indent="-280034" defTabSz="368045">
              <a:spcBef>
                <a:spcPts val="2600"/>
              </a:spcBef>
              <a:defRPr sz="1800"/>
            </a:pPr>
            <a:r>
              <a:rPr sz="2268"/>
              <a:t>insert_right(value) - as above but to the right</a:t>
            </a:r>
          </a:p>
          <a:p>
            <a:pPr marL="560069" lvl="1" indent="-280034" defTabSz="368045">
              <a:spcBef>
                <a:spcPts val="2600"/>
              </a:spcBef>
              <a:defRPr sz="1800"/>
            </a:pPr>
            <a:r>
              <a:rPr sz="2268"/>
              <a:t>get_left_subtree() - gets the subtree to the left of this node</a:t>
            </a:r>
          </a:p>
          <a:p>
            <a:pPr marL="560069" lvl="1" indent="-280034" defTabSz="368045">
              <a:spcBef>
                <a:spcPts val="2600"/>
              </a:spcBef>
              <a:defRPr sz="1800"/>
            </a:pPr>
            <a:r>
              <a:rPr sz="2268"/>
              <a:t>get_right_subtree() - gets the subtree to the right of this node</a:t>
            </a:r>
          </a:p>
          <a:p>
            <a:pPr marL="280034" lvl="0" indent="-280034" defTabSz="368045">
              <a:spcBef>
                <a:spcPts val="2600"/>
              </a:spcBef>
              <a:defRPr sz="1800"/>
            </a:pPr>
            <a:r>
              <a:rPr sz="2268"/>
              <a:t>N.B. Using the recursive definition each node is the root of a subtree.</a:t>
            </a:r>
          </a:p>
        </p:txBody>
      </p:sp>
      <p:sp>
        <p:nvSpPr>
          <p:cNvPr id="148" name="Shape 148"/>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fld id="{86CB4B4D-7CA3-9044-876B-883B54F8677D}" type="slidenum">
              <a:t>15</a:t>
            </a:fld>
            <a:endParaRPr/>
          </a:p>
        </p:txBody>
      </p:sp>
    </p:spTree>
    <p:custDataLst>
      <p:tags r:id="rId1"/>
    </p:custData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prstGeom prst="rect">
            <a:avLst/>
          </a:prstGeom>
        </p:spPr>
        <p:txBody>
          <a:bodyPr/>
          <a:lstStyle/>
          <a:p>
            <a:pPr lvl="0">
              <a:defRPr sz="1800"/>
            </a:pPr>
            <a:r>
              <a:rPr sz="8000"/>
              <a:t>My Version</a:t>
            </a:r>
          </a:p>
          <a:p>
            <a:pPr lvl="0">
              <a:defRPr sz="1800"/>
            </a:pPr>
            <a:r>
              <a:rPr sz="2800"/>
              <a:t>See binaryTreeLists.py and compare with the textbooks 6.4.1</a:t>
            </a:r>
          </a:p>
        </p:txBody>
      </p:sp>
      <p:sp>
        <p:nvSpPr>
          <p:cNvPr id="151" name="Shape 151"/>
          <p:cNvSpPr>
            <a:spLocks noGrp="1"/>
          </p:cNvSpPr>
          <p:nvPr>
            <p:ph type="body" idx="1"/>
          </p:nvPr>
        </p:nvSpPr>
        <p:spPr>
          <a:prstGeom prst="rect">
            <a:avLst/>
          </a:prstGeom>
        </p:spPr>
        <p:txBody>
          <a:bodyPr/>
          <a:lstStyle/>
          <a:p>
            <a:pPr lvl="0">
              <a:defRPr sz="1800"/>
            </a:pPr>
            <a:r>
              <a:rPr sz="2500"/>
              <a:t>class BinaryTree:</a:t>
            </a:r>
          </a:p>
          <a:p>
            <a:pPr lvl="0">
              <a:defRPr sz="1800"/>
            </a:pPr>
            <a:endParaRPr sz="2500"/>
          </a:p>
          <a:p>
            <a:pPr lvl="0">
              <a:defRPr sz="1800"/>
            </a:pPr>
            <a:r>
              <a:rPr sz="2500"/>
              <a:t>   DATA = 0		# just to make things more readable</a:t>
            </a:r>
          </a:p>
          <a:p>
            <a:pPr lvl="0">
              <a:defRPr sz="1800"/>
            </a:pPr>
            <a:r>
              <a:rPr sz="2500"/>
              <a:t>   LEFT = 1		# can be referenced as either</a:t>
            </a:r>
          </a:p>
          <a:p>
            <a:pPr lvl="0">
              <a:defRPr sz="1800"/>
            </a:pPr>
            <a:r>
              <a:rPr sz="2500"/>
              <a:t>   RIGHT = 2		# e.g. BinaryTree.DATA or self.DATA</a:t>
            </a:r>
          </a:p>
          <a:p>
            <a:pPr lvl="0">
              <a:defRPr sz="1800"/>
            </a:pPr>
            <a:endParaRPr sz="2500"/>
          </a:p>
          <a:p>
            <a:pPr lvl="0">
              <a:defRPr sz="1800"/>
            </a:pPr>
            <a:r>
              <a:rPr sz="2500"/>
              <a:t>   def __init__(self, root_value, left=None, right=None):</a:t>
            </a:r>
          </a:p>
          <a:p>
            <a:pPr lvl="0">
              <a:defRPr sz="1800"/>
            </a:pPr>
            <a:r>
              <a:rPr sz="2500"/>
              <a:t>      self.node = [root_value, left, right]</a:t>
            </a:r>
          </a:p>
          <a:p>
            <a:pPr lvl="0">
              <a:defRPr sz="1800"/>
            </a:pPr>
            <a:endParaRPr sz="2500"/>
          </a:p>
          <a:p>
            <a:pPr lvl="0">
              <a:defRPr sz="1800"/>
            </a:pPr>
            <a:r>
              <a:rPr sz="2500">
                <a:latin typeface="+mn-lt"/>
                <a:ea typeface="+mn-ea"/>
                <a:cs typeface="+mn-cs"/>
                <a:sym typeface="Helvetica Light"/>
              </a:rPr>
              <a:t>The default values for “left” and “right” mean that the constructor can be called with only the value for the root node. In this case the left and right subtrees are empty.</a:t>
            </a:r>
          </a:p>
        </p:txBody>
      </p:sp>
      <p:sp>
        <p:nvSpPr>
          <p:cNvPr id="152" name="Shape 152"/>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fld id="{86CB4B4D-7CA3-9044-876B-883B54F8677D}" type="slidenum">
              <a:t>16</a:t>
            </a:fld>
            <a:endParaRPr/>
          </a:p>
        </p:txBody>
      </p:sp>
    </p:spTree>
    <p:custDataLst>
      <p:tags r:id="rId1"/>
    </p:custData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prstGeom prst="rect">
            <a:avLst/>
          </a:prstGeom>
        </p:spPr>
        <p:txBody>
          <a:bodyPr/>
          <a:lstStyle>
            <a:lvl1pPr defTabSz="490727">
              <a:defRPr sz="6719"/>
            </a:lvl1pPr>
          </a:lstStyle>
          <a:p>
            <a:pPr lvl="0">
              <a:defRPr sz="1800"/>
            </a:pPr>
            <a:r>
              <a:rPr lang="en-NZ" sz="6719" dirty="0" smtClean="0"/>
              <a:t>Inserting</a:t>
            </a:r>
            <a:endParaRPr sz="6719" dirty="0"/>
          </a:p>
        </p:txBody>
      </p:sp>
      <p:sp>
        <p:nvSpPr>
          <p:cNvPr id="155" name="Shape 155"/>
          <p:cNvSpPr>
            <a:spLocks noGrp="1"/>
          </p:cNvSpPr>
          <p:nvPr>
            <p:ph type="body" idx="1"/>
          </p:nvPr>
        </p:nvSpPr>
        <p:spPr>
          <a:prstGeom prst="rect">
            <a:avLst/>
          </a:prstGeom>
        </p:spPr>
        <p:txBody>
          <a:bodyPr/>
          <a:lstStyle/>
          <a:p>
            <a:pPr lvl="0">
              <a:defRPr sz="1800"/>
            </a:pPr>
            <a:r>
              <a:t># Theirs (I don’t bother showing the insert_right)</a:t>
            </a:r>
          </a:p>
          <a:p>
            <a:pPr lvl="0">
              <a:defRPr sz="1800"/>
            </a:pPr>
            <a:r>
              <a:t>def insert_left(root, new_branch):</a:t>
            </a:r>
          </a:p>
          <a:p>
            <a:pPr lvl="0">
              <a:defRPr sz="1800"/>
            </a:pPr>
            <a:r>
              <a:t>   t = root.pop(1)</a:t>
            </a:r>
          </a:p>
          <a:p>
            <a:pPr lvl="0">
              <a:defRPr sz="1800"/>
            </a:pPr>
            <a:r>
              <a:t>   if len(t) &gt; 0:</a:t>
            </a:r>
          </a:p>
          <a:p>
            <a:pPr lvl="0">
              <a:defRPr sz="1800"/>
            </a:pPr>
            <a:r>
              <a:t>      root.insert(1, [new_branch, t, []])</a:t>
            </a:r>
          </a:p>
          <a:p>
            <a:pPr lvl="0">
              <a:defRPr sz="1800"/>
            </a:pPr>
            <a:r>
              <a:t>   else:</a:t>
            </a:r>
          </a:p>
          <a:p>
            <a:pPr lvl="0">
              <a:defRPr sz="1800"/>
            </a:pPr>
            <a:r>
              <a:t>      root.insert(1, [new_branch, [], []])</a:t>
            </a:r>
          </a:p>
          <a:p>
            <a:pPr lvl="0">
              <a:defRPr sz="1800"/>
            </a:pPr>
            <a:r>
              <a:t>   return root</a:t>
            </a:r>
          </a:p>
          <a:p>
            <a:pPr lvl="0">
              <a:defRPr sz="1800"/>
            </a:pPr>
            <a:endParaRPr/>
          </a:p>
          <a:p>
            <a:pPr lvl="0">
              <a:defRPr sz="1800"/>
            </a:pPr>
            <a:r>
              <a:t># Mine</a:t>
            </a:r>
          </a:p>
          <a:p>
            <a:pPr lvl="0">
              <a:defRPr sz="1800"/>
            </a:pPr>
            <a:r>
              <a:t>   def insert_left(self, value):</a:t>
            </a:r>
          </a:p>
          <a:p>
            <a:pPr lvl="0">
              <a:defRPr sz="1800"/>
            </a:pPr>
            <a:r>
              <a:t>      self.node[self.LEFT] = BinaryTree(value, self.node[self.LEFT], None)</a:t>
            </a:r>
          </a:p>
          <a:p>
            <a:pPr lvl="0">
              <a:defRPr sz="1800"/>
            </a:pPr>
            <a:endParaRPr/>
          </a:p>
          <a:p>
            <a:pPr lvl="0">
              <a:defRPr sz="1800"/>
            </a:pPr>
            <a:r>
              <a:t>   def insert_right(self, value):</a:t>
            </a:r>
          </a:p>
          <a:p>
            <a:pPr lvl="0">
              <a:defRPr sz="1800"/>
            </a:pPr>
            <a:r>
              <a:t>      self.node[self.RIGHT] = BinaryTree(value, None, self.node[self.RIGHT])</a:t>
            </a:r>
          </a:p>
        </p:txBody>
      </p:sp>
      <p:sp>
        <p:nvSpPr>
          <p:cNvPr id="156" name="Shape 156"/>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fld id="{86CB4B4D-7CA3-9044-876B-883B54F8677D}" type="slidenum">
              <a:t>17</a:t>
            </a:fld>
            <a:endParaRPr/>
          </a:p>
        </p:txBody>
      </p:sp>
    </p:spTree>
    <p:custDataLst>
      <p:tags r:id="rId1"/>
    </p:custData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prstGeom prst="rect">
            <a:avLst/>
          </a:prstGeom>
        </p:spPr>
        <p:txBody>
          <a:bodyPr/>
          <a:lstStyle>
            <a:lvl1pPr defTabSz="490727">
              <a:defRPr sz="6719"/>
            </a:lvl1pPr>
          </a:lstStyle>
          <a:p>
            <a:pPr lvl="0">
              <a:defRPr sz="1800"/>
            </a:pPr>
            <a:r>
              <a:rPr sz="6719"/>
              <a:t>The other functions are straightforward</a:t>
            </a:r>
          </a:p>
        </p:txBody>
      </p:sp>
      <p:sp>
        <p:nvSpPr>
          <p:cNvPr id="159" name="Shape 159"/>
          <p:cNvSpPr>
            <a:spLocks noGrp="1"/>
          </p:cNvSpPr>
          <p:nvPr>
            <p:ph type="body" idx="1"/>
          </p:nvPr>
        </p:nvSpPr>
        <p:spPr>
          <a:prstGeom prst="rect">
            <a:avLst/>
          </a:prstGeom>
        </p:spPr>
        <p:txBody>
          <a:bodyPr/>
          <a:lstStyle/>
          <a:p>
            <a:pPr lvl="0">
              <a:defRPr sz="1800"/>
            </a:pPr>
            <a:r>
              <a:rPr sz="2500"/>
              <a:t>   def set_value(self, new_value):</a:t>
            </a:r>
          </a:p>
          <a:p>
            <a:pPr lvl="0">
              <a:defRPr sz="1800"/>
            </a:pPr>
            <a:r>
              <a:rPr sz="2500"/>
              <a:t>      """Sets the value of the node."""</a:t>
            </a:r>
          </a:p>
          <a:p>
            <a:pPr lvl="0">
              <a:defRPr sz="1800"/>
            </a:pPr>
            <a:r>
              <a:rPr sz="2500"/>
              <a:t>      self.node[self.DATA] = new_value</a:t>
            </a:r>
          </a:p>
          <a:p>
            <a:pPr lvl="0">
              <a:defRPr sz="1800"/>
            </a:pPr>
            <a:r>
              <a:rPr sz="2500"/>
              <a:t>      </a:t>
            </a:r>
          </a:p>
          <a:p>
            <a:pPr lvl="0">
              <a:defRPr sz="1800"/>
            </a:pPr>
            <a:r>
              <a:rPr sz="2500"/>
              <a:t>   def get_value(self):</a:t>
            </a:r>
          </a:p>
          <a:p>
            <a:pPr lvl="0">
              <a:defRPr sz="1800"/>
            </a:pPr>
            <a:r>
              <a:rPr sz="2500"/>
              <a:t>      """Gets the value of the node."""</a:t>
            </a:r>
          </a:p>
          <a:p>
            <a:pPr lvl="0">
              <a:defRPr sz="1800"/>
            </a:pPr>
            <a:r>
              <a:rPr sz="2500"/>
              <a:t>      return self.node[self.DATA]</a:t>
            </a:r>
          </a:p>
          <a:p>
            <a:pPr lvl="0">
              <a:defRPr sz="1800"/>
            </a:pPr>
            <a:r>
              <a:rPr sz="2500"/>
              <a:t>      </a:t>
            </a:r>
          </a:p>
          <a:p>
            <a:pPr lvl="0">
              <a:defRPr sz="1800"/>
            </a:pPr>
            <a:r>
              <a:rPr sz="2500"/>
              <a:t>   def get_left_subtree(self):</a:t>
            </a:r>
          </a:p>
          <a:p>
            <a:pPr lvl="0">
              <a:defRPr sz="1800"/>
            </a:pPr>
            <a:r>
              <a:rPr sz="2500"/>
              <a:t>      """Gets the left subtree of the node."""</a:t>
            </a:r>
          </a:p>
          <a:p>
            <a:pPr lvl="0">
              <a:defRPr sz="1800"/>
            </a:pPr>
            <a:r>
              <a:rPr sz="2500"/>
              <a:t>      return self.node[self.LEFT]</a:t>
            </a:r>
          </a:p>
          <a:p>
            <a:pPr lvl="0">
              <a:defRPr sz="1800"/>
            </a:pPr>
            <a:r>
              <a:rPr sz="2500"/>
              <a:t>   </a:t>
            </a:r>
          </a:p>
          <a:p>
            <a:pPr lvl="0">
              <a:defRPr sz="1800"/>
            </a:pPr>
            <a:r>
              <a:rPr sz="2500"/>
              <a:t>   def get_right_subtree(self):</a:t>
            </a:r>
          </a:p>
          <a:p>
            <a:pPr lvl="0">
              <a:defRPr sz="1800"/>
            </a:pPr>
            <a:r>
              <a:rPr sz="2500"/>
              <a:t>      """Gets the right subtree of the node."""</a:t>
            </a:r>
          </a:p>
          <a:p>
            <a:pPr lvl="0">
              <a:defRPr sz="1800"/>
            </a:pPr>
            <a:r>
              <a:rPr sz="2500"/>
              <a:t>      return self.node[self.RIGHT]</a:t>
            </a:r>
          </a:p>
        </p:txBody>
      </p:sp>
      <p:sp>
        <p:nvSpPr>
          <p:cNvPr id="160" name="Shape 160"/>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fld id="{86CB4B4D-7CA3-9044-876B-883B54F8677D}" type="slidenum">
              <a:t>18</a:t>
            </a:fld>
            <a:endParaRPr/>
          </a:p>
        </p:txBody>
      </p:sp>
    </p:spTree>
    <p:custDataLst>
      <p:tags r:id="rId1"/>
    </p:custData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title"/>
          </p:nvPr>
        </p:nvSpPr>
        <p:spPr>
          <a:prstGeom prst="rect">
            <a:avLst/>
          </a:prstGeom>
        </p:spPr>
        <p:txBody>
          <a:bodyPr/>
          <a:lstStyle/>
          <a:p>
            <a:pPr lvl="0">
              <a:defRPr sz="1800"/>
            </a:pPr>
            <a:r>
              <a:rPr sz="8000"/>
              <a:t>Printing using str()</a:t>
            </a:r>
          </a:p>
        </p:txBody>
      </p:sp>
      <p:sp>
        <p:nvSpPr>
          <p:cNvPr id="163" name="Shape 163"/>
          <p:cNvSpPr>
            <a:spLocks noGrp="1"/>
          </p:cNvSpPr>
          <p:nvPr>
            <p:ph type="body" idx="1"/>
          </p:nvPr>
        </p:nvSpPr>
        <p:spPr>
          <a:prstGeom prst="rect">
            <a:avLst/>
          </a:prstGeom>
        </p:spPr>
        <p:txBody>
          <a:bodyPr/>
          <a:lstStyle/>
          <a:p>
            <a:pPr lvl="0">
              <a:defRPr sz="1800"/>
            </a:pPr>
            <a:r>
              <a:rPr sz="2500">
                <a:latin typeface="+mn-lt"/>
                <a:ea typeface="+mn-ea"/>
                <a:cs typeface="+mn-cs"/>
                <a:sym typeface="Helvetica Light"/>
              </a:rPr>
              <a:t>Printing is easier in the textbook version because it just prints a list.</a:t>
            </a:r>
          </a:p>
          <a:p>
            <a:pPr lvl="0">
              <a:defRPr sz="1800"/>
            </a:pPr>
            <a:r>
              <a:rPr sz="2500">
                <a:latin typeface="+mn-lt"/>
                <a:ea typeface="+mn-ea"/>
                <a:cs typeface="+mn-cs"/>
                <a:sym typeface="Helvetica Light"/>
              </a:rPr>
              <a:t>But my way allows me to use recursion and the __str__ special function.</a:t>
            </a:r>
          </a:p>
          <a:p>
            <a:pPr lvl="0">
              <a:defRPr sz="1800"/>
            </a:pPr>
            <a:r>
              <a:rPr sz="2500">
                <a:latin typeface="+mn-lt"/>
                <a:ea typeface="+mn-ea"/>
                <a:cs typeface="+mn-cs"/>
                <a:sym typeface="Helvetica Light"/>
              </a:rPr>
              <a:t>Remember that __str__(self) is called when the str() function is used e.g. by the print() function.</a:t>
            </a:r>
          </a:p>
          <a:p>
            <a:pPr lvl="0">
              <a:defRPr sz="1800"/>
            </a:pPr>
            <a:endParaRPr sz="2500">
              <a:latin typeface="+mn-lt"/>
              <a:ea typeface="+mn-ea"/>
              <a:cs typeface="+mn-cs"/>
              <a:sym typeface="Helvetica Light"/>
            </a:endParaRPr>
          </a:p>
          <a:p>
            <a:pPr lvl="0">
              <a:defRPr sz="1800"/>
            </a:pPr>
            <a:r>
              <a:rPr sz="2500"/>
              <a:t>   def __str__(self):</a:t>
            </a:r>
          </a:p>
          <a:p>
            <a:pPr lvl="0">
              <a:defRPr sz="1800"/>
            </a:pPr>
            <a:r>
              <a:rPr sz="2500"/>
              <a:t>      return '['+str(self.node[self.DATA])+', '+\</a:t>
            </a:r>
          </a:p>
          <a:p>
            <a:pPr lvl="0">
              <a:defRPr sz="1800"/>
            </a:pPr>
            <a:r>
              <a:rPr sz="2500"/>
              <a:t>              str(self.node[self.LEFT])+', '+\</a:t>
            </a:r>
          </a:p>
          <a:p>
            <a:pPr lvl="0">
              <a:defRPr sz="1800"/>
            </a:pPr>
            <a:r>
              <a:rPr sz="2500"/>
              <a:t>              str(self.node[self.RIGHT])+']'</a:t>
            </a:r>
          </a:p>
        </p:txBody>
      </p:sp>
      <p:sp>
        <p:nvSpPr>
          <p:cNvPr id="164" name="Shape 16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fld id="{86CB4B4D-7CA3-9044-876B-883B54F8677D}" type="slidenum">
              <a:t>19</a:t>
            </a:fld>
            <a:endParaRPr/>
          </a:p>
        </p:txBody>
      </p:sp>
    </p:spTree>
    <p:custDataLst>
      <p:tags r:id="rId1"/>
    </p:custData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title"/>
          </p:nvPr>
        </p:nvSpPr>
        <p:spPr>
          <a:prstGeom prst="rect">
            <a:avLst/>
          </a:prstGeom>
        </p:spPr>
        <p:txBody>
          <a:bodyPr/>
          <a:lstStyle/>
          <a:p>
            <a:pPr lvl="0">
              <a:defRPr sz="1800"/>
            </a:pPr>
            <a:r>
              <a:rPr sz="8000"/>
              <a:t>Why Trees?</a:t>
            </a:r>
          </a:p>
        </p:txBody>
      </p:sp>
      <p:sp>
        <p:nvSpPr>
          <p:cNvPr id="55" name="Shape 55"/>
          <p:cNvSpPr>
            <a:spLocks noGrp="1"/>
          </p:cNvSpPr>
          <p:nvPr>
            <p:ph type="body" idx="1"/>
          </p:nvPr>
        </p:nvSpPr>
        <p:spPr>
          <a:xfrm>
            <a:off x="952500" y="2603500"/>
            <a:ext cx="8436868" cy="6286500"/>
          </a:xfrm>
          <a:prstGeom prst="rect">
            <a:avLst/>
          </a:prstGeom>
        </p:spPr>
        <p:txBody>
          <a:bodyPr/>
          <a:lstStyle/>
          <a:p>
            <a:pPr marL="391159" lvl="0" indent="-391159" defTabSz="514095">
              <a:spcBef>
                <a:spcPts val="3600"/>
              </a:spcBef>
              <a:defRPr sz="1800"/>
            </a:pPr>
            <a:r>
              <a:rPr sz="3168"/>
              <a:t>Trees are amazingly useful in Computer Science.</a:t>
            </a:r>
          </a:p>
          <a:p>
            <a:pPr marL="782319" lvl="1" indent="-391159" defTabSz="514095">
              <a:spcBef>
                <a:spcPts val="3600"/>
              </a:spcBef>
              <a:defRPr sz="1800"/>
            </a:pPr>
            <a:r>
              <a:rPr sz="3168"/>
              <a:t>They provide a structure for the efficient storage, manipulation and retrieval of information.</a:t>
            </a:r>
          </a:p>
          <a:p>
            <a:pPr marL="782319" lvl="1" indent="-391159" defTabSz="514095">
              <a:spcBef>
                <a:spcPts val="3600"/>
              </a:spcBef>
              <a:defRPr sz="1800"/>
            </a:pPr>
            <a:r>
              <a:rPr sz="3168"/>
              <a:t>They map to many of the relationships between objects or classification systems in the real world.</a:t>
            </a:r>
          </a:p>
          <a:p>
            <a:pPr marL="782319" lvl="1" indent="-391159" defTabSz="514095">
              <a:spcBef>
                <a:spcPts val="3600"/>
              </a:spcBef>
              <a:defRPr sz="1800"/>
            </a:pPr>
            <a:r>
              <a:rPr sz="3168"/>
              <a:t>They also give an introduction to Graph Theory (much more in 220 and 320).</a:t>
            </a:r>
          </a:p>
        </p:txBody>
      </p:sp>
      <p:sp>
        <p:nvSpPr>
          <p:cNvPr id="56" name="Shape 56"/>
          <p:cNvSpPr>
            <a:spLocks noGrp="1"/>
          </p:cNvSpPr>
          <p:nvPr>
            <p:ph type="sldNum" sz="quarter" idx="2"/>
          </p:nvPr>
        </p:nvSpPr>
        <p:spPr>
          <a:xfrm>
            <a:off x="6375349" y="9251950"/>
            <a:ext cx="241402" cy="381000"/>
          </a:xfrm>
          <a:prstGeom prst="rect">
            <a:avLst/>
          </a:prstGeom>
          <a:extLst>
            <a:ext uri="{C572A759-6A51-4108-AA02-DFA0A04FC94B}">
              <ma14:wrappingTextBoxFlag xmlns="" xmlns:ma14="http://schemas.microsoft.com/office/mac/drawingml/2011/main" val="1"/>
            </a:ext>
          </a:extLst>
        </p:spPr>
        <p:txBody>
          <a:bodyPr/>
          <a:lstStyle/>
          <a:p>
            <a:pPr lvl="0"/>
            <a:fld id="{86CB4B4D-7CA3-9044-876B-883B54F8677D}" type="slidenum">
              <a:t>2</a:t>
            </a:fld>
            <a:endParaRPr/>
          </a:p>
        </p:txBody>
      </p:sp>
      <p:pic>
        <p:nvPicPr>
          <p:cNvPr id="57" name="East_Coker_elm,_2.jpg"/>
          <p:cNvPicPr/>
          <p:nvPr/>
        </p:nvPicPr>
        <p:blipFill>
          <a:blip r:embed="rId3">
            <a:extLst/>
          </a:blip>
          <a:stretch>
            <a:fillRect/>
          </a:stretch>
        </p:blipFill>
        <p:spPr>
          <a:xfrm>
            <a:off x="9504236" y="3407781"/>
            <a:ext cx="3274163" cy="4093739"/>
          </a:xfrm>
          <a:prstGeom prst="rect">
            <a:avLst/>
          </a:prstGeom>
          <a:ln w="12700">
            <a:miter lim="400000"/>
          </a:ln>
        </p:spPr>
      </p:pic>
      <p:sp>
        <p:nvSpPr>
          <p:cNvPr id="58" name="Shape 58"/>
          <p:cNvSpPr/>
          <p:nvPr/>
        </p:nvSpPr>
        <p:spPr>
          <a:xfrm>
            <a:off x="9851959" y="7651750"/>
            <a:ext cx="2578717" cy="5207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900"/>
            </a:lvl1pPr>
          </a:lstStyle>
          <a:p>
            <a:pPr lvl="0">
              <a:defRPr sz="1800"/>
            </a:pPr>
            <a:r>
              <a:rPr sz="900"/>
              <a:t>By Ptelea (Own work) [CC-BY-SA-3.0 (http://creativecommons.org/licenses/by-sa/3.0)], via Wikimedia Commons</a:t>
            </a:r>
          </a:p>
        </p:txBody>
      </p:sp>
    </p:spTree>
    <p:custDataLst>
      <p:tags r:id="rId1"/>
    </p:custData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title"/>
          </p:nvPr>
        </p:nvSpPr>
        <p:spPr>
          <a:prstGeom prst="rect">
            <a:avLst/>
          </a:prstGeom>
        </p:spPr>
        <p:txBody>
          <a:bodyPr/>
          <a:lstStyle/>
          <a:p>
            <a:pPr lvl="0">
              <a:defRPr sz="1800"/>
            </a:pPr>
            <a:r>
              <a:rPr sz="8000"/>
              <a:t>Output</a:t>
            </a:r>
          </a:p>
        </p:txBody>
      </p:sp>
      <p:sp>
        <p:nvSpPr>
          <p:cNvPr id="167" name="Shape 167"/>
          <p:cNvSpPr>
            <a:spLocks noGrp="1"/>
          </p:cNvSpPr>
          <p:nvPr>
            <p:ph type="body" idx="1"/>
          </p:nvPr>
        </p:nvSpPr>
        <p:spPr>
          <a:prstGeom prst="rect">
            <a:avLst/>
          </a:prstGeom>
        </p:spPr>
        <p:txBody>
          <a:bodyPr/>
          <a:lstStyle/>
          <a:p>
            <a:pPr lvl="0" defTabSz="543305">
              <a:defRPr sz="1800"/>
            </a:pPr>
            <a:r>
              <a:rPr sz="2325"/>
              <a:t>r = BinaryTree(1)</a:t>
            </a:r>
          </a:p>
          <a:p>
            <a:pPr lvl="0" defTabSz="543305">
              <a:defRPr sz="1800"/>
            </a:pPr>
            <a:r>
              <a:rPr sz="2325"/>
              <a:t>r.insert_left(2)</a:t>
            </a:r>
          </a:p>
          <a:p>
            <a:pPr lvl="0" defTabSz="543305">
              <a:defRPr sz="1800"/>
            </a:pPr>
            <a:r>
              <a:rPr sz="2325"/>
              <a:t>r.insert_right(3)</a:t>
            </a:r>
          </a:p>
          <a:p>
            <a:pPr lvl="0" defTabSz="543305">
              <a:defRPr sz="1800"/>
            </a:pPr>
            <a:r>
              <a:rPr sz="2325"/>
              <a:t>r.insert_right(4)</a:t>
            </a:r>
          </a:p>
          <a:p>
            <a:pPr lvl="0" defTabSz="543305">
              <a:defRPr sz="1800"/>
            </a:pPr>
            <a:r>
              <a:rPr sz="2325"/>
              <a:t>r.get_left_subtree().insert_left(5)</a:t>
            </a:r>
          </a:p>
          <a:p>
            <a:pPr lvl="0" defTabSz="543305">
              <a:defRPr sz="1800"/>
            </a:pPr>
            <a:r>
              <a:rPr sz="2325"/>
              <a:t>r.get_left_subtree().insert_right(6)</a:t>
            </a:r>
          </a:p>
          <a:p>
            <a:pPr lvl="0" defTabSz="543305">
              <a:defRPr sz="1800"/>
            </a:pPr>
            <a:r>
              <a:rPr sz="2325"/>
              <a:t>print(r)</a:t>
            </a:r>
          </a:p>
          <a:p>
            <a:pPr lvl="0" defTabSz="543305">
              <a:defRPr sz="1800"/>
            </a:pPr>
            <a:r>
              <a:rPr sz="2325"/>
              <a:t>print(r.get_left_subtree())</a:t>
            </a:r>
          </a:p>
          <a:p>
            <a:pPr lvl="0" defTabSz="543305">
              <a:defRPr sz="1800"/>
            </a:pPr>
            <a:r>
              <a:rPr sz="2325"/>
              <a:t>print(r.get_right_subtree())</a:t>
            </a:r>
          </a:p>
          <a:p>
            <a:pPr lvl="0" defTabSz="543305">
              <a:defRPr sz="1800"/>
            </a:pPr>
            <a:r>
              <a:rPr sz="2325"/>
              <a:t>print(r.get_left_subtree().get_left_subtree())</a:t>
            </a:r>
          </a:p>
          <a:p>
            <a:pPr lvl="0" defTabSz="543305">
              <a:defRPr sz="1800"/>
            </a:pPr>
            <a:endParaRPr sz="2325"/>
          </a:p>
          <a:p>
            <a:pPr lvl="0" defTabSz="543305">
              <a:defRPr sz="1800"/>
            </a:pPr>
            <a:r>
              <a:rPr sz="2325">
                <a:latin typeface="+mn-lt"/>
                <a:ea typeface="+mn-ea"/>
                <a:cs typeface="+mn-cs"/>
                <a:sym typeface="Helvetica Light"/>
              </a:rPr>
              <a:t>Produces</a:t>
            </a:r>
          </a:p>
          <a:p>
            <a:pPr lvl="0" defTabSz="543305">
              <a:defRPr sz="1800"/>
            </a:pPr>
            <a:endParaRPr sz="2325"/>
          </a:p>
          <a:p>
            <a:pPr lvl="0" defTabSz="543305">
              <a:defRPr sz="1800"/>
            </a:pPr>
            <a:r>
              <a:rPr sz="2046"/>
              <a:t>[1, [2, [5, None, None], [6, None, None]], [4, None, [3, None, None]]]</a:t>
            </a:r>
          </a:p>
          <a:p>
            <a:pPr lvl="0" defTabSz="543305">
              <a:defRPr sz="1800"/>
            </a:pPr>
            <a:r>
              <a:rPr sz="2046"/>
              <a:t>[2, [5, None, None], [6, None, None]]</a:t>
            </a:r>
          </a:p>
          <a:p>
            <a:pPr lvl="0" defTabSz="543305">
              <a:defRPr sz="1800"/>
            </a:pPr>
            <a:r>
              <a:rPr sz="2046"/>
              <a:t>[4, None, [3, None, None]]</a:t>
            </a:r>
          </a:p>
          <a:p>
            <a:pPr lvl="0" defTabSz="543305">
              <a:defRPr sz="1800"/>
            </a:pPr>
            <a:r>
              <a:rPr sz="2046"/>
              <a:t>[5, None, None]</a:t>
            </a:r>
          </a:p>
        </p:txBody>
      </p:sp>
      <p:sp>
        <p:nvSpPr>
          <p:cNvPr id="168" name="Shape 168"/>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fld id="{86CB4B4D-7CA3-9044-876B-883B54F8677D}" type="slidenum">
              <a:t>20</a:t>
            </a:fld>
            <a:endParaRPr/>
          </a:p>
        </p:txBody>
      </p:sp>
      <p:sp>
        <p:nvSpPr>
          <p:cNvPr id="169" name="Shape 169"/>
          <p:cNvSpPr/>
          <p:nvPr/>
        </p:nvSpPr>
        <p:spPr>
          <a:xfrm>
            <a:off x="10248900" y="2133600"/>
            <a:ext cx="673356" cy="6668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miter lim="400000"/>
          </a:ln>
        </p:spPr>
        <p:txBody>
          <a:bodyPr lIns="0" tIns="0" rIns="0" bIns="0" anchor="ctr"/>
          <a:lstStyle/>
          <a:p>
            <a:pPr lvl="0">
              <a:defRPr sz="2400">
                <a:solidFill>
                  <a:srgbClr val="FFFFFF"/>
                </a:solidFill>
              </a:defRPr>
            </a:pPr>
            <a:endParaRPr/>
          </a:p>
        </p:txBody>
      </p:sp>
      <p:sp>
        <p:nvSpPr>
          <p:cNvPr id="170" name="Shape 170"/>
          <p:cNvSpPr/>
          <p:nvPr/>
        </p:nvSpPr>
        <p:spPr>
          <a:xfrm>
            <a:off x="10464877" y="2276503"/>
            <a:ext cx="241402" cy="381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lvl1pPr>
          </a:lstStyle>
          <a:p>
            <a:pPr lvl="0"/>
            <a:r>
              <a:t>1</a:t>
            </a:r>
          </a:p>
        </p:txBody>
      </p:sp>
      <p:sp>
        <p:nvSpPr>
          <p:cNvPr id="171" name="Shape 171"/>
          <p:cNvSpPr/>
          <p:nvPr/>
        </p:nvSpPr>
        <p:spPr>
          <a:xfrm>
            <a:off x="9321800" y="3429000"/>
            <a:ext cx="673356" cy="6668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miter lim="400000"/>
          </a:ln>
        </p:spPr>
        <p:txBody>
          <a:bodyPr lIns="0" tIns="0" rIns="0" bIns="0" anchor="ctr"/>
          <a:lstStyle/>
          <a:p>
            <a:pPr lvl="0">
              <a:defRPr sz="2400">
                <a:solidFill>
                  <a:srgbClr val="FFFFFF"/>
                </a:solidFill>
              </a:defRPr>
            </a:pPr>
            <a:endParaRPr/>
          </a:p>
        </p:txBody>
      </p:sp>
      <p:sp>
        <p:nvSpPr>
          <p:cNvPr id="172" name="Shape 172"/>
          <p:cNvSpPr/>
          <p:nvPr/>
        </p:nvSpPr>
        <p:spPr>
          <a:xfrm>
            <a:off x="9537777" y="3571903"/>
            <a:ext cx="241402" cy="381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lvl1pPr>
          </a:lstStyle>
          <a:p>
            <a:pPr lvl="0"/>
            <a:r>
              <a:t>2</a:t>
            </a:r>
          </a:p>
        </p:txBody>
      </p:sp>
      <p:sp>
        <p:nvSpPr>
          <p:cNvPr id="173" name="Shape 173"/>
          <p:cNvSpPr/>
          <p:nvPr/>
        </p:nvSpPr>
        <p:spPr>
          <a:xfrm>
            <a:off x="11290300" y="3429000"/>
            <a:ext cx="673356" cy="6668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miter lim="400000"/>
          </a:ln>
        </p:spPr>
        <p:txBody>
          <a:bodyPr lIns="0" tIns="0" rIns="0" bIns="0" anchor="ctr"/>
          <a:lstStyle/>
          <a:p>
            <a:pPr lvl="0">
              <a:defRPr sz="2400">
                <a:solidFill>
                  <a:srgbClr val="FFFFFF"/>
                </a:solidFill>
              </a:defRPr>
            </a:pPr>
            <a:endParaRPr/>
          </a:p>
        </p:txBody>
      </p:sp>
      <p:sp>
        <p:nvSpPr>
          <p:cNvPr id="174" name="Shape 174"/>
          <p:cNvSpPr/>
          <p:nvPr/>
        </p:nvSpPr>
        <p:spPr>
          <a:xfrm>
            <a:off x="11506277" y="3571903"/>
            <a:ext cx="241402" cy="381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lvl1pPr>
          </a:lstStyle>
          <a:p>
            <a:pPr lvl="0"/>
            <a:r>
              <a:t>4</a:t>
            </a:r>
          </a:p>
        </p:txBody>
      </p:sp>
      <p:sp>
        <p:nvSpPr>
          <p:cNvPr id="175" name="Shape 175"/>
          <p:cNvSpPr/>
          <p:nvPr/>
        </p:nvSpPr>
        <p:spPr>
          <a:xfrm>
            <a:off x="9931400" y="4873653"/>
            <a:ext cx="673356" cy="6668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miter lim="400000"/>
          </a:ln>
        </p:spPr>
        <p:txBody>
          <a:bodyPr lIns="0" tIns="0" rIns="0" bIns="0" anchor="ctr"/>
          <a:lstStyle/>
          <a:p>
            <a:pPr lvl="0">
              <a:defRPr sz="2400">
                <a:solidFill>
                  <a:srgbClr val="FFFFFF"/>
                </a:solidFill>
              </a:defRPr>
            </a:pPr>
            <a:endParaRPr/>
          </a:p>
        </p:txBody>
      </p:sp>
      <p:sp>
        <p:nvSpPr>
          <p:cNvPr id="176" name="Shape 176"/>
          <p:cNvSpPr/>
          <p:nvPr/>
        </p:nvSpPr>
        <p:spPr>
          <a:xfrm>
            <a:off x="10147377" y="5016556"/>
            <a:ext cx="241402" cy="381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lvl1pPr>
          </a:lstStyle>
          <a:p>
            <a:pPr lvl="0"/>
            <a:r>
              <a:t>6</a:t>
            </a:r>
          </a:p>
        </p:txBody>
      </p:sp>
      <p:sp>
        <p:nvSpPr>
          <p:cNvPr id="177" name="Shape 177"/>
          <p:cNvSpPr/>
          <p:nvPr/>
        </p:nvSpPr>
        <p:spPr>
          <a:xfrm flipH="1">
            <a:off x="9882088" y="2731793"/>
            <a:ext cx="478384" cy="787894"/>
          </a:xfrm>
          <a:prstGeom prst="line">
            <a:avLst/>
          </a:prstGeom>
          <a:ln w="25400">
            <a:solidFill/>
            <a:miter lim="400000"/>
            <a:tailEnd type="triangle"/>
          </a:ln>
        </p:spPr>
        <p:txBody>
          <a:bodyPr lIns="50800" tIns="50800" rIns="50800" bIns="50800" anchor="ctr"/>
          <a:lstStyle/>
          <a:p>
            <a:pPr lvl="0">
              <a:defRPr sz="2400"/>
            </a:pPr>
            <a:endParaRPr/>
          </a:p>
        </p:txBody>
      </p:sp>
      <p:sp>
        <p:nvSpPr>
          <p:cNvPr id="178" name="Shape 178"/>
          <p:cNvSpPr/>
          <p:nvPr/>
        </p:nvSpPr>
        <p:spPr>
          <a:xfrm>
            <a:off x="10785878" y="2692736"/>
            <a:ext cx="581431" cy="866495"/>
          </a:xfrm>
          <a:prstGeom prst="line">
            <a:avLst/>
          </a:prstGeom>
          <a:ln w="25400">
            <a:solidFill/>
            <a:miter lim="400000"/>
            <a:tailEnd type="triangle"/>
          </a:ln>
        </p:spPr>
        <p:txBody>
          <a:bodyPr lIns="50800" tIns="50800" rIns="50800" bIns="50800" anchor="ctr"/>
          <a:lstStyle/>
          <a:p>
            <a:pPr lvl="0">
              <a:defRPr sz="2400"/>
            </a:pPr>
            <a:endParaRPr/>
          </a:p>
        </p:txBody>
      </p:sp>
      <p:sp>
        <p:nvSpPr>
          <p:cNvPr id="179" name="Shape 179"/>
          <p:cNvSpPr/>
          <p:nvPr/>
        </p:nvSpPr>
        <p:spPr>
          <a:xfrm>
            <a:off x="9788235" y="4038935"/>
            <a:ext cx="581431" cy="866495"/>
          </a:xfrm>
          <a:prstGeom prst="line">
            <a:avLst/>
          </a:prstGeom>
          <a:ln w="25400">
            <a:solidFill/>
            <a:miter lim="400000"/>
            <a:tailEnd type="triangle"/>
          </a:ln>
        </p:spPr>
        <p:txBody>
          <a:bodyPr lIns="50800" tIns="50800" rIns="50800" bIns="50800" anchor="ctr"/>
          <a:lstStyle/>
          <a:p>
            <a:pPr lvl="0">
              <a:defRPr sz="2400"/>
            </a:pPr>
            <a:endParaRPr/>
          </a:p>
        </p:txBody>
      </p:sp>
      <p:sp>
        <p:nvSpPr>
          <p:cNvPr id="180" name="Shape 180"/>
          <p:cNvSpPr/>
          <p:nvPr/>
        </p:nvSpPr>
        <p:spPr>
          <a:xfrm>
            <a:off x="8572500" y="4882624"/>
            <a:ext cx="673356" cy="6668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miter lim="400000"/>
          </a:ln>
        </p:spPr>
        <p:txBody>
          <a:bodyPr lIns="0" tIns="0" rIns="0" bIns="0" anchor="ctr"/>
          <a:lstStyle/>
          <a:p>
            <a:pPr lvl="0">
              <a:defRPr sz="2400">
                <a:solidFill>
                  <a:srgbClr val="FFFFFF"/>
                </a:solidFill>
              </a:defRPr>
            </a:pPr>
            <a:endParaRPr/>
          </a:p>
        </p:txBody>
      </p:sp>
      <p:sp>
        <p:nvSpPr>
          <p:cNvPr id="181" name="Shape 181"/>
          <p:cNvSpPr/>
          <p:nvPr/>
        </p:nvSpPr>
        <p:spPr>
          <a:xfrm>
            <a:off x="8788477" y="5025527"/>
            <a:ext cx="241402" cy="381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lvl1pPr>
          </a:lstStyle>
          <a:p>
            <a:pPr lvl="0"/>
            <a:r>
              <a:t>5</a:t>
            </a:r>
          </a:p>
        </p:txBody>
      </p:sp>
      <p:sp>
        <p:nvSpPr>
          <p:cNvPr id="182" name="Shape 182"/>
          <p:cNvSpPr/>
          <p:nvPr/>
        </p:nvSpPr>
        <p:spPr>
          <a:xfrm flipH="1">
            <a:off x="9032136" y="4057053"/>
            <a:ext cx="452367" cy="828897"/>
          </a:xfrm>
          <a:prstGeom prst="line">
            <a:avLst/>
          </a:prstGeom>
          <a:ln w="25400">
            <a:solidFill/>
            <a:miter lim="400000"/>
            <a:tailEnd type="triangle"/>
          </a:ln>
        </p:spPr>
        <p:txBody>
          <a:bodyPr lIns="50800" tIns="50800" rIns="50800" bIns="50800" anchor="ctr"/>
          <a:lstStyle/>
          <a:p>
            <a:pPr lvl="0">
              <a:defRPr sz="2400"/>
            </a:pPr>
            <a:endParaRPr/>
          </a:p>
        </p:txBody>
      </p:sp>
      <p:sp>
        <p:nvSpPr>
          <p:cNvPr id="183" name="Shape 183"/>
          <p:cNvSpPr/>
          <p:nvPr/>
        </p:nvSpPr>
        <p:spPr>
          <a:xfrm>
            <a:off x="12179300" y="4813300"/>
            <a:ext cx="673356" cy="6668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miter lim="400000"/>
          </a:ln>
        </p:spPr>
        <p:txBody>
          <a:bodyPr lIns="0" tIns="0" rIns="0" bIns="0" anchor="ctr"/>
          <a:lstStyle/>
          <a:p>
            <a:pPr lvl="0">
              <a:defRPr sz="2400">
                <a:solidFill>
                  <a:srgbClr val="FFFFFF"/>
                </a:solidFill>
              </a:defRPr>
            </a:pPr>
            <a:endParaRPr/>
          </a:p>
        </p:txBody>
      </p:sp>
      <p:sp>
        <p:nvSpPr>
          <p:cNvPr id="184" name="Shape 184"/>
          <p:cNvSpPr/>
          <p:nvPr/>
        </p:nvSpPr>
        <p:spPr>
          <a:xfrm>
            <a:off x="12395277" y="4956203"/>
            <a:ext cx="241402" cy="381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lvl1pPr>
          </a:lstStyle>
          <a:p>
            <a:pPr lvl="0"/>
            <a:r>
              <a:t>3</a:t>
            </a:r>
          </a:p>
        </p:txBody>
      </p:sp>
      <p:sp>
        <p:nvSpPr>
          <p:cNvPr id="185" name="Shape 185"/>
          <p:cNvSpPr/>
          <p:nvPr/>
        </p:nvSpPr>
        <p:spPr>
          <a:xfrm>
            <a:off x="11674878" y="4077036"/>
            <a:ext cx="581431" cy="866495"/>
          </a:xfrm>
          <a:prstGeom prst="line">
            <a:avLst/>
          </a:prstGeom>
          <a:ln w="25400">
            <a:solidFill/>
            <a:miter lim="400000"/>
            <a:tailEnd type="triangle"/>
          </a:ln>
        </p:spPr>
        <p:txBody>
          <a:bodyPr lIns="50800" tIns="50800" rIns="50800" bIns="50800" anchor="ctr"/>
          <a:lstStyle/>
          <a:p>
            <a:pPr lvl="0">
              <a:defRPr sz="2400"/>
            </a:pPr>
            <a:endParaRPr/>
          </a:p>
        </p:txBody>
      </p:sp>
    </p:spTree>
    <p:custDataLst>
      <p:tags r:id="rId1"/>
    </p:custData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title"/>
          </p:nvPr>
        </p:nvSpPr>
        <p:spPr>
          <a:prstGeom prst="rect">
            <a:avLst/>
          </a:prstGeom>
        </p:spPr>
        <p:txBody>
          <a:bodyPr/>
          <a:lstStyle/>
          <a:p>
            <a:pPr lvl="0">
              <a:defRPr sz="1800"/>
            </a:pPr>
            <a:r>
              <a:rPr sz="8000"/>
              <a:t>K.I.S.S.</a:t>
            </a:r>
          </a:p>
        </p:txBody>
      </p:sp>
      <p:sp>
        <p:nvSpPr>
          <p:cNvPr id="188" name="Shape 188"/>
          <p:cNvSpPr>
            <a:spLocks noGrp="1"/>
          </p:cNvSpPr>
          <p:nvPr>
            <p:ph type="body" idx="1"/>
          </p:nvPr>
        </p:nvSpPr>
        <p:spPr>
          <a:prstGeom prst="rect">
            <a:avLst/>
          </a:prstGeom>
        </p:spPr>
        <p:txBody>
          <a:bodyPr/>
          <a:lstStyle/>
          <a:p>
            <a:pPr marL="395604" lvl="0" indent="-395604" defTabSz="519937">
              <a:spcBef>
                <a:spcPts val="3700"/>
              </a:spcBef>
              <a:defRPr sz="1800"/>
            </a:pPr>
            <a:r>
              <a:rPr sz="3204"/>
              <a:t>Normally if you can use a built-in or standard Python data type to represent your data you should.</a:t>
            </a:r>
          </a:p>
          <a:p>
            <a:pPr marL="395604" lvl="0" indent="-395604" defTabSz="519937">
              <a:spcBef>
                <a:spcPts val="3700"/>
              </a:spcBef>
              <a:defRPr sz="1800"/>
            </a:pPr>
            <a:r>
              <a:rPr sz="3204"/>
              <a:t>Or as we just did create a new class with Python standard types as “instance variables” of the class.</a:t>
            </a:r>
          </a:p>
          <a:p>
            <a:pPr marL="395604" lvl="0" indent="-395604" defTabSz="519937">
              <a:spcBef>
                <a:spcPts val="3700"/>
              </a:spcBef>
              <a:defRPr sz="1800"/>
            </a:pPr>
            <a:r>
              <a:rPr sz="3204"/>
              <a:t>Sometimes you may subclass an existing class or data type to provide additional behaviour but this is beyond the scope of this course.</a:t>
            </a:r>
          </a:p>
          <a:p>
            <a:pPr marL="395604" lvl="0" indent="-395604" defTabSz="519937">
              <a:spcBef>
                <a:spcPts val="3700"/>
              </a:spcBef>
              <a:defRPr sz="1800"/>
            </a:pPr>
            <a:r>
              <a:rPr sz="3204"/>
              <a:t>With the BinaryTree class we could use a completely different implementation which doesn’t rely on Python lists.</a:t>
            </a:r>
          </a:p>
        </p:txBody>
      </p:sp>
      <p:sp>
        <p:nvSpPr>
          <p:cNvPr id="189" name="Shape 189"/>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fld id="{86CB4B4D-7CA3-9044-876B-883B54F8677D}" type="slidenum">
              <a:t>21</a:t>
            </a:fld>
            <a:endParaRPr/>
          </a:p>
        </p:txBody>
      </p:sp>
    </p:spTree>
    <p:custDataLst>
      <p:tags r:id="rId1"/>
    </p:custData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p:cNvSpPr>
          <p:nvPr>
            <p:ph type="title"/>
          </p:nvPr>
        </p:nvSpPr>
        <p:spPr>
          <a:prstGeom prst="rect">
            <a:avLst/>
          </a:prstGeom>
        </p:spPr>
        <p:txBody>
          <a:bodyPr/>
          <a:lstStyle/>
          <a:p>
            <a:pPr lvl="0">
              <a:defRPr sz="1800"/>
            </a:pPr>
            <a:r>
              <a:rPr sz="8000"/>
              <a:t>Nodes and References</a:t>
            </a:r>
          </a:p>
        </p:txBody>
      </p:sp>
      <p:sp>
        <p:nvSpPr>
          <p:cNvPr id="192" name="Shape 192"/>
          <p:cNvSpPr>
            <a:spLocks noGrp="1"/>
          </p:cNvSpPr>
          <p:nvPr>
            <p:ph type="body" idx="1"/>
          </p:nvPr>
        </p:nvSpPr>
        <p:spPr>
          <a:prstGeom prst="rect">
            <a:avLst/>
          </a:prstGeom>
        </p:spPr>
        <p:txBody>
          <a:bodyPr/>
          <a:lstStyle/>
          <a:p>
            <a:pPr lvl="0">
              <a:defRPr sz="1800"/>
            </a:pPr>
            <a:r>
              <a:rPr sz="2500"/>
              <a:t># See binaryTreeRef.py and once again compare with the</a:t>
            </a:r>
          </a:p>
          <a:p>
            <a:pPr lvl="0">
              <a:defRPr sz="1800"/>
            </a:pPr>
            <a:r>
              <a:rPr sz="2500"/>
              <a:t># textbook version of BinaryTree.</a:t>
            </a:r>
          </a:p>
          <a:p>
            <a:pPr lvl="0">
              <a:defRPr sz="1800"/>
            </a:pPr>
            <a:endParaRPr sz="2500"/>
          </a:p>
          <a:p>
            <a:pPr lvl="0">
              <a:defRPr sz="1800"/>
            </a:pPr>
            <a:r>
              <a:rPr sz="2500"/>
              <a:t>class MyBinaryTree:</a:t>
            </a:r>
          </a:p>
          <a:p>
            <a:pPr lvl="0">
              <a:defRPr sz="1800"/>
            </a:pPr>
            <a:r>
              <a:rPr sz="2500"/>
              <a:t>   </a:t>
            </a:r>
          </a:p>
          <a:p>
            <a:pPr lvl="0">
              <a:defRPr sz="1800"/>
            </a:pPr>
            <a:r>
              <a:rPr sz="2500"/>
              <a:t>   def __init__(self, root_key, left=None, right=None):</a:t>
            </a:r>
          </a:p>
          <a:p>
            <a:pPr lvl="0">
              <a:defRPr sz="1800"/>
            </a:pPr>
            <a:r>
              <a:rPr sz="2500"/>
              <a:t>      self.key = root_key</a:t>
            </a:r>
          </a:p>
          <a:p>
            <a:pPr lvl="0">
              <a:defRPr sz="1800"/>
            </a:pPr>
            <a:r>
              <a:rPr sz="2500"/>
              <a:t>      self.left = left</a:t>
            </a:r>
          </a:p>
          <a:p>
            <a:pPr lvl="0">
              <a:defRPr sz="1800"/>
            </a:pPr>
            <a:r>
              <a:rPr sz="2500"/>
              <a:t>      self.right = right</a:t>
            </a:r>
          </a:p>
          <a:p>
            <a:pPr lvl="0">
              <a:defRPr sz="1800"/>
            </a:pPr>
            <a:endParaRPr sz="2500"/>
          </a:p>
          <a:p>
            <a:pPr lvl="0">
              <a:defRPr sz="1800"/>
            </a:pPr>
            <a:r>
              <a:rPr sz="2500">
                <a:latin typeface="+mn-lt"/>
                <a:ea typeface="+mn-ea"/>
                <a:cs typeface="+mn-cs"/>
                <a:sym typeface="Helvetica Light"/>
              </a:rPr>
              <a:t>Once again the default values mean that we can call this in multiple ways. e.g.</a:t>
            </a:r>
          </a:p>
          <a:p>
            <a:pPr lvl="0">
              <a:defRPr sz="1800"/>
            </a:pPr>
            <a:endParaRPr sz="2500">
              <a:latin typeface="+mn-lt"/>
              <a:ea typeface="+mn-ea"/>
              <a:cs typeface="+mn-cs"/>
              <a:sym typeface="Helvetica Light"/>
            </a:endParaRPr>
          </a:p>
          <a:p>
            <a:pPr lvl="0">
              <a:defRPr sz="1800"/>
            </a:pPr>
            <a:r>
              <a:rPr sz="2500"/>
              <a:t>MyBinaryTree(3)</a:t>
            </a:r>
          </a:p>
          <a:p>
            <a:pPr lvl="0">
              <a:defRPr sz="1800"/>
            </a:pPr>
            <a:r>
              <a:rPr sz="2500"/>
              <a:t>MyBinaryTree(3, existing_left, None)</a:t>
            </a:r>
          </a:p>
          <a:p>
            <a:pPr lvl="0">
              <a:defRPr sz="1800"/>
            </a:pPr>
            <a:r>
              <a:rPr sz="2500"/>
              <a:t>MyBinaryTree(3, MyBinaryTree(4), MyBinaryTree(5))</a:t>
            </a:r>
          </a:p>
        </p:txBody>
      </p:sp>
      <p:sp>
        <p:nvSpPr>
          <p:cNvPr id="193" name="Shape 193"/>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fld id="{86CB4B4D-7CA3-9044-876B-883B54F8677D}" type="slidenum">
              <a:t>22</a:t>
            </a:fld>
            <a:endParaRPr/>
          </a:p>
        </p:txBody>
      </p:sp>
    </p:spTree>
    <p:custDataLst>
      <p:tags r:id="rId1"/>
    </p:custData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p:cNvSpPr>
          <p:nvPr>
            <p:ph type="title"/>
          </p:nvPr>
        </p:nvSpPr>
        <p:spPr>
          <a:prstGeom prst="rect">
            <a:avLst/>
          </a:prstGeom>
        </p:spPr>
        <p:txBody>
          <a:bodyPr/>
          <a:lstStyle/>
          <a:p>
            <a:pPr lvl="0">
              <a:defRPr sz="1800"/>
            </a:pPr>
            <a:r>
              <a:rPr sz="8000"/>
              <a:t>More implementation</a:t>
            </a:r>
          </a:p>
        </p:txBody>
      </p:sp>
      <p:sp>
        <p:nvSpPr>
          <p:cNvPr id="196" name="Shape 196"/>
          <p:cNvSpPr>
            <a:spLocks noGrp="1"/>
          </p:cNvSpPr>
          <p:nvPr>
            <p:ph type="body" idx="1"/>
          </p:nvPr>
        </p:nvSpPr>
        <p:spPr>
          <a:prstGeom prst="rect">
            <a:avLst/>
          </a:prstGeom>
        </p:spPr>
        <p:txBody>
          <a:bodyPr/>
          <a:lstStyle/>
          <a:p>
            <a:pPr lvl="0" defTabSz="525779">
              <a:defRPr sz="1800"/>
            </a:pPr>
            <a:r>
              <a:rPr sz="2250" dirty="0"/>
              <a:t>   </a:t>
            </a:r>
            <a:r>
              <a:rPr sz="2250" dirty="0" err="1"/>
              <a:t>def</a:t>
            </a:r>
            <a:r>
              <a:rPr sz="2250" dirty="0"/>
              <a:t> </a:t>
            </a:r>
            <a:r>
              <a:rPr sz="2250" dirty="0" err="1"/>
              <a:t>insert_left</a:t>
            </a:r>
            <a:r>
              <a:rPr sz="2250" dirty="0"/>
              <a:t>(self, value):</a:t>
            </a:r>
          </a:p>
          <a:p>
            <a:pPr lvl="0" defTabSz="525779">
              <a:defRPr sz="1800"/>
            </a:pPr>
            <a:r>
              <a:rPr sz="2250" dirty="0"/>
              <a:t>      </a:t>
            </a:r>
            <a:r>
              <a:rPr sz="2250" dirty="0" err="1"/>
              <a:t>self.left</a:t>
            </a:r>
            <a:r>
              <a:rPr sz="2250" dirty="0"/>
              <a:t> = </a:t>
            </a:r>
            <a:r>
              <a:rPr sz="2250" dirty="0" err="1"/>
              <a:t>MyBinaryTree</a:t>
            </a:r>
            <a:r>
              <a:rPr sz="2250" dirty="0"/>
              <a:t>(value, left=</a:t>
            </a:r>
            <a:r>
              <a:rPr sz="2250" dirty="0" err="1"/>
              <a:t>self.left</a:t>
            </a:r>
            <a:r>
              <a:rPr sz="2250" dirty="0"/>
              <a:t>) # right?  </a:t>
            </a:r>
          </a:p>
          <a:p>
            <a:pPr lvl="0" defTabSz="525779">
              <a:defRPr sz="1800"/>
            </a:pPr>
            <a:r>
              <a:rPr sz="2250" dirty="0"/>
              <a:t>      </a:t>
            </a:r>
          </a:p>
          <a:p>
            <a:pPr lvl="0" defTabSz="525779">
              <a:defRPr sz="1800"/>
            </a:pPr>
            <a:r>
              <a:rPr sz="2250" dirty="0"/>
              <a:t>   </a:t>
            </a:r>
            <a:r>
              <a:rPr sz="2250" dirty="0" err="1"/>
              <a:t>def</a:t>
            </a:r>
            <a:r>
              <a:rPr sz="2250" dirty="0"/>
              <a:t> </a:t>
            </a:r>
            <a:r>
              <a:rPr sz="2250" dirty="0" err="1"/>
              <a:t>insert_right</a:t>
            </a:r>
            <a:r>
              <a:rPr sz="2250" dirty="0"/>
              <a:t>(self, value):</a:t>
            </a:r>
          </a:p>
          <a:p>
            <a:pPr lvl="0" defTabSz="525779">
              <a:defRPr sz="1800"/>
            </a:pPr>
            <a:r>
              <a:rPr sz="2250" dirty="0"/>
              <a:t>      </a:t>
            </a:r>
            <a:r>
              <a:rPr sz="2250" dirty="0" err="1"/>
              <a:t>self.right</a:t>
            </a:r>
            <a:r>
              <a:rPr sz="2250" dirty="0"/>
              <a:t> = </a:t>
            </a:r>
            <a:r>
              <a:rPr sz="2250" dirty="0" err="1"/>
              <a:t>MyBinaryTree</a:t>
            </a:r>
            <a:r>
              <a:rPr sz="2250" dirty="0"/>
              <a:t>(value, right=</a:t>
            </a:r>
            <a:r>
              <a:rPr sz="2250" dirty="0" err="1"/>
              <a:t>self.right</a:t>
            </a:r>
            <a:r>
              <a:rPr sz="2250" dirty="0"/>
              <a:t>) # left?</a:t>
            </a:r>
          </a:p>
          <a:p>
            <a:pPr lvl="0" defTabSz="525779">
              <a:defRPr sz="1800"/>
            </a:pPr>
            <a:r>
              <a:rPr sz="2250" dirty="0"/>
              <a:t>      </a:t>
            </a:r>
          </a:p>
          <a:p>
            <a:pPr lvl="0" defTabSz="525779">
              <a:defRPr sz="1800"/>
            </a:pPr>
            <a:r>
              <a:rPr sz="2250" dirty="0"/>
              <a:t>   </a:t>
            </a:r>
            <a:r>
              <a:rPr sz="2250" dirty="0" err="1"/>
              <a:t>def</a:t>
            </a:r>
            <a:r>
              <a:rPr sz="2250" dirty="0"/>
              <a:t> </a:t>
            </a:r>
            <a:r>
              <a:rPr sz="2250" dirty="0" err="1"/>
              <a:t>get_left_subtree</a:t>
            </a:r>
            <a:r>
              <a:rPr sz="2250" dirty="0"/>
              <a:t>(self):</a:t>
            </a:r>
          </a:p>
          <a:p>
            <a:pPr lvl="0" defTabSz="525779">
              <a:defRPr sz="1800"/>
            </a:pPr>
            <a:r>
              <a:rPr sz="2250" dirty="0"/>
              <a:t>      return </a:t>
            </a:r>
            <a:r>
              <a:rPr sz="2250" dirty="0" err="1"/>
              <a:t>self.left</a:t>
            </a:r>
            <a:endParaRPr sz="2250" dirty="0"/>
          </a:p>
          <a:p>
            <a:pPr lvl="0" defTabSz="525779">
              <a:defRPr sz="1800"/>
            </a:pPr>
            <a:r>
              <a:rPr sz="2250"/>
              <a:t>   </a:t>
            </a:r>
          </a:p>
          <a:p>
            <a:pPr lvl="0" defTabSz="525779">
              <a:defRPr sz="1800"/>
            </a:pPr>
            <a:r>
              <a:rPr sz="2250" dirty="0"/>
              <a:t>   </a:t>
            </a:r>
            <a:r>
              <a:rPr sz="2250" dirty="0" err="1"/>
              <a:t>def</a:t>
            </a:r>
            <a:r>
              <a:rPr sz="2250" dirty="0"/>
              <a:t> </a:t>
            </a:r>
            <a:r>
              <a:rPr sz="2250" dirty="0" err="1"/>
              <a:t>get_right_subtree</a:t>
            </a:r>
            <a:r>
              <a:rPr sz="2250" dirty="0"/>
              <a:t>(self):</a:t>
            </a:r>
          </a:p>
          <a:p>
            <a:pPr lvl="0" defTabSz="525779">
              <a:defRPr sz="1800"/>
            </a:pPr>
            <a:r>
              <a:rPr sz="2250" dirty="0"/>
              <a:t>      return </a:t>
            </a:r>
            <a:r>
              <a:rPr sz="2250" dirty="0" err="1"/>
              <a:t>self.right</a:t>
            </a:r>
            <a:endParaRPr sz="2250" dirty="0"/>
          </a:p>
          <a:p>
            <a:pPr lvl="0" defTabSz="525779">
              <a:defRPr sz="1800"/>
            </a:pPr>
            <a:endParaRPr sz="2250" dirty="0"/>
          </a:p>
          <a:p>
            <a:pPr lvl="0" defTabSz="525779">
              <a:defRPr sz="1800"/>
            </a:pPr>
            <a:r>
              <a:rPr sz="2250" dirty="0"/>
              <a:t>   </a:t>
            </a:r>
            <a:r>
              <a:rPr sz="2250" dirty="0" err="1"/>
              <a:t>def</a:t>
            </a:r>
            <a:r>
              <a:rPr sz="2250" dirty="0"/>
              <a:t> </a:t>
            </a:r>
            <a:r>
              <a:rPr sz="2250" dirty="0" err="1"/>
              <a:t>set_value</a:t>
            </a:r>
            <a:r>
              <a:rPr sz="2250" dirty="0"/>
              <a:t>(self, </a:t>
            </a:r>
            <a:r>
              <a:rPr sz="2250" dirty="0" err="1"/>
              <a:t>new_value</a:t>
            </a:r>
            <a:r>
              <a:rPr sz="2250" dirty="0"/>
              <a:t>):</a:t>
            </a:r>
          </a:p>
          <a:p>
            <a:pPr lvl="0" defTabSz="525779">
              <a:defRPr sz="1800"/>
            </a:pPr>
            <a:r>
              <a:rPr sz="2250" dirty="0"/>
              <a:t>      </a:t>
            </a:r>
            <a:r>
              <a:rPr sz="2250" dirty="0" err="1"/>
              <a:t>self.data</a:t>
            </a:r>
            <a:r>
              <a:rPr sz="2250" dirty="0"/>
              <a:t> = </a:t>
            </a:r>
            <a:r>
              <a:rPr sz="2250" dirty="0" err="1"/>
              <a:t>new_value</a:t>
            </a:r>
            <a:endParaRPr sz="2250" dirty="0"/>
          </a:p>
          <a:p>
            <a:pPr lvl="0" defTabSz="525779">
              <a:defRPr sz="1800"/>
            </a:pPr>
            <a:r>
              <a:rPr sz="2250" dirty="0"/>
              <a:t>   </a:t>
            </a:r>
          </a:p>
          <a:p>
            <a:pPr lvl="0" defTabSz="525779">
              <a:defRPr sz="1800"/>
            </a:pPr>
            <a:r>
              <a:rPr sz="2250" dirty="0"/>
              <a:t>   </a:t>
            </a:r>
            <a:r>
              <a:rPr sz="2250" dirty="0" err="1"/>
              <a:t>def</a:t>
            </a:r>
            <a:r>
              <a:rPr sz="2250" dirty="0"/>
              <a:t> </a:t>
            </a:r>
            <a:r>
              <a:rPr sz="2250" dirty="0" err="1"/>
              <a:t>get_value</a:t>
            </a:r>
            <a:r>
              <a:rPr sz="2250" dirty="0"/>
              <a:t>(self):</a:t>
            </a:r>
          </a:p>
          <a:p>
            <a:pPr lvl="0" defTabSz="525779">
              <a:defRPr sz="1800"/>
            </a:pPr>
            <a:r>
              <a:rPr sz="2250" dirty="0"/>
              <a:t>      return </a:t>
            </a:r>
            <a:r>
              <a:rPr sz="2250" dirty="0" err="1"/>
              <a:t>self.data</a:t>
            </a:r>
            <a:endParaRPr sz="2250" dirty="0"/>
          </a:p>
        </p:txBody>
      </p:sp>
      <p:sp>
        <p:nvSpPr>
          <p:cNvPr id="197" name="Shape 197"/>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fld id="{86CB4B4D-7CA3-9044-876B-883B54F8677D}" type="slidenum">
              <a:t>23</a:t>
            </a:fld>
            <a:endParaRPr/>
          </a:p>
        </p:txBody>
      </p:sp>
    </p:spTree>
    <p:custDataLst>
      <p:tags r:id="rId1"/>
    </p:custData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p:cNvSpPr>
          <p:nvPr>
            <p:ph type="title"/>
          </p:nvPr>
        </p:nvSpPr>
        <p:spPr>
          <a:prstGeom prst="rect">
            <a:avLst/>
          </a:prstGeom>
        </p:spPr>
        <p:txBody>
          <a:bodyPr/>
          <a:lstStyle/>
          <a:p>
            <a:pPr lvl="0">
              <a:defRPr sz="1800"/>
            </a:pPr>
            <a:r>
              <a:rPr sz="8000"/>
              <a:t>Different Types of Trees</a:t>
            </a:r>
          </a:p>
        </p:txBody>
      </p:sp>
      <p:sp>
        <p:nvSpPr>
          <p:cNvPr id="61" name="Shape 61"/>
          <p:cNvSpPr>
            <a:spLocks noGrp="1"/>
          </p:cNvSpPr>
          <p:nvPr>
            <p:ph type="body" idx="1"/>
          </p:nvPr>
        </p:nvSpPr>
        <p:spPr>
          <a:xfrm>
            <a:off x="952500" y="2603500"/>
            <a:ext cx="11099800" cy="995363"/>
          </a:xfrm>
          <a:prstGeom prst="rect">
            <a:avLst/>
          </a:prstGeom>
        </p:spPr>
        <p:txBody>
          <a:bodyPr/>
          <a:lstStyle/>
          <a:p>
            <a:pPr marL="360045" lvl="0" indent="-360045" defTabSz="473201">
              <a:spcBef>
                <a:spcPts val="3400"/>
              </a:spcBef>
              <a:defRPr sz="1800"/>
            </a:pPr>
            <a:r>
              <a:rPr sz="2916"/>
              <a:t>But the sort we will be working with are really </a:t>
            </a:r>
            <a:r>
              <a:rPr sz="2916" i="1"/>
              <a:t>rooted trees</a:t>
            </a:r>
            <a:r>
              <a:rPr sz="2916"/>
              <a:t> (they are directed graphs) and look like this:</a:t>
            </a:r>
          </a:p>
        </p:txBody>
      </p:sp>
      <p:sp>
        <p:nvSpPr>
          <p:cNvPr id="62" name="Shape 62"/>
          <p:cNvSpPr>
            <a:spLocks noGrp="1"/>
          </p:cNvSpPr>
          <p:nvPr>
            <p:ph type="sldNum" sz="quarter" idx="2"/>
          </p:nvPr>
        </p:nvSpPr>
        <p:spPr>
          <a:xfrm>
            <a:off x="6375349" y="9251950"/>
            <a:ext cx="241402" cy="381000"/>
          </a:xfrm>
          <a:prstGeom prst="rect">
            <a:avLst/>
          </a:prstGeom>
          <a:extLst>
            <a:ext uri="{C572A759-6A51-4108-AA02-DFA0A04FC94B}">
              <ma14:wrappingTextBoxFlag xmlns="" xmlns:ma14="http://schemas.microsoft.com/office/mac/drawingml/2011/main" val="1"/>
            </a:ext>
          </a:extLst>
        </p:spPr>
        <p:txBody>
          <a:bodyPr/>
          <a:lstStyle/>
          <a:p>
            <a:pPr lvl="0"/>
            <a:fld id="{86CB4B4D-7CA3-9044-876B-883B54F8677D}" type="slidenum">
              <a:t>3</a:t>
            </a:fld>
            <a:endParaRPr/>
          </a:p>
        </p:txBody>
      </p:sp>
      <p:pic>
        <p:nvPicPr>
          <p:cNvPr id="63" name="pasted-image.tif"/>
          <p:cNvPicPr/>
          <p:nvPr/>
        </p:nvPicPr>
        <p:blipFill>
          <a:blip r:embed="rId3">
            <a:extLst/>
          </a:blip>
          <a:stretch>
            <a:fillRect/>
          </a:stretch>
        </p:blipFill>
        <p:spPr>
          <a:xfrm>
            <a:off x="4597400" y="4165600"/>
            <a:ext cx="3810000" cy="3175000"/>
          </a:xfrm>
          <a:prstGeom prst="rect">
            <a:avLst/>
          </a:prstGeom>
          <a:ln w="12700">
            <a:miter lim="400000"/>
          </a:ln>
        </p:spPr>
      </p:pic>
      <p:sp>
        <p:nvSpPr>
          <p:cNvPr id="64" name="Shape 64"/>
          <p:cNvSpPr/>
          <p:nvPr/>
        </p:nvSpPr>
        <p:spPr>
          <a:xfrm>
            <a:off x="8265236" y="7907337"/>
            <a:ext cx="3306928" cy="279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200" u="sng">
                <a:hlinkClick r:id="rId4"/>
              </a:defRPr>
            </a:lvl1pPr>
          </a:lstStyle>
          <a:p>
            <a:pPr lvl="0">
              <a:defRPr sz="1800" u="none"/>
            </a:pPr>
            <a:r>
              <a:rPr sz="1200" u="sng">
                <a:hlinkClick r:id="rId4"/>
              </a:rPr>
              <a:t>http://en.wikipedia.org/wiki/File:Binary_tree.svg</a:t>
            </a:r>
          </a:p>
        </p:txBody>
      </p:sp>
      <p:sp>
        <p:nvSpPr>
          <p:cNvPr id="65" name="Shape 65"/>
          <p:cNvSpPr/>
          <p:nvPr/>
        </p:nvSpPr>
        <p:spPr>
          <a:xfrm>
            <a:off x="7661630" y="4165600"/>
            <a:ext cx="1313740" cy="533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800"/>
            </a:lvl1pPr>
          </a:lstStyle>
          <a:p>
            <a:pPr lvl="0">
              <a:defRPr sz="1800"/>
            </a:pPr>
            <a:r>
              <a:rPr sz="2800"/>
              <a:t>the root</a:t>
            </a:r>
          </a:p>
        </p:txBody>
      </p:sp>
      <p:sp>
        <p:nvSpPr>
          <p:cNvPr id="66" name="Shape 66"/>
          <p:cNvSpPr/>
          <p:nvPr/>
        </p:nvSpPr>
        <p:spPr>
          <a:xfrm>
            <a:off x="9214888" y="5842000"/>
            <a:ext cx="1102514" cy="533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800"/>
            </a:lvl1pPr>
          </a:lstStyle>
          <a:p>
            <a:pPr lvl="0">
              <a:defRPr sz="1800"/>
            </a:pPr>
            <a:r>
              <a:rPr sz="2800"/>
              <a:t>nodes</a:t>
            </a:r>
          </a:p>
        </p:txBody>
      </p:sp>
      <p:sp>
        <p:nvSpPr>
          <p:cNvPr id="67" name="Shape 67"/>
          <p:cNvSpPr/>
          <p:nvPr/>
        </p:nvSpPr>
        <p:spPr>
          <a:xfrm>
            <a:off x="8585707" y="6807200"/>
            <a:ext cx="1141985" cy="533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800"/>
            </a:lvl1pPr>
          </a:lstStyle>
          <a:p>
            <a:pPr lvl="0">
              <a:defRPr sz="1800"/>
            </a:pPr>
            <a:r>
              <a:rPr sz="2800"/>
              <a:t>leaves</a:t>
            </a:r>
          </a:p>
        </p:txBody>
      </p:sp>
      <p:sp>
        <p:nvSpPr>
          <p:cNvPr id="68" name="Shape 68"/>
          <p:cNvSpPr/>
          <p:nvPr/>
        </p:nvSpPr>
        <p:spPr>
          <a:xfrm>
            <a:off x="1136116" y="5067300"/>
            <a:ext cx="3137968" cy="533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800"/>
            </a:lvl1pPr>
          </a:lstStyle>
          <a:p>
            <a:pPr lvl="0">
              <a:defRPr sz="1800"/>
            </a:pPr>
            <a:r>
              <a:rPr sz="2800"/>
              <a:t>edges or branches</a:t>
            </a:r>
          </a:p>
        </p:txBody>
      </p:sp>
      <p:pic>
        <p:nvPicPr>
          <p:cNvPr id="69" name="Picture 68"/>
          <p:cNvPicPr/>
          <p:nvPr/>
        </p:nvPicPr>
        <p:blipFill>
          <a:blip r:embed="rId5">
            <a:extLst/>
          </a:blip>
          <a:stretch>
            <a:fillRect/>
          </a:stretch>
        </p:blipFill>
        <p:spPr>
          <a:xfrm rot="10800000">
            <a:off x="6881614" y="4279972"/>
            <a:ext cx="769343" cy="352234"/>
          </a:xfrm>
          <a:prstGeom prst="rect">
            <a:avLst/>
          </a:prstGeom>
        </p:spPr>
      </p:pic>
      <p:pic>
        <p:nvPicPr>
          <p:cNvPr id="71" name="Picture 70"/>
          <p:cNvPicPr/>
          <p:nvPr/>
        </p:nvPicPr>
        <p:blipFill>
          <a:blip r:embed="rId5">
            <a:extLst/>
          </a:blip>
          <a:stretch>
            <a:fillRect/>
          </a:stretch>
        </p:blipFill>
        <p:spPr>
          <a:xfrm rot="10800000">
            <a:off x="8405614" y="5957983"/>
            <a:ext cx="769343" cy="352234"/>
          </a:xfrm>
          <a:prstGeom prst="rect">
            <a:avLst/>
          </a:prstGeom>
        </p:spPr>
      </p:pic>
      <p:pic>
        <p:nvPicPr>
          <p:cNvPr id="73" name="Picture 72"/>
          <p:cNvPicPr/>
          <p:nvPr/>
        </p:nvPicPr>
        <p:blipFill>
          <a:blip r:embed="rId5">
            <a:extLst/>
          </a:blip>
          <a:stretch>
            <a:fillRect/>
          </a:stretch>
        </p:blipFill>
        <p:spPr>
          <a:xfrm rot="10800000">
            <a:off x="7770614" y="6897783"/>
            <a:ext cx="769343" cy="352234"/>
          </a:xfrm>
          <a:prstGeom prst="rect">
            <a:avLst/>
          </a:prstGeom>
        </p:spPr>
      </p:pic>
      <p:pic>
        <p:nvPicPr>
          <p:cNvPr id="75" name="Picture 74"/>
          <p:cNvPicPr/>
          <p:nvPr/>
        </p:nvPicPr>
        <p:blipFill>
          <a:blip r:embed="rId6">
            <a:extLst/>
          </a:blip>
          <a:stretch>
            <a:fillRect/>
          </a:stretch>
        </p:blipFill>
        <p:spPr>
          <a:xfrm rot="696127">
            <a:off x="4269472" y="5325753"/>
            <a:ext cx="927032" cy="352234"/>
          </a:xfrm>
          <a:prstGeom prst="rect">
            <a:avLst/>
          </a:prstGeom>
        </p:spPr>
      </p:pic>
    </p:spTree>
    <p:custDataLst>
      <p:tags r:id="rId1"/>
    </p:custData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p:cNvSpPr>
          <p:nvPr>
            <p:ph type="title"/>
          </p:nvPr>
        </p:nvSpPr>
        <p:spPr>
          <a:prstGeom prst="rect">
            <a:avLst/>
          </a:prstGeom>
        </p:spPr>
        <p:txBody>
          <a:bodyPr/>
          <a:lstStyle/>
          <a:p>
            <a:pPr lvl="0">
              <a:defRPr sz="1800"/>
            </a:pPr>
            <a:r>
              <a:rPr sz="8000"/>
              <a:t>What is Special?</a:t>
            </a:r>
          </a:p>
        </p:txBody>
      </p:sp>
      <p:sp>
        <p:nvSpPr>
          <p:cNvPr id="79" name="Shape 79"/>
          <p:cNvSpPr>
            <a:spLocks noGrp="1"/>
          </p:cNvSpPr>
          <p:nvPr>
            <p:ph type="body" idx="1"/>
          </p:nvPr>
        </p:nvSpPr>
        <p:spPr>
          <a:xfrm>
            <a:off x="952500" y="2603500"/>
            <a:ext cx="9523238" cy="6286500"/>
          </a:xfrm>
          <a:prstGeom prst="rect">
            <a:avLst/>
          </a:prstGeom>
        </p:spPr>
        <p:txBody>
          <a:bodyPr/>
          <a:lstStyle/>
          <a:p>
            <a:pPr marL="386715" lvl="0" indent="-386715" defTabSz="508254">
              <a:spcBef>
                <a:spcPts val="3600"/>
              </a:spcBef>
              <a:defRPr sz="1800"/>
            </a:pPr>
            <a:r>
              <a:rPr sz="3132"/>
              <a:t>Our trees are upside down. The root is at the top and the leaves are at the bottom.</a:t>
            </a:r>
          </a:p>
          <a:p>
            <a:pPr marL="773430" lvl="1" indent="-386715" defTabSz="508254">
              <a:spcBef>
                <a:spcPts val="3600"/>
              </a:spcBef>
              <a:defRPr sz="1800"/>
            </a:pPr>
            <a:r>
              <a:rPr sz="3132"/>
              <a:t>The only reason for this is that we normally write and read from the top of the page to the bottom.</a:t>
            </a:r>
          </a:p>
          <a:p>
            <a:pPr marL="773430" lvl="1" indent="-386715" defTabSz="508254">
              <a:spcBef>
                <a:spcPts val="3600"/>
              </a:spcBef>
              <a:defRPr sz="1800"/>
            </a:pPr>
            <a:r>
              <a:rPr sz="3132"/>
              <a:t>It is easier to add things to the bottom of our diagrams.</a:t>
            </a:r>
          </a:p>
          <a:p>
            <a:pPr marL="773430" lvl="1" indent="-386715" defTabSz="508254">
              <a:spcBef>
                <a:spcPts val="3600"/>
              </a:spcBef>
              <a:defRPr sz="1800"/>
            </a:pPr>
            <a:r>
              <a:rPr sz="3132"/>
              <a:t>We start at the root and move down the tree.</a:t>
            </a:r>
          </a:p>
          <a:p>
            <a:pPr marL="386715" lvl="0" indent="-386715" defTabSz="508254">
              <a:spcBef>
                <a:spcPts val="3600"/>
              </a:spcBef>
              <a:defRPr sz="1800"/>
            </a:pPr>
            <a:r>
              <a:rPr sz="3132"/>
              <a:t>Usually our trees will be binary trees (a maximum of two branches from a node).</a:t>
            </a:r>
          </a:p>
        </p:txBody>
      </p:sp>
      <p:sp>
        <p:nvSpPr>
          <p:cNvPr id="80" name="Shape 80"/>
          <p:cNvSpPr>
            <a:spLocks noGrp="1"/>
          </p:cNvSpPr>
          <p:nvPr>
            <p:ph type="sldNum" sz="quarter" idx="2"/>
          </p:nvPr>
        </p:nvSpPr>
        <p:spPr>
          <a:xfrm>
            <a:off x="6375349" y="9251950"/>
            <a:ext cx="241402" cy="381000"/>
          </a:xfrm>
          <a:prstGeom prst="rect">
            <a:avLst/>
          </a:prstGeom>
          <a:extLst>
            <a:ext uri="{C572A759-6A51-4108-AA02-DFA0A04FC94B}">
              <ma14:wrappingTextBoxFlag xmlns="" xmlns:ma14="http://schemas.microsoft.com/office/mac/drawingml/2011/main" val="1"/>
            </a:ext>
          </a:extLst>
        </p:spPr>
        <p:txBody>
          <a:bodyPr/>
          <a:lstStyle/>
          <a:p>
            <a:pPr lvl="0"/>
            <a:fld id="{86CB4B4D-7CA3-9044-876B-883B54F8677D}" type="slidenum">
              <a:t>4</a:t>
            </a:fld>
            <a:endParaRPr/>
          </a:p>
        </p:txBody>
      </p:sp>
      <p:pic>
        <p:nvPicPr>
          <p:cNvPr id="81" name="East_Coker_elm,_2.jpg"/>
          <p:cNvPicPr/>
          <p:nvPr/>
        </p:nvPicPr>
        <p:blipFill>
          <a:blip r:embed="rId3">
            <a:extLst/>
          </a:blip>
          <a:stretch>
            <a:fillRect/>
          </a:stretch>
        </p:blipFill>
        <p:spPr>
          <a:xfrm rot="10800000" flipH="1">
            <a:off x="10406570" y="2860587"/>
            <a:ext cx="2244575" cy="2806427"/>
          </a:xfrm>
          <a:prstGeom prst="rect">
            <a:avLst/>
          </a:prstGeom>
          <a:ln w="12700">
            <a:miter lim="400000"/>
          </a:ln>
        </p:spPr>
      </p:pic>
    </p:spTree>
    <p:custDataLst>
      <p:tags r:id="rId1"/>
    </p:custData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title"/>
          </p:nvPr>
        </p:nvSpPr>
        <p:spPr>
          <a:prstGeom prst="rect">
            <a:avLst/>
          </a:prstGeom>
        </p:spPr>
        <p:txBody>
          <a:bodyPr/>
          <a:lstStyle/>
          <a:p>
            <a:pPr lvl="0">
              <a:defRPr sz="1800"/>
            </a:pPr>
            <a:r>
              <a:rPr sz="8000"/>
              <a:t>Example - 20 questions</a:t>
            </a:r>
          </a:p>
        </p:txBody>
      </p:sp>
      <p:sp>
        <p:nvSpPr>
          <p:cNvPr id="84" name="Shape 84"/>
          <p:cNvSpPr>
            <a:spLocks noGrp="1"/>
          </p:cNvSpPr>
          <p:nvPr>
            <p:ph type="body" idx="1"/>
          </p:nvPr>
        </p:nvSpPr>
        <p:spPr>
          <a:prstGeom prst="rect">
            <a:avLst/>
          </a:prstGeom>
        </p:spPr>
        <p:txBody>
          <a:bodyPr/>
          <a:lstStyle/>
          <a:p>
            <a:pPr lvl="0">
              <a:defRPr sz="1800"/>
            </a:pPr>
            <a:r>
              <a:rPr sz="3600"/>
              <a:t>One person chooses a subject and answers 20 questions with “yes” or “no” answers.</a:t>
            </a:r>
          </a:p>
          <a:p>
            <a:pPr lvl="0">
              <a:defRPr sz="1800"/>
            </a:pPr>
            <a:r>
              <a:rPr sz="3600"/>
              <a:t>This is an example of following one branch of a binary tree as each question leads to only two possible answers.</a:t>
            </a:r>
          </a:p>
          <a:p>
            <a:pPr lvl="0">
              <a:defRPr sz="1800"/>
            </a:pPr>
            <a:r>
              <a:rPr sz="3600"/>
              <a:t>In theory (with well designed questions) this can lead to differentiating 2</a:t>
            </a:r>
            <a:r>
              <a:rPr sz="3600" baseline="31999"/>
              <a:t>20</a:t>
            </a:r>
            <a:r>
              <a:rPr sz="3600"/>
              <a:t> (over a million) different subjects.</a:t>
            </a:r>
          </a:p>
        </p:txBody>
      </p:sp>
      <p:sp>
        <p:nvSpPr>
          <p:cNvPr id="85" name="Shape 85"/>
          <p:cNvSpPr>
            <a:spLocks noGrp="1"/>
          </p:cNvSpPr>
          <p:nvPr>
            <p:ph type="sldNum" sz="quarter" idx="2"/>
          </p:nvPr>
        </p:nvSpPr>
        <p:spPr>
          <a:xfrm>
            <a:off x="6375349" y="9251950"/>
            <a:ext cx="241402" cy="381000"/>
          </a:xfrm>
          <a:prstGeom prst="rect">
            <a:avLst/>
          </a:prstGeom>
          <a:extLst>
            <a:ext uri="{C572A759-6A51-4108-AA02-DFA0A04FC94B}">
              <ma14:wrappingTextBoxFlag xmlns="" xmlns:ma14="http://schemas.microsoft.com/office/mac/drawingml/2011/main" val="1"/>
            </a:ext>
          </a:extLst>
        </p:spPr>
        <p:txBody>
          <a:bodyPr/>
          <a:lstStyle/>
          <a:p>
            <a:pPr lvl="0"/>
            <a:fld id="{86CB4B4D-7CA3-9044-876B-883B54F8677D}" type="slidenum">
              <a:t>5</a:t>
            </a:fld>
            <a:endParaRPr/>
          </a:p>
        </p:txBody>
      </p:sp>
    </p:spTree>
    <p:custDataLst>
      <p:tags r:id="rId1"/>
    </p:custData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p:cNvSpPr>
          <p:nvPr>
            <p:ph type="title"/>
          </p:nvPr>
        </p:nvSpPr>
        <p:spPr>
          <a:prstGeom prst="rect">
            <a:avLst/>
          </a:prstGeom>
        </p:spPr>
        <p:txBody>
          <a:bodyPr/>
          <a:lstStyle/>
          <a:p>
            <a:pPr lvl="0">
              <a:defRPr sz="1800"/>
            </a:pPr>
            <a:r>
              <a:rPr sz="8000"/>
              <a:t>Example - file systems</a:t>
            </a:r>
          </a:p>
        </p:txBody>
      </p:sp>
      <p:sp>
        <p:nvSpPr>
          <p:cNvPr id="88" name="Shape 88"/>
          <p:cNvSpPr>
            <a:spLocks noGrp="1"/>
          </p:cNvSpPr>
          <p:nvPr>
            <p:ph type="body" idx="1"/>
          </p:nvPr>
        </p:nvSpPr>
        <p:spPr>
          <a:prstGeom prst="rect">
            <a:avLst/>
          </a:prstGeom>
        </p:spPr>
        <p:txBody>
          <a:bodyPr/>
          <a:lstStyle/>
          <a:p>
            <a:pPr marL="280034" lvl="0" indent="-280034" defTabSz="368045">
              <a:spcBef>
                <a:spcPts val="2600"/>
              </a:spcBef>
              <a:defRPr sz="1800"/>
            </a:pPr>
            <a:r>
              <a:rPr sz="2268"/>
              <a:t>Most file systems are trees (folders or directories and files)</a:t>
            </a:r>
          </a:p>
          <a:p>
            <a:pPr marL="280034" lvl="0" indent="-280034" defTabSz="368045">
              <a:spcBef>
                <a:spcPts val="2600"/>
              </a:spcBef>
              <a:defRPr sz="1800"/>
            </a:pPr>
            <a:endParaRPr sz="2268"/>
          </a:p>
          <a:p>
            <a:pPr marL="280034" lvl="0" indent="-280034" defTabSz="368045">
              <a:spcBef>
                <a:spcPts val="2600"/>
              </a:spcBef>
              <a:defRPr sz="1800"/>
            </a:pPr>
            <a:endParaRPr sz="2268"/>
          </a:p>
          <a:p>
            <a:pPr marL="280034" lvl="0" indent="-280034" defTabSz="368045">
              <a:spcBef>
                <a:spcPts val="2600"/>
              </a:spcBef>
              <a:defRPr sz="1800"/>
            </a:pPr>
            <a:endParaRPr sz="2268"/>
          </a:p>
          <a:p>
            <a:pPr marL="280034" lvl="0" indent="-280034" defTabSz="368045">
              <a:spcBef>
                <a:spcPts val="2600"/>
              </a:spcBef>
              <a:defRPr sz="1800"/>
            </a:pPr>
            <a:endParaRPr sz="2268"/>
          </a:p>
          <a:p>
            <a:pPr marL="280034" lvl="0" indent="-280034" defTabSz="368045">
              <a:spcBef>
                <a:spcPts val="2600"/>
              </a:spcBef>
              <a:defRPr sz="1800"/>
            </a:pPr>
            <a:endParaRPr sz="2268"/>
          </a:p>
          <a:p>
            <a:pPr marL="280034" lvl="0" indent="-280034" defTabSz="368045">
              <a:spcBef>
                <a:spcPts val="2600"/>
              </a:spcBef>
              <a:defRPr sz="1800"/>
            </a:pPr>
            <a:endParaRPr sz="2268"/>
          </a:p>
          <a:p>
            <a:pPr marL="280034" lvl="0" indent="-280034" defTabSz="368045">
              <a:spcBef>
                <a:spcPts val="0"/>
              </a:spcBef>
              <a:defRPr sz="1800"/>
            </a:pPr>
            <a:endParaRPr sz="2268"/>
          </a:p>
          <a:p>
            <a:pPr marL="280034" lvl="0" indent="-280034" defTabSz="368045">
              <a:spcBef>
                <a:spcPts val="0"/>
              </a:spcBef>
              <a:defRPr sz="1800"/>
            </a:pPr>
            <a:r>
              <a:rPr sz="2268"/>
              <a:t>Note the line at the bottom - this shows the </a:t>
            </a:r>
            <a:r>
              <a:rPr sz="2268" i="1"/>
              <a:t>path</a:t>
            </a:r>
            <a:r>
              <a:rPr sz="2268"/>
              <a:t> to the current directory. </a:t>
            </a:r>
          </a:p>
          <a:p>
            <a:pPr marL="560069" lvl="1" indent="-280034" defTabSz="368045">
              <a:spcBef>
                <a:spcPts val="0"/>
              </a:spcBef>
              <a:defRPr sz="1800"/>
            </a:pPr>
            <a:r>
              <a:rPr sz="2268"/>
              <a:t>There is a unique path from the root to the leaf.</a:t>
            </a:r>
          </a:p>
          <a:p>
            <a:pPr marL="560069" lvl="1" indent="-280034" defTabSz="368045">
              <a:spcBef>
                <a:spcPts val="0"/>
              </a:spcBef>
              <a:defRPr sz="1800"/>
            </a:pPr>
            <a:r>
              <a:rPr sz="2268"/>
              <a:t>This tree is not a binary tree (many files and directories can be descendants of one directory)</a:t>
            </a:r>
          </a:p>
        </p:txBody>
      </p:sp>
      <p:sp>
        <p:nvSpPr>
          <p:cNvPr id="89" name="Shape 89"/>
          <p:cNvSpPr>
            <a:spLocks noGrp="1"/>
          </p:cNvSpPr>
          <p:nvPr>
            <p:ph type="sldNum" sz="quarter" idx="2"/>
          </p:nvPr>
        </p:nvSpPr>
        <p:spPr>
          <a:xfrm>
            <a:off x="6375349" y="9251950"/>
            <a:ext cx="241402" cy="381000"/>
          </a:xfrm>
          <a:prstGeom prst="rect">
            <a:avLst/>
          </a:prstGeom>
          <a:extLst>
            <a:ext uri="{C572A759-6A51-4108-AA02-DFA0A04FC94B}">
              <ma14:wrappingTextBoxFlag xmlns="" xmlns:ma14="http://schemas.microsoft.com/office/mac/drawingml/2011/main" val="1"/>
            </a:ext>
          </a:extLst>
        </p:spPr>
        <p:txBody>
          <a:bodyPr/>
          <a:lstStyle/>
          <a:p>
            <a:pPr lvl="0"/>
            <a:fld id="{86CB4B4D-7CA3-9044-876B-883B54F8677D}" type="slidenum">
              <a:t>6</a:t>
            </a:fld>
            <a:endParaRPr/>
          </a:p>
        </p:txBody>
      </p:sp>
      <p:pic>
        <p:nvPicPr>
          <p:cNvPr id="90" name="Screen Shot 2014-05-18 at 9.42.38 am.png"/>
          <p:cNvPicPr/>
          <p:nvPr/>
        </p:nvPicPr>
        <p:blipFill>
          <a:blip r:embed="rId3">
            <a:extLst/>
          </a:blip>
          <a:stretch>
            <a:fillRect/>
          </a:stretch>
        </p:blipFill>
        <p:spPr>
          <a:xfrm>
            <a:off x="2296983" y="2882702"/>
            <a:ext cx="8410834" cy="5023246"/>
          </a:xfrm>
          <a:prstGeom prst="rect">
            <a:avLst/>
          </a:prstGeom>
          <a:ln w="12700">
            <a:miter lim="400000"/>
          </a:ln>
        </p:spPr>
      </p:pic>
    </p:spTree>
    <p:custDataLst>
      <p:tags r:id="rId1"/>
    </p:custData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pPr lvl="0">
              <a:defRPr sz="1800"/>
            </a:pPr>
            <a:r>
              <a:rPr sz="8000"/>
              <a:t>Subtrees</a:t>
            </a:r>
          </a:p>
        </p:txBody>
      </p:sp>
      <p:sp>
        <p:nvSpPr>
          <p:cNvPr id="93" name="Shape 93"/>
          <p:cNvSpPr>
            <a:spLocks noGrp="1"/>
          </p:cNvSpPr>
          <p:nvPr>
            <p:ph type="body" idx="1"/>
          </p:nvPr>
        </p:nvSpPr>
        <p:spPr>
          <a:xfrm>
            <a:off x="952500" y="2603500"/>
            <a:ext cx="11099800" cy="3902175"/>
          </a:xfrm>
          <a:prstGeom prst="rect">
            <a:avLst/>
          </a:prstGeom>
        </p:spPr>
        <p:txBody>
          <a:bodyPr/>
          <a:lstStyle/>
          <a:p>
            <a:pPr marL="391159" lvl="0" indent="-391159" defTabSz="514095">
              <a:spcBef>
                <a:spcPts val="3600"/>
              </a:spcBef>
              <a:defRPr sz="1800"/>
            </a:pPr>
            <a:r>
              <a:rPr sz="3168"/>
              <a:t>Because all nodes in a tree (except the root node) are descendants of exactly one other node we can recursively think of each node being the root node of a smaller tree.</a:t>
            </a:r>
          </a:p>
          <a:p>
            <a:pPr marL="391159" lvl="0" indent="-391159" defTabSz="514095">
              <a:spcBef>
                <a:spcPts val="3600"/>
              </a:spcBef>
              <a:defRPr sz="1800"/>
            </a:pPr>
            <a:r>
              <a:rPr sz="3168"/>
              <a:t>These smaller trees are called subtrees.</a:t>
            </a:r>
          </a:p>
          <a:p>
            <a:pPr marL="782319" lvl="1" indent="-391159" defTabSz="514095">
              <a:spcBef>
                <a:spcPts val="3600"/>
              </a:spcBef>
              <a:defRPr sz="1800"/>
            </a:pPr>
            <a:r>
              <a:rPr sz="3168"/>
              <a:t>e.g. the Users/ node is the root of a subtree of users’ directories in the diagram below (from the textbook)</a:t>
            </a:r>
          </a:p>
        </p:txBody>
      </p:sp>
      <p:sp>
        <p:nvSpPr>
          <p:cNvPr id="94" name="Shape 94"/>
          <p:cNvSpPr>
            <a:spLocks noGrp="1"/>
          </p:cNvSpPr>
          <p:nvPr>
            <p:ph type="sldNum" sz="quarter" idx="2"/>
          </p:nvPr>
        </p:nvSpPr>
        <p:spPr>
          <a:xfrm>
            <a:off x="6375349" y="9251950"/>
            <a:ext cx="241402" cy="381000"/>
          </a:xfrm>
          <a:prstGeom prst="rect">
            <a:avLst/>
          </a:prstGeom>
          <a:extLst>
            <a:ext uri="{C572A759-6A51-4108-AA02-DFA0A04FC94B}">
              <ma14:wrappingTextBoxFlag xmlns="" xmlns:ma14="http://schemas.microsoft.com/office/mac/drawingml/2011/main" val="1"/>
            </a:ext>
          </a:extLst>
        </p:spPr>
        <p:txBody>
          <a:bodyPr/>
          <a:lstStyle/>
          <a:p>
            <a:pPr lvl="0"/>
            <a:fld id="{86CB4B4D-7CA3-9044-876B-883B54F8677D}" type="slidenum">
              <a:t>7</a:t>
            </a:fld>
            <a:endParaRPr/>
          </a:p>
        </p:txBody>
      </p:sp>
      <p:pic>
        <p:nvPicPr>
          <p:cNvPr id="95" name="directory.png"/>
          <p:cNvPicPr/>
          <p:nvPr/>
        </p:nvPicPr>
        <p:blipFill>
          <a:blip r:embed="rId3">
            <a:extLst/>
          </a:blip>
          <a:stretch>
            <a:fillRect/>
          </a:stretch>
        </p:blipFill>
        <p:spPr>
          <a:xfrm>
            <a:off x="1122529" y="6721826"/>
            <a:ext cx="10759742" cy="1973404"/>
          </a:xfrm>
          <a:prstGeom prst="rect">
            <a:avLst/>
          </a:prstGeom>
          <a:ln w="12700">
            <a:miter lim="400000"/>
          </a:ln>
        </p:spPr>
      </p:pic>
    </p:spTree>
    <p:custDataLst>
      <p:tags r:id="rId1"/>
    </p:custData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p:cNvSpPr>
          <p:nvPr>
            <p:ph type="title"/>
          </p:nvPr>
        </p:nvSpPr>
        <p:spPr>
          <a:prstGeom prst="rect">
            <a:avLst/>
          </a:prstGeom>
        </p:spPr>
        <p:txBody>
          <a:bodyPr/>
          <a:lstStyle/>
          <a:p>
            <a:pPr lvl="0">
              <a:defRPr sz="1800"/>
            </a:pPr>
            <a:r>
              <a:rPr sz="8000"/>
              <a:t>XML and HTML</a:t>
            </a:r>
          </a:p>
        </p:txBody>
      </p:sp>
      <p:sp>
        <p:nvSpPr>
          <p:cNvPr id="98" name="Shape 98"/>
          <p:cNvSpPr>
            <a:spLocks noGrp="1"/>
          </p:cNvSpPr>
          <p:nvPr>
            <p:ph type="sldNum" sz="quarter" idx="2"/>
          </p:nvPr>
        </p:nvSpPr>
        <p:spPr>
          <a:xfrm>
            <a:off x="6375349" y="9251950"/>
            <a:ext cx="241402" cy="381000"/>
          </a:xfrm>
          <a:prstGeom prst="rect">
            <a:avLst/>
          </a:prstGeom>
          <a:extLst>
            <a:ext uri="{C572A759-6A51-4108-AA02-DFA0A04FC94B}">
              <ma14:wrappingTextBoxFlag xmlns="" xmlns:ma14="http://schemas.microsoft.com/office/mac/drawingml/2011/main" val="1"/>
            </a:ext>
          </a:extLst>
        </p:spPr>
        <p:txBody>
          <a:bodyPr/>
          <a:lstStyle/>
          <a:p>
            <a:pPr lvl="0"/>
            <a:fld id="{86CB4B4D-7CA3-9044-876B-883B54F8677D}" type="slidenum">
              <a:t>8</a:t>
            </a:fld>
            <a:endParaRPr/>
          </a:p>
        </p:txBody>
      </p:sp>
      <p:sp>
        <p:nvSpPr>
          <p:cNvPr id="99" name="Shape 99"/>
          <p:cNvSpPr/>
          <p:nvPr/>
        </p:nvSpPr>
        <p:spPr>
          <a:xfrm>
            <a:off x="1117600" y="3759199"/>
            <a:ext cx="4943773" cy="39878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lgn="l" defTabSz="457200">
              <a:defRPr sz="1800"/>
            </a:pPr>
            <a:r>
              <a:rPr sz="1500">
                <a:latin typeface="Times Roman"/>
                <a:ea typeface="Times Roman"/>
                <a:cs typeface="Times Roman"/>
                <a:sym typeface="Times Roman"/>
              </a:rPr>
              <a:t>&lt;</a:t>
            </a:r>
            <a:r>
              <a:rPr sz="1500">
                <a:solidFill>
                  <a:srgbClr val="0433FF"/>
                </a:solidFill>
                <a:latin typeface="Times Roman"/>
                <a:ea typeface="Times Roman"/>
                <a:cs typeface="Times Roman"/>
                <a:sym typeface="Times Roman"/>
              </a:rPr>
              <a:t>html xmlns</a:t>
            </a:r>
            <a:r>
              <a:rPr sz="1500">
                <a:latin typeface="Times Roman"/>
                <a:ea typeface="Times Roman"/>
                <a:cs typeface="Times Roman"/>
                <a:sym typeface="Times Roman"/>
              </a:rPr>
              <a:t>=</a:t>
            </a:r>
            <a:r>
              <a:rPr sz="1500">
                <a:solidFill>
                  <a:srgbClr val="942DD1"/>
                </a:solidFill>
                <a:latin typeface="Times Roman"/>
                <a:ea typeface="Times Roman"/>
                <a:cs typeface="Times Roman"/>
                <a:sym typeface="Times Roman"/>
              </a:rPr>
              <a:t>"http://www.w3.org/1999/xhtml"</a:t>
            </a:r>
          </a:p>
          <a:p>
            <a:pPr lvl="0" algn="l" defTabSz="457200">
              <a:defRPr sz="1800"/>
            </a:pPr>
            <a:r>
              <a:rPr sz="1500">
                <a:latin typeface="Times Roman"/>
                <a:ea typeface="Times Roman"/>
                <a:cs typeface="Times Roman"/>
                <a:sym typeface="Times Roman"/>
              </a:rPr>
              <a:t>    xml:</a:t>
            </a:r>
            <a:r>
              <a:rPr sz="1500">
                <a:solidFill>
                  <a:srgbClr val="0433FF"/>
                </a:solidFill>
                <a:latin typeface="Times Roman"/>
                <a:ea typeface="Times Roman"/>
                <a:cs typeface="Times Roman"/>
                <a:sym typeface="Times Roman"/>
              </a:rPr>
              <a:t>lang</a:t>
            </a:r>
            <a:r>
              <a:rPr sz="1500">
                <a:latin typeface="Times Roman"/>
                <a:ea typeface="Times Roman"/>
                <a:cs typeface="Times Roman"/>
                <a:sym typeface="Times Roman"/>
              </a:rPr>
              <a:t>=</a:t>
            </a:r>
            <a:r>
              <a:rPr sz="1500">
                <a:solidFill>
                  <a:srgbClr val="942DD1"/>
                </a:solidFill>
                <a:latin typeface="Times Roman"/>
                <a:ea typeface="Times Roman"/>
                <a:cs typeface="Times Roman"/>
                <a:sym typeface="Times Roman"/>
              </a:rPr>
              <a:t>"en" </a:t>
            </a:r>
            <a:r>
              <a:rPr sz="1500">
                <a:solidFill>
                  <a:srgbClr val="0433FF"/>
                </a:solidFill>
                <a:latin typeface="Times Roman"/>
                <a:ea typeface="Times Roman"/>
                <a:cs typeface="Times Roman"/>
                <a:sym typeface="Times Roman"/>
              </a:rPr>
              <a:t>lang</a:t>
            </a:r>
            <a:r>
              <a:rPr sz="1500">
                <a:latin typeface="Times Roman"/>
                <a:ea typeface="Times Roman"/>
                <a:cs typeface="Times Roman"/>
                <a:sym typeface="Times Roman"/>
              </a:rPr>
              <a:t>=</a:t>
            </a:r>
            <a:r>
              <a:rPr sz="1500">
                <a:solidFill>
                  <a:srgbClr val="942DD1"/>
                </a:solidFill>
                <a:latin typeface="Times Roman"/>
                <a:ea typeface="Times Roman"/>
                <a:cs typeface="Times Roman"/>
                <a:sym typeface="Times Roman"/>
              </a:rPr>
              <a:t>"en"</a:t>
            </a:r>
            <a:r>
              <a:rPr sz="1500">
                <a:latin typeface="Times Roman"/>
                <a:ea typeface="Times Roman"/>
                <a:cs typeface="Times Roman"/>
                <a:sym typeface="Times Roman"/>
              </a:rPr>
              <a:t>&gt;</a:t>
            </a:r>
          </a:p>
          <a:p>
            <a:pPr lvl="0" algn="l" defTabSz="457200">
              <a:defRPr sz="1800"/>
            </a:pPr>
            <a:r>
              <a:rPr sz="1500">
                <a:latin typeface="Times Roman"/>
                <a:ea typeface="Times Roman"/>
                <a:cs typeface="Times Roman"/>
                <a:sym typeface="Times Roman"/>
              </a:rPr>
              <a:t>&lt;</a:t>
            </a:r>
            <a:r>
              <a:rPr sz="1500">
                <a:solidFill>
                  <a:srgbClr val="0433FF"/>
                </a:solidFill>
                <a:latin typeface="Times Roman"/>
                <a:ea typeface="Times Roman"/>
                <a:cs typeface="Times Roman"/>
                <a:sym typeface="Times Roman"/>
              </a:rPr>
              <a:t>head</a:t>
            </a:r>
            <a:r>
              <a:rPr sz="1500">
                <a:latin typeface="Times Roman"/>
                <a:ea typeface="Times Roman"/>
                <a:cs typeface="Times Roman"/>
                <a:sym typeface="Times Roman"/>
              </a:rPr>
              <a:t>&gt;</a:t>
            </a:r>
          </a:p>
          <a:p>
            <a:pPr lvl="0" algn="l" defTabSz="457200">
              <a:defRPr sz="1800"/>
            </a:pPr>
            <a:r>
              <a:rPr sz="1500">
                <a:latin typeface="Times Roman"/>
                <a:ea typeface="Times Roman"/>
                <a:cs typeface="Times Roman"/>
                <a:sym typeface="Times Roman"/>
              </a:rPr>
              <a:t>   &lt;</a:t>
            </a:r>
            <a:r>
              <a:rPr sz="1500">
                <a:solidFill>
                  <a:srgbClr val="0433FF"/>
                </a:solidFill>
                <a:latin typeface="Times Roman"/>
                <a:ea typeface="Times Roman"/>
                <a:cs typeface="Times Roman"/>
                <a:sym typeface="Times Roman"/>
              </a:rPr>
              <a:t>meta </a:t>
            </a:r>
            <a:r>
              <a:rPr sz="1500">
                <a:latin typeface="Times Roman"/>
                <a:ea typeface="Times Roman"/>
                <a:cs typeface="Times Roman"/>
                <a:sym typeface="Times Roman"/>
              </a:rPr>
              <a:t>http-equiv=</a:t>
            </a:r>
            <a:r>
              <a:rPr sz="1500">
                <a:solidFill>
                  <a:srgbClr val="942DD1"/>
                </a:solidFill>
                <a:latin typeface="Times Roman"/>
                <a:ea typeface="Times Roman"/>
                <a:cs typeface="Times Roman"/>
                <a:sym typeface="Times Roman"/>
              </a:rPr>
              <a:t>"Content-Type"</a:t>
            </a:r>
          </a:p>
          <a:p>
            <a:pPr lvl="0" algn="l" defTabSz="457200">
              <a:defRPr sz="1800"/>
            </a:pPr>
            <a:r>
              <a:rPr sz="1500">
                <a:solidFill>
                  <a:srgbClr val="0433FF"/>
                </a:solidFill>
                <a:latin typeface="Times Roman"/>
                <a:ea typeface="Times Roman"/>
                <a:cs typeface="Times Roman"/>
                <a:sym typeface="Times Roman"/>
              </a:rPr>
              <a:t>        content</a:t>
            </a:r>
            <a:r>
              <a:rPr sz="1500">
                <a:latin typeface="Times Roman"/>
                <a:ea typeface="Times Roman"/>
                <a:cs typeface="Times Roman"/>
                <a:sym typeface="Times Roman"/>
              </a:rPr>
              <a:t>=</a:t>
            </a:r>
            <a:r>
              <a:rPr sz="1500">
                <a:solidFill>
                  <a:srgbClr val="942DD1"/>
                </a:solidFill>
                <a:latin typeface="Times Roman"/>
                <a:ea typeface="Times Roman"/>
                <a:cs typeface="Times Roman"/>
                <a:sym typeface="Times Roman"/>
              </a:rPr>
              <a:t>"text/html; charset=utf-8" </a:t>
            </a:r>
            <a:r>
              <a:rPr sz="1500">
                <a:latin typeface="Times Roman"/>
                <a:ea typeface="Times Roman"/>
                <a:cs typeface="Times Roman"/>
                <a:sym typeface="Times Roman"/>
              </a:rPr>
              <a:t>/&gt;</a:t>
            </a:r>
          </a:p>
          <a:p>
            <a:pPr lvl="0" algn="l" defTabSz="457200">
              <a:defRPr sz="1800"/>
            </a:pPr>
            <a:r>
              <a:rPr sz="1500">
                <a:latin typeface="Times Roman"/>
                <a:ea typeface="Times Roman"/>
                <a:cs typeface="Times Roman"/>
                <a:sym typeface="Times Roman"/>
              </a:rPr>
              <a:t>   &lt;</a:t>
            </a:r>
            <a:r>
              <a:rPr sz="1500">
                <a:solidFill>
                  <a:srgbClr val="0433FF"/>
                </a:solidFill>
                <a:latin typeface="Times Roman"/>
                <a:ea typeface="Times Roman"/>
                <a:cs typeface="Times Roman"/>
                <a:sym typeface="Times Roman"/>
              </a:rPr>
              <a:t>title</a:t>
            </a:r>
            <a:r>
              <a:rPr sz="1500">
                <a:latin typeface="Times Roman"/>
                <a:ea typeface="Times Roman"/>
                <a:cs typeface="Times Roman"/>
                <a:sym typeface="Times Roman"/>
              </a:rPr>
              <a:t>&gt;simple&lt;/</a:t>
            </a:r>
            <a:r>
              <a:rPr sz="1500">
                <a:solidFill>
                  <a:srgbClr val="0433FF"/>
                </a:solidFill>
                <a:latin typeface="Times Roman"/>
                <a:ea typeface="Times Roman"/>
                <a:cs typeface="Times Roman"/>
                <a:sym typeface="Times Roman"/>
              </a:rPr>
              <a:t>title</a:t>
            </a:r>
            <a:r>
              <a:rPr sz="1500">
                <a:latin typeface="Times Roman"/>
                <a:ea typeface="Times Roman"/>
                <a:cs typeface="Times Roman"/>
                <a:sym typeface="Times Roman"/>
              </a:rPr>
              <a:t>&gt;</a:t>
            </a:r>
          </a:p>
          <a:p>
            <a:pPr lvl="0" algn="l" defTabSz="457200">
              <a:defRPr sz="1800"/>
            </a:pPr>
            <a:r>
              <a:rPr sz="1500">
                <a:latin typeface="Times Roman"/>
                <a:ea typeface="Times Roman"/>
                <a:cs typeface="Times Roman"/>
                <a:sym typeface="Times Roman"/>
              </a:rPr>
              <a:t>&lt;/</a:t>
            </a:r>
            <a:r>
              <a:rPr sz="1500">
                <a:solidFill>
                  <a:srgbClr val="0433FF"/>
                </a:solidFill>
                <a:latin typeface="Times Roman"/>
                <a:ea typeface="Times Roman"/>
                <a:cs typeface="Times Roman"/>
                <a:sym typeface="Times Roman"/>
              </a:rPr>
              <a:t>head</a:t>
            </a:r>
            <a:r>
              <a:rPr sz="1500">
                <a:latin typeface="Times Roman"/>
                <a:ea typeface="Times Roman"/>
                <a:cs typeface="Times Roman"/>
                <a:sym typeface="Times Roman"/>
              </a:rPr>
              <a:t>&gt;</a:t>
            </a:r>
          </a:p>
          <a:p>
            <a:pPr lvl="0" algn="l" defTabSz="457200">
              <a:defRPr sz="1800"/>
            </a:pPr>
            <a:r>
              <a:rPr sz="1500">
                <a:latin typeface="Times Roman"/>
                <a:ea typeface="Times Roman"/>
                <a:cs typeface="Times Roman"/>
                <a:sym typeface="Times Roman"/>
              </a:rPr>
              <a:t>&lt;</a:t>
            </a:r>
            <a:r>
              <a:rPr sz="1500">
                <a:solidFill>
                  <a:srgbClr val="0433FF"/>
                </a:solidFill>
                <a:latin typeface="Times Roman"/>
                <a:ea typeface="Times Roman"/>
                <a:cs typeface="Times Roman"/>
                <a:sym typeface="Times Roman"/>
              </a:rPr>
              <a:t>body</a:t>
            </a:r>
            <a:r>
              <a:rPr sz="1500">
                <a:latin typeface="Times Roman"/>
                <a:ea typeface="Times Roman"/>
                <a:cs typeface="Times Roman"/>
                <a:sym typeface="Times Roman"/>
              </a:rPr>
              <a:t>&gt;</a:t>
            </a:r>
          </a:p>
          <a:p>
            <a:pPr lvl="0" algn="l" defTabSz="457200">
              <a:defRPr sz="1800"/>
            </a:pPr>
            <a:r>
              <a:rPr sz="1500">
                <a:latin typeface="Times Roman"/>
                <a:ea typeface="Times Roman"/>
                <a:cs typeface="Times Roman"/>
                <a:sym typeface="Times Roman"/>
              </a:rPr>
              <a:t>&lt;</a:t>
            </a:r>
            <a:r>
              <a:rPr sz="1500">
                <a:solidFill>
                  <a:srgbClr val="0433FF"/>
                </a:solidFill>
                <a:latin typeface="Times Roman"/>
                <a:ea typeface="Times Roman"/>
                <a:cs typeface="Times Roman"/>
                <a:sym typeface="Times Roman"/>
              </a:rPr>
              <a:t>h1</a:t>
            </a:r>
            <a:r>
              <a:rPr sz="1500">
                <a:latin typeface="Times Roman"/>
                <a:ea typeface="Times Roman"/>
                <a:cs typeface="Times Roman"/>
                <a:sym typeface="Times Roman"/>
              </a:rPr>
              <a:t>&gt;A simple web page&lt;/</a:t>
            </a:r>
            <a:r>
              <a:rPr sz="1500">
                <a:solidFill>
                  <a:srgbClr val="0433FF"/>
                </a:solidFill>
                <a:latin typeface="Times Roman"/>
                <a:ea typeface="Times Roman"/>
                <a:cs typeface="Times Roman"/>
                <a:sym typeface="Times Roman"/>
              </a:rPr>
              <a:t>h1</a:t>
            </a:r>
            <a:r>
              <a:rPr sz="1500">
                <a:latin typeface="Times Roman"/>
                <a:ea typeface="Times Roman"/>
                <a:cs typeface="Times Roman"/>
                <a:sym typeface="Times Roman"/>
              </a:rPr>
              <a:t>&gt;</a:t>
            </a:r>
          </a:p>
          <a:p>
            <a:pPr lvl="0" algn="l" defTabSz="457200">
              <a:defRPr sz="1800"/>
            </a:pPr>
            <a:r>
              <a:rPr sz="1500">
                <a:latin typeface="Times Roman"/>
                <a:ea typeface="Times Roman"/>
                <a:cs typeface="Times Roman"/>
                <a:sym typeface="Times Roman"/>
              </a:rPr>
              <a:t>&lt;</a:t>
            </a:r>
            <a:r>
              <a:rPr sz="1500">
                <a:solidFill>
                  <a:srgbClr val="0433FF"/>
                </a:solidFill>
                <a:latin typeface="Times Roman"/>
                <a:ea typeface="Times Roman"/>
                <a:cs typeface="Times Roman"/>
                <a:sym typeface="Times Roman"/>
              </a:rPr>
              <a:t>ul</a:t>
            </a:r>
            <a:r>
              <a:rPr sz="1500">
                <a:latin typeface="Times Roman"/>
                <a:ea typeface="Times Roman"/>
                <a:cs typeface="Times Roman"/>
                <a:sym typeface="Times Roman"/>
              </a:rPr>
              <a:t>&gt;</a:t>
            </a:r>
          </a:p>
          <a:p>
            <a:pPr lvl="0" algn="l" defTabSz="457200">
              <a:defRPr sz="1800"/>
            </a:pPr>
            <a:r>
              <a:rPr sz="1500">
                <a:latin typeface="Times Roman"/>
                <a:ea typeface="Times Roman"/>
                <a:cs typeface="Times Roman"/>
                <a:sym typeface="Times Roman"/>
              </a:rPr>
              <a:t>   &lt;</a:t>
            </a:r>
            <a:r>
              <a:rPr sz="1500">
                <a:solidFill>
                  <a:srgbClr val="0433FF"/>
                </a:solidFill>
                <a:latin typeface="Times Roman"/>
                <a:ea typeface="Times Roman"/>
                <a:cs typeface="Times Roman"/>
                <a:sym typeface="Times Roman"/>
              </a:rPr>
              <a:t>li</a:t>
            </a:r>
            <a:r>
              <a:rPr sz="1500">
                <a:latin typeface="Times Roman"/>
                <a:ea typeface="Times Roman"/>
                <a:cs typeface="Times Roman"/>
                <a:sym typeface="Times Roman"/>
              </a:rPr>
              <a:t>&gt;List item one&lt;/</a:t>
            </a:r>
            <a:r>
              <a:rPr sz="1500">
                <a:solidFill>
                  <a:srgbClr val="0433FF"/>
                </a:solidFill>
                <a:latin typeface="Times Roman"/>
                <a:ea typeface="Times Roman"/>
                <a:cs typeface="Times Roman"/>
                <a:sym typeface="Times Roman"/>
              </a:rPr>
              <a:t>li</a:t>
            </a:r>
            <a:r>
              <a:rPr sz="1500">
                <a:latin typeface="Times Roman"/>
                <a:ea typeface="Times Roman"/>
                <a:cs typeface="Times Roman"/>
                <a:sym typeface="Times Roman"/>
              </a:rPr>
              <a:t>&gt;</a:t>
            </a:r>
          </a:p>
          <a:p>
            <a:pPr lvl="0" algn="l" defTabSz="457200">
              <a:defRPr sz="1800"/>
            </a:pPr>
            <a:r>
              <a:rPr sz="1500">
                <a:latin typeface="Times Roman"/>
                <a:ea typeface="Times Roman"/>
                <a:cs typeface="Times Roman"/>
                <a:sym typeface="Times Roman"/>
              </a:rPr>
              <a:t>   &lt;</a:t>
            </a:r>
            <a:r>
              <a:rPr sz="1500">
                <a:solidFill>
                  <a:srgbClr val="0433FF"/>
                </a:solidFill>
                <a:latin typeface="Times Roman"/>
                <a:ea typeface="Times Roman"/>
                <a:cs typeface="Times Roman"/>
                <a:sym typeface="Times Roman"/>
              </a:rPr>
              <a:t>li</a:t>
            </a:r>
            <a:r>
              <a:rPr sz="1500">
                <a:latin typeface="Times Roman"/>
                <a:ea typeface="Times Roman"/>
                <a:cs typeface="Times Roman"/>
                <a:sym typeface="Times Roman"/>
              </a:rPr>
              <a:t>&gt;List item two&lt;/</a:t>
            </a:r>
            <a:r>
              <a:rPr sz="1500">
                <a:solidFill>
                  <a:srgbClr val="0433FF"/>
                </a:solidFill>
                <a:latin typeface="Times Roman"/>
                <a:ea typeface="Times Roman"/>
                <a:cs typeface="Times Roman"/>
                <a:sym typeface="Times Roman"/>
              </a:rPr>
              <a:t>li</a:t>
            </a:r>
            <a:r>
              <a:rPr sz="1500">
                <a:latin typeface="Times Roman"/>
                <a:ea typeface="Times Roman"/>
                <a:cs typeface="Times Roman"/>
                <a:sym typeface="Times Roman"/>
              </a:rPr>
              <a:t>&gt;</a:t>
            </a:r>
          </a:p>
          <a:p>
            <a:pPr lvl="0" algn="l" defTabSz="457200">
              <a:defRPr sz="1800"/>
            </a:pPr>
            <a:r>
              <a:rPr sz="1500">
                <a:latin typeface="Times Roman"/>
                <a:ea typeface="Times Roman"/>
                <a:cs typeface="Times Roman"/>
                <a:sym typeface="Times Roman"/>
              </a:rPr>
              <a:t>&lt;/</a:t>
            </a:r>
            <a:r>
              <a:rPr sz="1500">
                <a:solidFill>
                  <a:srgbClr val="0433FF"/>
                </a:solidFill>
                <a:latin typeface="Times Roman"/>
                <a:ea typeface="Times Roman"/>
                <a:cs typeface="Times Roman"/>
                <a:sym typeface="Times Roman"/>
              </a:rPr>
              <a:t>ul</a:t>
            </a:r>
            <a:r>
              <a:rPr sz="1500">
                <a:latin typeface="Times Roman"/>
                <a:ea typeface="Times Roman"/>
                <a:cs typeface="Times Roman"/>
                <a:sym typeface="Times Roman"/>
              </a:rPr>
              <a:t>&gt;</a:t>
            </a:r>
          </a:p>
          <a:p>
            <a:pPr lvl="0" algn="l" defTabSz="457200">
              <a:defRPr sz="1800"/>
            </a:pPr>
            <a:r>
              <a:rPr sz="1500">
                <a:latin typeface="Times Roman"/>
                <a:ea typeface="Times Roman"/>
                <a:cs typeface="Times Roman"/>
                <a:sym typeface="Times Roman"/>
              </a:rPr>
              <a:t>&lt;</a:t>
            </a:r>
            <a:r>
              <a:rPr sz="1500">
                <a:solidFill>
                  <a:srgbClr val="0433FF"/>
                </a:solidFill>
                <a:latin typeface="Times Roman"/>
                <a:ea typeface="Times Roman"/>
                <a:cs typeface="Times Roman"/>
                <a:sym typeface="Times Roman"/>
              </a:rPr>
              <a:t>h2</a:t>
            </a:r>
            <a:r>
              <a:rPr sz="1500">
                <a:latin typeface="Times Roman"/>
                <a:ea typeface="Times Roman"/>
                <a:cs typeface="Times Roman"/>
                <a:sym typeface="Times Roman"/>
              </a:rPr>
              <a:t>&gt;&lt;</a:t>
            </a:r>
            <a:r>
              <a:rPr sz="1500">
                <a:solidFill>
                  <a:srgbClr val="0433FF"/>
                </a:solidFill>
                <a:latin typeface="Times Roman"/>
                <a:ea typeface="Times Roman"/>
                <a:cs typeface="Times Roman"/>
                <a:sym typeface="Times Roman"/>
              </a:rPr>
              <a:t>a href</a:t>
            </a:r>
            <a:r>
              <a:rPr sz="1500">
                <a:latin typeface="Times Roman"/>
                <a:ea typeface="Times Roman"/>
                <a:cs typeface="Times Roman"/>
                <a:sym typeface="Times Roman"/>
              </a:rPr>
              <a:t>=</a:t>
            </a:r>
            <a:r>
              <a:rPr sz="1500">
                <a:solidFill>
                  <a:srgbClr val="942DD1"/>
                </a:solidFill>
                <a:latin typeface="Times Roman"/>
                <a:ea typeface="Times Roman"/>
                <a:cs typeface="Times Roman"/>
                <a:sym typeface="Times Roman"/>
              </a:rPr>
              <a:t>"http://www.cs.luther.edu"</a:t>
            </a:r>
            <a:r>
              <a:rPr sz="1500">
                <a:latin typeface="Times Roman"/>
                <a:ea typeface="Times Roman"/>
                <a:cs typeface="Times Roman"/>
                <a:sym typeface="Times Roman"/>
              </a:rPr>
              <a:t>&gt;Luther CS &lt;/</a:t>
            </a:r>
            <a:r>
              <a:rPr sz="1500">
                <a:solidFill>
                  <a:srgbClr val="0433FF"/>
                </a:solidFill>
                <a:latin typeface="Times Roman"/>
                <a:ea typeface="Times Roman"/>
                <a:cs typeface="Times Roman"/>
                <a:sym typeface="Times Roman"/>
              </a:rPr>
              <a:t>a</a:t>
            </a:r>
            <a:r>
              <a:rPr sz="1500">
                <a:latin typeface="Times Roman"/>
                <a:ea typeface="Times Roman"/>
                <a:cs typeface="Times Roman"/>
                <a:sym typeface="Times Roman"/>
              </a:rPr>
              <a:t>&gt;&lt;</a:t>
            </a:r>
            <a:r>
              <a:rPr sz="1500">
                <a:solidFill>
                  <a:srgbClr val="0433FF"/>
                </a:solidFill>
                <a:latin typeface="Times Roman"/>
                <a:ea typeface="Times Roman"/>
                <a:cs typeface="Times Roman"/>
                <a:sym typeface="Times Roman"/>
              </a:rPr>
              <a:t>h2</a:t>
            </a:r>
            <a:r>
              <a:rPr sz="1500">
                <a:latin typeface="Times Roman"/>
                <a:ea typeface="Times Roman"/>
                <a:cs typeface="Times Roman"/>
                <a:sym typeface="Times Roman"/>
              </a:rPr>
              <a:t>&gt;</a:t>
            </a:r>
          </a:p>
          <a:p>
            <a:pPr lvl="0" algn="l" defTabSz="457200">
              <a:defRPr sz="1800"/>
            </a:pPr>
            <a:r>
              <a:rPr sz="1500">
                <a:latin typeface="Times Roman"/>
                <a:ea typeface="Times Roman"/>
                <a:cs typeface="Times Roman"/>
                <a:sym typeface="Times Roman"/>
              </a:rPr>
              <a:t>&lt;/</a:t>
            </a:r>
            <a:r>
              <a:rPr sz="1500">
                <a:solidFill>
                  <a:srgbClr val="0433FF"/>
                </a:solidFill>
                <a:latin typeface="Times Roman"/>
                <a:ea typeface="Times Roman"/>
                <a:cs typeface="Times Roman"/>
                <a:sym typeface="Times Roman"/>
              </a:rPr>
              <a:t>body</a:t>
            </a:r>
            <a:r>
              <a:rPr sz="1500">
                <a:latin typeface="Times Roman"/>
                <a:ea typeface="Times Roman"/>
                <a:cs typeface="Times Roman"/>
                <a:sym typeface="Times Roman"/>
              </a:rPr>
              <a:t>&gt;</a:t>
            </a:r>
          </a:p>
          <a:p>
            <a:pPr lvl="0" algn="l" defTabSz="457200">
              <a:defRPr sz="1800"/>
            </a:pPr>
            <a:r>
              <a:rPr sz="1500">
                <a:latin typeface="Times Roman"/>
                <a:ea typeface="Times Roman"/>
                <a:cs typeface="Times Roman"/>
                <a:sym typeface="Times Roman"/>
              </a:rPr>
              <a:t>&lt;/</a:t>
            </a:r>
            <a:r>
              <a:rPr sz="1500">
                <a:solidFill>
                  <a:srgbClr val="0433FF"/>
                </a:solidFill>
                <a:latin typeface="Times Roman"/>
                <a:ea typeface="Times Roman"/>
                <a:cs typeface="Times Roman"/>
                <a:sym typeface="Times Roman"/>
              </a:rPr>
              <a:t>html</a:t>
            </a:r>
            <a:r>
              <a:rPr sz="1500">
                <a:latin typeface="Times Roman"/>
                <a:ea typeface="Times Roman"/>
                <a:cs typeface="Times Roman"/>
                <a:sym typeface="Times Roman"/>
              </a:rPr>
              <a:t>&gt;</a:t>
            </a:r>
          </a:p>
        </p:txBody>
      </p:sp>
      <p:pic>
        <p:nvPicPr>
          <p:cNvPr id="100" name="Screen Shot 2014-05-18 at 4.05.43 pm.png"/>
          <p:cNvPicPr/>
          <p:nvPr/>
        </p:nvPicPr>
        <p:blipFill>
          <a:blip r:embed="rId3">
            <a:extLst/>
          </a:blip>
          <a:stretch>
            <a:fillRect/>
          </a:stretch>
        </p:blipFill>
        <p:spPr>
          <a:xfrm>
            <a:off x="6202350" y="3796922"/>
            <a:ext cx="6153808" cy="3912356"/>
          </a:xfrm>
          <a:prstGeom prst="rect">
            <a:avLst/>
          </a:prstGeom>
          <a:ln w="12700">
            <a:miter lim="400000"/>
          </a:ln>
        </p:spPr>
      </p:pic>
    </p:spTree>
    <p:custDataLst>
      <p:tags r:id="rId1"/>
    </p:custData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p:cNvSpPr>
          <p:nvPr>
            <p:ph type="title"/>
          </p:nvPr>
        </p:nvSpPr>
        <p:spPr>
          <a:prstGeom prst="rect">
            <a:avLst/>
          </a:prstGeom>
        </p:spPr>
        <p:txBody>
          <a:bodyPr/>
          <a:lstStyle/>
          <a:p>
            <a:pPr lvl="0">
              <a:defRPr sz="1800"/>
            </a:pPr>
            <a:r>
              <a:rPr sz="8000"/>
              <a:t>More Terminology</a:t>
            </a:r>
          </a:p>
        </p:txBody>
      </p:sp>
      <p:sp>
        <p:nvSpPr>
          <p:cNvPr id="103" name="Shape 103"/>
          <p:cNvSpPr>
            <a:spLocks noGrp="1"/>
          </p:cNvSpPr>
          <p:nvPr>
            <p:ph type="body" idx="1"/>
          </p:nvPr>
        </p:nvSpPr>
        <p:spPr>
          <a:prstGeom prst="rect">
            <a:avLst/>
          </a:prstGeom>
        </p:spPr>
        <p:txBody>
          <a:bodyPr/>
          <a:lstStyle/>
          <a:p>
            <a:pPr marL="391159" lvl="0" indent="-391159" defTabSz="514095">
              <a:spcBef>
                <a:spcPts val="3600"/>
              </a:spcBef>
              <a:defRPr sz="1800"/>
            </a:pPr>
            <a:r>
              <a:rPr sz="3168"/>
              <a:t>Parent - a node is the parent of all nodes it connects to with outgoing edges.</a:t>
            </a:r>
          </a:p>
          <a:p>
            <a:pPr marL="391159" lvl="0" indent="-391159" defTabSz="514095">
              <a:spcBef>
                <a:spcPts val="3600"/>
              </a:spcBef>
              <a:defRPr sz="1800"/>
            </a:pPr>
            <a:r>
              <a:rPr sz="3168"/>
              <a:t>Children - all nodes with incoming edges from the same parent node are children of that node.</a:t>
            </a:r>
          </a:p>
          <a:p>
            <a:pPr marL="391159" lvl="0" indent="-391159" defTabSz="514095">
              <a:spcBef>
                <a:spcPts val="3600"/>
              </a:spcBef>
              <a:defRPr sz="1800"/>
            </a:pPr>
            <a:r>
              <a:rPr sz="3168"/>
              <a:t>Siblings - all nodes with the same parent are siblings.</a:t>
            </a:r>
          </a:p>
          <a:p>
            <a:pPr marL="391159" lvl="0" indent="-391159" defTabSz="514095">
              <a:spcBef>
                <a:spcPts val="3600"/>
              </a:spcBef>
              <a:defRPr sz="1800"/>
            </a:pPr>
            <a:r>
              <a:rPr sz="3168"/>
              <a:t>Level - the number of edges from the root node to this node. The root node is therefore level 0.</a:t>
            </a:r>
          </a:p>
          <a:p>
            <a:pPr marL="391159" lvl="0" indent="-391159" defTabSz="514095">
              <a:spcBef>
                <a:spcPts val="3600"/>
              </a:spcBef>
              <a:defRPr sz="1800"/>
            </a:pPr>
            <a:r>
              <a:rPr sz="3168"/>
              <a:t>Height - the height of a tree is the maximum level of all the nodes in the tree.</a:t>
            </a:r>
          </a:p>
        </p:txBody>
      </p:sp>
      <p:sp>
        <p:nvSpPr>
          <p:cNvPr id="104" name="Shape 104"/>
          <p:cNvSpPr>
            <a:spLocks noGrp="1"/>
          </p:cNvSpPr>
          <p:nvPr>
            <p:ph type="sldNum" sz="quarter" idx="2"/>
          </p:nvPr>
        </p:nvSpPr>
        <p:spPr>
          <a:xfrm>
            <a:off x="6375349" y="9251950"/>
            <a:ext cx="241402" cy="381000"/>
          </a:xfrm>
          <a:prstGeom prst="rect">
            <a:avLst/>
          </a:prstGeom>
          <a:extLst>
            <a:ext uri="{C572A759-6A51-4108-AA02-DFA0A04FC94B}">
              <ma14:wrappingTextBoxFlag xmlns="" xmlns:ma14="http://schemas.microsoft.com/office/mac/drawingml/2011/main" val="1"/>
            </a:ext>
          </a:extLst>
        </p:spPr>
        <p:txBody>
          <a:bodyPr/>
          <a:lstStyle/>
          <a:p>
            <a:pPr lvl="0"/>
            <a:fld id="{86CB4B4D-7CA3-9044-876B-883B54F8677D}" type="slidenum">
              <a:t>9</a:t>
            </a:fld>
            <a:endParaRPr/>
          </a:p>
        </p:txBody>
      </p:sp>
    </p:spTree>
    <p:custDataLst>
      <p:tags r:id="rId1"/>
    </p:custData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4248</TotalTime>
  <Words>1672</Words>
  <Application>Microsoft Office PowerPoint</Application>
  <PresentationFormat>Custom</PresentationFormat>
  <Paragraphs>271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White</vt:lpstr>
      <vt:lpstr>Introduction to Trees</vt:lpstr>
      <vt:lpstr>Why Trees?</vt:lpstr>
      <vt:lpstr>Different Types of Trees</vt:lpstr>
      <vt:lpstr>What is Special?</vt:lpstr>
      <vt:lpstr>Example - 20 questions</vt:lpstr>
      <vt:lpstr>Example - file systems</vt:lpstr>
      <vt:lpstr>Subtrees</vt:lpstr>
      <vt:lpstr>XML and HTML</vt:lpstr>
      <vt:lpstr>More Terminology</vt:lpstr>
      <vt:lpstr>Tree definition 1</vt:lpstr>
      <vt:lpstr>Tree definition 2</vt:lpstr>
      <vt:lpstr>Binary Trees</vt:lpstr>
      <vt:lpstr>But we can simply use lists</vt:lpstr>
      <vt:lpstr>[data, left, right]</vt:lpstr>
      <vt:lpstr>Binary Tree ADT</vt:lpstr>
      <vt:lpstr>My Version See binaryTreeLists.py and compare with the textbooks 6.4.1</vt:lpstr>
      <vt:lpstr>Inserting</vt:lpstr>
      <vt:lpstr>The other functions are straightforward</vt:lpstr>
      <vt:lpstr>Printing using str()</vt:lpstr>
      <vt:lpstr>Output</vt:lpstr>
      <vt:lpstr>K.I.S.S.</vt:lpstr>
      <vt:lpstr>Nodes and References</vt:lpstr>
      <vt:lpstr>More implementation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Trees</dc:title>
  <cp:lastModifiedBy>Andrew Luxton-Reilly</cp:lastModifiedBy>
  <cp:revision>5</cp:revision>
  <cp:lastPrinted>2015-05-17T21:24:07Z</cp:lastPrinted>
  <dcterms:modified xsi:type="dcterms:W3CDTF">2015-05-17T21:28:04Z</dcterms:modified>
</cp:coreProperties>
</file>