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0" y="-144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46992356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algn="ctr">
              <a:defRPr sz="3200">
                <a:latin typeface="+mn-lt"/>
                <a:ea typeface="+mn-ea"/>
                <a:cs typeface="+mn-cs"/>
                <a:sym typeface="Helvetica Light"/>
              </a:defRPr>
            </a:lvl1pPr>
            <a:lvl2pPr algn="ctr">
              <a:defRPr sz="3200">
                <a:latin typeface="+mn-lt"/>
                <a:ea typeface="+mn-ea"/>
                <a:cs typeface="+mn-cs"/>
                <a:sym typeface="Helvetica Light"/>
              </a:defRPr>
            </a:lvl2pPr>
            <a:lvl3pPr algn="ctr">
              <a:defRPr sz="3200">
                <a:latin typeface="+mn-lt"/>
                <a:ea typeface="+mn-ea"/>
                <a:cs typeface="+mn-cs"/>
                <a:sym typeface="Helvetica Light"/>
              </a:defRPr>
            </a:lvl3pPr>
            <a:lvl4pPr algn="ctr">
              <a:defRPr sz="3200">
                <a:latin typeface="+mn-lt"/>
                <a:ea typeface="+mn-ea"/>
                <a:cs typeface="+mn-cs"/>
                <a:sym typeface="Helvetica Light"/>
              </a:defRPr>
            </a:lvl4pPr>
            <a:lvl5pPr algn="ctr">
              <a:defRPr sz="3200"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9" name="Shape 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algn="ctr">
              <a:defRPr sz="3200">
                <a:latin typeface="+mn-lt"/>
                <a:ea typeface="+mn-ea"/>
                <a:cs typeface="+mn-cs"/>
                <a:sym typeface="Helvetica Light"/>
              </a:defRPr>
            </a:lvl1pPr>
            <a:lvl2pPr algn="ctr">
              <a:defRPr sz="3200">
                <a:latin typeface="+mn-lt"/>
                <a:ea typeface="+mn-ea"/>
                <a:cs typeface="+mn-cs"/>
                <a:sym typeface="Helvetica Light"/>
              </a:defRPr>
            </a:lvl2pPr>
            <a:lvl3pPr algn="ctr">
              <a:defRPr sz="3200">
                <a:latin typeface="+mn-lt"/>
                <a:ea typeface="+mn-ea"/>
                <a:cs typeface="+mn-cs"/>
                <a:sym typeface="Helvetica Light"/>
              </a:defRPr>
            </a:lvl3pPr>
            <a:lvl4pPr algn="ctr">
              <a:defRPr sz="3200">
                <a:latin typeface="+mn-lt"/>
                <a:ea typeface="+mn-ea"/>
                <a:cs typeface="+mn-cs"/>
                <a:sym typeface="Helvetica Light"/>
              </a:defRPr>
            </a:lvl4pPr>
            <a:lvl5pPr algn="ctr">
              <a:defRPr sz="3200"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algn="ctr">
              <a:defRPr sz="3200">
                <a:latin typeface="+mn-lt"/>
                <a:ea typeface="+mn-ea"/>
                <a:cs typeface="+mn-cs"/>
                <a:sym typeface="Helvetica Light"/>
              </a:defRPr>
            </a:lvl1pPr>
            <a:lvl2pPr algn="ctr">
              <a:defRPr sz="3200">
                <a:latin typeface="+mn-lt"/>
                <a:ea typeface="+mn-ea"/>
                <a:cs typeface="+mn-cs"/>
                <a:sym typeface="Helvetica Light"/>
              </a:defRPr>
            </a:lvl2pPr>
            <a:lvl3pPr algn="ctr">
              <a:defRPr sz="3200">
                <a:latin typeface="+mn-lt"/>
                <a:ea typeface="+mn-ea"/>
                <a:cs typeface="+mn-cs"/>
                <a:sym typeface="Helvetica Light"/>
              </a:defRPr>
            </a:lvl3pPr>
            <a:lvl4pPr algn="ctr">
              <a:defRPr sz="3200">
                <a:latin typeface="+mn-lt"/>
                <a:ea typeface="+mn-ea"/>
                <a:cs typeface="+mn-cs"/>
                <a:sym typeface="Helvetica Light"/>
              </a:defRPr>
            </a:lvl4pPr>
            <a:lvl5pPr algn="ctr">
              <a:defRPr sz="3200"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500"/>
              <a:t>Body Level One</a:t>
            </a:r>
          </a:p>
          <a:p>
            <a:pPr lvl="1">
              <a:defRPr sz="1800"/>
            </a:pPr>
            <a:r>
              <a:rPr sz="2500"/>
              <a:t>Body Level Two</a:t>
            </a:r>
          </a:p>
          <a:p>
            <a:pPr lvl="2">
              <a:defRPr sz="1800"/>
            </a:pPr>
            <a:r>
              <a:rPr sz="2500"/>
              <a:t>Body Level Three</a:t>
            </a:r>
          </a:p>
          <a:p>
            <a:pPr lvl="3">
              <a:defRPr sz="1800"/>
            </a:pPr>
            <a:r>
              <a:rPr sz="2500"/>
              <a:t>Body Level Four</a:t>
            </a:r>
          </a:p>
          <a:p>
            <a:pPr lvl="4">
              <a:defRPr sz="1800"/>
            </a:pPr>
            <a:r>
              <a:rPr sz="2500"/>
              <a:t>Body Level Five</a:t>
            </a:r>
          </a:p>
        </p:txBody>
      </p:sp>
      <p:sp>
        <p:nvSpPr>
          <p:cNvPr id="27" name="Shape 2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444500" indent="-444500">
              <a:spcBef>
                <a:spcPts val="4200"/>
              </a:spcBef>
              <a:buSzPct val="75000"/>
              <a:buChar char="•"/>
              <a:defRPr sz="3600">
                <a:latin typeface="+mn-lt"/>
                <a:ea typeface="+mn-ea"/>
                <a:cs typeface="+mn-cs"/>
                <a:sym typeface="Helvetica Light"/>
              </a:defRPr>
            </a:lvl1pPr>
            <a:lvl2pPr marL="889000" indent="-444500">
              <a:spcBef>
                <a:spcPts val="4200"/>
              </a:spcBef>
              <a:buSzPct val="75000"/>
              <a:buChar char="•"/>
              <a:defRPr sz="3600">
                <a:latin typeface="+mn-lt"/>
                <a:ea typeface="+mn-ea"/>
                <a:cs typeface="+mn-cs"/>
                <a:sym typeface="Helvetica Light"/>
              </a:defRPr>
            </a:lvl2pPr>
            <a:lvl3pPr marL="1333500" indent="-444500">
              <a:spcBef>
                <a:spcPts val="4200"/>
              </a:spcBef>
              <a:buSzPct val="75000"/>
              <a:buChar char="•"/>
              <a:defRPr sz="3600">
                <a:latin typeface="+mn-lt"/>
                <a:ea typeface="+mn-ea"/>
                <a:cs typeface="+mn-cs"/>
                <a:sym typeface="Helvetica Light"/>
              </a:defRPr>
            </a:lvl3pPr>
            <a:lvl4pPr marL="1778000" indent="-444500">
              <a:spcBef>
                <a:spcPts val="4200"/>
              </a:spcBef>
              <a:buSzPct val="75000"/>
              <a:buChar char="•"/>
              <a:defRPr sz="3600">
                <a:latin typeface="+mn-lt"/>
                <a:ea typeface="+mn-ea"/>
                <a:cs typeface="+mn-cs"/>
                <a:sym typeface="Helvetica Light"/>
              </a:defRPr>
            </a:lvl4pPr>
            <a:lvl5pPr marL="2222500" indent="-444500">
              <a:spcBef>
                <a:spcPts val="4200"/>
              </a:spcBef>
              <a:buSzPct val="75000"/>
              <a:buChar char="•"/>
              <a:defRPr sz="3600"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4" name="Shape 34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SzPct val="75000"/>
              <a:buChar char="•"/>
              <a:defRPr sz="2800">
                <a:latin typeface="+mn-lt"/>
                <a:ea typeface="+mn-ea"/>
                <a:cs typeface="+mn-cs"/>
                <a:sym typeface="Helvetica Light"/>
              </a:defRPr>
            </a:lvl1pPr>
            <a:lvl2pPr marL="685800" indent="-342900">
              <a:spcBef>
                <a:spcPts val="3200"/>
              </a:spcBef>
              <a:buSzPct val="75000"/>
              <a:buChar char="•"/>
              <a:defRPr sz="2800">
                <a:latin typeface="+mn-lt"/>
                <a:ea typeface="+mn-ea"/>
                <a:cs typeface="+mn-cs"/>
                <a:sym typeface="Helvetica Light"/>
              </a:defRPr>
            </a:lvl2pPr>
            <a:lvl3pPr marL="1028700" indent="-342900">
              <a:spcBef>
                <a:spcPts val="3200"/>
              </a:spcBef>
              <a:buSzPct val="75000"/>
              <a:buChar char="•"/>
              <a:defRPr sz="2800">
                <a:latin typeface="+mn-lt"/>
                <a:ea typeface="+mn-ea"/>
                <a:cs typeface="+mn-cs"/>
                <a:sym typeface="Helvetica Light"/>
              </a:defRPr>
            </a:lvl3pPr>
            <a:lvl4pPr marL="1371600" indent="-342900">
              <a:spcBef>
                <a:spcPts val="3200"/>
              </a:spcBef>
              <a:buSzPct val="75000"/>
              <a:buChar char="•"/>
              <a:defRPr sz="2800">
                <a:latin typeface="+mn-lt"/>
                <a:ea typeface="+mn-ea"/>
                <a:cs typeface="+mn-cs"/>
                <a:sym typeface="Helvetica Light"/>
              </a:defRPr>
            </a:lvl4pPr>
            <a:lvl5pPr marL="1714500" indent="-342900">
              <a:spcBef>
                <a:spcPts val="3200"/>
              </a:spcBef>
              <a:buSzPct val="75000"/>
              <a:buChar char="•"/>
              <a:defRPr sz="2800"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35" name="Shape 3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 marL="444500" indent="-444500">
              <a:spcBef>
                <a:spcPts val="4200"/>
              </a:spcBef>
              <a:buSzPct val="75000"/>
              <a:buChar char="•"/>
              <a:defRPr sz="3600">
                <a:latin typeface="+mn-lt"/>
                <a:ea typeface="+mn-ea"/>
                <a:cs typeface="+mn-cs"/>
                <a:sym typeface="Helvetica Light"/>
              </a:defRPr>
            </a:lvl1pPr>
            <a:lvl2pPr marL="889000" indent="-444500">
              <a:spcBef>
                <a:spcPts val="4200"/>
              </a:spcBef>
              <a:buSzPct val="75000"/>
              <a:buChar char="•"/>
              <a:defRPr sz="3600">
                <a:latin typeface="+mn-lt"/>
                <a:ea typeface="+mn-ea"/>
                <a:cs typeface="+mn-cs"/>
                <a:sym typeface="Helvetica Light"/>
              </a:defRPr>
            </a:lvl2pPr>
            <a:lvl3pPr marL="1333500" indent="-444500">
              <a:spcBef>
                <a:spcPts val="4200"/>
              </a:spcBef>
              <a:buSzPct val="75000"/>
              <a:buChar char="•"/>
              <a:defRPr sz="3600">
                <a:latin typeface="+mn-lt"/>
                <a:ea typeface="+mn-ea"/>
                <a:cs typeface="+mn-cs"/>
                <a:sym typeface="Helvetica Light"/>
              </a:defRPr>
            </a:lvl3pPr>
            <a:lvl4pPr marL="1778000" indent="-444500">
              <a:spcBef>
                <a:spcPts val="4200"/>
              </a:spcBef>
              <a:buSzPct val="75000"/>
              <a:buChar char="•"/>
              <a:defRPr sz="3600">
                <a:latin typeface="+mn-lt"/>
                <a:ea typeface="+mn-ea"/>
                <a:cs typeface="+mn-cs"/>
                <a:sym typeface="Helvetica Light"/>
              </a:defRPr>
            </a:lvl4pPr>
            <a:lvl5pPr marL="2222500" indent="-444500">
              <a:spcBef>
                <a:spcPts val="4200"/>
              </a:spcBef>
              <a:buSzPct val="75000"/>
              <a:buChar char="•"/>
              <a:defRPr sz="3600"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  <p:sp>
        <p:nvSpPr>
          <p:cNvPr id="38" name="Shape 3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2500"/>
              <a:t>Body Level One</a:t>
            </a:r>
          </a:p>
          <a:p>
            <a:pPr lvl="1">
              <a:defRPr sz="1800"/>
            </a:pPr>
            <a:r>
              <a:rPr sz="2500"/>
              <a:t>Body Level Two</a:t>
            </a:r>
          </a:p>
          <a:p>
            <a:pPr lvl="2">
              <a:defRPr sz="1800"/>
            </a:pPr>
            <a:r>
              <a:rPr sz="2500"/>
              <a:t>Body Level Three</a:t>
            </a:r>
          </a:p>
          <a:p>
            <a:pPr lvl="3">
              <a:defRPr sz="1800"/>
            </a:pPr>
            <a:r>
              <a:rPr sz="2500"/>
              <a:t>Body Level Four</a:t>
            </a:r>
          </a:p>
          <a:p>
            <a:pPr lvl="4">
              <a:defRPr sz="1800"/>
            </a:pPr>
            <a:r>
              <a:rPr sz="2500"/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>
              <a:defRPr sz="1800"/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5" name="Shape 5"/>
          <p:cNvSpPr/>
          <p:nvPr/>
        </p:nvSpPr>
        <p:spPr>
          <a:xfrm>
            <a:off x="370319" y="9283700"/>
            <a:ext cx="2205762" cy="31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/>
            </a:lvl1pPr>
          </a:lstStyle>
          <a:p>
            <a:pPr lvl="0">
              <a:defRPr sz="1800"/>
            </a:pPr>
            <a:r>
              <a:rPr sz="1400"/>
              <a:t>107 - Regular Expressions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defTabSz="584200">
        <a:defRPr sz="2500">
          <a:latin typeface="Courier"/>
          <a:ea typeface="Courier"/>
          <a:cs typeface="Courier"/>
          <a:sym typeface="Courier"/>
        </a:defRPr>
      </a:lvl1pPr>
      <a:lvl2pPr indent="228600" defTabSz="584200">
        <a:defRPr sz="2500">
          <a:latin typeface="Courier"/>
          <a:ea typeface="Courier"/>
          <a:cs typeface="Courier"/>
          <a:sym typeface="Courier"/>
        </a:defRPr>
      </a:lvl2pPr>
      <a:lvl3pPr indent="457200" defTabSz="584200">
        <a:defRPr sz="2500">
          <a:latin typeface="Courier"/>
          <a:ea typeface="Courier"/>
          <a:cs typeface="Courier"/>
          <a:sym typeface="Courier"/>
        </a:defRPr>
      </a:lvl3pPr>
      <a:lvl4pPr indent="685800" defTabSz="584200">
        <a:defRPr sz="2500">
          <a:latin typeface="Courier"/>
          <a:ea typeface="Courier"/>
          <a:cs typeface="Courier"/>
          <a:sym typeface="Courier"/>
        </a:defRPr>
      </a:lvl4pPr>
      <a:lvl5pPr indent="914400" defTabSz="584200">
        <a:defRPr sz="2500">
          <a:latin typeface="Courier"/>
          <a:ea typeface="Courier"/>
          <a:cs typeface="Courier"/>
          <a:sym typeface="Courier"/>
        </a:defRPr>
      </a:lvl5pPr>
      <a:lvl6pPr indent="1143000" defTabSz="584200">
        <a:defRPr sz="2500">
          <a:latin typeface="Courier"/>
          <a:ea typeface="Courier"/>
          <a:cs typeface="Courier"/>
          <a:sym typeface="Courier"/>
        </a:defRPr>
      </a:lvl6pPr>
      <a:lvl7pPr indent="1371600" defTabSz="584200">
        <a:defRPr sz="2500">
          <a:latin typeface="Courier"/>
          <a:ea typeface="Courier"/>
          <a:cs typeface="Courier"/>
          <a:sym typeface="Courier"/>
        </a:defRPr>
      </a:lvl7pPr>
      <a:lvl8pPr indent="1600200" defTabSz="584200">
        <a:defRPr sz="2500">
          <a:latin typeface="Courier"/>
          <a:ea typeface="Courier"/>
          <a:cs typeface="Courier"/>
          <a:sym typeface="Courier"/>
        </a:defRPr>
      </a:lvl8pPr>
      <a:lvl9pPr indent="1828800" defTabSz="584200">
        <a:defRPr sz="2500">
          <a:latin typeface="Courier"/>
          <a:ea typeface="Courier"/>
          <a:cs typeface="Courier"/>
          <a:sym typeface="Courier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one_two@three.four.com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More on Regular Expressions</a:t>
            </a:r>
          </a:p>
        </p:txBody>
      </p:sp>
      <p:sp>
        <p:nvSpPr>
          <p:cNvPr id="51" name="Shape 5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52" name="Shape 52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</a:t>
            </a:fld>
            <a:endParaRPr/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Replacement</a:t>
            </a:r>
          </a:p>
        </p:txBody>
      </p:sp>
      <p:sp>
        <p:nvSpPr>
          <p:cNvPr id="87" name="Shape 8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Just as you can replace any part of a string with the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replace</a:t>
            </a:r>
            <a:r>
              <a:rPr sz="3600"/>
              <a:t> method you can do the same with regular expression matches and the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sub</a:t>
            </a:r>
            <a:r>
              <a:rPr sz="3600"/>
              <a:t> method.</a:t>
            </a:r>
          </a:p>
          <a:p>
            <a:pPr marL="0" lvl="0" indent="0">
              <a:buSzTx/>
              <a:buNone/>
              <a:defRPr sz="1800"/>
            </a:pPr>
            <a:r>
              <a:rPr sz="2700">
                <a:latin typeface="Courier"/>
                <a:ea typeface="Courier"/>
                <a:cs typeface="Courier"/>
                <a:sym typeface="Courier"/>
              </a:rPr>
              <a:t>&gt;&gt;&gt; s = "Replace all of my vowels with underscores."</a:t>
            </a:r>
          </a:p>
          <a:p>
            <a:pPr marL="0" lvl="0" indent="0">
              <a:spcBef>
                <a:spcPts val="0"/>
              </a:spcBef>
              <a:buSzTx/>
              <a:buNone/>
              <a:defRPr sz="1800"/>
            </a:pPr>
            <a:r>
              <a:rPr sz="2700">
                <a:latin typeface="Courier"/>
                <a:ea typeface="Courier"/>
                <a:cs typeface="Courier"/>
                <a:sym typeface="Courier"/>
              </a:rPr>
              <a:t>&gt;&gt;&gt; re.sub(r'[aeiou]', '_', s)</a:t>
            </a:r>
          </a:p>
          <a:p>
            <a:pPr marL="0" lvl="0" indent="0">
              <a:spcBef>
                <a:spcPts val="0"/>
              </a:spcBef>
              <a:buSzTx/>
              <a:buNone/>
              <a:defRPr sz="1800"/>
            </a:pPr>
            <a:r>
              <a:rPr sz="2700">
                <a:latin typeface="Courier"/>
                <a:ea typeface="Courier"/>
                <a:cs typeface="Courier"/>
                <a:sym typeface="Courier"/>
              </a:rPr>
              <a:t>'R_pl_c_ _ll _f my v_w_ls w_th _nd_rsc_r_s.'</a:t>
            </a:r>
          </a:p>
        </p:txBody>
      </p:sp>
      <p:sp>
        <p:nvSpPr>
          <p:cNvPr id="88" name="Shape 8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10</a:t>
            </a:fld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More character classes</a:t>
            </a:r>
          </a:p>
        </p:txBody>
      </p:sp>
      <p:sp>
        <p:nvSpPr>
          <p:cNvPr id="55" name="Shape 5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 dirty="0">
                <a:latin typeface="Courier"/>
                <a:ea typeface="Courier"/>
                <a:cs typeface="Courier"/>
                <a:sym typeface="Courier"/>
              </a:rPr>
              <a:t>\s</a:t>
            </a:r>
            <a:r>
              <a:rPr sz="3600" dirty="0"/>
              <a:t> matches any whitespace character (space, tab, newline </a:t>
            </a:r>
            <a:r>
              <a:rPr sz="3600" dirty="0" err="1"/>
              <a:t>etc</a:t>
            </a:r>
            <a:r>
              <a:rPr sz="3600" dirty="0"/>
              <a:t>)</a:t>
            </a:r>
          </a:p>
          <a:p>
            <a:pPr lvl="0">
              <a:defRPr sz="1800"/>
            </a:pPr>
            <a:r>
              <a:rPr sz="3600" dirty="0">
                <a:latin typeface="Courier"/>
                <a:ea typeface="Courier"/>
                <a:cs typeface="Courier"/>
                <a:sym typeface="Courier"/>
              </a:rPr>
              <a:t>\w</a:t>
            </a:r>
            <a:r>
              <a:rPr sz="3600" dirty="0"/>
              <a:t> matches a word character (letters, numbers, underscore)</a:t>
            </a:r>
          </a:p>
          <a:p>
            <a:pPr lvl="0">
              <a:defRPr sz="1800"/>
            </a:pPr>
            <a:r>
              <a:rPr sz="3600" dirty="0">
                <a:latin typeface="Courier"/>
                <a:ea typeface="Courier"/>
                <a:cs typeface="Courier"/>
                <a:sym typeface="Courier"/>
              </a:rPr>
              <a:t>\b</a:t>
            </a:r>
            <a:r>
              <a:rPr sz="3600" dirty="0"/>
              <a:t> matches an empty string at the beginning or end of a word </a:t>
            </a:r>
          </a:p>
        </p:txBody>
      </p:sp>
      <p:sp>
        <p:nvSpPr>
          <p:cNvPr id="56" name="Shape 56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</a:t>
            </a:fld>
            <a:endParaRPr/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1622">
              <a:defRPr sz="7280"/>
            </a:lvl1pPr>
          </a:lstStyle>
          <a:p>
            <a:pPr lvl="0">
              <a:defRPr sz="1800"/>
            </a:pPr>
            <a:r>
              <a:rPr sz="7280"/>
              <a:t>What would the match be?</a:t>
            </a:r>
          </a:p>
        </p:txBody>
      </p:sp>
      <p:sp>
        <p:nvSpPr>
          <p:cNvPr id="59" name="Shape 5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 dirty="0"/>
              <a:t>For the string</a:t>
            </a:r>
            <a:r>
              <a:rPr sz="3600" dirty="0">
                <a:latin typeface="Courier"/>
                <a:ea typeface="Courier"/>
                <a:cs typeface="Courier"/>
                <a:sym typeface="Courier"/>
              </a:rPr>
              <a:t> 'The quick brown fox jumps over the lazy dog.'</a:t>
            </a:r>
            <a:endParaRPr sz="3600" dirty="0"/>
          </a:p>
          <a:p>
            <a:pPr lvl="0">
              <a:defRPr sz="1800"/>
            </a:pPr>
            <a:r>
              <a:rPr lang="en-NZ" sz="3600" dirty="0" smtClean="0">
                <a:latin typeface="Courier"/>
                <a:ea typeface="Courier"/>
                <a:cs typeface="Courier"/>
                <a:sym typeface="Courier"/>
              </a:rPr>
              <a:t>\w</a:t>
            </a:r>
            <a:r>
              <a:rPr sz="3600" dirty="0" smtClean="0">
                <a:latin typeface="Courier"/>
                <a:ea typeface="Courier"/>
                <a:cs typeface="Courier"/>
                <a:sym typeface="Courier"/>
              </a:rPr>
              <a:t>*</a:t>
            </a:r>
            <a:endParaRPr sz="3600" dirty="0"/>
          </a:p>
          <a:p>
            <a:pPr lvl="0">
              <a:defRPr sz="1800"/>
            </a:pPr>
            <a:r>
              <a:rPr sz="3600" dirty="0">
                <a:latin typeface="Courier"/>
                <a:ea typeface="Courier"/>
                <a:cs typeface="Courier"/>
                <a:sym typeface="Courier"/>
              </a:rPr>
              <a:t>\s\w*</a:t>
            </a:r>
            <a:endParaRPr sz="3600" dirty="0"/>
          </a:p>
          <a:p>
            <a:pPr lvl="0">
              <a:defRPr sz="1800"/>
            </a:pPr>
            <a:r>
              <a:rPr sz="3600" dirty="0">
                <a:latin typeface="Courier"/>
                <a:ea typeface="Courier"/>
                <a:cs typeface="Courier"/>
                <a:sym typeface="Courier"/>
              </a:rPr>
              <a:t>.*z.*</a:t>
            </a:r>
            <a:endParaRPr sz="3600" dirty="0"/>
          </a:p>
          <a:p>
            <a:pPr lvl="0">
              <a:defRPr sz="1800"/>
            </a:pPr>
            <a:r>
              <a:rPr sz="3600" dirty="0">
                <a:latin typeface="Courier"/>
                <a:ea typeface="Courier"/>
                <a:cs typeface="Courier"/>
                <a:sym typeface="Courier"/>
              </a:rPr>
              <a:t>\w*z\w*</a:t>
            </a:r>
          </a:p>
        </p:txBody>
      </p:sp>
      <p:sp>
        <p:nvSpPr>
          <p:cNvPr id="60" name="Shape 60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3</a:t>
            </a:fld>
            <a:endParaRPr/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Verifying a credit card</a:t>
            </a:r>
          </a:p>
        </p:txBody>
      </p:sp>
      <p:sp>
        <p:nvSpPr>
          <p:cNvPr id="63" name="Shape 6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 dirty="0"/>
              <a:t>How do we check for a number such as </a:t>
            </a:r>
          </a:p>
          <a:p>
            <a:pPr marL="0" lvl="0" indent="0">
              <a:spcBef>
                <a:spcPts val="0"/>
              </a:spcBef>
              <a:buSzTx/>
              <a:buNone/>
              <a:defRPr sz="1800"/>
            </a:pPr>
            <a:r>
              <a:rPr sz="3600" dirty="0"/>
              <a:t>   </a:t>
            </a:r>
            <a:r>
              <a:rPr sz="3600" dirty="0">
                <a:latin typeface="Courier"/>
                <a:ea typeface="Courier"/>
                <a:cs typeface="Courier"/>
                <a:sym typeface="Courier"/>
              </a:rPr>
              <a:t>1234 5678 9012 3457</a:t>
            </a:r>
            <a:r>
              <a:rPr sz="3600" dirty="0"/>
              <a:t>?</a:t>
            </a:r>
          </a:p>
          <a:p>
            <a:pPr lvl="0">
              <a:defRPr sz="1800"/>
            </a:pPr>
            <a:r>
              <a:rPr sz="3600" dirty="0"/>
              <a:t>Start with </a:t>
            </a:r>
          </a:p>
          <a:p>
            <a:pPr marL="0" lvl="1" indent="228600">
              <a:spcBef>
                <a:spcPts val="1200"/>
              </a:spcBef>
              <a:buSzTx/>
              <a:buNone/>
              <a:defRPr sz="1800"/>
            </a:pPr>
            <a:r>
              <a:rPr sz="2800" dirty="0">
                <a:latin typeface="Courier"/>
                <a:ea typeface="Courier"/>
                <a:cs typeface="Courier"/>
                <a:sym typeface="Courier"/>
              </a:rPr>
              <a:t>\b\d{4}[ -]\d{4}[ -]\d{4}[ -]\d{4}\b</a:t>
            </a:r>
            <a:endParaRPr sz="2800" dirty="0"/>
          </a:p>
          <a:p>
            <a:pPr lvl="0">
              <a:defRPr sz="1800"/>
            </a:pPr>
            <a:r>
              <a:rPr sz="3600" dirty="0"/>
              <a:t>We can group the 3 repeating patterns to </a:t>
            </a:r>
          </a:p>
          <a:p>
            <a:pPr marL="0" lvl="1" indent="228600">
              <a:spcBef>
                <a:spcPts val="1200"/>
              </a:spcBef>
              <a:buSzTx/>
              <a:buNone/>
              <a:defRPr sz="1800"/>
            </a:pPr>
            <a:r>
              <a:rPr sz="2800" dirty="0">
                <a:latin typeface="Courier"/>
                <a:ea typeface="Courier"/>
                <a:cs typeface="Courier"/>
                <a:sym typeface="Courier"/>
              </a:rPr>
              <a:t>\b(\d{4}[ -]){3}\d{4}\b</a:t>
            </a:r>
          </a:p>
        </p:txBody>
      </p:sp>
      <p:sp>
        <p:nvSpPr>
          <p:cNvPr id="64" name="Shape 64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4</a:t>
            </a:fld>
            <a:endParaRPr/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Extracting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100" dirty="0"/>
              <a:t># The regex will accept any 16 digit number which has 4 groups </a:t>
            </a:r>
          </a:p>
          <a:p>
            <a:pPr lvl="0">
              <a:defRPr sz="1800"/>
            </a:pPr>
            <a:r>
              <a:rPr sz="2100" dirty="0"/>
              <a:t># of 4 digits.</a:t>
            </a:r>
          </a:p>
          <a:p>
            <a:pPr lvl="0">
              <a:defRPr sz="1800"/>
            </a:pPr>
            <a:r>
              <a:rPr sz="2100" dirty="0"/>
              <a:t># Each of the groups is separated by a space or a dash '-'.</a:t>
            </a:r>
          </a:p>
          <a:p>
            <a:pPr lvl="0">
              <a:defRPr sz="1800"/>
            </a:pPr>
            <a:r>
              <a:rPr sz="2100" dirty="0"/>
              <a:t># There can be text before or after the card number.</a:t>
            </a:r>
          </a:p>
          <a:p>
            <a:pPr lvl="0">
              <a:defRPr sz="1800"/>
            </a:pPr>
            <a:endParaRPr sz="2100" dirty="0"/>
          </a:p>
          <a:p>
            <a:pPr lvl="0">
              <a:defRPr sz="1800"/>
            </a:pPr>
            <a:r>
              <a:rPr sz="2100" dirty="0"/>
              <a:t>card = 'my card number is 1234 5678 9012 3452 don\'t tell anyone.'</a:t>
            </a:r>
          </a:p>
          <a:p>
            <a:pPr lvl="0">
              <a:defRPr sz="1800"/>
            </a:pPr>
            <a:endParaRPr sz="2100" dirty="0"/>
          </a:p>
          <a:p>
            <a:pPr lvl="0">
              <a:defRPr sz="1800"/>
            </a:pPr>
            <a:r>
              <a:rPr sz="2100" dirty="0"/>
              <a:t>pattern = r'\b(\d{4}[ -]){3}\d{4}\b'</a:t>
            </a:r>
          </a:p>
          <a:p>
            <a:pPr lvl="0">
              <a:defRPr sz="1800"/>
            </a:pPr>
            <a:r>
              <a:rPr sz="2100" dirty="0"/>
              <a:t>match = </a:t>
            </a:r>
            <a:r>
              <a:rPr sz="2100" dirty="0" err="1"/>
              <a:t>re.search</a:t>
            </a:r>
            <a:r>
              <a:rPr sz="2100" dirty="0"/>
              <a:t>(pattern, card)</a:t>
            </a:r>
          </a:p>
          <a:p>
            <a:pPr lvl="0">
              <a:defRPr sz="1800"/>
            </a:pPr>
            <a:endParaRPr sz="2100" dirty="0"/>
          </a:p>
          <a:p>
            <a:pPr lvl="0">
              <a:defRPr sz="1800"/>
            </a:pPr>
            <a:r>
              <a:rPr sz="2100" dirty="0"/>
              <a:t>if match:</a:t>
            </a:r>
          </a:p>
          <a:p>
            <a:pPr lvl="0">
              <a:defRPr sz="1800"/>
            </a:pPr>
            <a:r>
              <a:rPr sz="2100" dirty="0"/>
              <a:t>    print(</a:t>
            </a:r>
            <a:r>
              <a:rPr sz="2100" dirty="0" err="1"/>
              <a:t>match.group</a:t>
            </a:r>
            <a:r>
              <a:rPr sz="2100" dirty="0"/>
              <a:t>(), '- ', end='')</a:t>
            </a:r>
          </a:p>
          <a:p>
            <a:pPr lvl="0">
              <a:defRPr sz="1800"/>
            </a:pPr>
            <a:r>
              <a:rPr sz="2100" dirty="0"/>
              <a:t>    number = </a:t>
            </a:r>
            <a:r>
              <a:rPr sz="2100" dirty="0" err="1"/>
              <a:t>match.group</a:t>
            </a:r>
            <a:r>
              <a:rPr sz="2100" dirty="0"/>
              <a:t>().replace(' ','')</a:t>
            </a:r>
          </a:p>
          <a:p>
            <a:pPr lvl="0">
              <a:defRPr sz="1800"/>
            </a:pPr>
            <a:r>
              <a:rPr sz="2100" dirty="0"/>
              <a:t>    </a:t>
            </a:r>
            <a:r>
              <a:rPr sz="2100" dirty="0" err="1"/>
              <a:t>luhn</a:t>
            </a:r>
            <a:r>
              <a:rPr sz="2100" dirty="0"/>
              <a:t>(number)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5</a:t>
            </a:fld>
            <a:endParaRPr/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Luhn Algorithm</a:t>
            </a:r>
          </a:p>
        </p:txBody>
      </p:sp>
      <p:sp>
        <p:nvSpPr>
          <p:cNvPr id="71" name="Shape 7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414781">
              <a:defRPr sz="1800"/>
            </a:pPr>
            <a:r>
              <a:rPr sz="1775" dirty="0" err="1"/>
              <a:t>def</a:t>
            </a:r>
            <a:r>
              <a:rPr sz="1775" dirty="0"/>
              <a:t> </a:t>
            </a:r>
            <a:r>
              <a:rPr sz="1775" dirty="0" err="1"/>
              <a:t>add_digits</a:t>
            </a:r>
            <a:r>
              <a:rPr sz="1775" dirty="0"/>
              <a:t>(string):</a:t>
            </a:r>
          </a:p>
          <a:p>
            <a:pPr lvl="0" defTabSz="414781">
              <a:defRPr sz="1800"/>
            </a:pPr>
            <a:r>
              <a:rPr sz="1775" dirty="0"/>
              <a:t>    '''Converts the chars of string into </a:t>
            </a:r>
            <a:r>
              <a:rPr sz="1775" dirty="0" err="1"/>
              <a:t>ints</a:t>
            </a:r>
            <a:r>
              <a:rPr sz="1775" dirty="0"/>
              <a:t> and adds them.</a:t>
            </a:r>
          </a:p>
          <a:p>
            <a:pPr lvl="0" defTabSz="414781">
              <a:defRPr sz="1800"/>
            </a:pPr>
            <a:r>
              <a:rPr sz="1775" dirty="0"/>
              <a:t>    </a:t>
            </a:r>
          </a:p>
          <a:p>
            <a:pPr lvl="0" defTabSz="414781">
              <a:defRPr sz="1800"/>
            </a:pPr>
            <a:r>
              <a:rPr sz="1775" dirty="0"/>
              <a:t>    string must only consist of digits</a:t>
            </a:r>
          </a:p>
          <a:p>
            <a:pPr lvl="0" defTabSz="414781">
              <a:defRPr sz="1800"/>
            </a:pPr>
            <a:r>
              <a:rPr sz="1775" dirty="0"/>
              <a:t>    '''</a:t>
            </a:r>
          </a:p>
          <a:p>
            <a:pPr lvl="0" defTabSz="414781">
              <a:defRPr sz="1800"/>
            </a:pPr>
            <a:r>
              <a:rPr sz="1775" dirty="0"/>
              <a:t>   return sum([</a:t>
            </a:r>
            <a:r>
              <a:rPr sz="1775" dirty="0" err="1"/>
              <a:t>int</a:t>
            </a:r>
            <a:r>
              <a:rPr sz="1775" dirty="0"/>
              <a:t>(c) for c in string])</a:t>
            </a:r>
          </a:p>
          <a:p>
            <a:pPr lvl="0" defTabSz="414781">
              <a:defRPr sz="1800"/>
            </a:pPr>
            <a:endParaRPr sz="1775" dirty="0"/>
          </a:p>
          <a:p>
            <a:pPr lvl="0" defTabSz="414781">
              <a:defRPr sz="1800"/>
            </a:pPr>
            <a:r>
              <a:rPr sz="1775" dirty="0" err="1"/>
              <a:t>def</a:t>
            </a:r>
            <a:r>
              <a:rPr sz="1775" dirty="0"/>
              <a:t> </a:t>
            </a:r>
            <a:r>
              <a:rPr sz="1775" dirty="0" err="1"/>
              <a:t>luhn</a:t>
            </a:r>
            <a:r>
              <a:rPr sz="1775" dirty="0"/>
              <a:t>(string):</a:t>
            </a:r>
          </a:p>
          <a:p>
            <a:pPr lvl="0" defTabSz="414781">
              <a:defRPr sz="1800"/>
            </a:pPr>
            <a:r>
              <a:rPr sz="1775" dirty="0"/>
              <a:t>    '''Print a result determined by the string and </a:t>
            </a:r>
            <a:r>
              <a:rPr sz="1775" dirty="0" err="1"/>
              <a:t>Luhn</a:t>
            </a:r>
            <a:r>
              <a:rPr sz="1775" dirty="0"/>
              <a:t> algorithm.</a:t>
            </a:r>
          </a:p>
          <a:p>
            <a:pPr lvl="0" defTabSz="414781">
              <a:defRPr sz="1800"/>
            </a:pPr>
            <a:r>
              <a:rPr sz="1775" dirty="0"/>
              <a:t>    </a:t>
            </a:r>
          </a:p>
          <a:p>
            <a:pPr lvl="0" defTabSz="414781">
              <a:defRPr sz="1800"/>
            </a:pPr>
            <a:r>
              <a:rPr sz="1775" dirty="0"/>
              <a:t>    'possible' if string is ok</a:t>
            </a:r>
          </a:p>
          <a:p>
            <a:pPr lvl="0" defTabSz="414781">
              <a:defRPr sz="1800"/>
            </a:pPr>
            <a:r>
              <a:rPr sz="1775" dirty="0"/>
              <a:t>    'invalid' if string is not.</a:t>
            </a:r>
          </a:p>
          <a:p>
            <a:pPr lvl="0" defTabSz="414781">
              <a:defRPr sz="1800"/>
            </a:pPr>
            <a:r>
              <a:rPr sz="1775" dirty="0"/>
              <a:t>    '''</a:t>
            </a:r>
          </a:p>
          <a:p>
            <a:pPr lvl="0" defTabSz="414781">
              <a:defRPr sz="1800"/>
            </a:pPr>
            <a:r>
              <a:rPr sz="1775" dirty="0"/>
              <a:t>    total = 0</a:t>
            </a:r>
          </a:p>
          <a:p>
            <a:pPr lvl="0" defTabSz="414781">
              <a:defRPr sz="1800"/>
            </a:pPr>
            <a:r>
              <a:rPr sz="1775" dirty="0"/>
              <a:t>    odd = False</a:t>
            </a:r>
          </a:p>
          <a:p>
            <a:pPr lvl="0" defTabSz="414781">
              <a:defRPr sz="1800"/>
            </a:pPr>
            <a:r>
              <a:rPr sz="1775" dirty="0"/>
              <a:t>    for c in reversed(string):</a:t>
            </a:r>
          </a:p>
          <a:p>
            <a:pPr lvl="0" defTabSz="414781">
              <a:defRPr sz="1800"/>
            </a:pPr>
            <a:r>
              <a:rPr sz="1775" dirty="0"/>
              <a:t>        if odd:</a:t>
            </a:r>
          </a:p>
          <a:p>
            <a:pPr lvl="0" defTabSz="414781">
              <a:defRPr sz="1800"/>
            </a:pPr>
            <a:r>
              <a:rPr sz="1775" dirty="0"/>
              <a:t>            n = </a:t>
            </a:r>
            <a:r>
              <a:rPr sz="1775" dirty="0" err="1"/>
              <a:t>int</a:t>
            </a:r>
            <a:r>
              <a:rPr sz="1775" dirty="0"/>
              <a:t>(c) * 2</a:t>
            </a:r>
          </a:p>
          <a:p>
            <a:pPr lvl="0" defTabSz="414781">
              <a:defRPr sz="1800"/>
            </a:pPr>
            <a:r>
              <a:rPr sz="1775" dirty="0"/>
              <a:t>            total += </a:t>
            </a:r>
            <a:r>
              <a:rPr sz="1775" dirty="0" err="1"/>
              <a:t>add_digits</a:t>
            </a:r>
            <a:r>
              <a:rPr sz="1775" dirty="0"/>
              <a:t>(</a:t>
            </a:r>
            <a:r>
              <a:rPr sz="1775" dirty="0" err="1"/>
              <a:t>str</a:t>
            </a:r>
            <a:r>
              <a:rPr sz="1775" dirty="0"/>
              <a:t>(n))</a:t>
            </a:r>
          </a:p>
          <a:p>
            <a:pPr lvl="0" defTabSz="414781">
              <a:defRPr sz="1800"/>
            </a:pPr>
            <a:r>
              <a:rPr sz="1775" dirty="0"/>
              <a:t>        else:</a:t>
            </a:r>
          </a:p>
          <a:p>
            <a:pPr lvl="0" defTabSz="414781">
              <a:defRPr sz="1800"/>
            </a:pPr>
            <a:r>
              <a:rPr sz="1775" dirty="0"/>
              <a:t>            total += </a:t>
            </a:r>
            <a:r>
              <a:rPr sz="1775" dirty="0" err="1"/>
              <a:t>int</a:t>
            </a:r>
            <a:r>
              <a:rPr sz="1775" dirty="0"/>
              <a:t>(c)</a:t>
            </a:r>
          </a:p>
          <a:p>
            <a:pPr lvl="0" defTabSz="414781">
              <a:defRPr sz="1800"/>
            </a:pPr>
            <a:r>
              <a:rPr sz="1775" dirty="0"/>
              <a:t>        odd = not odd</a:t>
            </a:r>
          </a:p>
          <a:p>
            <a:pPr lvl="0" defTabSz="414781">
              <a:defRPr sz="1800"/>
            </a:pPr>
            <a:r>
              <a:rPr sz="1775" dirty="0"/>
              <a:t>    print('possible' if total % 10 == 0 else 'invalid')  </a:t>
            </a:r>
          </a:p>
        </p:txBody>
      </p:sp>
      <p:sp>
        <p:nvSpPr>
          <p:cNvPr id="72" name="Shape 72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6</a:t>
            </a:fld>
            <a:endParaRPr/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2516">
              <a:defRPr sz="7840"/>
            </a:lvl1pPr>
          </a:lstStyle>
          <a:p>
            <a:pPr lvl="0">
              <a:defRPr sz="1800"/>
            </a:pPr>
            <a:r>
              <a:rPr sz="7840"/>
              <a:t>Beginnings and Endings</a:t>
            </a:r>
          </a:p>
        </p:txBody>
      </p:sp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91159" lvl="0" indent="-391159" defTabSz="514095">
              <a:spcBef>
                <a:spcPts val="3600"/>
              </a:spcBef>
              <a:defRPr sz="1800"/>
            </a:pPr>
            <a:r>
              <a:rPr sz="3168"/>
              <a:t>I mentioned last time that there are two methods you can use when comparing regexes with a string, the </a:t>
            </a:r>
            <a:r>
              <a:rPr sz="3168">
                <a:latin typeface="Courier"/>
                <a:ea typeface="Courier"/>
                <a:cs typeface="Courier"/>
                <a:sym typeface="Courier"/>
              </a:rPr>
              <a:t>match</a:t>
            </a:r>
            <a:r>
              <a:rPr sz="3168"/>
              <a:t> and </a:t>
            </a:r>
            <a:r>
              <a:rPr sz="3168">
                <a:latin typeface="Courier"/>
                <a:ea typeface="Courier"/>
                <a:cs typeface="Courier"/>
                <a:sym typeface="Courier"/>
              </a:rPr>
              <a:t>search</a:t>
            </a:r>
            <a:r>
              <a:rPr sz="3168"/>
              <a:t> methods. </a:t>
            </a:r>
            <a:r>
              <a:rPr sz="3168">
                <a:latin typeface="Courier"/>
                <a:ea typeface="Courier"/>
                <a:cs typeface="Courier"/>
                <a:sym typeface="Courier"/>
              </a:rPr>
              <a:t>search</a:t>
            </a:r>
            <a:r>
              <a:rPr sz="3168"/>
              <a:t> finds matches anywhere in the string. </a:t>
            </a:r>
            <a:r>
              <a:rPr sz="3168">
                <a:latin typeface="Courier"/>
                <a:ea typeface="Courier"/>
                <a:cs typeface="Courier"/>
                <a:sym typeface="Courier"/>
              </a:rPr>
              <a:t>match</a:t>
            </a:r>
            <a:r>
              <a:rPr sz="3168"/>
              <a:t> finds matches only at the beginning of the string.</a:t>
            </a:r>
          </a:p>
          <a:p>
            <a:pPr marL="391159" lvl="0" indent="-391159" defTabSz="514095">
              <a:spcBef>
                <a:spcPts val="3600"/>
              </a:spcBef>
              <a:defRPr sz="1800"/>
            </a:pPr>
            <a:r>
              <a:rPr sz="3168"/>
              <a:t>You can also find matches at the beginning or end of lines. A string can run over several lines if </a:t>
            </a:r>
            <a:r>
              <a:rPr sz="3168">
                <a:latin typeface="Courier"/>
                <a:ea typeface="Courier"/>
                <a:cs typeface="Courier"/>
                <a:sym typeface="Courier"/>
              </a:rPr>
              <a:t>re.MULTILINE</a:t>
            </a:r>
            <a:r>
              <a:rPr sz="3168"/>
              <a:t> is used.</a:t>
            </a:r>
          </a:p>
          <a:p>
            <a:pPr marL="391159" lvl="0" indent="-391159" defTabSz="514095">
              <a:spcBef>
                <a:spcPts val="3600"/>
              </a:spcBef>
              <a:defRPr sz="1800"/>
            </a:pPr>
            <a:r>
              <a:rPr sz="3168">
                <a:latin typeface="Courier"/>
                <a:ea typeface="Courier"/>
                <a:cs typeface="Courier"/>
                <a:sym typeface="Courier"/>
              </a:rPr>
              <a:t>^</a:t>
            </a:r>
            <a:r>
              <a:rPr sz="3168"/>
              <a:t> matches the beginning of a string (or line if multiline).</a:t>
            </a:r>
          </a:p>
          <a:p>
            <a:pPr marL="391159" lvl="0" indent="-391159" defTabSz="514095">
              <a:spcBef>
                <a:spcPts val="3600"/>
              </a:spcBef>
              <a:defRPr sz="1800"/>
            </a:pPr>
            <a:r>
              <a:rPr sz="3168">
                <a:latin typeface="Courier"/>
                <a:ea typeface="Courier"/>
                <a:cs typeface="Courier"/>
                <a:sym typeface="Courier"/>
              </a:rPr>
              <a:t>$</a:t>
            </a:r>
            <a:r>
              <a:rPr sz="3168"/>
              <a:t> matches the end of a string (or line if multiline).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7</a:t>
            </a:fld>
            <a:endParaRPr/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findall</a:t>
            </a:r>
          </a:p>
        </p:txBody>
      </p:sp>
      <p:sp>
        <p:nvSpPr>
          <p:cNvPr id="79" name="Shape 7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24485" lvl="0" indent="-324485" defTabSz="426466">
              <a:spcBef>
                <a:spcPts val="3000"/>
              </a:spcBef>
              <a:defRPr sz="1800"/>
            </a:pPr>
            <a:r>
              <a:rPr sz="2628">
                <a:latin typeface="Courier"/>
                <a:ea typeface="Courier"/>
                <a:cs typeface="Courier"/>
                <a:sym typeface="Courier"/>
              </a:rPr>
              <a:t>search</a:t>
            </a:r>
            <a:r>
              <a:rPr sz="2628"/>
              <a:t> returns one match (the first one) in a string</a:t>
            </a:r>
          </a:p>
          <a:p>
            <a:pPr marL="324485" lvl="0" indent="-324485" defTabSz="426466">
              <a:spcBef>
                <a:spcPts val="3000"/>
              </a:spcBef>
              <a:defRPr sz="1800"/>
            </a:pPr>
            <a:r>
              <a:rPr sz="2628">
                <a:latin typeface="Courier"/>
                <a:ea typeface="Courier"/>
                <a:cs typeface="Courier"/>
                <a:sym typeface="Courier"/>
              </a:rPr>
              <a:t>findall</a:t>
            </a:r>
            <a:r>
              <a:rPr sz="2628"/>
              <a:t> returns a list of all the matches</a:t>
            </a:r>
          </a:p>
          <a:p>
            <a:pPr marL="0" lvl="0" indent="0" defTabSz="426466">
              <a:spcBef>
                <a:spcPts val="3000"/>
              </a:spcBef>
              <a:buSzTx/>
              <a:buNone/>
              <a:defRPr sz="1800"/>
            </a:pPr>
            <a:r>
              <a:rPr sz="2628"/>
              <a:t>Given the string </a:t>
            </a:r>
          </a:p>
          <a:p>
            <a:pPr marL="0" lvl="0" indent="0" defTabSz="426466">
              <a:spcBef>
                <a:spcPts val="700"/>
              </a:spcBef>
              <a:buSzTx/>
              <a:buNone/>
              <a:defRPr sz="1800"/>
            </a:pPr>
            <a:r>
              <a:rPr sz="2628">
                <a:latin typeface="Courier"/>
                <a:ea typeface="Courier"/>
                <a:cs typeface="Courier"/>
                <a:sym typeface="Courier"/>
              </a:rPr>
              <a:t>'k.shan@auckland.ac.nz, pbsord@lm.se,</a:t>
            </a:r>
          </a:p>
          <a:p>
            <a:pPr marL="0" lvl="0" indent="0" defTabSz="426466">
              <a:spcBef>
                <a:spcPts val="700"/>
              </a:spcBef>
              <a:buSzTx/>
              <a:buNone/>
              <a:defRPr sz="1800"/>
            </a:pPr>
            <a:r>
              <a:rPr sz="2628">
                <a:latin typeface="Courier"/>
                <a:ea typeface="Courier"/>
                <a:cs typeface="Courier"/>
                <a:sym typeface="Courier"/>
              </a:rPr>
              <a:t> lme@123-4.com, </a:t>
            </a:r>
            <a:r>
              <a:rPr sz="2628">
                <a:latin typeface="Courier"/>
                <a:ea typeface="Courier"/>
                <a:cs typeface="Courier"/>
                <a:sym typeface="Courier"/>
                <a:hlinkClick r:id="rId2"/>
              </a:rPr>
              <a:t>one_two@three.four.com</a:t>
            </a:r>
            <a:r>
              <a:rPr sz="2628">
                <a:latin typeface="Courier"/>
                <a:ea typeface="Courier"/>
                <a:cs typeface="Courier"/>
                <a:sym typeface="Courier"/>
              </a:rPr>
              <a:t>'</a:t>
            </a:r>
            <a:endParaRPr sz="2628"/>
          </a:p>
          <a:p>
            <a:pPr marL="0" lvl="0" indent="0" defTabSz="426466">
              <a:spcBef>
                <a:spcPts val="3000"/>
              </a:spcBef>
              <a:buSzTx/>
              <a:buNone/>
              <a:defRPr sz="1800"/>
            </a:pPr>
            <a:r>
              <a:rPr sz="2628"/>
              <a:t>and the pattern </a:t>
            </a:r>
            <a:r>
              <a:rPr sz="2628">
                <a:latin typeface="Courier"/>
                <a:ea typeface="Courier"/>
                <a:cs typeface="Courier"/>
                <a:sym typeface="Courier"/>
              </a:rPr>
              <a:t>[\w.]+@[\w.]+ (</a:t>
            </a:r>
            <a:r>
              <a:rPr sz="2628"/>
              <a:t>special characters, in this case ‘</a:t>
            </a:r>
            <a:r>
              <a:rPr sz="2628">
                <a:latin typeface="Courier"/>
                <a:ea typeface="Courier"/>
                <a:cs typeface="Courier"/>
                <a:sym typeface="Courier"/>
              </a:rPr>
              <a:t>.</a:t>
            </a:r>
            <a:r>
              <a:rPr sz="2628"/>
              <a:t>’, lose their special meaning inside square brackets)</a:t>
            </a:r>
          </a:p>
          <a:p>
            <a:pPr marL="0" lvl="0" indent="0" defTabSz="426466">
              <a:spcBef>
                <a:spcPts val="3000"/>
              </a:spcBef>
              <a:buSzTx/>
              <a:buNone/>
              <a:defRPr sz="1800"/>
            </a:pPr>
            <a:r>
              <a:rPr sz="2628">
                <a:latin typeface="Courier"/>
                <a:ea typeface="Courier"/>
                <a:cs typeface="Courier"/>
                <a:sym typeface="Courier"/>
              </a:rPr>
              <a:t>re.findall(pattern, string)</a:t>
            </a:r>
            <a:r>
              <a:rPr sz="2628"/>
              <a:t> returns</a:t>
            </a:r>
          </a:p>
          <a:p>
            <a:pPr marL="0" lvl="0" indent="0" defTabSz="426466">
              <a:spcBef>
                <a:spcPts val="3000"/>
              </a:spcBef>
              <a:buSzTx/>
              <a:buNone/>
              <a:defRPr sz="1800"/>
            </a:pPr>
            <a:r>
              <a:rPr sz="2628">
                <a:latin typeface="Courier"/>
                <a:ea typeface="Courier"/>
                <a:cs typeface="Courier"/>
                <a:sym typeface="Courier"/>
              </a:rPr>
              <a:t>['k.shan@auckland.ac.nz', 'pbsord@lm.se', 'lme@123', 'one_two@three.four.com']</a:t>
            </a:r>
          </a:p>
        </p:txBody>
      </p:sp>
      <p:sp>
        <p:nvSpPr>
          <p:cNvPr id="80" name="Shape 80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8</a:t>
            </a:fld>
            <a:endParaRPr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findall and files</a:t>
            </a:r>
          </a:p>
        </p:txBody>
      </p:sp>
      <p:sp>
        <p:nvSpPr>
          <p:cNvPr id="83" name="Shape 8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When combined with reading data from files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findall</a:t>
            </a:r>
            <a:r>
              <a:rPr sz="3600"/>
              <a:t> is particularly powerful.</a:t>
            </a:r>
          </a:p>
          <a:p>
            <a:pPr lvl="1">
              <a:defRPr sz="1800"/>
            </a:pPr>
            <a:r>
              <a:rPr sz="3600"/>
              <a:t>e.g. to find all of the tags in a web page you could do</a:t>
            </a:r>
          </a:p>
          <a:p>
            <a:pPr marL="0" lvl="4" indent="914400">
              <a:spcBef>
                <a:spcPts val="1000"/>
              </a:spcBef>
              <a:buSzTx/>
              <a:buNone/>
              <a:defRPr sz="1800"/>
            </a:pPr>
            <a:r>
              <a:rPr sz="3200">
                <a:latin typeface="Courier"/>
                <a:ea typeface="Courier"/>
                <a:cs typeface="Courier"/>
                <a:sym typeface="Courier"/>
              </a:rPr>
              <a:t>file = open('index.html')</a:t>
            </a:r>
          </a:p>
          <a:p>
            <a:pPr marL="0" lvl="4" indent="914400">
              <a:spcBef>
                <a:spcPts val="1000"/>
              </a:spcBef>
              <a:buSzTx/>
              <a:buNone/>
              <a:defRPr sz="1800"/>
            </a:pPr>
            <a:r>
              <a:rPr sz="3200">
                <a:latin typeface="Courier"/>
                <a:ea typeface="Courier"/>
                <a:cs typeface="Courier"/>
                <a:sym typeface="Courier"/>
              </a:rPr>
              <a:t>result = re.findall(r'&lt;.*&gt;', file.read())</a:t>
            </a:r>
          </a:p>
          <a:p>
            <a:pPr lvl="2">
              <a:defRPr sz="1800"/>
            </a:pPr>
            <a:r>
              <a:rPr sz="3600"/>
              <a:t>This may not give the result you expected because the star operator is greedy. Use  </a:t>
            </a:r>
            <a:r>
              <a:rPr sz="3600">
                <a:latin typeface="Courier"/>
                <a:ea typeface="Courier"/>
                <a:cs typeface="Courier"/>
                <a:sym typeface="Courier"/>
              </a:rPr>
              <a:t>&lt;.*?&gt;</a:t>
            </a:r>
            <a:r>
              <a:rPr sz="3600"/>
              <a:t> to get the smallest match.</a:t>
            </a:r>
          </a:p>
        </p:txBody>
      </p:sp>
      <p:sp>
        <p:nvSpPr>
          <p:cNvPr id="84" name="Shape 84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9</a:t>
            </a:fld>
            <a:endParaRPr/>
          </a:p>
        </p:txBody>
      </p:sp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670</Words>
  <Application>Microsoft Office PowerPoint</Application>
  <PresentationFormat>Custom</PresentationFormat>
  <Paragraphs>92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White</vt:lpstr>
      <vt:lpstr>More on Regular Expressions</vt:lpstr>
      <vt:lpstr>More character classes</vt:lpstr>
      <vt:lpstr>What would the match be?</vt:lpstr>
      <vt:lpstr>Verifying a credit card</vt:lpstr>
      <vt:lpstr>Extracting</vt:lpstr>
      <vt:lpstr>Luhn Algorithm</vt:lpstr>
      <vt:lpstr>Beginnings and Endings</vt:lpstr>
      <vt:lpstr>findall</vt:lpstr>
      <vt:lpstr>findall and files</vt:lpstr>
      <vt:lpstr>Replacement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on Regular Expressions</dc:title>
  <cp:lastModifiedBy>Andrew Luxton-Reilly</cp:lastModifiedBy>
  <cp:revision>2</cp:revision>
  <dcterms:modified xsi:type="dcterms:W3CDTF">2015-05-28T00:20:12Z</dcterms:modified>
</cp:coreProperties>
</file>