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9.xml" ContentType="application/vnd.openxmlformats-officedocument.presentationml.tags+xml"/>
  <Override PartName="/ppt/notesSlides/notesSlide7.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27"/>
  </p:notesMasterIdLst>
  <p:handoutMasterIdLst>
    <p:handoutMasterId r:id="rId28"/>
  </p:handoutMasterIdLst>
  <p:sldIdLst>
    <p:sldId id="394" r:id="rId2"/>
    <p:sldId id="504" r:id="rId3"/>
    <p:sldId id="505" r:id="rId4"/>
    <p:sldId id="506" r:id="rId5"/>
    <p:sldId id="507" r:id="rId6"/>
    <p:sldId id="508" r:id="rId7"/>
    <p:sldId id="492" r:id="rId8"/>
    <p:sldId id="493" r:id="rId9"/>
    <p:sldId id="509" r:id="rId10"/>
    <p:sldId id="510" r:id="rId11"/>
    <p:sldId id="511" r:id="rId12"/>
    <p:sldId id="512" r:id="rId13"/>
    <p:sldId id="513" r:id="rId14"/>
    <p:sldId id="514" r:id="rId15"/>
    <p:sldId id="515" r:id="rId16"/>
    <p:sldId id="516" r:id="rId17"/>
    <p:sldId id="517" r:id="rId18"/>
    <p:sldId id="496" r:id="rId19"/>
    <p:sldId id="497" r:id="rId20"/>
    <p:sldId id="498" r:id="rId21"/>
    <p:sldId id="499" r:id="rId22"/>
    <p:sldId id="500" r:id="rId23"/>
    <p:sldId id="501" r:id="rId24"/>
    <p:sldId id="502" r:id="rId25"/>
    <p:sldId id="503" r:id="rId2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8516" autoAdjust="0"/>
  </p:normalViewPr>
  <p:slideViewPr>
    <p:cSldViewPr>
      <p:cViewPr varScale="1">
        <p:scale>
          <a:sx n="59" d="100"/>
          <a:sy n="59" d="100"/>
        </p:scale>
        <p:origin x="-118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sz="quarter" idx="1"/>
          </p:nvPr>
        </p:nvSpPr>
        <p:spPr>
          <a:xfrm>
            <a:off x="3850444" y="0"/>
            <a:ext cx="2945659" cy="496332"/>
          </a:xfrm>
          <a:prstGeom prst="rect">
            <a:avLst/>
          </a:prstGeom>
        </p:spPr>
        <p:txBody>
          <a:bodyPr vert="horz" lIns="91440" tIns="45720" rIns="91440" bIns="45720" rtlCol="0"/>
          <a:lstStyle>
            <a:lvl1pPr algn="r">
              <a:defRPr sz="1200"/>
            </a:lvl1pPr>
          </a:lstStyle>
          <a:p>
            <a:fld id="{929FBC93-25B9-444D-AB33-FB5BE5326080}" type="datetimeFigureOut">
              <a:rPr lang="en-NZ" smtClean="0"/>
              <a:t>1/04/2015</a:t>
            </a:fld>
            <a:endParaRPr lang="en-NZ"/>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NZ"/>
          </a:p>
        </p:txBody>
      </p:sp>
      <p:sp>
        <p:nvSpPr>
          <p:cNvPr id="5" name="Slide Number Placeholder 4"/>
          <p:cNvSpPr>
            <a:spLocks noGrp="1"/>
          </p:cNvSpPr>
          <p:nvPr>
            <p:ph type="sldNum" sz="quarter" idx="3"/>
          </p:nvPr>
        </p:nvSpPr>
        <p:spPr>
          <a:xfrm>
            <a:off x="3850444" y="9428583"/>
            <a:ext cx="2945659" cy="496332"/>
          </a:xfrm>
          <a:prstGeom prst="rect">
            <a:avLst/>
          </a:prstGeom>
        </p:spPr>
        <p:txBody>
          <a:bodyPr vert="horz" lIns="91440" tIns="45720" rIns="91440" bIns="45720" rtlCol="0" anchor="b"/>
          <a:lstStyle>
            <a:lvl1pPr algn="r">
              <a:defRPr sz="1200"/>
            </a:lvl1pPr>
          </a:lstStyle>
          <a:p>
            <a:fld id="{36E744B1-BB5A-4FFF-9FC1-D9657206DF5C}" type="slidenum">
              <a:rPr lang="en-NZ" smtClean="0"/>
              <a:t>‹#›</a:t>
            </a:fld>
            <a:endParaRPr lang="en-NZ"/>
          </a:p>
        </p:txBody>
      </p:sp>
    </p:spTree>
    <p:extLst>
      <p:ext uri="{BB962C8B-B14F-4D97-AF65-F5344CB8AC3E}">
        <p14:creationId xmlns:p14="http://schemas.microsoft.com/office/powerpoint/2010/main" val="37561626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B61F4E5E-F2C2-41BC-B8A0-92A3E475D9EC}" type="datetimeFigureOut">
              <a:rPr lang="en-NZ" smtClean="0"/>
              <a:t>1/04/2015</a:t>
            </a:fld>
            <a:endParaRPr lang="en-NZ"/>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50444" y="9428583"/>
            <a:ext cx="2945659" cy="496332"/>
          </a:xfrm>
          <a:prstGeom prst="rect">
            <a:avLst/>
          </a:prstGeom>
        </p:spPr>
        <p:txBody>
          <a:bodyPr vert="horz" lIns="91440" tIns="45720" rIns="91440" bIns="45720" rtlCol="0" anchor="b"/>
          <a:lstStyle>
            <a:lvl1pPr algn="r">
              <a:defRPr sz="1200"/>
            </a:lvl1pPr>
          </a:lstStyle>
          <a:p>
            <a:fld id="{56BC43D3-C661-4244-84AB-C965DC249C4D}" type="slidenum">
              <a:rPr lang="en-NZ" smtClean="0"/>
              <a:t>‹#›</a:t>
            </a:fld>
            <a:endParaRPr lang="en-NZ"/>
          </a:p>
        </p:txBody>
      </p:sp>
    </p:spTree>
    <p:extLst>
      <p:ext uri="{BB962C8B-B14F-4D97-AF65-F5344CB8AC3E}">
        <p14:creationId xmlns:p14="http://schemas.microsoft.com/office/powerpoint/2010/main" val="5336638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NZ" baseline="0" dirty="0" smtClean="0"/>
          </a:p>
          <a:p>
            <a:pPr marL="0" indent="0">
              <a:buFontTx/>
              <a:buNone/>
            </a:pPr>
            <a:endParaRPr lang="en-NZ" baseline="0" dirty="0" smtClean="0"/>
          </a:p>
          <a:p>
            <a:pPr marL="0" indent="0">
              <a:buFontTx/>
              <a:buNone/>
            </a:pPr>
            <a:endParaRPr lang="en-NZ" baseline="0" dirty="0" smtClean="0"/>
          </a:p>
          <a:p>
            <a:pPr marL="0" indent="0">
              <a:buFontTx/>
              <a:buNone/>
            </a:pPr>
            <a:endParaRPr lang="en-US" baseline="0" dirty="0" smtClean="0"/>
          </a:p>
        </p:txBody>
      </p:sp>
      <p:sp>
        <p:nvSpPr>
          <p:cNvPr id="4" name="Slide Number Placeholder 3"/>
          <p:cNvSpPr>
            <a:spLocks noGrp="1"/>
          </p:cNvSpPr>
          <p:nvPr>
            <p:ph type="sldNum" sz="quarter" idx="10"/>
          </p:nvPr>
        </p:nvSpPr>
        <p:spPr/>
        <p:txBody>
          <a:bodyPr/>
          <a:lstStyle/>
          <a:p>
            <a:fld id="{56BC43D3-C661-4244-84AB-C965DC249C4D}" type="slidenum">
              <a:rPr lang="en-NZ" smtClean="0"/>
              <a:t>1</a:t>
            </a:fld>
            <a:endParaRPr lang="en-NZ"/>
          </a:p>
        </p:txBody>
      </p:sp>
    </p:spTree>
    <p:extLst>
      <p:ext uri="{BB962C8B-B14F-4D97-AF65-F5344CB8AC3E}">
        <p14:creationId xmlns:p14="http://schemas.microsoft.com/office/powerpoint/2010/main" val="942641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fld id="{7AB47FCE-0FFD-6646-AE83-10369959809D}" type="slidenum">
              <a:rPr lang="en-US" sz="1200">
                <a:latin typeface="Calibri"/>
              </a:rPr>
              <a:pPr/>
              <a:t>18</a:t>
            </a:fld>
            <a:endParaRPr lang="en-US" sz="1200" dirty="0">
              <a:latin typeface="Calibri"/>
            </a:endParaRPr>
          </a:p>
        </p:txBody>
      </p:sp>
      <p:sp>
        <p:nvSpPr>
          <p:cNvPr id="77827" name="Rectangle 2"/>
          <p:cNvSpPr>
            <a:spLocks noGrp="1" noRot="1" noChangeAspect="1" noChangeArrowheads="1" noTextEdit="1"/>
          </p:cNvSpPr>
          <p:nvPr>
            <p:ph type="sldImg"/>
          </p:nvPr>
        </p:nvSpPr>
        <p:spPr>
          <a:solidFill>
            <a:srgbClr val="FFFFFF"/>
          </a:solidFill>
          <a:ln/>
        </p:spPr>
      </p:sp>
      <p:sp>
        <p:nvSpPr>
          <p:cNvPr id="77828"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r>
              <a:rPr lang="en-US" dirty="0" smtClean="0">
                <a:ea typeface="MS Pゴシック" charset="0"/>
                <a:cs typeface="MS Pゴシック" charset="0"/>
              </a:rPr>
              <a:t>N</a:t>
            </a:r>
          </a:p>
          <a:p>
            <a:pPr eaLnBrk="1" hangingPunct="1"/>
            <a:endParaRPr lang="en-US" dirty="0">
              <a:ea typeface="MS Pゴシック" charset="0"/>
              <a:cs typeface="MS P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fld id="{7CE77E69-5C40-204A-B4AD-6DC404ACE5F1}" type="slidenum">
              <a:rPr lang="en-US" sz="1200">
                <a:latin typeface="Calibri"/>
              </a:rPr>
              <a:pPr/>
              <a:t>19</a:t>
            </a:fld>
            <a:endParaRPr lang="en-US" sz="1200" dirty="0">
              <a:latin typeface="Calibri"/>
            </a:endParaRPr>
          </a:p>
        </p:txBody>
      </p:sp>
      <p:sp>
        <p:nvSpPr>
          <p:cNvPr id="79875" name="Rectangle 2"/>
          <p:cNvSpPr>
            <a:spLocks noGrp="1" noRot="1" noChangeAspect="1" noChangeArrowheads="1" noTextEdit="1"/>
          </p:cNvSpPr>
          <p:nvPr>
            <p:ph type="sldImg"/>
          </p:nvPr>
        </p:nvSpPr>
        <p:spPr>
          <a:solidFill>
            <a:srgbClr val="FFFFFF"/>
          </a:solidFill>
          <a:ln/>
        </p:spPr>
      </p:sp>
      <p:sp>
        <p:nvSpPr>
          <p:cNvPr id="79876"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r>
              <a:rPr lang="en-US" dirty="0" smtClean="0">
                <a:ea typeface="MS Pゴシック" charset="0"/>
                <a:cs typeface="MS Pゴシック" charset="0"/>
              </a:rPr>
              <a:t>n2</a:t>
            </a:r>
            <a:endParaRPr lang="en-US" dirty="0">
              <a:ea typeface="MS Pゴシック" charset="0"/>
              <a:cs typeface="MS P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fld id="{9FA4ECD4-069F-104F-8E71-CC5302EBA37B}" type="slidenum">
              <a:rPr lang="en-US" sz="1200">
                <a:latin typeface="Calibri"/>
              </a:rPr>
              <a:pPr/>
              <a:t>20</a:t>
            </a:fld>
            <a:endParaRPr lang="en-US" sz="1200" dirty="0">
              <a:latin typeface="Calibri"/>
            </a:endParaRPr>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r>
              <a:rPr lang="en-US" dirty="0" smtClean="0">
                <a:ea typeface="MS Pゴシック" charset="0"/>
                <a:cs typeface="MS Pゴシック" charset="0"/>
              </a:rPr>
              <a:t>N log n</a:t>
            </a:r>
          </a:p>
          <a:p>
            <a:pPr eaLnBrk="1" hangingPunct="1"/>
            <a:endParaRPr lang="en-US" dirty="0">
              <a:ea typeface="MS Pゴシック" charset="0"/>
              <a:cs typeface="MS P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fld id="{40E9B958-76BB-294B-BA96-DCB0F4BEFA55}" type="slidenum">
              <a:rPr lang="en-US" sz="1200">
                <a:latin typeface="Calibri"/>
              </a:rPr>
              <a:pPr/>
              <a:t>21</a:t>
            </a:fld>
            <a:endParaRPr lang="en-US" sz="1200" dirty="0">
              <a:latin typeface="Calibri"/>
            </a:endParaRPr>
          </a:p>
        </p:txBody>
      </p:sp>
      <p:sp>
        <p:nvSpPr>
          <p:cNvPr id="83971" name="Rectangle 2"/>
          <p:cNvSpPr>
            <a:spLocks noGrp="1" noRot="1" noChangeAspect="1" noChangeArrowheads="1" noTextEdit="1"/>
          </p:cNvSpPr>
          <p:nvPr>
            <p:ph type="sldImg"/>
          </p:nvPr>
        </p:nvSpPr>
        <p:spPr>
          <a:solidFill>
            <a:srgbClr val="FFFFFF"/>
          </a:solidFill>
          <a:ln/>
        </p:spPr>
      </p:sp>
      <p:sp>
        <p:nvSpPr>
          <p:cNvPr id="83972"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r>
              <a:rPr lang="en-US" dirty="0" smtClean="0">
                <a:ea typeface="MS Pゴシック" charset="0"/>
                <a:cs typeface="MS Pゴシック" charset="0"/>
              </a:rPr>
              <a:t>N</a:t>
            </a:r>
            <a:r>
              <a:rPr lang="en-US" baseline="0" dirty="0" smtClean="0">
                <a:ea typeface="MS Pゴシック" charset="0"/>
                <a:cs typeface="MS Pゴシック" charset="0"/>
              </a:rPr>
              <a:t> squared</a:t>
            </a:r>
          </a:p>
          <a:p>
            <a:pPr eaLnBrk="1" hangingPunct="1"/>
            <a:endParaRPr lang="en-US" dirty="0">
              <a:ea typeface="MS Pゴシック" charset="0"/>
              <a:cs typeface="MS P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fld id="{28A412D3-3171-104F-B200-D9F7E15DBFD1}" type="slidenum">
              <a:rPr lang="en-US" sz="1200">
                <a:latin typeface="Calibri"/>
              </a:rPr>
              <a:pPr/>
              <a:t>22</a:t>
            </a:fld>
            <a:endParaRPr lang="en-US" sz="1200" dirty="0">
              <a:latin typeface="Calibri"/>
            </a:endParaRPr>
          </a:p>
        </p:txBody>
      </p:sp>
      <p:sp>
        <p:nvSpPr>
          <p:cNvPr id="88067" name="Rectangle 2"/>
          <p:cNvSpPr>
            <a:spLocks noGrp="1" noRot="1" noChangeAspect="1" noChangeArrowheads="1" noTextEdit="1"/>
          </p:cNvSpPr>
          <p:nvPr>
            <p:ph type="sldImg"/>
          </p:nvPr>
        </p:nvSpPr>
        <p:spPr>
          <a:solidFill>
            <a:srgbClr val="FFFFFF"/>
          </a:solidFill>
          <a:ln/>
        </p:spPr>
      </p:sp>
      <p:sp>
        <p:nvSpPr>
          <p:cNvPr id="88068"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r>
              <a:rPr lang="en-US" dirty="0" smtClean="0">
                <a:ea typeface="MS Pゴシック" charset="0"/>
                <a:cs typeface="MS Pゴシック" charset="0"/>
              </a:rPr>
              <a:t>Log(n)</a:t>
            </a:r>
            <a:endParaRPr lang="en-US" dirty="0">
              <a:ea typeface="MS Pゴシック" charset="0"/>
              <a:cs typeface="MS P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56BC43D3-C661-4244-84AB-C965DC249C4D}" type="slidenum">
              <a:rPr lang="en-NZ" smtClean="0"/>
              <a:t>23</a:t>
            </a:fld>
            <a:endParaRPr lang="en-NZ"/>
          </a:p>
        </p:txBody>
      </p:sp>
    </p:spTree>
    <p:extLst>
      <p:ext uri="{BB962C8B-B14F-4D97-AF65-F5344CB8AC3E}">
        <p14:creationId xmlns:p14="http://schemas.microsoft.com/office/powerpoint/2010/main" val="23496879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Title 15"/>
          <p:cNvSpPr>
            <a:spLocks noGrp="1"/>
          </p:cNvSpPr>
          <p:nvPr>
            <p:ph type="title"/>
          </p:nvPr>
        </p:nvSpPr>
        <p:spPr>
          <a:xfrm>
            <a:off x="2438400" y="1447800"/>
            <a:ext cx="3962400" cy="2133600"/>
          </a:xfrm>
        </p:spPr>
        <p:txBody>
          <a:bodyPr anchor="b"/>
          <a:lstStyle/>
          <a:p>
            <a:r>
              <a:rPr lang="en-US" smtClean="0"/>
              <a:t>Click to edit Master title style</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24587F61-EB5E-435D-8B40-92B65B0F67A7}" type="datetime1">
              <a:rPr lang="en-US" smtClean="0"/>
              <a:t>4/1/2015</a:t>
            </a:fld>
            <a:endParaRPr lang="en-US"/>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B6F15528-21DE-4FAA-801E-634DDDAF4B2B}" type="slidenum">
              <a:rPr lang="en-US" smtClean="0"/>
              <a:pPr/>
              <a:t>‹#›</a:t>
            </a:fld>
            <a:endParaRPr lang="en-US"/>
          </a:p>
        </p:txBody>
      </p:sp>
      <p:sp>
        <p:nvSpPr>
          <p:cNvPr id="15" name="Footer Placeholder 14"/>
          <p:cNvSpPr>
            <a:spLocks noGrp="1"/>
          </p:cNvSpPr>
          <p:nvPr>
            <p:ph type="ftr" sz="quarter" idx="12"/>
          </p:nvPr>
        </p:nvSpPr>
        <p:spPr>
          <a:xfrm>
            <a:off x="3581400" y="6296248"/>
            <a:ext cx="2820987" cy="152400"/>
          </a:xfrm>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6DBC4ADE-6553-4764-BFFC-1C76CD2547AC}" type="datetime1">
              <a:rPr lang="en-US" smtClean="0"/>
              <a:t>4/1/2015</a:t>
            </a:fld>
            <a:endParaRPr lang="en-US"/>
          </a:p>
        </p:txBody>
      </p:sp>
      <p:sp>
        <p:nvSpPr>
          <p:cNvPr id="14" name="Slide Number Placeholder 13"/>
          <p:cNvSpPr>
            <a:spLocks noGrp="1"/>
          </p:cNvSpPr>
          <p:nvPr>
            <p:ph type="sldNum" sz="quarter" idx="11"/>
          </p:nvPr>
        </p:nvSpPr>
        <p:spPr/>
        <p:txBody>
          <a:bodyPr/>
          <a:lstStyle/>
          <a:p>
            <a:fld id="{B6F15528-21DE-4FAA-801E-634DDDAF4B2B}" type="slidenum">
              <a:rPr lang="en-US" smtClean="0"/>
              <a:pPr/>
              <a:t>‹#›</a:t>
            </a:fld>
            <a:endParaRPr lang="en-US"/>
          </a:p>
        </p:txBody>
      </p:sp>
      <p:sp>
        <p:nvSpPr>
          <p:cNvPr id="15" name="Footer Placeholder 14"/>
          <p:cNvSpPr>
            <a:spLocks noGrp="1"/>
          </p:cNvSpPr>
          <p:nvPr>
            <p:ph type="ftr" sz="quarter" idx="12"/>
          </p:nvPr>
        </p:nvSpPr>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59962A26-A3B8-4672-A65E-025EED94205E}" type="datetime1">
              <a:rPr lang="en-US" smtClean="0"/>
              <a:t>4/1/2015</a:t>
            </a:fld>
            <a:endParaRPr lang="en-US"/>
          </a:p>
        </p:txBody>
      </p:sp>
      <p:sp>
        <p:nvSpPr>
          <p:cNvPr id="14" name="Slide Number Placeholder 13"/>
          <p:cNvSpPr>
            <a:spLocks noGrp="1"/>
          </p:cNvSpPr>
          <p:nvPr>
            <p:ph type="sldNum" sz="quarter" idx="11"/>
          </p:nvPr>
        </p:nvSpPr>
        <p:spPr/>
        <p:txBody>
          <a:bodyPr/>
          <a:lstStyle/>
          <a:p>
            <a:fld id="{B6F15528-21DE-4FAA-801E-634DDDAF4B2B}" type="slidenum">
              <a:rPr lang="en-US" smtClean="0"/>
              <a:pPr/>
              <a:t>‹#›</a:t>
            </a:fld>
            <a:endParaRPr lang="en-US"/>
          </a:p>
        </p:txBody>
      </p:sp>
      <p:sp>
        <p:nvSpPr>
          <p:cNvPr id="15" name="Footer Placeholder 14"/>
          <p:cNvSpPr>
            <a:spLocks noGrp="1"/>
          </p:cNvSpPr>
          <p:nvPr>
            <p:ph type="ftr" sz="quarter" idx="12"/>
          </p:nvPr>
        </p:nvSpPr>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143000"/>
            <a:ext cx="8839200" cy="5410200"/>
          </a:xfrm>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itle 15"/>
          <p:cNvSpPr>
            <a:spLocks noGrp="1"/>
          </p:cNvSpPr>
          <p:nvPr>
            <p:ph type="title"/>
          </p:nvPr>
        </p:nvSpPr>
        <p:spPr>
          <a:xfrm>
            <a:off x="0" y="0"/>
            <a:ext cx="9144000" cy="990600"/>
          </a:xfrm>
        </p:spPr>
        <p:txBody>
          <a:bodyPr anchor="b" anchorCtr="0">
            <a:normAutofit/>
          </a:bodyPr>
          <a:lstStyle>
            <a:lvl1pPr>
              <a:defRPr sz="3600"/>
            </a:lvl1pPr>
          </a:lstStyle>
          <a:p>
            <a:r>
              <a:rPr lang="en-US" dirty="0" smtClean="0"/>
              <a:t>Click to edit Master title style</a:t>
            </a:r>
            <a:endParaRPr lang="en-US" dirty="0"/>
          </a:p>
        </p:txBody>
      </p:sp>
      <p:sp>
        <p:nvSpPr>
          <p:cNvPr id="13" name="Rectangle 12"/>
          <p:cNvSpPr/>
          <p:nvPr userDrawn="1"/>
        </p:nvSpPr>
        <p:spPr>
          <a:xfrm>
            <a:off x="0" y="990600"/>
            <a:ext cx="914400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4" name="Slide Number Placeholder 7"/>
          <p:cNvSpPr>
            <a:spLocks noGrp="1"/>
          </p:cNvSpPr>
          <p:nvPr>
            <p:ph type="sldNum" sz="quarter" idx="4"/>
          </p:nvPr>
        </p:nvSpPr>
        <p:spPr>
          <a:xfrm>
            <a:off x="8763000" y="6629400"/>
            <a:ext cx="457200" cy="152400"/>
          </a:xfrm>
          <a:prstGeom prst="rect">
            <a:avLst/>
          </a:prstGeom>
        </p:spPr>
        <p:txBody>
          <a:bodyPr vert="horz" lIns="91440" tIns="45720" rIns="91440" bIns="45720" rtlCol="0" anchor="ctr"/>
          <a:lstStyle>
            <a:lvl1pPr algn="ctr">
              <a:defRPr sz="1000">
                <a:solidFill>
                  <a:schemeClr val="tx1">
                    <a:lumMod val="50000"/>
                    <a:lumOff val="50000"/>
                  </a:schemeClr>
                </a:solidFill>
              </a:defRPr>
            </a:lvl1pPr>
          </a:lstStyle>
          <a:p>
            <a:fld id="{B6F15528-21DE-4FAA-801E-634DDDAF4B2B}" type="slidenum">
              <a:rPr lang="en-US" smtClean="0"/>
              <a:pPr/>
              <a:t>‹#›</a:t>
            </a:fld>
            <a:endParaRPr lang="en-US" dirty="0"/>
          </a:p>
        </p:txBody>
      </p:sp>
      <p:sp>
        <p:nvSpPr>
          <p:cNvPr id="15" name="Date Placeholder 8"/>
          <p:cNvSpPr>
            <a:spLocks noGrp="1"/>
          </p:cNvSpPr>
          <p:nvPr>
            <p:ph type="dt" sz="half" idx="2"/>
          </p:nvPr>
        </p:nvSpPr>
        <p:spPr>
          <a:xfrm>
            <a:off x="152400" y="6629400"/>
            <a:ext cx="2819400" cy="152400"/>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fld id="{AB3A5D66-3DFE-4AF0-A9E7-23BCF0517BFC}" type="datetime1">
              <a:rPr lang="en-US" smtClean="0"/>
              <a:t>4/1/2015</a:t>
            </a:fld>
            <a:endParaRPr lang="en-US"/>
          </a:p>
        </p:txBody>
      </p:sp>
      <p:sp>
        <p:nvSpPr>
          <p:cNvPr id="17" name="Footer Placeholder 9"/>
          <p:cNvSpPr>
            <a:spLocks noGrp="1"/>
          </p:cNvSpPr>
          <p:nvPr>
            <p:ph type="ftr" sz="quarter" idx="3"/>
          </p:nvPr>
        </p:nvSpPr>
        <p:spPr>
          <a:xfrm>
            <a:off x="4419600" y="6629400"/>
            <a:ext cx="4267200" cy="152400"/>
          </a:xfrm>
          <a:prstGeom prst="rect">
            <a:avLst/>
          </a:prstGeom>
        </p:spPr>
        <p:txBody>
          <a:bodyPr vert="horz" lIns="0" tIns="0" rIns="0" bIns="0" rtlCol="0" anchor="ctr"/>
          <a:lstStyle>
            <a:lvl1pPr algn="r">
              <a:defRPr sz="1000">
                <a:solidFill>
                  <a:schemeClr val="tx1"/>
                </a:solidFill>
              </a:defRPr>
            </a:lvl1pPr>
          </a:lstStyle>
          <a:p>
            <a:r>
              <a:rPr lang="en-US" smtClean="0"/>
              <a:t>COMPSCI 107 - Computer Science Fundamentals</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35FCC9F5-BC15-4097-B6B5-7A33E56060B1}" type="datetime1">
              <a:rPr lang="en-US" smtClean="0"/>
              <a:t>4/1/2015</a:t>
            </a:fld>
            <a:endParaRPr lang="en-US"/>
          </a:p>
        </p:txBody>
      </p:sp>
      <p:sp>
        <p:nvSpPr>
          <p:cNvPr id="13" name="Slide Number Placeholder 12"/>
          <p:cNvSpPr>
            <a:spLocks noGrp="1"/>
          </p:cNvSpPr>
          <p:nvPr>
            <p:ph type="sldNum" sz="quarter" idx="11"/>
          </p:nvPr>
        </p:nvSpPr>
        <p:spPr>
          <a:xfrm>
            <a:off x="4116388" y="6400800"/>
            <a:ext cx="533400" cy="152400"/>
          </a:xfrm>
        </p:spPr>
        <p:txBody>
          <a:body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838200" y="6296248"/>
            <a:ext cx="2820987" cy="152400"/>
          </a:xfrm>
        </p:spPr>
        <p:txBody>
          <a:bodyPr/>
          <a:lstStyle/>
          <a:p>
            <a:r>
              <a:rPr lang="en-US" smtClean="0"/>
              <a:t>COMPSCI 107 - Computer Science Fundamentals</a:t>
            </a:r>
            <a:endParaRPr lang="en-US"/>
          </a:p>
        </p:txBody>
      </p:sp>
      <p:sp>
        <p:nvSpPr>
          <p:cNvPr id="15" name="Title 14"/>
          <p:cNvSpPr>
            <a:spLocks noGrp="1"/>
          </p:cNvSpPr>
          <p:nvPr>
            <p:ph type="title"/>
          </p:nvPr>
        </p:nvSpPr>
        <p:spPr>
          <a:xfrm>
            <a:off x="457200" y="1828800"/>
            <a:ext cx="3200400" cy="1752600"/>
          </a:xfrm>
        </p:spPr>
        <p:txBody>
          <a:bodyPr anchor="b"/>
          <a:lstStyle/>
          <a:p>
            <a:r>
              <a:rPr lang="en-US" smtClean="0"/>
              <a:t>Click to edit Master title style</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fld id="{0BCCEAB7-E0F3-40C6-981D-BB70FF90B000}" type="datetime1">
              <a:rPr lang="en-US" smtClean="0"/>
              <a:t>4/1/2015</a:t>
            </a:fld>
            <a:endParaRPr lang="en-US"/>
          </a:p>
        </p:txBody>
      </p:sp>
      <p:sp>
        <p:nvSpPr>
          <p:cNvPr id="13" name="Slide Number Placeholder 12"/>
          <p:cNvSpPr>
            <a:spLocks noGrp="1"/>
          </p:cNvSpPr>
          <p:nvPr>
            <p:ph type="sldNum" sz="quarter" idx="11"/>
          </p:nvPr>
        </p:nvSpPr>
        <p:spPr/>
        <p:txBody>
          <a:body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fld id="{4F423F59-65E6-4431-ADDE-29F526A1F546}" type="datetime1">
              <a:rPr lang="en-US" smtClean="0"/>
              <a:t>4/1/2015</a:t>
            </a:fld>
            <a:endParaRPr lang="en-US"/>
          </a:p>
        </p:txBody>
      </p:sp>
      <p:sp>
        <p:nvSpPr>
          <p:cNvPr id="14" name="Slide Number Placeholder 13"/>
          <p:cNvSpPr>
            <a:spLocks noGrp="1"/>
          </p:cNvSpPr>
          <p:nvPr>
            <p:ph type="sldNum" sz="quarter" idx="11"/>
          </p:nvPr>
        </p:nvSpPr>
        <p:spPr/>
        <p:txBody>
          <a:bodyPr/>
          <a:lstStyle/>
          <a:p>
            <a:fld id="{B6F15528-21DE-4FAA-801E-634DDDAF4B2B}" type="slidenum">
              <a:rPr lang="en-US" smtClean="0"/>
              <a:pPr/>
              <a:t>‹#›</a:t>
            </a:fld>
            <a:endParaRPr lang="en-US"/>
          </a:p>
        </p:txBody>
      </p:sp>
      <p:sp>
        <p:nvSpPr>
          <p:cNvPr id="16" name="Footer Placeholder 15"/>
          <p:cNvSpPr>
            <a:spLocks noGrp="1"/>
          </p:cNvSpPr>
          <p:nvPr>
            <p:ph type="ftr" sz="quarter" idx="12"/>
          </p:nvPr>
        </p:nvSpPr>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n-US" smtClean="0"/>
              <a:t>Click to edit Master title style</a:t>
            </a:r>
            <a:endParaRPr lang="en-US" dirty="0"/>
          </a:p>
        </p:txBody>
      </p:sp>
      <p:sp>
        <p:nvSpPr>
          <p:cNvPr id="9" name="Date Placeholder 8"/>
          <p:cNvSpPr>
            <a:spLocks noGrp="1"/>
          </p:cNvSpPr>
          <p:nvPr>
            <p:ph type="dt" sz="half" idx="10"/>
          </p:nvPr>
        </p:nvSpPr>
        <p:spPr/>
        <p:txBody>
          <a:bodyPr/>
          <a:lstStyle/>
          <a:p>
            <a:fld id="{FD2D02CB-856C-4574-A21D-6D53613079D0}" type="datetime1">
              <a:rPr lang="en-US" smtClean="0"/>
              <a:t>4/1/2015</a:t>
            </a:fld>
            <a:endParaRPr lang="en-US"/>
          </a:p>
        </p:txBody>
      </p:sp>
      <p:sp>
        <p:nvSpPr>
          <p:cNvPr id="10" name="Slide Number Placeholder 9"/>
          <p:cNvSpPr>
            <a:spLocks noGrp="1"/>
          </p:cNvSpPr>
          <p:nvPr>
            <p:ph type="sldNum" sz="quarter" idx="11"/>
          </p:nvPr>
        </p:nvSpPr>
        <p:spPr/>
        <p:txBody>
          <a:bodyPr/>
          <a:lstStyle/>
          <a:p>
            <a:fld id="{B6F15528-21DE-4FAA-801E-634DDDAF4B2B}" type="slidenum">
              <a:rPr lang="en-US" smtClean="0"/>
              <a:pPr/>
              <a:t>‹#›</a:t>
            </a:fld>
            <a:endParaRPr lang="en-US"/>
          </a:p>
        </p:txBody>
      </p:sp>
      <p:sp>
        <p:nvSpPr>
          <p:cNvPr id="11" name="Footer Placeholder 10"/>
          <p:cNvSpPr>
            <a:spLocks noGrp="1"/>
          </p:cNvSpPr>
          <p:nvPr>
            <p:ph type="ftr" sz="quarter" idx="12"/>
          </p:nvPr>
        </p:nvSpPr>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8E38970F-7CE3-4EA0-B52C-8B9B211452FD}" type="datetime1">
              <a:rPr lang="en-US" smtClean="0"/>
              <a:t>4/1/2015</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34409EA2-A19E-4ABC-9F4B-A6E4F453CEF9}" type="datetime1">
              <a:rPr lang="en-US" smtClean="0"/>
              <a:t>4/1/2015</a:t>
            </a:fld>
            <a:endParaRPr lang="en-US"/>
          </a:p>
        </p:txBody>
      </p:sp>
      <p:sp>
        <p:nvSpPr>
          <p:cNvPr id="16" name="Slide Number Placeholder 15"/>
          <p:cNvSpPr>
            <a:spLocks noGrp="1"/>
          </p:cNvSpPr>
          <p:nvPr>
            <p:ph type="sldNum" sz="quarter" idx="11"/>
          </p:nvPr>
        </p:nvSpPr>
        <p:spPr/>
        <p:txBody>
          <a:bodyPr/>
          <a:lstStyle/>
          <a:p>
            <a:fld id="{B6F15528-21DE-4FAA-801E-634DDDAF4B2B}" type="slidenum">
              <a:rPr lang="en-US" smtClean="0"/>
              <a:pPr/>
              <a:t>‹#›</a:t>
            </a:fld>
            <a:endParaRPr lang="en-US"/>
          </a:p>
        </p:txBody>
      </p:sp>
      <p:sp>
        <p:nvSpPr>
          <p:cNvPr id="17" name="Footer Placeholder 16"/>
          <p:cNvSpPr>
            <a:spLocks noGrp="1"/>
          </p:cNvSpPr>
          <p:nvPr>
            <p:ph type="ftr" sz="quarter" idx="12"/>
          </p:nvPr>
        </p:nvSpPr>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n-US" smtClean="0"/>
              <a:t>Click to edit Master title style</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Date Placeholder 15"/>
          <p:cNvSpPr>
            <a:spLocks noGrp="1"/>
          </p:cNvSpPr>
          <p:nvPr>
            <p:ph type="dt" sz="half" idx="10"/>
          </p:nvPr>
        </p:nvSpPr>
        <p:spPr/>
        <p:txBody>
          <a:bodyPr/>
          <a:lstStyle/>
          <a:p>
            <a:fld id="{1DFACFA9-FA3F-4665-BE14-A443EBA867AA}" type="datetime1">
              <a:rPr lang="en-US" smtClean="0"/>
              <a:t>4/1/2015</a:t>
            </a:fld>
            <a:endParaRPr lang="en-US"/>
          </a:p>
        </p:txBody>
      </p:sp>
      <p:sp>
        <p:nvSpPr>
          <p:cNvPr id="17" name="Slide Number Placeholder 16"/>
          <p:cNvSpPr>
            <a:spLocks noGrp="1"/>
          </p:cNvSpPr>
          <p:nvPr>
            <p:ph type="sldNum" sz="quarter" idx="11"/>
          </p:nvPr>
        </p:nvSpPr>
        <p:spPr/>
        <p:txBody>
          <a:bodyPr/>
          <a:lstStyle/>
          <a:p>
            <a:fld id="{B6F15528-21DE-4FAA-801E-634DDDAF4B2B}" type="slidenum">
              <a:rPr lang="en-US" smtClean="0"/>
              <a:pPr/>
              <a:t>‹#›</a:t>
            </a:fld>
            <a:endParaRPr lang="en-US"/>
          </a:p>
        </p:txBody>
      </p:sp>
      <p:sp>
        <p:nvSpPr>
          <p:cNvPr id="18" name="Footer Placeholder 17"/>
          <p:cNvSpPr>
            <a:spLocks noGrp="1"/>
          </p:cNvSpPr>
          <p:nvPr>
            <p:ph type="ftr" sz="quarter" idx="12"/>
          </p:nvPr>
        </p:nvSpPr>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 y="152400"/>
            <a:ext cx="8610600" cy="8382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52400" y="1143000"/>
            <a:ext cx="8610600" cy="5257800"/>
          </a:xfrm>
          <a:prstGeom prst="rect">
            <a:avLst/>
          </a:prstGeom>
        </p:spPr>
        <p:txBody>
          <a:bodyPr vert="horz" lIns="91440" tIns="45720" rIns="91440" bIns="45720" rtlCol="0" anchor="t">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Slide Number Placeholder 7"/>
          <p:cNvSpPr>
            <a:spLocks noGrp="1"/>
          </p:cNvSpPr>
          <p:nvPr>
            <p:ph type="sldNum" sz="quarter" idx="4"/>
          </p:nvPr>
        </p:nvSpPr>
        <p:spPr>
          <a:xfrm>
            <a:off x="8229600" y="6629400"/>
            <a:ext cx="533400" cy="152400"/>
          </a:xfrm>
          <a:prstGeom prst="rect">
            <a:avLst/>
          </a:prstGeom>
        </p:spPr>
        <p:txBody>
          <a:bodyPr vert="horz" lIns="91440" tIns="45720" rIns="91440" bIns="45720" rtlCol="0" anchor="ctr"/>
          <a:lstStyle>
            <a:lvl1pPr algn="r">
              <a:defRPr sz="1000">
                <a:solidFill>
                  <a:schemeClr val="tx1">
                    <a:lumMod val="50000"/>
                    <a:lumOff val="50000"/>
                  </a:schemeClr>
                </a:solidFill>
              </a:defRPr>
            </a:lvl1pPr>
          </a:lstStyle>
          <a:p>
            <a:fld id="{B6F15528-21DE-4FAA-801E-634DDDAF4B2B}" type="slidenum">
              <a:rPr lang="en-US" smtClean="0"/>
              <a:pPr/>
              <a:t>‹#›</a:t>
            </a:fld>
            <a:endParaRPr lang="en-US" dirty="0"/>
          </a:p>
        </p:txBody>
      </p:sp>
      <p:sp>
        <p:nvSpPr>
          <p:cNvPr id="9" name="Date Placeholder 8"/>
          <p:cNvSpPr>
            <a:spLocks noGrp="1"/>
          </p:cNvSpPr>
          <p:nvPr>
            <p:ph type="dt" sz="half" idx="2"/>
          </p:nvPr>
        </p:nvSpPr>
        <p:spPr>
          <a:xfrm>
            <a:off x="152400" y="6477000"/>
            <a:ext cx="2819400" cy="152400"/>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fld id="{929EB4EA-2430-4B81-A3C9-4F73C20C06F9}" type="datetime1">
              <a:rPr lang="en-US" smtClean="0"/>
              <a:t>4/1/2015</a:t>
            </a:fld>
            <a:endParaRPr lang="en-US"/>
          </a:p>
        </p:txBody>
      </p:sp>
      <p:sp>
        <p:nvSpPr>
          <p:cNvPr id="10" name="Footer Placeholder 9"/>
          <p:cNvSpPr>
            <a:spLocks noGrp="1"/>
          </p:cNvSpPr>
          <p:nvPr>
            <p:ph type="ftr" sz="quarter" idx="3"/>
          </p:nvPr>
        </p:nvSpPr>
        <p:spPr>
          <a:xfrm>
            <a:off x="4572000" y="6477000"/>
            <a:ext cx="4191000" cy="152400"/>
          </a:xfrm>
          <a:prstGeom prst="rect">
            <a:avLst/>
          </a:prstGeom>
        </p:spPr>
        <p:txBody>
          <a:bodyPr vert="horz" lIns="91440" tIns="45720" rIns="91440" bIns="45720" rtlCol="0" anchor="ctr"/>
          <a:lstStyle>
            <a:lvl1pPr algn="r">
              <a:defRPr sz="1000">
                <a:solidFill>
                  <a:schemeClr val="tx1"/>
                </a:solidFill>
              </a:defRPr>
            </a:lvl1pPr>
          </a:lstStyle>
          <a:p>
            <a:r>
              <a:rPr lang="en-US" smtClean="0"/>
              <a:t>COMPSCI 107 - Computer Science Fundamentals</a:t>
            </a:r>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hf hdr="0" dt="0"/>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24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2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NZ" dirty="0" smtClean="0"/>
              <a:t>Lecture 14 - </a:t>
            </a:r>
            <a:r>
              <a:rPr lang="en-NZ" dirty="0" smtClean="0"/>
              <a:t>JSON</a:t>
            </a:r>
            <a:endParaRPr lang="en-NZ" dirty="0" smtClean="0"/>
          </a:p>
        </p:txBody>
      </p:sp>
      <p:sp>
        <p:nvSpPr>
          <p:cNvPr id="2" name="Title 1"/>
          <p:cNvSpPr>
            <a:spLocks noGrp="1"/>
          </p:cNvSpPr>
          <p:nvPr>
            <p:ph type="title"/>
          </p:nvPr>
        </p:nvSpPr>
        <p:spPr>
          <a:xfrm>
            <a:off x="1295400" y="1447800"/>
            <a:ext cx="5105400" cy="2133600"/>
          </a:xfrm>
        </p:spPr>
        <p:txBody>
          <a:bodyPr/>
          <a:lstStyle/>
          <a:p>
            <a:r>
              <a:rPr lang="en-NZ" dirty="0" smtClean="0"/>
              <a:t>COMPSCI 107</a:t>
            </a:r>
            <a:br>
              <a:rPr lang="en-NZ" dirty="0" smtClean="0"/>
            </a:br>
            <a:r>
              <a:rPr lang="en-NZ" dirty="0" smtClean="0"/>
              <a:t>Computer Science Fundamentals</a:t>
            </a:r>
            <a:endParaRPr lang="en-NZ" dirty="0"/>
          </a:p>
        </p:txBody>
      </p:sp>
    </p:spTree>
    <p:custDataLst>
      <p:tags r:id="rId1"/>
    </p:custDataLst>
    <p:extLst>
      <p:ext uri="{BB962C8B-B14F-4D97-AF65-F5344CB8AC3E}">
        <p14:creationId xmlns:p14="http://schemas.microsoft.com/office/powerpoint/2010/main" val="14537897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a:t>Create a stack to store operators and a list for the output tokens</a:t>
            </a:r>
          </a:p>
          <a:p>
            <a:r>
              <a:rPr lang="en-NZ" dirty="0"/>
              <a:t>Scan the tokens from left to right</a:t>
            </a:r>
          </a:p>
          <a:p>
            <a:r>
              <a:rPr lang="en-NZ" dirty="0"/>
              <a:t>If the token is an operand, add it to the output list</a:t>
            </a:r>
          </a:p>
          <a:p>
            <a:r>
              <a:rPr lang="en-NZ" dirty="0"/>
              <a:t>If the token is a left parenthesis, push it to the operator stack</a:t>
            </a:r>
          </a:p>
          <a:p>
            <a:r>
              <a:rPr lang="en-NZ" dirty="0"/>
              <a:t>If the token is a right parenthesis, pop the operator stack until the left parenthesis is removed.  Append each operator to the output list</a:t>
            </a:r>
          </a:p>
          <a:p>
            <a:r>
              <a:rPr lang="en-NZ" dirty="0"/>
              <a:t>If the token is an operator, push it onto the operator stack.  But first, remove any operators that have higher or equal precedence and append them to the output list</a:t>
            </a:r>
          </a:p>
          <a:p>
            <a:r>
              <a:rPr lang="en-NZ" dirty="0"/>
              <a:t>When there are no more tokens, remove operators on the stack and append to the output list</a:t>
            </a:r>
          </a:p>
          <a:p>
            <a:endParaRPr lang="en-NZ" dirty="0"/>
          </a:p>
        </p:txBody>
      </p:sp>
      <p:sp>
        <p:nvSpPr>
          <p:cNvPr id="3" name="Title 2"/>
          <p:cNvSpPr>
            <a:spLocks noGrp="1"/>
          </p:cNvSpPr>
          <p:nvPr>
            <p:ph type="title"/>
          </p:nvPr>
        </p:nvSpPr>
        <p:spPr/>
        <p:txBody>
          <a:bodyPr/>
          <a:lstStyle/>
          <a:p>
            <a:r>
              <a:rPr lang="en-NZ" dirty="0" smtClean="0"/>
              <a:t>Algorithm for converting infix to postfix</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10</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1534739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Show the operator stack and the output list at every step as the following infix expression is converted to postfix</a:t>
            </a:r>
            <a:endParaRPr lang="en-NZ" dirty="0"/>
          </a:p>
        </p:txBody>
      </p:sp>
      <p:sp>
        <p:nvSpPr>
          <p:cNvPr id="3" name="Title 2"/>
          <p:cNvSpPr>
            <a:spLocks noGrp="1"/>
          </p:cNvSpPr>
          <p:nvPr>
            <p:ph type="title"/>
          </p:nvPr>
        </p:nvSpPr>
        <p:spPr>
          <a:solidFill>
            <a:srgbClr val="00B0F0"/>
          </a:solidFill>
        </p:spPr>
        <p:txBody>
          <a:bodyPr/>
          <a:lstStyle/>
          <a:p>
            <a:r>
              <a:rPr lang="en-NZ" dirty="0" smtClean="0"/>
              <a:t>Exercise</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11</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6" name="TextBox 5"/>
          <p:cNvSpPr txBox="1"/>
          <p:nvPr/>
        </p:nvSpPr>
        <p:spPr>
          <a:xfrm>
            <a:off x="2209800" y="2456022"/>
            <a:ext cx="4277072" cy="646331"/>
          </a:xfrm>
          <a:prstGeom prst="rect">
            <a:avLst/>
          </a:prstGeom>
          <a:noFill/>
        </p:spPr>
        <p:txBody>
          <a:bodyPr wrap="square" rtlCol="0">
            <a:spAutoFit/>
          </a:bodyPr>
          <a:lstStyle/>
          <a:p>
            <a:r>
              <a:rPr lang="en-US" sz="3600" dirty="0"/>
              <a:t>12 / </a:t>
            </a:r>
            <a:r>
              <a:rPr lang="en-US" sz="3600" dirty="0" smtClean="0"/>
              <a:t>( 3 </a:t>
            </a:r>
            <a:r>
              <a:rPr lang="en-US" sz="3600" dirty="0"/>
              <a:t>+ </a:t>
            </a:r>
            <a:r>
              <a:rPr lang="en-US" sz="3600" dirty="0" smtClean="0"/>
              <a:t>4 ) </a:t>
            </a:r>
            <a:r>
              <a:rPr lang="en-US" sz="3600" dirty="0"/>
              <a:t>* </a:t>
            </a:r>
            <a:r>
              <a:rPr lang="en-US" sz="3600" dirty="0" smtClean="0"/>
              <a:t>2 + 4 </a:t>
            </a:r>
            <a:endParaRPr lang="en-US" sz="3600" dirty="0"/>
          </a:p>
        </p:txBody>
      </p:sp>
    </p:spTree>
    <p:custDataLst>
      <p:tags r:id="rId1"/>
    </p:custDataLst>
    <p:extLst>
      <p:ext uri="{BB962C8B-B14F-4D97-AF65-F5344CB8AC3E}">
        <p14:creationId xmlns:p14="http://schemas.microsoft.com/office/powerpoint/2010/main" val="2671615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Create an empty stack</a:t>
            </a:r>
          </a:p>
          <a:p>
            <a:r>
              <a:rPr lang="en-NZ" dirty="0" smtClean="0"/>
              <a:t>Scan the list of tokens from left to right</a:t>
            </a:r>
          </a:p>
          <a:p>
            <a:r>
              <a:rPr lang="en-NZ" dirty="0" smtClean="0"/>
              <a:t>If the token is an operand, push it to the operand stack</a:t>
            </a:r>
          </a:p>
          <a:p>
            <a:r>
              <a:rPr lang="en-NZ" dirty="0" smtClean="0"/>
              <a:t>If the token is an operator, pop the stack twice</a:t>
            </a:r>
          </a:p>
          <a:p>
            <a:pPr lvl="1"/>
            <a:r>
              <a:rPr lang="en-NZ" dirty="0" smtClean="0"/>
              <a:t>The first element popped is the right operand</a:t>
            </a:r>
          </a:p>
          <a:p>
            <a:pPr lvl="1"/>
            <a:r>
              <a:rPr lang="en-NZ" dirty="0" smtClean="0"/>
              <a:t>The second element popped is the left operand</a:t>
            </a:r>
          </a:p>
          <a:p>
            <a:r>
              <a:rPr lang="en-NZ" dirty="0" smtClean="0"/>
              <a:t>Apply the operator to the operands and push the result onto the stack</a:t>
            </a:r>
          </a:p>
          <a:p>
            <a:r>
              <a:rPr lang="en-NZ" dirty="0" smtClean="0"/>
              <a:t>When there are no more tokens, the stack should contain the result.</a:t>
            </a:r>
            <a:endParaRPr lang="en-NZ" dirty="0"/>
          </a:p>
        </p:txBody>
      </p:sp>
      <p:sp>
        <p:nvSpPr>
          <p:cNvPr id="3" name="Title 2"/>
          <p:cNvSpPr>
            <a:spLocks noGrp="1"/>
          </p:cNvSpPr>
          <p:nvPr>
            <p:ph type="title"/>
          </p:nvPr>
        </p:nvSpPr>
        <p:spPr/>
        <p:txBody>
          <a:bodyPr/>
          <a:lstStyle/>
          <a:p>
            <a:r>
              <a:rPr lang="en-NZ" dirty="0" smtClean="0"/>
              <a:t>Evaluating postfix expressions</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12</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3356659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rgbClr val="00B0F0"/>
          </a:solidFill>
        </p:spPr>
        <p:txBody>
          <a:bodyPr/>
          <a:lstStyle/>
          <a:p>
            <a:r>
              <a:rPr lang="en-NZ" dirty="0" smtClean="0"/>
              <a:t>Exercise</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13</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6" name="Content Placeholder 5"/>
          <p:cNvSpPr txBox="1">
            <a:spLocks noGrp="1"/>
          </p:cNvSpPr>
          <p:nvPr>
            <p:ph idx="1"/>
          </p:nvPr>
        </p:nvSpPr>
        <p:spPr>
          <a:xfrm>
            <a:off x="152400" y="1143000"/>
            <a:ext cx="8839200" cy="1200329"/>
          </a:xfrm>
          <a:prstGeom prst="rect">
            <a:avLst/>
          </a:prstGeom>
          <a:noFill/>
        </p:spPr>
        <p:txBody>
          <a:bodyPr wrap="square" rtlCol="0">
            <a:spAutoFit/>
          </a:bodyPr>
          <a:lstStyle/>
          <a:p>
            <a:r>
              <a:rPr lang="en-US" dirty="0">
                <a:solidFill>
                  <a:srgbClr val="000090"/>
                </a:solidFill>
              </a:rPr>
              <a:t>Following the algorithm </a:t>
            </a:r>
            <a:r>
              <a:rPr lang="en-US" dirty="0" smtClean="0">
                <a:solidFill>
                  <a:srgbClr val="000090"/>
                </a:solidFill>
              </a:rPr>
              <a:t>to evaluate postfix expressions, </a:t>
            </a:r>
            <a:r>
              <a:rPr lang="en-US" dirty="0">
                <a:solidFill>
                  <a:srgbClr val="000090"/>
                </a:solidFill>
              </a:rPr>
              <a:t>show the </a:t>
            </a:r>
            <a:r>
              <a:rPr lang="en-US" dirty="0" smtClean="0"/>
              <a:t>operand stack</a:t>
            </a:r>
            <a:r>
              <a:rPr lang="en-US" dirty="0">
                <a:solidFill>
                  <a:srgbClr val="000090"/>
                </a:solidFill>
              </a:rPr>
              <a:t>, and the token being processed (at each step) as the following postfix expression is </a:t>
            </a:r>
            <a:r>
              <a:rPr lang="en-US" dirty="0" smtClean="0">
                <a:solidFill>
                  <a:srgbClr val="000090"/>
                </a:solidFill>
              </a:rPr>
              <a:t>evaluated:</a:t>
            </a:r>
            <a:endParaRPr lang="en-US" dirty="0">
              <a:solidFill>
                <a:srgbClr val="0000FF"/>
              </a:solidFill>
            </a:endParaRPr>
          </a:p>
        </p:txBody>
      </p:sp>
      <p:sp>
        <p:nvSpPr>
          <p:cNvPr id="7" name="Rectangle 6"/>
          <p:cNvSpPr/>
          <p:nvPr/>
        </p:nvSpPr>
        <p:spPr>
          <a:xfrm>
            <a:off x="1752600" y="2971800"/>
            <a:ext cx="5908990" cy="646331"/>
          </a:xfrm>
          <a:prstGeom prst="rect">
            <a:avLst/>
          </a:prstGeom>
        </p:spPr>
        <p:txBody>
          <a:bodyPr wrap="none">
            <a:spAutoFit/>
          </a:bodyPr>
          <a:lstStyle/>
          <a:p>
            <a:r>
              <a:rPr lang="en-US" sz="3600" dirty="0">
                <a:solidFill>
                  <a:srgbClr val="0000FF"/>
                </a:solidFill>
              </a:rPr>
              <a:t>7 </a:t>
            </a:r>
            <a:r>
              <a:rPr lang="en-US" sz="3600" dirty="0" smtClean="0">
                <a:solidFill>
                  <a:srgbClr val="0000FF"/>
                </a:solidFill>
              </a:rPr>
              <a:t>   12    8    9    -    *    </a:t>
            </a:r>
            <a:r>
              <a:rPr lang="en-US" sz="3600" dirty="0">
                <a:solidFill>
                  <a:srgbClr val="0000FF"/>
                </a:solidFill>
              </a:rPr>
              <a:t>3 </a:t>
            </a:r>
            <a:r>
              <a:rPr lang="en-US" sz="3600" dirty="0" smtClean="0">
                <a:solidFill>
                  <a:srgbClr val="0000FF"/>
                </a:solidFill>
              </a:rPr>
              <a:t>   /    +  </a:t>
            </a:r>
            <a:endParaRPr lang="en-US" sz="3600" dirty="0">
              <a:solidFill>
                <a:srgbClr val="0000FF"/>
              </a:solidFill>
            </a:endParaRPr>
          </a:p>
        </p:txBody>
      </p:sp>
    </p:spTree>
    <p:custDataLst>
      <p:tags r:id="rId1"/>
    </p:custDataLst>
    <p:extLst>
      <p:ext uri="{BB962C8B-B14F-4D97-AF65-F5344CB8AC3E}">
        <p14:creationId xmlns:p14="http://schemas.microsoft.com/office/powerpoint/2010/main" val="2440992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How does a user know if the </a:t>
            </a:r>
            <a:r>
              <a:rPr lang="en-NZ" dirty="0" err="1" smtClean="0"/>
              <a:t>circular_queue</a:t>
            </a:r>
            <a:r>
              <a:rPr lang="en-NZ" dirty="0" smtClean="0"/>
              <a:t> is full?  What should happen when the </a:t>
            </a:r>
            <a:r>
              <a:rPr lang="en-NZ" dirty="0" err="1" smtClean="0"/>
              <a:t>circular_queue</a:t>
            </a:r>
            <a:r>
              <a:rPr lang="en-NZ" dirty="0" smtClean="0"/>
              <a:t> is full?  Discuss</a:t>
            </a:r>
          </a:p>
          <a:p>
            <a:endParaRPr lang="en-NZ" dirty="0"/>
          </a:p>
          <a:p>
            <a:endParaRPr lang="en-NZ" dirty="0" smtClean="0"/>
          </a:p>
          <a:p>
            <a:endParaRPr lang="en-NZ" dirty="0"/>
          </a:p>
        </p:txBody>
      </p:sp>
      <p:sp>
        <p:nvSpPr>
          <p:cNvPr id="3" name="Title 2"/>
          <p:cNvSpPr>
            <a:spLocks noGrp="1"/>
          </p:cNvSpPr>
          <p:nvPr>
            <p:ph type="title"/>
          </p:nvPr>
        </p:nvSpPr>
        <p:spPr>
          <a:solidFill>
            <a:srgbClr val="00B0F0"/>
          </a:solidFill>
        </p:spPr>
        <p:txBody>
          <a:bodyPr/>
          <a:lstStyle/>
          <a:p>
            <a:r>
              <a:rPr lang="en-NZ" dirty="0" smtClean="0"/>
              <a:t>Exercise</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14</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8" name="Rectangle 7"/>
          <p:cNvSpPr/>
          <p:nvPr/>
        </p:nvSpPr>
        <p:spPr>
          <a:xfrm>
            <a:off x="990600" y="2743200"/>
            <a:ext cx="7543800" cy="365760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NZ" dirty="0" smtClean="0">
                <a:solidFill>
                  <a:schemeClr val="tx1"/>
                </a:solidFill>
              </a:rPr>
              <a:t>class </a:t>
            </a:r>
            <a:r>
              <a:rPr lang="en-NZ" dirty="0" err="1" smtClean="0">
                <a:solidFill>
                  <a:schemeClr val="tx1"/>
                </a:solidFill>
              </a:rPr>
              <a:t>circular_queue</a:t>
            </a:r>
            <a:r>
              <a:rPr lang="en-NZ" dirty="0" smtClean="0">
                <a:solidFill>
                  <a:schemeClr val="tx1"/>
                </a:solidFill>
              </a:rPr>
              <a:t>:</a:t>
            </a:r>
          </a:p>
          <a:p>
            <a:r>
              <a:rPr lang="en-NZ" dirty="0" smtClean="0">
                <a:solidFill>
                  <a:schemeClr val="tx1"/>
                </a:solidFill>
              </a:rPr>
              <a:t>    </a:t>
            </a:r>
            <a:r>
              <a:rPr lang="en-NZ" dirty="0" err="1" smtClean="0">
                <a:solidFill>
                  <a:schemeClr val="tx1"/>
                </a:solidFill>
              </a:rPr>
              <a:t>def</a:t>
            </a:r>
            <a:r>
              <a:rPr lang="en-NZ" dirty="0" smtClean="0">
                <a:solidFill>
                  <a:schemeClr val="tx1"/>
                </a:solidFill>
              </a:rPr>
              <a:t> __</a:t>
            </a:r>
            <a:r>
              <a:rPr lang="en-NZ" dirty="0" err="1" smtClean="0">
                <a:solidFill>
                  <a:schemeClr val="tx1"/>
                </a:solidFill>
              </a:rPr>
              <a:t>init</a:t>
            </a:r>
            <a:r>
              <a:rPr lang="en-NZ" dirty="0" smtClean="0">
                <a:solidFill>
                  <a:schemeClr val="tx1"/>
                </a:solidFill>
              </a:rPr>
              <a:t>__(self, capacity):</a:t>
            </a:r>
          </a:p>
          <a:p>
            <a:r>
              <a:rPr lang="en-NZ" dirty="0">
                <a:solidFill>
                  <a:schemeClr val="tx1"/>
                </a:solidFill>
              </a:rPr>
              <a:t> </a:t>
            </a:r>
            <a:r>
              <a:rPr lang="en-NZ" dirty="0" smtClean="0">
                <a:solidFill>
                  <a:schemeClr val="tx1"/>
                </a:solidFill>
              </a:rPr>
              <a:t>       #creates empty list, count, front, back</a:t>
            </a:r>
          </a:p>
          <a:p>
            <a:endParaRPr lang="en-NZ" dirty="0">
              <a:solidFill>
                <a:schemeClr val="tx1"/>
              </a:solidFill>
            </a:endParaRPr>
          </a:p>
          <a:p>
            <a:r>
              <a:rPr lang="en-NZ" dirty="0" smtClean="0">
                <a:solidFill>
                  <a:schemeClr val="tx1"/>
                </a:solidFill>
              </a:rPr>
              <a:t>    </a:t>
            </a:r>
            <a:r>
              <a:rPr lang="en-NZ" dirty="0" err="1" smtClean="0">
                <a:solidFill>
                  <a:schemeClr val="tx1"/>
                </a:solidFill>
              </a:rPr>
              <a:t>def</a:t>
            </a:r>
            <a:r>
              <a:rPr lang="en-NZ" dirty="0" smtClean="0">
                <a:solidFill>
                  <a:schemeClr val="tx1"/>
                </a:solidFill>
              </a:rPr>
              <a:t> </a:t>
            </a:r>
            <a:r>
              <a:rPr lang="en-NZ" dirty="0" err="1" smtClean="0">
                <a:solidFill>
                  <a:schemeClr val="tx1"/>
                </a:solidFill>
              </a:rPr>
              <a:t>is_empty</a:t>
            </a:r>
            <a:r>
              <a:rPr lang="en-NZ" dirty="0" smtClean="0">
                <a:solidFill>
                  <a:schemeClr val="tx1"/>
                </a:solidFill>
              </a:rPr>
              <a:t>(self):</a:t>
            </a:r>
          </a:p>
          <a:p>
            <a:endParaRPr lang="en-NZ" dirty="0">
              <a:solidFill>
                <a:schemeClr val="tx1"/>
              </a:solidFill>
            </a:endParaRPr>
          </a:p>
          <a:p>
            <a:r>
              <a:rPr lang="en-NZ" dirty="0" smtClean="0">
                <a:solidFill>
                  <a:schemeClr val="tx1"/>
                </a:solidFill>
              </a:rPr>
              <a:t>    </a:t>
            </a:r>
            <a:r>
              <a:rPr lang="en-NZ" dirty="0" err="1" smtClean="0">
                <a:solidFill>
                  <a:schemeClr val="tx1"/>
                </a:solidFill>
              </a:rPr>
              <a:t>def</a:t>
            </a:r>
            <a:r>
              <a:rPr lang="en-NZ" dirty="0" smtClean="0">
                <a:solidFill>
                  <a:schemeClr val="tx1"/>
                </a:solidFill>
              </a:rPr>
              <a:t> </a:t>
            </a:r>
            <a:r>
              <a:rPr lang="en-NZ" dirty="0" err="1" smtClean="0">
                <a:solidFill>
                  <a:schemeClr val="tx1"/>
                </a:solidFill>
              </a:rPr>
              <a:t>enqueue</a:t>
            </a:r>
            <a:r>
              <a:rPr lang="en-NZ" dirty="0" smtClean="0">
                <a:solidFill>
                  <a:schemeClr val="tx1"/>
                </a:solidFill>
              </a:rPr>
              <a:t>(self, item):</a:t>
            </a:r>
          </a:p>
          <a:p>
            <a:endParaRPr lang="en-NZ" dirty="0">
              <a:solidFill>
                <a:schemeClr val="tx1"/>
              </a:solidFill>
            </a:endParaRPr>
          </a:p>
          <a:p>
            <a:r>
              <a:rPr lang="en-NZ" dirty="0" smtClean="0">
                <a:solidFill>
                  <a:schemeClr val="tx1"/>
                </a:solidFill>
              </a:rPr>
              <a:t>    </a:t>
            </a:r>
            <a:r>
              <a:rPr lang="en-NZ" dirty="0" err="1" smtClean="0">
                <a:solidFill>
                  <a:schemeClr val="tx1"/>
                </a:solidFill>
              </a:rPr>
              <a:t>def</a:t>
            </a:r>
            <a:r>
              <a:rPr lang="en-NZ" dirty="0" smtClean="0">
                <a:solidFill>
                  <a:schemeClr val="tx1"/>
                </a:solidFill>
              </a:rPr>
              <a:t> </a:t>
            </a:r>
            <a:r>
              <a:rPr lang="en-NZ" dirty="0" err="1" smtClean="0">
                <a:solidFill>
                  <a:schemeClr val="tx1"/>
                </a:solidFill>
              </a:rPr>
              <a:t>dequeue</a:t>
            </a:r>
            <a:r>
              <a:rPr lang="en-NZ" dirty="0" smtClean="0">
                <a:solidFill>
                  <a:schemeClr val="tx1"/>
                </a:solidFill>
              </a:rPr>
              <a:t>(self):</a:t>
            </a:r>
          </a:p>
          <a:p>
            <a:endParaRPr lang="en-NZ" dirty="0">
              <a:solidFill>
                <a:schemeClr val="tx1"/>
              </a:solidFill>
            </a:endParaRPr>
          </a:p>
          <a:p>
            <a:r>
              <a:rPr lang="en-NZ" dirty="0" smtClean="0">
                <a:solidFill>
                  <a:schemeClr val="tx1"/>
                </a:solidFill>
              </a:rPr>
              <a:t>    </a:t>
            </a:r>
            <a:r>
              <a:rPr lang="en-NZ" dirty="0" err="1" smtClean="0">
                <a:solidFill>
                  <a:schemeClr val="tx1"/>
                </a:solidFill>
              </a:rPr>
              <a:t>def</a:t>
            </a:r>
            <a:r>
              <a:rPr lang="en-NZ" dirty="0" smtClean="0">
                <a:solidFill>
                  <a:schemeClr val="tx1"/>
                </a:solidFill>
              </a:rPr>
              <a:t> size():</a:t>
            </a:r>
          </a:p>
          <a:p>
            <a:endParaRPr lang="en-NZ" dirty="0" smtClean="0">
              <a:solidFill>
                <a:schemeClr val="tx1"/>
              </a:solidFill>
            </a:endParaRPr>
          </a:p>
          <a:p>
            <a:endParaRPr lang="en-NZ" dirty="0">
              <a:solidFill>
                <a:schemeClr val="tx1"/>
              </a:solidFill>
            </a:endParaRPr>
          </a:p>
        </p:txBody>
      </p:sp>
    </p:spTree>
    <p:custDataLst>
      <p:tags r:id="rId1"/>
    </p:custDataLst>
    <p:extLst>
      <p:ext uri="{BB962C8B-B14F-4D97-AF65-F5344CB8AC3E}">
        <p14:creationId xmlns:p14="http://schemas.microsoft.com/office/powerpoint/2010/main" val="25277849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A Double-Ended Queue or </a:t>
            </a:r>
            <a:r>
              <a:rPr lang="en-NZ" dirty="0" err="1" smtClean="0"/>
              <a:t>Deque</a:t>
            </a:r>
            <a:r>
              <a:rPr lang="en-NZ" dirty="0" smtClean="0"/>
              <a:t> (pronounced ‘Deck’)</a:t>
            </a:r>
          </a:p>
          <a:p>
            <a:pPr lvl="1"/>
            <a:r>
              <a:rPr lang="en-US" dirty="0" smtClean="0">
                <a:ea typeface="ＭＳ Ｐゴシック" charset="0"/>
              </a:rPr>
              <a:t>An ordered </a:t>
            </a:r>
            <a:r>
              <a:rPr lang="en-US" dirty="0">
                <a:ea typeface="ＭＳ Ｐゴシック" charset="0"/>
              </a:rPr>
              <a:t>collection of items where items are added and removed from either end, either front </a:t>
            </a:r>
            <a:r>
              <a:rPr lang="en-US" dirty="0" smtClean="0">
                <a:ea typeface="ＭＳ Ｐゴシック" charset="0"/>
              </a:rPr>
              <a:t>or back</a:t>
            </a:r>
          </a:p>
          <a:p>
            <a:pPr lvl="1"/>
            <a:endParaRPr lang="en-US" dirty="0">
              <a:ea typeface="ＭＳ Ｐゴシック" charset="0"/>
            </a:endParaRPr>
          </a:p>
          <a:p>
            <a:pPr defTabSz="895350">
              <a:spcAft>
                <a:spcPts val="600"/>
              </a:spcAft>
              <a:tabLst>
                <a:tab pos="295275" algn="l"/>
                <a:tab pos="601663" algn="l"/>
              </a:tabLst>
            </a:pPr>
            <a:r>
              <a:rPr lang="en-US" sz="2000" dirty="0" err="1">
                <a:solidFill>
                  <a:schemeClr val="tx1"/>
                </a:solidFill>
              </a:rPr>
              <a:t>add_front</a:t>
            </a:r>
            <a:r>
              <a:rPr lang="en-US" sz="2000" dirty="0">
                <a:solidFill>
                  <a:schemeClr val="tx1"/>
                </a:solidFill>
              </a:rPr>
              <a:t>() </a:t>
            </a:r>
          </a:p>
          <a:p>
            <a:pPr defTabSz="895350">
              <a:spcAft>
                <a:spcPts val="600"/>
              </a:spcAft>
              <a:tabLst>
                <a:tab pos="295275" algn="l"/>
                <a:tab pos="601663" algn="l"/>
              </a:tabLst>
            </a:pPr>
            <a:r>
              <a:rPr lang="en-US" sz="2000" dirty="0" err="1">
                <a:solidFill>
                  <a:schemeClr val="tx1"/>
                </a:solidFill>
              </a:rPr>
              <a:t>add_rear</a:t>
            </a:r>
            <a:r>
              <a:rPr lang="en-US" sz="2000" dirty="0">
                <a:solidFill>
                  <a:schemeClr val="tx1"/>
                </a:solidFill>
              </a:rPr>
              <a:t>() </a:t>
            </a:r>
          </a:p>
          <a:p>
            <a:pPr defTabSz="895350">
              <a:spcAft>
                <a:spcPts val="600"/>
              </a:spcAft>
              <a:tabLst>
                <a:tab pos="295275" algn="l"/>
                <a:tab pos="601663" algn="l"/>
              </a:tabLst>
            </a:pPr>
            <a:r>
              <a:rPr lang="en-US" sz="2000" dirty="0" err="1">
                <a:solidFill>
                  <a:schemeClr val="tx1"/>
                </a:solidFill>
              </a:rPr>
              <a:t>remove_front</a:t>
            </a:r>
            <a:r>
              <a:rPr lang="en-US" sz="2000" dirty="0">
                <a:solidFill>
                  <a:schemeClr val="tx1"/>
                </a:solidFill>
              </a:rPr>
              <a:t>() </a:t>
            </a:r>
          </a:p>
          <a:p>
            <a:pPr defTabSz="895350">
              <a:spcAft>
                <a:spcPts val="600"/>
              </a:spcAft>
              <a:tabLst>
                <a:tab pos="295275" algn="l"/>
                <a:tab pos="601663" algn="l"/>
              </a:tabLst>
            </a:pPr>
            <a:r>
              <a:rPr lang="en-US" sz="2000" dirty="0" err="1">
                <a:solidFill>
                  <a:schemeClr val="tx1"/>
                </a:solidFill>
              </a:rPr>
              <a:t>remove_rear</a:t>
            </a:r>
            <a:r>
              <a:rPr lang="en-US" sz="2000" dirty="0">
                <a:solidFill>
                  <a:schemeClr val="tx1"/>
                </a:solidFill>
              </a:rPr>
              <a:t>() </a:t>
            </a:r>
          </a:p>
          <a:p>
            <a:pPr defTabSz="895350">
              <a:spcAft>
                <a:spcPts val="600"/>
              </a:spcAft>
              <a:tabLst>
                <a:tab pos="295275" algn="l"/>
                <a:tab pos="601663" algn="l"/>
              </a:tabLst>
            </a:pPr>
            <a:r>
              <a:rPr lang="en-US" sz="2000" dirty="0" err="1">
                <a:solidFill>
                  <a:schemeClr val="tx1"/>
                </a:solidFill>
              </a:rPr>
              <a:t>is_empty</a:t>
            </a:r>
            <a:r>
              <a:rPr lang="en-US" sz="2000" dirty="0">
                <a:solidFill>
                  <a:schemeClr val="tx1"/>
                </a:solidFill>
              </a:rPr>
              <a:t>() </a:t>
            </a:r>
          </a:p>
          <a:p>
            <a:pPr defTabSz="895350">
              <a:spcAft>
                <a:spcPts val="600"/>
              </a:spcAft>
              <a:tabLst>
                <a:tab pos="295275" algn="l"/>
                <a:tab pos="601663" algn="l"/>
              </a:tabLst>
            </a:pPr>
            <a:r>
              <a:rPr lang="en-US" sz="2000" dirty="0">
                <a:solidFill>
                  <a:schemeClr val="tx1"/>
                </a:solidFill>
              </a:rPr>
              <a:t>size()</a:t>
            </a:r>
          </a:p>
          <a:p>
            <a:pPr lvl="1"/>
            <a:endParaRPr lang="en-NZ" dirty="0"/>
          </a:p>
        </p:txBody>
      </p:sp>
      <p:sp>
        <p:nvSpPr>
          <p:cNvPr id="3" name="Title 2"/>
          <p:cNvSpPr>
            <a:spLocks noGrp="1"/>
          </p:cNvSpPr>
          <p:nvPr>
            <p:ph type="title"/>
          </p:nvPr>
        </p:nvSpPr>
        <p:spPr/>
        <p:txBody>
          <a:bodyPr/>
          <a:lstStyle/>
          <a:p>
            <a:r>
              <a:rPr lang="en-NZ" dirty="0" smtClean="0"/>
              <a:t>ADT </a:t>
            </a:r>
            <a:r>
              <a:rPr lang="en-NZ" dirty="0" err="1" smtClean="0"/>
              <a:t>Deque</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15</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2415136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Use a double ended queue to write a function that determines if a string is a palindrome.  </a:t>
            </a:r>
          </a:p>
          <a:p>
            <a:endParaRPr lang="en-NZ" dirty="0"/>
          </a:p>
          <a:p>
            <a:r>
              <a:rPr lang="en-NZ" dirty="0" smtClean="0"/>
              <a:t>A palindrome is a sentence in which the letters appear in the same order forwards and reverse.  Punctuation is ignored.</a:t>
            </a:r>
          </a:p>
          <a:p>
            <a:endParaRPr lang="en-NZ" dirty="0"/>
          </a:p>
          <a:p>
            <a:endParaRPr lang="en-NZ" dirty="0" smtClean="0"/>
          </a:p>
        </p:txBody>
      </p:sp>
      <p:sp>
        <p:nvSpPr>
          <p:cNvPr id="3" name="Title 2"/>
          <p:cNvSpPr>
            <a:spLocks noGrp="1"/>
          </p:cNvSpPr>
          <p:nvPr>
            <p:ph type="title"/>
          </p:nvPr>
        </p:nvSpPr>
        <p:spPr>
          <a:solidFill>
            <a:srgbClr val="00B0F0"/>
          </a:solidFill>
        </p:spPr>
        <p:txBody>
          <a:bodyPr/>
          <a:lstStyle/>
          <a:p>
            <a:r>
              <a:rPr lang="en-NZ" dirty="0" smtClean="0"/>
              <a:t>Exercise</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16</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8" name="Rectangle 7"/>
          <p:cNvSpPr/>
          <p:nvPr/>
        </p:nvSpPr>
        <p:spPr>
          <a:xfrm>
            <a:off x="838200" y="3581400"/>
            <a:ext cx="7543800" cy="646331"/>
          </a:xfrm>
          <a:prstGeom prst="rect">
            <a:avLst/>
          </a:prstGeom>
          <a:solidFill>
            <a:schemeClr val="tx2">
              <a:lumMod val="40000"/>
              <a:lumOff val="60000"/>
            </a:schemeClr>
          </a:solidFill>
        </p:spPr>
        <p:txBody>
          <a:bodyPr wrap="square">
            <a:spAutoFit/>
          </a:bodyPr>
          <a:lstStyle/>
          <a:p>
            <a:r>
              <a:rPr lang="en-NZ" dirty="0" smtClean="0"/>
              <a:t>&gt;&gt;&gt; </a:t>
            </a:r>
            <a:r>
              <a:rPr lang="en-NZ" dirty="0" err="1" smtClean="0"/>
              <a:t>is_palindrome</a:t>
            </a:r>
            <a:r>
              <a:rPr lang="en-NZ" dirty="0" smtClean="0"/>
              <a:t>(‘bob’)</a:t>
            </a:r>
          </a:p>
          <a:p>
            <a:r>
              <a:rPr lang="en-NZ" dirty="0" smtClean="0"/>
              <a:t>True</a:t>
            </a:r>
            <a:endParaRPr lang="en-NZ" dirty="0"/>
          </a:p>
        </p:txBody>
      </p:sp>
    </p:spTree>
    <p:custDataLst>
      <p:tags r:id="rId1"/>
    </p:custDataLst>
    <p:extLst>
      <p:ext uri="{BB962C8B-B14F-4D97-AF65-F5344CB8AC3E}">
        <p14:creationId xmlns:p14="http://schemas.microsoft.com/office/powerpoint/2010/main" val="35147641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NZ" dirty="0" smtClean="0"/>
              <a:t>Bob – Weird Al </a:t>
            </a:r>
            <a:r>
              <a:rPr lang="en-NZ" dirty="0" err="1" smtClean="0"/>
              <a:t>Yankovic</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17</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6" name="Rectangle 5"/>
          <p:cNvSpPr/>
          <p:nvPr/>
        </p:nvSpPr>
        <p:spPr>
          <a:xfrm>
            <a:off x="152400" y="1172029"/>
            <a:ext cx="3962400" cy="5016758"/>
          </a:xfrm>
          <a:prstGeom prst="rect">
            <a:avLst/>
          </a:prstGeom>
        </p:spPr>
        <p:txBody>
          <a:bodyPr wrap="square">
            <a:spAutoFit/>
          </a:bodyPr>
          <a:lstStyle/>
          <a:p>
            <a:r>
              <a:rPr lang="en-NZ" sz="1600" dirty="0" smtClean="0"/>
              <a:t>I</a:t>
            </a:r>
            <a:r>
              <a:rPr lang="en-NZ" sz="1600" dirty="0"/>
              <a:t>, man, am regal - a German am I</a:t>
            </a:r>
            <a:br>
              <a:rPr lang="en-NZ" sz="1600" dirty="0"/>
            </a:br>
            <a:r>
              <a:rPr lang="en-NZ" sz="1600" dirty="0"/>
              <a:t>Never odd or even</a:t>
            </a:r>
            <a:br>
              <a:rPr lang="en-NZ" sz="1600" dirty="0"/>
            </a:br>
            <a:r>
              <a:rPr lang="en-NZ" sz="1600" dirty="0"/>
              <a:t>If I had a hi-fi</a:t>
            </a:r>
            <a:br>
              <a:rPr lang="en-NZ" sz="1600" dirty="0"/>
            </a:br>
            <a:r>
              <a:rPr lang="en-NZ" sz="1600" dirty="0"/>
              <a:t>Madam, I'm Adam</a:t>
            </a:r>
            <a:br>
              <a:rPr lang="en-NZ" sz="1600" dirty="0"/>
            </a:br>
            <a:r>
              <a:rPr lang="en-NZ" sz="1600" dirty="0"/>
              <a:t>Too hot to hoot</a:t>
            </a:r>
            <a:br>
              <a:rPr lang="en-NZ" sz="1600" dirty="0"/>
            </a:br>
            <a:r>
              <a:rPr lang="en-NZ" sz="1600" dirty="0"/>
              <a:t>No lemons, no melon</a:t>
            </a:r>
            <a:br>
              <a:rPr lang="en-NZ" sz="1600" dirty="0"/>
            </a:br>
            <a:r>
              <a:rPr lang="en-NZ" sz="1600" dirty="0"/>
              <a:t>Too bad I hid a boot</a:t>
            </a:r>
            <a:br>
              <a:rPr lang="en-NZ" sz="1600" dirty="0"/>
            </a:br>
            <a:r>
              <a:rPr lang="en-NZ" sz="1600" dirty="0"/>
              <a:t>Lisa </a:t>
            </a:r>
            <a:r>
              <a:rPr lang="en-NZ" sz="1600" dirty="0" err="1"/>
              <a:t>Bonet</a:t>
            </a:r>
            <a:r>
              <a:rPr lang="en-NZ" sz="1600" dirty="0"/>
              <a:t> ate no basil</a:t>
            </a:r>
            <a:br>
              <a:rPr lang="en-NZ" sz="1600" dirty="0"/>
            </a:br>
            <a:r>
              <a:rPr lang="en-NZ" sz="1600" dirty="0"/>
              <a:t>Warsaw was raw</a:t>
            </a:r>
            <a:br>
              <a:rPr lang="en-NZ" sz="1600" dirty="0"/>
            </a:br>
            <a:r>
              <a:rPr lang="en-NZ" sz="1600" dirty="0"/>
              <a:t>Was it a car or a cat I saw</a:t>
            </a:r>
            <a:r>
              <a:rPr lang="en-NZ" sz="1600" dirty="0" smtClean="0"/>
              <a:t>?</a:t>
            </a:r>
          </a:p>
          <a:p>
            <a:endParaRPr lang="en-NZ" sz="1600" dirty="0" smtClean="0"/>
          </a:p>
          <a:p>
            <a:r>
              <a:rPr lang="en-NZ" sz="1600" dirty="0"/>
              <a:t>Rise to vote, sir</a:t>
            </a:r>
            <a:br>
              <a:rPr lang="en-NZ" sz="1600" dirty="0"/>
            </a:br>
            <a:r>
              <a:rPr lang="en-NZ" sz="1600" dirty="0"/>
              <a:t>Do geese see god?</a:t>
            </a:r>
            <a:br>
              <a:rPr lang="en-NZ" sz="1600" dirty="0"/>
            </a:br>
            <a:r>
              <a:rPr lang="en-NZ" sz="1600" dirty="0"/>
              <a:t>"Do nine men interpret?" "Nine men," I nod</a:t>
            </a:r>
            <a:br>
              <a:rPr lang="en-NZ" sz="1600" dirty="0"/>
            </a:br>
            <a:r>
              <a:rPr lang="en-NZ" sz="1600" dirty="0"/>
              <a:t>Rats live on no evil star</a:t>
            </a:r>
            <a:br>
              <a:rPr lang="en-NZ" sz="1600" dirty="0"/>
            </a:br>
            <a:r>
              <a:rPr lang="en-NZ" sz="1600" dirty="0"/>
              <a:t>Won't lovers revolt now?</a:t>
            </a:r>
            <a:br>
              <a:rPr lang="en-NZ" sz="1600" dirty="0"/>
            </a:br>
            <a:r>
              <a:rPr lang="en-NZ" sz="1600" dirty="0"/>
              <a:t>Race fast, safe car</a:t>
            </a:r>
            <a:br>
              <a:rPr lang="en-NZ" sz="1600" dirty="0"/>
            </a:br>
            <a:r>
              <a:rPr lang="en-NZ" sz="1600" dirty="0"/>
              <a:t>Pa's a sap</a:t>
            </a:r>
            <a:br>
              <a:rPr lang="en-NZ" sz="1600" dirty="0"/>
            </a:br>
            <a:r>
              <a:rPr lang="en-NZ" sz="1600" dirty="0"/>
              <a:t>Ma is as selfless as I am</a:t>
            </a:r>
            <a:br>
              <a:rPr lang="en-NZ" sz="1600" dirty="0"/>
            </a:br>
            <a:r>
              <a:rPr lang="en-NZ" sz="1600" dirty="0"/>
              <a:t>May a moody baby doom a yam</a:t>
            </a:r>
            <a:r>
              <a:rPr lang="en-NZ" sz="1600" dirty="0" smtClean="0"/>
              <a:t>?</a:t>
            </a:r>
            <a:endParaRPr lang="en-NZ" sz="1600" dirty="0"/>
          </a:p>
        </p:txBody>
      </p:sp>
      <p:sp>
        <p:nvSpPr>
          <p:cNvPr id="7" name="Rectangle 6"/>
          <p:cNvSpPr/>
          <p:nvPr/>
        </p:nvSpPr>
        <p:spPr>
          <a:xfrm>
            <a:off x="4572000" y="1139372"/>
            <a:ext cx="4386943" cy="5262979"/>
          </a:xfrm>
          <a:prstGeom prst="rect">
            <a:avLst/>
          </a:prstGeom>
        </p:spPr>
        <p:txBody>
          <a:bodyPr wrap="square">
            <a:spAutoFit/>
          </a:bodyPr>
          <a:lstStyle/>
          <a:p>
            <a:r>
              <a:rPr lang="en-NZ" sz="1600" dirty="0" smtClean="0"/>
              <a:t>Ah</a:t>
            </a:r>
            <a:r>
              <a:rPr lang="en-NZ" sz="1600" dirty="0"/>
              <a:t>, Satan sees Natasha</a:t>
            </a:r>
            <a:br>
              <a:rPr lang="en-NZ" sz="1600" dirty="0"/>
            </a:br>
            <a:r>
              <a:rPr lang="en-NZ" sz="1600" dirty="0"/>
              <a:t>No devil lived on</a:t>
            </a:r>
            <a:br>
              <a:rPr lang="en-NZ" sz="1600" dirty="0"/>
            </a:br>
            <a:r>
              <a:rPr lang="en-NZ" sz="1600" dirty="0"/>
              <a:t>Lonely Tylenol</a:t>
            </a:r>
            <a:br>
              <a:rPr lang="en-NZ" sz="1600" dirty="0"/>
            </a:br>
            <a:r>
              <a:rPr lang="en-NZ" sz="1600" dirty="0"/>
              <a:t>Not a banana baton</a:t>
            </a:r>
            <a:br>
              <a:rPr lang="en-NZ" sz="1600" dirty="0"/>
            </a:br>
            <a:r>
              <a:rPr lang="en-NZ" sz="1600" dirty="0"/>
              <a:t>No "x" in "Nixon"</a:t>
            </a:r>
            <a:br>
              <a:rPr lang="en-NZ" sz="1600" dirty="0"/>
            </a:br>
            <a:r>
              <a:rPr lang="en-NZ" sz="1600" dirty="0"/>
              <a:t>O, stone, be not so</a:t>
            </a:r>
            <a:br>
              <a:rPr lang="en-NZ" sz="1600" dirty="0"/>
            </a:br>
            <a:r>
              <a:rPr lang="en-NZ" sz="1600" dirty="0"/>
              <a:t>O Geronimo, no minor ego</a:t>
            </a:r>
            <a:br>
              <a:rPr lang="en-NZ" sz="1600" dirty="0"/>
            </a:br>
            <a:r>
              <a:rPr lang="en-NZ" sz="1600" dirty="0"/>
              <a:t>"Naomi," I moan</a:t>
            </a:r>
            <a:br>
              <a:rPr lang="en-NZ" sz="1600" dirty="0"/>
            </a:br>
            <a:r>
              <a:rPr lang="en-NZ" sz="1600" dirty="0"/>
              <a:t>"A Toyota's a Toyota"</a:t>
            </a:r>
            <a:br>
              <a:rPr lang="en-NZ" sz="1600" dirty="0"/>
            </a:br>
            <a:r>
              <a:rPr lang="en-NZ" sz="1600" dirty="0"/>
              <a:t>A dog, a panic in a </a:t>
            </a:r>
            <a:r>
              <a:rPr lang="en-NZ" sz="1600" dirty="0" smtClean="0"/>
              <a:t>pagoda</a:t>
            </a:r>
          </a:p>
          <a:p>
            <a:endParaRPr lang="en-NZ" sz="1600" dirty="0"/>
          </a:p>
          <a:p>
            <a:r>
              <a:rPr lang="en-NZ" sz="1600" dirty="0"/>
              <a:t>Oh no! Don </a:t>
            </a:r>
            <a:r>
              <a:rPr lang="en-NZ" sz="1600" dirty="0" err="1"/>
              <a:t>Ho</a:t>
            </a:r>
            <a:r>
              <a:rPr lang="en-NZ" sz="1600" dirty="0"/>
              <a:t>!</a:t>
            </a:r>
            <a:br>
              <a:rPr lang="en-NZ" sz="1600" dirty="0"/>
            </a:br>
            <a:r>
              <a:rPr lang="en-NZ" sz="1600" dirty="0"/>
              <a:t>Nurse, I spy gypsies - run!</a:t>
            </a:r>
            <a:br>
              <a:rPr lang="en-NZ" sz="1600" dirty="0"/>
            </a:br>
            <a:r>
              <a:rPr lang="en-NZ" sz="1600" dirty="0"/>
              <a:t>Senile felines</a:t>
            </a:r>
            <a:br>
              <a:rPr lang="en-NZ" sz="1600" dirty="0"/>
            </a:br>
            <a:r>
              <a:rPr lang="en-NZ" sz="1600" dirty="0"/>
              <a:t>Now I see bees I won</a:t>
            </a:r>
            <a:br>
              <a:rPr lang="en-NZ" sz="1600" dirty="0"/>
            </a:br>
            <a:r>
              <a:rPr lang="en-NZ" sz="1600" dirty="0"/>
              <a:t>UFO tofu</a:t>
            </a:r>
            <a:br>
              <a:rPr lang="en-NZ" sz="1600" dirty="0"/>
            </a:br>
            <a:r>
              <a:rPr lang="en-NZ" sz="1600" dirty="0"/>
              <a:t>We panic in a pew</a:t>
            </a:r>
            <a:br>
              <a:rPr lang="en-NZ" sz="1600" dirty="0"/>
            </a:br>
            <a:r>
              <a:rPr lang="en-NZ" sz="1600" dirty="0"/>
              <a:t>Oozy rat in a sanitary zoo</a:t>
            </a:r>
            <a:br>
              <a:rPr lang="en-NZ" sz="1600" dirty="0"/>
            </a:br>
            <a:r>
              <a:rPr lang="en-NZ" sz="1600" dirty="0"/>
              <a:t>God! A red nugget! A fat egg under a dog!</a:t>
            </a:r>
            <a:br>
              <a:rPr lang="en-NZ" sz="1600" dirty="0"/>
            </a:br>
            <a:r>
              <a:rPr lang="en-NZ" sz="1600" dirty="0"/>
              <a:t>Go hang a salami, I'm a </a:t>
            </a:r>
            <a:r>
              <a:rPr lang="en-NZ" sz="1600" dirty="0" err="1"/>
              <a:t>lasagna</a:t>
            </a:r>
            <a:r>
              <a:rPr lang="en-NZ" sz="1600" dirty="0"/>
              <a:t> hog</a:t>
            </a:r>
          </a:p>
          <a:p>
            <a:endParaRPr lang="en-NZ" sz="1600" dirty="0"/>
          </a:p>
        </p:txBody>
      </p:sp>
    </p:spTree>
    <p:custDataLst>
      <p:tags r:id="rId1"/>
    </p:custDataLst>
    <p:extLst>
      <p:ext uri="{BB962C8B-B14F-4D97-AF65-F5344CB8AC3E}">
        <p14:creationId xmlns:p14="http://schemas.microsoft.com/office/powerpoint/2010/main" val="13066855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5" name="Text Box 13"/>
          <p:cNvSpPr txBox="1">
            <a:spLocks noChangeArrowheads="1"/>
          </p:cNvSpPr>
          <p:nvPr/>
        </p:nvSpPr>
        <p:spPr bwMode="auto">
          <a:xfrm>
            <a:off x="1043608" y="2492896"/>
            <a:ext cx="6877050" cy="2862322"/>
          </a:xfrm>
          <a:prstGeom prst="rect">
            <a:avLst/>
          </a:prstGeom>
          <a:solidFill>
            <a:schemeClr val="tx2">
              <a:lumMod val="20000"/>
              <a:lumOff val="80000"/>
            </a:schemeClr>
          </a:solidFill>
          <a:ln w="9525">
            <a:solidFill>
              <a:schemeClr val="tx1"/>
            </a:solidFill>
            <a:miter lim="800000"/>
            <a:headEnd/>
            <a:tailEnd/>
          </a:ln>
        </p:spPr>
        <p:txBody>
          <a:bodyPr>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pPr>
              <a:tabLst>
                <a:tab pos="303213" algn="l"/>
                <a:tab pos="652463" algn="l"/>
                <a:tab pos="1014413" algn="l"/>
                <a:tab pos="1433513" algn="l"/>
              </a:tabLst>
            </a:pPr>
            <a:r>
              <a:rPr lang="pt-BR" sz="2000" b="1" dirty="0" err="1"/>
              <a:t>def</a:t>
            </a:r>
            <a:r>
              <a:rPr lang="pt-BR" sz="2000" b="1" dirty="0"/>
              <a:t> </a:t>
            </a:r>
            <a:r>
              <a:rPr lang="pt-BR" sz="2000" b="1" dirty="0" err="1" smtClean="0"/>
              <a:t>exampleA</a:t>
            </a:r>
            <a:r>
              <a:rPr lang="pt-BR" sz="2000" b="1" dirty="0"/>
              <a:t>(</a:t>
            </a:r>
            <a:r>
              <a:rPr lang="pt-BR" sz="2000" b="1" dirty="0" err="1"/>
              <a:t>n</a:t>
            </a:r>
            <a:r>
              <a:rPr lang="pt-BR" sz="2000" b="1" dirty="0"/>
              <a:t>):</a:t>
            </a:r>
          </a:p>
          <a:p>
            <a:pPr>
              <a:tabLst>
                <a:tab pos="303213" algn="l"/>
                <a:tab pos="652463" algn="l"/>
                <a:tab pos="1014413" algn="l"/>
                <a:tab pos="1433513" algn="l"/>
              </a:tabLst>
            </a:pPr>
            <a:r>
              <a:rPr lang="pt-BR" sz="2000" b="1" dirty="0"/>
              <a:t>	</a:t>
            </a:r>
            <a:r>
              <a:rPr lang="pt-BR" sz="2000" b="1" dirty="0" err="1"/>
              <a:t>s</a:t>
            </a:r>
            <a:r>
              <a:rPr lang="pt-BR" sz="2000" b="1" dirty="0"/>
              <a:t> = "PULL FACES"</a:t>
            </a:r>
          </a:p>
          <a:p>
            <a:pPr>
              <a:tabLst>
                <a:tab pos="303213" algn="l"/>
                <a:tab pos="652463" algn="l"/>
                <a:tab pos="1014413" algn="l"/>
                <a:tab pos="1433513" algn="l"/>
              </a:tabLst>
            </a:pPr>
            <a:endParaRPr lang="pt-BR" sz="2000" b="1" dirty="0"/>
          </a:p>
          <a:p>
            <a:pPr>
              <a:tabLst>
                <a:tab pos="303213" algn="l"/>
                <a:tab pos="652463" algn="l"/>
                <a:tab pos="1014413" algn="l"/>
                <a:tab pos="1433513" algn="l"/>
              </a:tabLst>
            </a:pPr>
            <a:r>
              <a:rPr lang="pt-BR" sz="2000" b="1" dirty="0"/>
              <a:t>	for </a:t>
            </a:r>
            <a:r>
              <a:rPr lang="pt-BR" sz="2000" b="1" dirty="0" err="1"/>
              <a:t>i</a:t>
            </a:r>
            <a:r>
              <a:rPr lang="pt-BR" sz="2000" b="1" dirty="0"/>
              <a:t> in range(</a:t>
            </a:r>
            <a:r>
              <a:rPr lang="pt-BR" sz="2000" b="1" dirty="0" err="1"/>
              <a:t>n</a:t>
            </a:r>
            <a:r>
              <a:rPr lang="pt-BR" sz="2000" b="1" dirty="0"/>
              <a:t>):</a:t>
            </a:r>
          </a:p>
          <a:p>
            <a:pPr>
              <a:tabLst>
                <a:tab pos="303213" algn="l"/>
                <a:tab pos="652463" algn="l"/>
                <a:tab pos="1014413" algn="l"/>
                <a:tab pos="1433513" algn="l"/>
              </a:tabLst>
            </a:pPr>
            <a:r>
              <a:rPr lang="pt-BR" sz="2000" b="1" dirty="0"/>
              <a:t>		</a:t>
            </a:r>
            <a:r>
              <a:rPr lang="pt-BR" sz="2000" b="1" dirty="0" err="1"/>
              <a:t>print</a:t>
            </a:r>
            <a:r>
              <a:rPr lang="pt-BR" sz="2000" b="1" dirty="0"/>
              <a:t>("</a:t>
            </a:r>
            <a:r>
              <a:rPr lang="pt-BR" sz="2000" b="1" dirty="0" err="1"/>
              <a:t>I</a:t>
            </a:r>
            <a:r>
              <a:rPr lang="pt-BR" sz="2000" b="1" dirty="0"/>
              <a:t> must </a:t>
            </a:r>
            <a:r>
              <a:rPr lang="pt-BR" sz="2000" b="1" dirty="0" err="1"/>
              <a:t>not</a:t>
            </a:r>
            <a:r>
              <a:rPr lang="pt-BR" sz="2000" b="1" dirty="0"/>
              <a:t> ", </a:t>
            </a:r>
            <a:r>
              <a:rPr lang="pt-BR" sz="2000" b="1" dirty="0" err="1"/>
              <a:t>s</a:t>
            </a:r>
            <a:r>
              <a:rPr lang="pt-BR" sz="2000" b="1" dirty="0"/>
              <a:t>)</a:t>
            </a:r>
          </a:p>
          <a:p>
            <a:pPr>
              <a:tabLst>
                <a:tab pos="303213" algn="l"/>
                <a:tab pos="652463" algn="l"/>
                <a:tab pos="1014413" algn="l"/>
                <a:tab pos="1433513" algn="l"/>
              </a:tabLst>
            </a:pPr>
            <a:endParaRPr lang="pt-BR" sz="2000" b="1" dirty="0"/>
          </a:p>
          <a:p>
            <a:pPr>
              <a:tabLst>
                <a:tab pos="303213" algn="l"/>
                <a:tab pos="652463" algn="l"/>
                <a:tab pos="1014413" algn="l"/>
                <a:tab pos="1433513" algn="l"/>
              </a:tabLst>
            </a:pPr>
            <a:r>
              <a:rPr lang="pt-BR" sz="2000" b="1" dirty="0"/>
              <a:t>	for </a:t>
            </a:r>
            <a:r>
              <a:rPr lang="pt-BR" sz="2000" b="1" dirty="0" err="1"/>
              <a:t>j</a:t>
            </a:r>
            <a:r>
              <a:rPr lang="pt-BR" sz="2000" b="1" dirty="0"/>
              <a:t> in range</a:t>
            </a:r>
            <a:r>
              <a:rPr lang="pt-BR" sz="2000" b="1" dirty="0" smtClean="0"/>
              <a:t>(</a:t>
            </a:r>
            <a:r>
              <a:rPr lang="pt-BR" sz="2000" b="1" dirty="0" err="1" smtClean="0"/>
              <a:t>n</a:t>
            </a:r>
            <a:r>
              <a:rPr lang="pt-BR" sz="2000" b="1" dirty="0" smtClean="0"/>
              <a:t>, 0, </a:t>
            </a:r>
            <a:r>
              <a:rPr lang="pt-BR" sz="2000" b="1" dirty="0"/>
              <a:t>-1):</a:t>
            </a:r>
          </a:p>
          <a:p>
            <a:pPr>
              <a:tabLst>
                <a:tab pos="303213" algn="l"/>
                <a:tab pos="652463" algn="l"/>
                <a:tab pos="1014413" algn="l"/>
                <a:tab pos="1433513" algn="l"/>
              </a:tabLst>
            </a:pPr>
            <a:r>
              <a:rPr lang="pt-BR" sz="2000" b="1" dirty="0"/>
              <a:t>		</a:t>
            </a:r>
            <a:r>
              <a:rPr lang="pt-BR" sz="2000" b="1" dirty="0" err="1"/>
              <a:t>print</a:t>
            </a:r>
            <a:r>
              <a:rPr lang="pt-BR" sz="2000" b="1" dirty="0"/>
              <a:t>("</a:t>
            </a:r>
            <a:r>
              <a:rPr lang="pt-BR" sz="2000" b="1" dirty="0" err="1"/>
              <a:t>I</a:t>
            </a:r>
            <a:r>
              <a:rPr lang="pt-BR" sz="2000" b="1" dirty="0"/>
              <a:t> must </a:t>
            </a:r>
            <a:r>
              <a:rPr lang="pt-BR" sz="2000" b="1" dirty="0" err="1"/>
              <a:t>not</a:t>
            </a:r>
            <a:r>
              <a:rPr lang="pt-BR" sz="2000" b="1" dirty="0"/>
              <a:t> ", </a:t>
            </a:r>
            <a:r>
              <a:rPr lang="pt-BR" sz="2000" b="1" dirty="0" err="1"/>
              <a:t>s</a:t>
            </a:r>
            <a:r>
              <a:rPr lang="pt-BR" sz="2000" b="1" dirty="0"/>
              <a:t>)	  </a:t>
            </a:r>
          </a:p>
          <a:p>
            <a:endParaRPr lang="pt-BR" sz="2000" b="1" dirty="0"/>
          </a:p>
        </p:txBody>
      </p:sp>
      <p:sp>
        <p:nvSpPr>
          <p:cNvPr id="4" name="Content Placeholder 3"/>
          <p:cNvSpPr>
            <a:spLocks noGrp="1"/>
          </p:cNvSpPr>
          <p:nvPr>
            <p:ph idx="1"/>
          </p:nvPr>
        </p:nvSpPr>
        <p:spPr/>
        <p:txBody>
          <a:bodyPr/>
          <a:lstStyle/>
          <a:p>
            <a:r>
              <a:rPr lang="en-NZ" dirty="0" smtClean="0"/>
              <a:t>What is the big-O running time for the following function?</a:t>
            </a:r>
            <a:endParaRPr lang="en-NZ" dirty="0"/>
          </a:p>
        </p:txBody>
      </p:sp>
      <p:sp>
        <p:nvSpPr>
          <p:cNvPr id="3" name="Title 2"/>
          <p:cNvSpPr>
            <a:spLocks noGrp="1"/>
          </p:cNvSpPr>
          <p:nvPr>
            <p:ph type="title"/>
          </p:nvPr>
        </p:nvSpPr>
        <p:spPr>
          <a:solidFill>
            <a:srgbClr val="00B0F0"/>
          </a:solidFill>
        </p:spPr>
        <p:txBody>
          <a:bodyPr/>
          <a:lstStyle/>
          <a:p>
            <a:r>
              <a:rPr lang="en-NZ" dirty="0"/>
              <a:t>Exercise</a:t>
            </a:r>
          </a:p>
        </p:txBody>
      </p:sp>
      <p:sp>
        <p:nvSpPr>
          <p:cNvPr id="5" name="Slide Number Placeholder 4"/>
          <p:cNvSpPr>
            <a:spLocks noGrp="1"/>
          </p:cNvSpPr>
          <p:nvPr>
            <p:ph type="sldNum" sz="quarter" idx="4"/>
          </p:nvPr>
        </p:nvSpPr>
        <p:spPr/>
        <p:txBody>
          <a:bodyPr/>
          <a:lstStyle/>
          <a:p>
            <a:fld id="{B6F15528-21DE-4FAA-801E-634DDDAF4B2B}" type="slidenum">
              <a:rPr lang="en-US" smtClean="0"/>
              <a:pPr/>
              <a:t>18</a:t>
            </a:fld>
            <a:endParaRPr lang="en-US" dirty="0"/>
          </a:p>
        </p:txBody>
      </p:sp>
      <p:sp>
        <p:nvSpPr>
          <p:cNvPr id="6" name="Footer Placeholder 5"/>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18190103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3" name="Text Box 4"/>
          <p:cNvSpPr txBox="1">
            <a:spLocks noChangeArrowheads="1"/>
          </p:cNvSpPr>
          <p:nvPr/>
        </p:nvSpPr>
        <p:spPr bwMode="auto">
          <a:xfrm>
            <a:off x="1295400" y="2209800"/>
            <a:ext cx="7315200" cy="2554545"/>
          </a:xfrm>
          <a:prstGeom prst="rect">
            <a:avLst/>
          </a:prstGeom>
          <a:solidFill>
            <a:schemeClr val="tx2">
              <a:lumMod val="20000"/>
              <a:lumOff val="80000"/>
            </a:schemeClr>
          </a:solidFill>
          <a:ln w="9525">
            <a:solidFill>
              <a:schemeClr val="tx1"/>
            </a:solidFill>
            <a:miter lim="800000"/>
            <a:headEnd/>
            <a:tailEnd/>
          </a:ln>
        </p:spPr>
        <p:txBody>
          <a:bodyPr>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r>
              <a:rPr lang="pt-BR" sz="2000" b="1" dirty="0" err="1"/>
              <a:t>def</a:t>
            </a:r>
            <a:r>
              <a:rPr lang="pt-BR" sz="2000" b="1" dirty="0"/>
              <a:t> </a:t>
            </a:r>
            <a:r>
              <a:rPr lang="pt-BR" sz="2000" b="1" dirty="0" err="1" smtClean="0"/>
              <a:t>exampleB</a:t>
            </a:r>
            <a:r>
              <a:rPr lang="pt-BR" sz="2000" b="1" dirty="0"/>
              <a:t>(</a:t>
            </a:r>
            <a:r>
              <a:rPr lang="pt-BR" sz="2000" b="1" dirty="0" err="1"/>
              <a:t>n</a:t>
            </a:r>
            <a:r>
              <a:rPr lang="pt-BR" sz="2000" b="1" dirty="0"/>
              <a:t>):</a:t>
            </a:r>
          </a:p>
          <a:p>
            <a:r>
              <a:rPr lang="pt-BR" sz="2000" b="1" dirty="0"/>
              <a:t>	</a:t>
            </a:r>
            <a:r>
              <a:rPr lang="pt-BR" sz="2000" b="1" dirty="0" err="1"/>
              <a:t>s</a:t>
            </a:r>
            <a:r>
              <a:rPr lang="pt-BR" sz="2000" b="1" dirty="0"/>
              <a:t> = "JUMP ON THE BED"</a:t>
            </a:r>
          </a:p>
          <a:p>
            <a:endParaRPr lang="pt-BR" sz="2000" b="1" dirty="0"/>
          </a:p>
          <a:p>
            <a:r>
              <a:rPr lang="pt-BR" sz="2000" b="1" dirty="0"/>
              <a:t>	for </a:t>
            </a:r>
            <a:r>
              <a:rPr lang="pt-BR" sz="2000" b="1" dirty="0" err="1"/>
              <a:t>i</a:t>
            </a:r>
            <a:r>
              <a:rPr lang="pt-BR" sz="2000" b="1" dirty="0"/>
              <a:t> in range(</a:t>
            </a:r>
            <a:r>
              <a:rPr lang="pt-BR" sz="2000" b="1" dirty="0" err="1"/>
              <a:t>n</a:t>
            </a:r>
            <a:r>
              <a:rPr lang="pt-BR" sz="2000" b="1" dirty="0"/>
              <a:t>):</a:t>
            </a:r>
          </a:p>
          <a:p>
            <a:r>
              <a:rPr lang="pt-BR" sz="2000" b="1" dirty="0"/>
              <a:t>		for </a:t>
            </a:r>
            <a:r>
              <a:rPr lang="pt-BR" sz="2000" b="1" dirty="0" err="1"/>
              <a:t>j</a:t>
            </a:r>
            <a:r>
              <a:rPr lang="pt-BR" sz="2000" b="1" dirty="0"/>
              <a:t> in range(</a:t>
            </a:r>
            <a:r>
              <a:rPr lang="pt-BR" sz="2000" b="1" dirty="0" err="1"/>
              <a:t>i</a:t>
            </a:r>
            <a:r>
              <a:rPr lang="pt-BR" sz="2000" b="1" dirty="0"/>
              <a:t>):</a:t>
            </a:r>
          </a:p>
          <a:p>
            <a:r>
              <a:rPr lang="pt-BR" sz="2000" b="1" dirty="0"/>
              <a:t>			</a:t>
            </a:r>
            <a:r>
              <a:rPr lang="pt-BR" sz="2000" b="1" dirty="0" err="1"/>
              <a:t>print</a:t>
            </a:r>
            <a:r>
              <a:rPr lang="pt-BR" sz="2000" b="1" dirty="0"/>
              <a:t>("</a:t>
            </a:r>
            <a:r>
              <a:rPr lang="pt-BR" sz="2000" b="1" dirty="0" err="1"/>
              <a:t>I</a:t>
            </a:r>
            <a:r>
              <a:rPr lang="pt-BR" sz="2000" b="1" dirty="0"/>
              <a:t> must </a:t>
            </a:r>
            <a:r>
              <a:rPr lang="pt-BR" sz="2000" b="1" dirty="0" err="1"/>
              <a:t>not</a:t>
            </a:r>
            <a:r>
              <a:rPr lang="pt-BR" sz="2000" b="1" dirty="0"/>
              <a:t> ", </a:t>
            </a:r>
            <a:r>
              <a:rPr lang="pt-BR" sz="2000" b="1" dirty="0" err="1"/>
              <a:t>s</a:t>
            </a:r>
            <a:r>
              <a:rPr lang="pt-BR" sz="2000" b="1" dirty="0"/>
              <a:t>)	</a:t>
            </a:r>
          </a:p>
          <a:p>
            <a:r>
              <a:rPr lang="pt-BR" sz="2000" b="1" dirty="0"/>
              <a:t>  </a:t>
            </a:r>
          </a:p>
          <a:p>
            <a:endParaRPr lang="pt-BR" sz="2000" b="1" dirty="0"/>
          </a:p>
        </p:txBody>
      </p:sp>
      <p:sp>
        <p:nvSpPr>
          <p:cNvPr id="4" name="Content Placeholder 3"/>
          <p:cNvSpPr>
            <a:spLocks noGrp="1"/>
          </p:cNvSpPr>
          <p:nvPr>
            <p:ph idx="1"/>
          </p:nvPr>
        </p:nvSpPr>
        <p:spPr/>
        <p:txBody>
          <a:bodyPr/>
          <a:lstStyle/>
          <a:p>
            <a:r>
              <a:rPr lang="en-NZ" dirty="0"/>
              <a:t>What is the big-O running time for the following function?</a:t>
            </a:r>
          </a:p>
          <a:p>
            <a:endParaRPr lang="en-NZ" dirty="0"/>
          </a:p>
        </p:txBody>
      </p:sp>
      <p:sp>
        <p:nvSpPr>
          <p:cNvPr id="3" name="Title 2"/>
          <p:cNvSpPr>
            <a:spLocks noGrp="1"/>
          </p:cNvSpPr>
          <p:nvPr>
            <p:ph type="title"/>
          </p:nvPr>
        </p:nvSpPr>
        <p:spPr>
          <a:solidFill>
            <a:srgbClr val="00B0F0"/>
          </a:solidFill>
        </p:spPr>
        <p:txBody>
          <a:bodyPr/>
          <a:lstStyle/>
          <a:p>
            <a:r>
              <a:rPr lang="en-NZ" dirty="0"/>
              <a:t>Exercise</a:t>
            </a:r>
          </a:p>
        </p:txBody>
      </p:sp>
      <p:sp>
        <p:nvSpPr>
          <p:cNvPr id="5" name="Slide Number Placeholder 4"/>
          <p:cNvSpPr>
            <a:spLocks noGrp="1"/>
          </p:cNvSpPr>
          <p:nvPr>
            <p:ph type="sldNum" sz="quarter" idx="4"/>
          </p:nvPr>
        </p:nvSpPr>
        <p:spPr/>
        <p:txBody>
          <a:bodyPr/>
          <a:lstStyle/>
          <a:p>
            <a:fld id="{B6F15528-21DE-4FAA-801E-634DDDAF4B2B}" type="slidenum">
              <a:rPr lang="en-US" smtClean="0"/>
              <a:pPr/>
              <a:t>19</a:t>
            </a:fld>
            <a:endParaRPr lang="en-US" dirty="0"/>
          </a:p>
        </p:txBody>
      </p:sp>
      <p:sp>
        <p:nvSpPr>
          <p:cNvPr id="6" name="Footer Placeholder 5"/>
          <p:cNvSpPr>
            <a:spLocks noGrp="1"/>
          </p:cNvSpPr>
          <p:nvPr>
            <p:ph type="ftr" sz="quarter" idx="3"/>
          </p:nvPr>
        </p:nvSpPr>
        <p:spPr/>
        <p:txBody>
          <a:bodyPr/>
          <a:lstStyle/>
          <a:p>
            <a:r>
              <a:rPr lang="en-US" smtClean="0"/>
              <a:t>COMPSCI 107 - Computer Science Fundamentals</a:t>
            </a:r>
            <a:endParaRPr lang="en-US" dirty="0"/>
          </a:p>
        </p:txBody>
      </p:sp>
    </p:spTree>
    <p:extLst>
      <p:ext uri="{BB962C8B-B14F-4D97-AF65-F5344CB8AC3E}">
        <p14:creationId xmlns:p14="http://schemas.microsoft.com/office/powerpoint/2010/main" val="19939442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Text-based notation for data interchange</a:t>
            </a:r>
          </a:p>
          <a:p>
            <a:pPr lvl="1"/>
            <a:r>
              <a:rPr lang="en-US" dirty="0" smtClean="0"/>
              <a:t>Human readable</a:t>
            </a:r>
          </a:p>
          <a:p>
            <a:endParaRPr lang="en-US" dirty="0" smtClean="0"/>
          </a:p>
          <a:p>
            <a:r>
              <a:rPr lang="en-US" dirty="0" smtClean="0"/>
              <a:t>Object</a:t>
            </a:r>
            <a:endParaRPr lang="en-US" dirty="0"/>
          </a:p>
          <a:p>
            <a:pPr lvl="1"/>
            <a:r>
              <a:rPr lang="en-US" dirty="0" smtClean="0"/>
              <a:t>Unordered set of name-value pairs</a:t>
            </a:r>
          </a:p>
          <a:p>
            <a:pPr lvl="1"/>
            <a:r>
              <a:rPr lang="en-US" dirty="0" smtClean="0"/>
              <a:t>{ name1 : value1, name2 : value2, …, </a:t>
            </a:r>
            <a:r>
              <a:rPr lang="en-US" dirty="0" err="1" smtClean="0"/>
              <a:t>nameN</a:t>
            </a:r>
            <a:r>
              <a:rPr lang="en-US" dirty="0" smtClean="0"/>
              <a:t> : </a:t>
            </a:r>
            <a:r>
              <a:rPr lang="en-US" dirty="0" err="1" smtClean="0"/>
              <a:t>valueN</a:t>
            </a:r>
            <a:r>
              <a:rPr lang="en-US" dirty="0" smtClean="0"/>
              <a:t> }</a:t>
            </a:r>
          </a:p>
          <a:p>
            <a:pPr lvl="1"/>
            <a:endParaRPr lang="en-US" dirty="0"/>
          </a:p>
          <a:p>
            <a:r>
              <a:rPr lang="en-US" dirty="0" smtClean="0"/>
              <a:t>Array</a:t>
            </a:r>
          </a:p>
          <a:p>
            <a:pPr lvl="1"/>
            <a:r>
              <a:rPr lang="en-US" dirty="0" smtClean="0"/>
              <a:t>Ordered list of values</a:t>
            </a:r>
          </a:p>
          <a:p>
            <a:pPr lvl="1"/>
            <a:r>
              <a:rPr lang="en-US" dirty="0" smtClean="0"/>
              <a:t>[ value1, value2, … </a:t>
            </a:r>
            <a:r>
              <a:rPr lang="en-US" dirty="0" err="1" smtClean="0"/>
              <a:t>valueN</a:t>
            </a:r>
            <a:r>
              <a:rPr lang="en-US" dirty="0" smtClean="0"/>
              <a:t> ]</a:t>
            </a:r>
            <a:endParaRPr lang="en-US" dirty="0"/>
          </a:p>
        </p:txBody>
      </p:sp>
      <p:sp>
        <p:nvSpPr>
          <p:cNvPr id="3" name="Title 2"/>
          <p:cNvSpPr>
            <a:spLocks noGrp="1"/>
          </p:cNvSpPr>
          <p:nvPr>
            <p:ph type="title"/>
          </p:nvPr>
        </p:nvSpPr>
        <p:spPr/>
        <p:txBody>
          <a:bodyPr/>
          <a:lstStyle/>
          <a:p>
            <a:r>
              <a:rPr lang="en-US" dirty="0" smtClean="0"/>
              <a:t>JavaScript Object Notation </a:t>
            </a:r>
            <a:endParaRPr lang="en-US"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2</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10877671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1" name="Text Box 5"/>
          <p:cNvSpPr txBox="1">
            <a:spLocks noChangeArrowheads="1"/>
          </p:cNvSpPr>
          <p:nvPr/>
        </p:nvSpPr>
        <p:spPr bwMode="auto">
          <a:xfrm>
            <a:off x="1295400" y="2057400"/>
            <a:ext cx="7543800" cy="3170238"/>
          </a:xfrm>
          <a:prstGeom prst="rect">
            <a:avLst/>
          </a:prstGeom>
          <a:solidFill>
            <a:schemeClr val="tx2">
              <a:lumMod val="20000"/>
              <a:lumOff val="80000"/>
            </a:schemeClr>
          </a:solidFill>
          <a:ln w="9525">
            <a:solidFill>
              <a:schemeClr val="tx1"/>
            </a:solidFill>
            <a:miter lim="800000"/>
            <a:headEnd/>
            <a:tailEnd/>
          </a:ln>
        </p:spPr>
        <p:txBody>
          <a:bodyPr>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r>
              <a:rPr lang="en-US" sz="2000" b="1" dirty="0" err="1"/>
              <a:t>def</a:t>
            </a:r>
            <a:r>
              <a:rPr lang="en-US" sz="2000" b="1" dirty="0"/>
              <a:t> </a:t>
            </a:r>
            <a:r>
              <a:rPr lang="en-US" sz="2000" b="1" dirty="0" err="1" smtClean="0"/>
              <a:t>exampleC</a:t>
            </a:r>
            <a:r>
              <a:rPr lang="en-US" sz="2000" b="1" dirty="0"/>
              <a:t>(n):</a:t>
            </a:r>
          </a:p>
          <a:p>
            <a:r>
              <a:rPr lang="en-US" sz="2000" b="1" dirty="0"/>
              <a:t>	s = "WHINGE"</a:t>
            </a:r>
          </a:p>
          <a:p>
            <a:r>
              <a:rPr lang="en-US" sz="2000" b="1" dirty="0"/>
              <a:t>	</a:t>
            </a:r>
            <a:r>
              <a:rPr lang="en-US" sz="2000" b="1" dirty="0" err="1"/>
              <a:t>i</a:t>
            </a:r>
            <a:r>
              <a:rPr lang="en-US" sz="2000" b="1" dirty="0"/>
              <a:t> = 1</a:t>
            </a:r>
          </a:p>
          <a:p>
            <a:r>
              <a:rPr lang="en-US" sz="2000" b="1" dirty="0"/>
              <a:t>	while </a:t>
            </a:r>
            <a:r>
              <a:rPr lang="en-US" sz="2000" b="1" dirty="0" err="1"/>
              <a:t>i</a:t>
            </a:r>
            <a:r>
              <a:rPr lang="en-US" sz="2000" b="1" dirty="0"/>
              <a:t> &lt; n:</a:t>
            </a:r>
          </a:p>
          <a:p>
            <a:r>
              <a:rPr lang="en-US" sz="2000" b="1" dirty="0"/>
              <a:t>		for j in range(n):</a:t>
            </a:r>
          </a:p>
          <a:p>
            <a:r>
              <a:rPr lang="en-US" sz="2000" b="1" dirty="0"/>
              <a:t>			print("I must not ", s) </a:t>
            </a:r>
          </a:p>
          <a:p>
            <a:endParaRPr lang="en-US" sz="2000" b="1" dirty="0"/>
          </a:p>
          <a:p>
            <a:r>
              <a:rPr lang="en-US" sz="2000" b="1" dirty="0"/>
              <a:t>		</a:t>
            </a:r>
            <a:r>
              <a:rPr lang="en-US" sz="2000" b="1" dirty="0" err="1"/>
              <a:t>i</a:t>
            </a:r>
            <a:r>
              <a:rPr lang="en-US" sz="2000" b="1" dirty="0"/>
              <a:t> = </a:t>
            </a:r>
            <a:r>
              <a:rPr lang="en-US" sz="2000" b="1" dirty="0" err="1"/>
              <a:t>i</a:t>
            </a:r>
            <a:r>
              <a:rPr lang="en-US" sz="2000" b="1" dirty="0"/>
              <a:t> * 2</a:t>
            </a:r>
            <a:r>
              <a:rPr lang="pt-BR" sz="2000" b="1" dirty="0" smtClean="0"/>
              <a:t>   </a:t>
            </a:r>
            <a:r>
              <a:rPr lang="pt-BR" sz="2000" b="1" dirty="0"/>
              <a:t>	</a:t>
            </a:r>
          </a:p>
          <a:p>
            <a:r>
              <a:rPr lang="pt-BR" sz="2000" b="1" dirty="0"/>
              <a:t>  </a:t>
            </a:r>
          </a:p>
          <a:p>
            <a:endParaRPr lang="pt-BR" sz="2000" b="1" dirty="0"/>
          </a:p>
        </p:txBody>
      </p:sp>
      <p:sp>
        <p:nvSpPr>
          <p:cNvPr id="4" name="Content Placeholder 3"/>
          <p:cNvSpPr>
            <a:spLocks noGrp="1"/>
          </p:cNvSpPr>
          <p:nvPr>
            <p:ph idx="1"/>
          </p:nvPr>
        </p:nvSpPr>
        <p:spPr/>
        <p:txBody>
          <a:bodyPr/>
          <a:lstStyle/>
          <a:p>
            <a:r>
              <a:rPr lang="en-NZ" dirty="0"/>
              <a:t>What is the big-O running time for the following function?</a:t>
            </a:r>
          </a:p>
          <a:p>
            <a:endParaRPr lang="en-NZ" dirty="0"/>
          </a:p>
        </p:txBody>
      </p:sp>
      <p:sp>
        <p:nvSpPr>
          <p:cNvPr id="3" name="Title 2"/>
          <p:cNvSpPr>
            <a:spLocks noGrp="1"/>
          </p:cNvSpPr>
          <p:nvPr>
            <p:ph type="title"/>
          </p:nvPr>
        </p:nvSpPr>
        <p:spPr>
          <a:solidFill>
            <a:srgbClr val="00B0F0"/>
          </a:solidFill>
        </p:spPr>
        <p:txBody>
          <a:bodyPr/>
          <a:lstStyle/>
          <a:p>
            <a:r>
              <a:rPr lang="en-NZ" dirty="0"/>
              <a:t>Exercise</a:t>
            </a:r>
          </a:p>
        </p:txBody>
      </p:sp>
      <p:sp>
        <p:nvSpPr>
          <p:cNvPr id="5" name="Slide Number Placeholder 4"/>
          <p:cNvSpPr>
            <a:spLocks noGrp="1"/>
          </p:cNvSpPr>
          <p:nvPr>
            <p:ph type="sldNum" sz="quarter" idx="4"/>
          </p:nvPr>
        </p:nvSpPr>
        <p:spPr/>
        <p:txBody>
          <a:bodyPr/>
          <a:lstStyle/>
          <a:p>
            <a:fld id="{B6F15528-21DE-4FAA-801E-634DDDAF4B2B}" type="slidenum">
              <a:rPr lang="en-US" smtClean="0"/>
              <a:pPr/>
              <a:t>20</a:t>
            </a:fld>
            <a:endParaRPr lang="en-US" dirty="0"/>
          </a:p>
        </p:txBody>
      </p:sp>
      <p:sp>
        <p:nvSpPr>
          <p:cNvPr id="6" name="Footer Placeholder 5"/>
          <p:cNvSpPr>
            <a:spLocks noGrp="1"/>
          </p:cNvSpPr>
          <p:nvPr>
            <p:ph type="ftr" sz="quarter" idx="3"/>
          </p:nvPr>
        </p:nvSpPr>
        <p:spPr/>
        <p:txBody>
          <a:bodyPr/>
          <a:lstStyle/>
          <a:p>
            <a:r>
              <a:rPr lang="en-US" smtClean="0"/>
              <a:t>COMPSCI 107 - Computer Science Fundamentals</a:t>
            </a:r>
            <a:endParaRPr lang="en-US" dirty="0"/>
          </a:p>
        </p:txBody>
      </p:sp>
    </p:spTree>
    <p:extLst>
      <p:ext uri="{BB962C8B-B14F-4D97-AF65-F5344CB8AC3E}">
        <p14:creationId xmlns:p14="http://schemas.microsoft.com/office/powerpoint/2010/main" val="28274222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9" name="Text Box 4"/>
          <p:cNvSpPr txBox="1">
            <a:spLocks noChangeArrowheads="1"/>
          </p:cNvSpPr>
          <p:nvPr/>
        </p:nvSpPr>
        <p:spPr bwMode="auto">
          <a:xfrm>
            <a:off x="1295400" y="2091620"/>
            <a:ext cx="6934200" cy="3785652"/>
          </a:xfrm>
          <a:prstGeom prst="rect">
            <a:avLst/>
          </a:prstGeom>
          <a:solidFill>
            <a:schemeClr val="tx2">
              <a:lumMod val="20000"/>
              <a:lumOff val="80000"/>
            </a:schemeClr>
          </a:solidFill>
          <a:ln w="9525">
            <a:solidFill>
              <a:schemeClr val="tx1"/>
            </a:solidFill>
            <a:miter lim="800000"/>
            <a:headEnd/>
            <a:tailEnd/>
          </a:ln>
        </p:spPr>
        <p:txBody>
          <a:bodyPr>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r>
              <a:rPr lang="pt-BR" sz="2000" b="1" dirty="0" err="1" smtClean="0"/>
              <a:t>def</a:t>
            </a:r>
            <a:r>
              <a:rPr lang="pt-BR" sz="2000" b="1" dirty="0" smtClean="0"/>
              <a:t> </a:t>
            </a:r>
            <a:r>
              <a:rPr lang="pt-BR" sz="2000" b="1" dirty="0" err="1" smtClean="0"/>
              <a:t>exampleD</a:t>
            </a:r>
            <a:r>
              <a:rPr lang="pt-BR" sz="2000" b="1" dirty="0"/>
              <a:t>(</a:t>
            </a:r>
            <a:r>
              <a:rPr lang="pt-BR" sz="2000" b="1" dirty="0" err="1"/>
              <a:t>n</a:t>
            </a:r>
            <a:r>
              <a:rPr lang="pt-BR" sz="2000" b="1" dirty="0"/>
              <a:t>):</a:t>
            </a:r>
          </a:p>
          <a:p>
            <a:r>
              <a:rPr lang="pt-BR" sz="2000" b="1" dirty="0"/>
              <a:t>	</a:t>
            </a:r>
            <a:r>
              <a:rPr lang="pt-BR" sz="2000" b="1" dirty="0" err="1"/>
              <a:t>s</a:t>
            </a:r>
            <a:r>
              <a:rPr lang="pt-BR" sz="2000" b="1" dirty="0"/>
              <a:t> = "PROCRASTINATE"</a:t>
            </a:r>
          </a:p>
          <a:p>
            <a:endParaRPr lang="pt-BR" sz="2000" b="1" dirty="0"/>
          </a:p>
          <a:p>
            <a:r>
              <a:rPr lang="pt-BR" sz="2000" b="1" dirty="0"/>
              <a:t>	for </a:t>
            </a:r>
            <a:r>
              <a:rPr lang="pt-BR" sz="2000" b="1" dirty="0" err="1"/>
              <a:t>i</a:t>
            </a:r>
            <a:r>
              <a:rPr lang="pt-BR" sz="2000" b="1" dirty="0"/>
              <a:t> in range(</a:t>
            </a:r>
            <a:r>
              <a:rPr lang="pt-BR" sz="2000" b="1" dirty="0" err="1"/>
              <a:t>n</a:t>
            </a:r>
            <a:r>
              <a:rPr lang="pt-BR" sz="2000" b="1" dirty="0"/>
              <a:t>):</a:t>
            </a:r>
          </a:p>
          <a:p>
            <a:r>
              <a:rPr lang="pt-BR" sz="2000" b="1" dirty="0"/>
              <a:t>		for </a:t>
            </a:r>
            <a:r>
              <a:rPr lang="pt-BR" sz="2000" b="1" dirty="0" err="1"/>
              <a:t>j</a:t>
            </a:r>
            <a:r>
              <a:rPr lang="pt-BR" sz="2000" b="1" dirty="0"/>
              <a:t> in range(</a:t>
            </a:r>
            <a:r>
              <a:rPr lang="pt-BR" sz="2000" b="1" dirty="0" err="1"/>
              <a:t>n</a:t>
            </a:r>
            <a:r>
              <a:rPr lang="pt-BR" sz="2000" b="1" dirty="0"/>
              <a:t>, 0, -1):</a:t>
            </a:r>
          </a:p>
          <a:p>
            <a:r>
              <a:rPr lang="pt-BR" sz="2000" b="1" dirty="0"/>
              <a:t>			</a:t>
            </a:r>
            <a:r>
              <a:rPr lang="pt-BR" sz="2000" b="1" dirty="0" err="1" smtClean="0"/>
              <a:t>outD</a:t>
            </a:r>
            <a:r>
              <a:rPr lang="pt-BR" sz="2000" b="1" dirty="0" smtClean="0"/>
              <a:t>(</a:t>
            </a:r>
            <a:r>
              <a:rPr lang="pt-BR" sz="2000" b="1" dirty="0" err="1"/>
              <a:t>s</a:t>
            </a:r>
            <a:r>
              <a:rPr lang="pt-BR" sz="2000" b="1" dirty="0"/>
              <a:t>, </a:t>
            </a:r>
            <a:r>
              <a:rPr lang="pt-BR" sz="2000" b="1" dirty="0" err="1"/>
              <a:t>n</a:t>
            </a:r>
            <a:r>
              <a:rPr lang="pt-BR" sz="2000" b="1" dirty="0"/>
              <a:t> / 2)   </a:t>
            </a:r>
            <a:endParaRPr lang="pt-BR" sz="2000" b="1" dirty="0" smtClean="0"/>
          </a:p>
          <a:p>
            <a:r>
              <a:rPr lang="pt-BR" sz="2000" b="1" dirty="0" smtClean="0"/>
              <a:t>  </a:t>
            </a:r>
            <a:endParaRPr lang="pt-BR" sz="2000" b="1" dirty="0"/>
          </a:p>
          <a:p>
            <a:r>
              <a:rPr lang="pt-BR" sz="2000" b="1" dirty="0" err="1"/>
              <a:t>def</a:t>
            </a:r>
            <a:r>
              <a:rPr lang="pt-BR" sz="2000" b="1" dirty="0"/>
              <a:t> </a:t>
            </a:r>
            <a:r>
              <a:rPr lang="pt-BR" sz="2000" b="1" dirty="0" err="1"/>
              <a:t>outD</a:t>
            </a:r>
            <a:r>
              <a:rPr lang="pt-BR" sz="2000" b="1" dirty="0"/>
              <a:t>(</a:t>
            </a:r>
            <a:r>
              <a:rPr lang="pt-BR" sz="2000" b="1" dirty="0" err="1"/>
              <a:t>s</a:t>
            </a:r>
            <a:r>
              <a:rPr lang="pt-BR" sz="2000" b="1" dirty="0"/>
              <a:t>, </a:t>
            </a:r>
            <a:r>
              <a:rPr lang="pt-BR" sz="2000" b="1" dirty="0" err="1"/>
              <a:t>b</a:t>
            </a:r>
            <a:r>
              <a:rPr lang="pt-BR" sz="2000" b="1" dirty="0"/>
              <a:t>):</a:t>
            </a:r>
          </a:p>
          <a:p>
            <a:r>
              <a:rPr lang="pt-BR" sz="2000" b="1" dirty="0"/>
              <a:t>	</a:t>
            </a:r>
            <a:r>
              <a:rPr lang="pt-BR" sz="2000" b="1" dirty="0" err="1"/>
              <a:t>number_of_times</a:t>
            </a:r>
            <a:r>
              <a:rPr lang="pt-BR" sz="2000" b="1" dirty="0"/>
              <a:t> = </a:t>
            </a:r>
            <a:r>
              <a:rPr lang="pt-BR" sz="2000" b="1" dirty="0" err="1"/>
              <a:t>int</a:t>
            </a:r>
            <a:r>
              <a:rPr lang="pt-BR" sz="2000" b="1" dirty="0"/>
              <a:t>(</a:t>
            </a:r>
            <a:r>
              <a:rPr lang="pt-BR" sz="2000" b="1" dirty="0" err="1"/>
              <a:t>b</a:t>
            </a:r>
            <a:r>
              <a:rPr lang="pt-BR" sz="2000" b="1" dirty="0"/>
              <a:t> % 10)</a:t>
            </a:r>
          </a:p>
          <a:p>
            <a:r>
              <a:rPr lang="pt-BR" sz="2000" b="1" dirty="0"/>
              <a:t>	for </a:t>
            </a:r>
            <a:r>
              <a:rPr lang="pt-BR" sz="2000" b="1" dirty="0" err="1"/>
              <a:t>i</a:t>
            </a:r>
            <a:r>
              <a:rPr lang="pt-BR" sz="2000" b="1" dirty="0"/>
              <a:t> in range(</a:t>
            </a:r>
            <a:r>
              <a:rPr lang="pt-BR" sz="2000" b="1" dirty="0" err="1"/>
              <a:t>number_of_times</a:t>
            </a:r>
            <a:r>
              <a:rPr lang="pt-BR" sz="2000" b="1" dirty="0"/>
              <a:t>):</a:t>
            </a:r>
          </a:p>
          <a:p>
            <a:r>
              <a:rPr lang="pt-BR" sz="2000" b="1" dirty="0"/>
              <a:t>		</a:t>
            </a:r>
            <a:r>
              <a:rPr lang="pt-BR" sz="2000" b="1" dirty="0" err="1"/>
              <a:t>print</a:t>
            </a:r>
            <a:r>
              <a:rPr lang="pt-BR" sz="2000" b="1" dirty="0"/>
              <a:t>(</a:t>
            </a:r>
            <a:r>
              <a:rPr lang="pt-BR" sz="2000" b="1" dirty="0" err="1"/>
              <a:t>i</a:t>
            </a:r>
            <a:r>
              <a:rPr lang="pt-BR" sz="2000" b="1" dirty="0"/>
              <a:t>, "</a:t>
            </a:r>
            <a:r>
              <a:rPr lang="pt-BR" sz="2000" b="1" dirty="0" err="1"/>
              <a:t>I</a:t>
            </a:r>
            <a:r>
              <a:rPr lang="pt-BR" sz="2000" b="1" dirty="0"/>
              <a:t> must </a:t>
            </a:r>
            <a:r>
              <a:rPr lang="pt-BR" sz="2000" b="1" dirty="0" err="1"/>
              <a:t>not</a:t>
            </a:r>
            <a:r>
              <a:rPr lang="pt-BR" sz="2000" b="1" dirty="0"/>
              <a:t> ", </a:t>
            </a:r>
            <a:r>
              <a:rPr lang="pt-BR" sz="2000" b="1" dirty="0" err="1"/>
              <a:t>s</a:t>
            </a:r>
            <a:r>
              <a:rPr lang="pt-BR" sz="2000" b="1" dirty="0"/>
              <a:t>) </a:t>
            </a:r>
          </a:p>
          <a:p>
            <a:endParaRPr lang="pt-BR" sz="2000" b="1" dirty="0"/>
          </a:p>
        </p:txBody>
      </p:sp>
      <p:sp>
        <p:nvSpPr>
          <p:cNvPr id="4" name="Content Placeholder 3"/>
          <p:cNvSpPr>
            <a:spLocks noGrp="1"/>
          </p:cNvSpPr>
          <p:nvPr>
            <p:ph idx="1"/>
          </p:nvPr>
        </p:nvSpPr>
        <p:spPr/>
        <p:txBody>
          <a:bodyPr/>
          <a:lstStyle/>
          <a:p>
            <a:r>
              <a:rPr lang="en-NZ" dirty="0"/>
              <a:t>What is the big-O running time for the following function?</a:t>
            </a:r>
          </a:p>
          <a:p>
            <a:endParaRPr lang="en-NZ" dirty="0"/>
          </a:p>
        </p:txBody>
      </p:sp>
      <p:sp>
        <p:nvSpPr>
          <p:cNvPr id="3" name="Title 2"/>
          <p:cNvSpPr>
            <a:spLocks noGrp="1"/>
          </p:cNvSpPr>
          <p:nvPr>
            <p:ph type="title"/>
          </p:nvPr>
        </p:nvSpPr>
        <p:spPr>
          <a:solidFill>
            <a:srgbClr val="00B0F0"/>
          </a:solidFill>
        </p:spPr>
        <p:txBody>
          <a:bodyPr/>
          <a:lstStyle/>
          <a:p>
            <a:r>
              <a:rPr lang="en-NZ" dirty="0"/>
              <a:t>Exercise</a:t>
            </a:r>
          </a:p>
        </p:txBody>
      </p:sp>
      <p:sp>
        <p:nvSpPr>
          <p:cNvPr id="5" name="Slide Number Placeholder 4"/>
          <p:cNvSpPr>
            <a:spLocks noGrp="1"/>
          </p:cNvSpPr>
          <p:nvPr>
            <p:ph type="sldNum" sz="quarter" idx="4"/>
          </p:nvPr>
        </p:nvSpPr>
        <p:spPr/>
        <p:txBody>
          <a:bodyPr/>
          <a:lstStyle/>
          <a:p>
            <a:fld id="{B6F15528-21DE-4FAA-801E-634DDDAF4B2B}" type="slidenum">
              <a:rPr lang="en-US" smtClean="0"/>
              <a:pPr/>
              <a:t>21</a:t>
            </a:fld>
            <a:endParaRPr lang="en-US" dirty="0"/>
          </a:p>
        </p:txBody>
      </p:sp>
      <p:sp>
        <p:nvSpPr>
          <p:cNvPr id="6" name="Footer Placeholder 5"/>
          <p:cNvSpPr>
            <a:spLocks noGrp="1"/>
          </p:cNvSpPr>
          <p:nvPr>
            <p:ph type="ftr" sz="quarter" idx="3"/>
          </p:nvPr>
        </p:nvSpPr>
        <p:spPr/>
        <p:txBody>
          <a:bodyPr/>
          <a:lstStyle/>
          <a:p>
            <a:r>
              <a:rPr lang="en-US" smtClean="0"/>
              <a:t>COMPSCI 107 - Computer Science Fundamentals</a:t>
            </a:r>
            <a:endParaRPr lang="en-US" dirty="0"/>
          </a:p>
        </p:txBody>
      </p:sp>
    </p:spTree>
    <p:extLst>
      <p:ext uri="{BB962C8B-B14F-4D97-AF65-F5344CB8AC3E}">
        <p14:creationId xmlns:p14="http://schemas.microsoft.com/office/powerpoint/2010/main" val="16972163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5" name="Text Box 4"/>
          <p:cNvSpPr txBox="1">
            <a:spLocks noChangeArrowheads="1"/>
          </p:cNvSpPr>
          <p:nvPr/>
        </p:nvSpPr>
        <p:spPr bwMode="auto">
          <a:xfrm>
            <a:off x="1295400" y="2204864"/>
            <a:ext cx="7453064" cy="3785652"/>
          </a:xfrm>
          <a:prstGeom prst="rect">
            <a:avLst/>
          </a:prstGeom>
          <a:solidFill>
            <a:schemeClr val="tx2">
              <a:lumMod val="20000"/>
              <a:lumOff val="80000"/>
            </a:schemeClr>
          </a:solidFill>
          <a:ln w="9525">
            <a:solidFill>
              <a:schemeClr val="tx1"/>
            </a:solidFill>
            <a:miter lim="800000"/>
            <a:headEnd/>
            <a:tailEnd/>
          </a:ln>
        </p:spPr>
        <p:txBody>
          <a:bodyPr wrap="square">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pPr>
              <a:tabLst>
                <a:tab pos="303213" algn="l"/>
                <a:tab pos="722313" algn="l"/>
                <a:tab pos="1071563" algn="l"/>
                <a:tab pos="1433513" algn="l"/>
              </a:tabLst>
            </a:pPr>
            <a:r>
              <a:rPr lang="en-US" sz="2000" b="1" dirty="0" err="1" smtClean="0"/>
              <a:t>def</a:t>
            </a:r>
            <a:r>
              <a:rPr lang="en-US" sz="2000" b="1" dirty="0" smtClean="0"/>
              <a:t> </a:t>
            </a:r>
            <a:r>
              <a:rPr lang="en-US" sz="2000" b="1" dirty="0" err="1" smtClean="0"/>
              <a:t>exampleF</a:t>
            </a:r>
            <a:r>
              <a:rPr lang="en-US" sz="2000" b="1" dirty="0"/>
              <a:t>(n):</a:t>
            </a:r>
          </a:p>
          <a:p>
            <a:pPr>
              <a:tabLst>
                <a:tab pos="303213" algn="l"/>
                <a:tab pos="722313" algn="l"/>
                <a:tab pos="1071563" algn="l"/>
                <a:tab pos="1433513" algn="l"/>
              </a:tabLst>
            </a:pPr>
            <a:r>
              <a:rPr lang="en-US" sz="2000" b="1" dirty="0"/>
              <a:t>	s = "FORGET MY MOTHER’S BIRTHDAY"</a:t>
            </a:r>
          </a:p>
          <a:p>
            <a:pPr>
              <a:tabLst>
                <a:tab pos="303213" algn="l"/>
                <a:tab pos="722313" algn="l"/>
                <a:tab pos="1071563" algn="l"/>
                <a:tab pos="1433513" algn="l"/>
              </a:tabLst>
            </a:pPr>
            <a:r>
              <a:rPr lang="en-US" sz="2000" b="1" dirty="0"/>
              <a:t>	</a:t>
            </a:r>
            <a:r>
              <a:rPr lang="en-US" sz="2000" b="1" dirty="0" err="1"/>
              <a:t>i</a:t>
            </a:r>
            <a:r>
              <a:rPr lang="en-US" sz="2000" b="1" dirty="0"/>
              <a:t> = n</a:t>
            </a:r>
          </a:p>
          <a:p>
            <a:pPr>
              <a:tabLst>
                <a:tab pos="303213" algn="l"/>
                <a:tab pos="722313" algn="l"/>
                <a:tab pos="1071563" algn="l"/>
                <a:tab pos="1433513" algn="l"/>
              </a:tabLst>
            </a:pPr>
            <a:r>
              <a:rPr lang="en-US" sz="2000" b="1" dirty="0"/>
              <a:t>	while </a:t>
            </a:r>
            <a:r>
              <a:rPr lang="en-US" sz="2000" b="1" dirty="0" err="1"/>
              <a:t>i</a:t>
            </a:r>
            <a:r>
              <a:rPr lang="en-US" sz="2000" b="1" dirty="0"/>
              <a:t> &gt; 0:</a:t>
            </a:r>
          </a:p>
          <a:p>
            <a:pPr>
              <a:tabLst>
                <a:tab pos="303213" algn="l"/>
                <a:tab pos="722313" algn="l"/>
                <a:tab pos="1071563" algn="l"/>
                <a:tab pos="1433513" algn="l"/>
              </a:tabLst>
            </a:pPr>
            <a:r>
              <a:rPr lang="en-US" sz="2000" b="1" dirty="0"/>
              <a:t>		</a:t>
            </a:r>
            <a:r>
              <a:rPr lang="en-US" sz="2000" b="1" dirty="0" err="1"/>
              <a:t>outF</a:t>
            </a:r>
            <a:r>
              <a:rPr lang="en-US" sz="2000" b="1" dirty="0"/>
              <a:t>(s) </a:t>
            </a:r>
          </a:p>
          <a:p>
            <a:pPr>
              <a:tabLst>
                <a:tab pos="303213" algn="l"/>
                <a:tab pos="722313" algn="l"/>
                <a:tab pos="1071563" algn="l"/>
                <a:tab pos="1433513" algn="l"/>
              </a:tabLst>
            </a:pPr>
            <a:r>
              <a:rPr lang="en-US" sz="2000" b="1" dirty="0"/>
              <a:t>		</a:t>
            </a:r>
            <a:r>
              <a:rPr lang="en-US" sz="2000" b="1" dirty="0" err="1"/>
              <a:t>i</a:t>
            </a:r>
            <a:r>
              <a:rPr lang="en-US" sz="2000" b="1" dirty="0"/>
              <a:t> = </a:t>
            </a:r>
            <a:r>
              <a:rPr lang="en-US" sz="2000" b="1" dirty="0" err="1"/>
              <a:t>i</a:t>
            </a:r>
            <a:r>
              <a:rPr lang="en-US" sz="2000" b="1" dirty="0"/>
              <a:t> // </a:t>
            </a:r>
            <a:r>
              <a:rPr lang="en-US" sz="2000" b="1" dirty="0" smtClean="0"/>
              <a:t>2</a:t>
            </a:r>
          </a:p>
          <a:p>
            <a:pPr>
              <a:tabLst>
                <a:tab pos="303213" algn="l"/>
                <a:tab pos="722313" algn="l"/>
                <a:tab pos="1071563" algn="l"/>
                <a:tab pos="1433513" algn="l"/>
              </a:tabLst>
            </a:pPr>
            <a:endParaRPr lang="en-US" sz="2000" b="1" dirty="0" smtClean="0"/>
          </a:p>
          <a:p>
            <a:pPr>
              <a:tabLst>
                <a:tab pos="303213" algn="l"/>
                <a:tab pos="722313" algn="l"/>
                <a:tab pos="1071563" algn="l"/>
                <a:tab pos="1433513" algn="l"/>
              </a:tabLst>
            </a:pPr>
            <a:r>
              <a:rPr lang="en-US" sz="2000" b="1" dirty="0" err="1"/>
              <a:t>def</a:t>
            </a:r>
            <a:r>
              <a:rPr lang="en-US" sz="2000" b="1" dirty="0"/>
              <a:t> </a:t>
            </a:r>
            <a:r>
              <a:rPr lang="en-US" sz="2000" b="1" dirty="0" err="1"/>
              <a:t>outF</a:t>
            </a:r>
            <a:r>
              <a:rPr lang="en-US" sz="2000" b="1" dirty="0"/>
              <a:t>(s):</a:t>
            </a:r>
          </a:p>
          <a:p>
            <a:pPr>
              <a:tabLst>
                <a:tab pos="303213" algn="l"/>
                <a:tab pos="722313" algn="l"/>
                <a:tab pos="1071563" algn="l"/>
                <a:tab pos="1433513" algn="l"/>
              </a:tabLst>
            </a:pPr>
            <a:r>
              <a:rPr lang="en-US" sz="2000" b="1" dirty="0"/>
              <a:t>	for </a:t>
            </a:r>
            <a:r>
              <a:rPr lang="en-US" sz="2000" b="1" dirty="0" err="1"/>
              <a:t>i</a:t>
            </a:r>
            <a:r>
              <a:rPr lang="en-US" sz="2000" b="1" dirty="0"/>
              <a:t> in range(25, 0, -1):</a:t>
            </a:r>
          </a:p>
          <a:p>
            <a:pPr>
              <a:tabLst>
                <a:tab pos="303213" algn="l"/>
                <a:tab pos="722313" algn="l"/>
                <a:tab pos="1071563" algn="l"/>
                <a:tab pos="1433513" algn="l"/>
              </a:tabLst>
            </a:pPr>
            <a:r>
              <a:rPr lang="en-US" sz="2000" b="1" dirty="0"/>
              <a:t>		print(</a:t>
            </a:r>
            <a:r>
              <a:rPr lang="en-US" sz="2000" b="1" dirty="0" err="1"/>
              <a:t>i</a:t>
            </a:r>
            <a:r>
              <a:rPr lang="en-US" sz="2000" b="1" dirty="0"/>
              <a:t>, "I must not ", s)</a:t>
            </a:r>
          </a:p>
          <a:p>
            <a:pPr>
              <a:tabLst>
                <a:tab pos="303213" algn="l"/>
                <a:tab pos="722313" algn="l"/>
                <a:tab pos="1071563" algn="l"/>
                <a:tab pos="1433513" algn="l"/>
              </a:tabLst>
            </a:pPr>
            <a:r>
              <a:rPr lang="pt-BR" sz="2000" b="1" dirty="0" smtClean="0"/>
              <a:t>    </a:t>
            </a:r>
            <a:endParaRPr lang="pt-BR" sz="2000" b="1" dirty="0"/>
          </a:p>
          <a:p>
            <a:endParaRPr lang="pt-BR" sz="2000" b="1" dirty="0"/>
          </a:p>
        </p:txBody>
      </p:sp>
      <p:sp>
        <p:nvSpPr>
          <p:cNvPr id="4" name="Content Placeholder 3"/>
          <p:cNvSpPr>
            <a:spLocks noGrp="1"/>
          </p:cNvSpPr>
          <p:nvPr>
            <p:ph idx="1"/>
          </p:nvPr>
        </p:nvSpPr>
        <p:spPr/>
        <p:txBody>
          <a:bodyPr/>
          <a:lstStyle/>
          <a:p>
            <a:r>
              <a:rPr lang="en-NZ" dirty="0"/>
              <a:t>What is the big-O running time for the following function?</a:t>
            </a:r>
          </a:p>
          <a:p>
            <a:endParaRPr lang="en-NZ" dirty="0"/>
          </a:p>
        </p:txBody>
      </p:sp>
      <p:sp>
        <p:nvSpPr>
          <p:cNvPr id="3" name="Title 2"/>
          <p:cNvSpPr>
            <a:spLocks noGrp="1"/>
          </p:cNvSpPr>
          <p:nvPr>
            <p:ph type="title"/>
          </p:nvPr>
        </p:nvSpPr>
        <p:spPr>
          <a:solidFill>
            <a:srgbClr val="00B0F0"/>
          </a:solidFill>
        </p:spPr>
        <p:txBody>
          <a:bodyPr/>
          <a:lstStyle/>
          <a:p>
            <a:r>
              <a:rPr lang="en-NZ" dirty="0"/>
              <a:t>Exercise</a:t>
            </a:r>
          </a:p>
        </p:txBody>
      </p:sp>
      <p:sp>
        <p:nvSpPr>
          <p:cNvPr id="5" name="Slide Number Placeholder 4"/>
          <p:cNvSpPr>
            <a:spLocks noGrp="1"/>
          </p:cNvSpPr>
          <p:nvPr>
            <p:ph type="sldNum" sz="quarter" idx="4"/>
          </p:nvPr>
        </p:nvSpPr>
        <p:spPr/>
        <p:txBody>
          <a:bodyPr/>
          <a:lstStyle/>
          <a:p>
            <a:fld id="{B6F15528-21DE-4FAA-801E-634DDDAF4B2B}" type="slidenum">
              <a:rPr lang="en-US" smtClean="0"/>
              <a:pPr/>
              <a:t>22</a:t>
            </a:fld>
            <a:endParaRPr lang="en-US" dirty="0"/>
          </a:p>
        </p:txBody>
      </p:sp>
      <p:sp>
        <p:nvSpPr>
          <p:cNvPr id="6" name="Footer Placeholder 5"/>
          <p:cNvSpPr>
            <a:spLocks noGrp="1"/>
          </p:cNvSpPr>
          <p:nvPr>
            <p:ph type="ftr" sz="quarter" idx="3"/>
          </p:nvPr>
        </p:nvSpPr>
        <p:spPr/>
        <p:txBody>
          <a:bodyPr/>
          <a:lstStyle/>
          <a:p>
            <a:r>
              <a:rPr lang="en-US" smtClean="0"/>
              <a:t>COMPSCI 107 - Computer Science Fundamentals</a:t>
            </a:r>
            <a:endParaRPr lang="en-US" dirty="0"/>
          </a:p>
        </p:txBody>
      </p:sp>
    </p:spTree>
    <p:extLst>
      <p:ext uri="{BB962C8B-B14F-4D97-AF65-F5344CB8AC3E}">
        <p14:creationId xmlns:p14="http://schemas.microsoft.com/office/powerpoint/2010/main" val="1047324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If a particular quadratic time algorithm uses 300 elementary operations to process an input of size 10, what is the most likely number of elementary operations it will use if given an input of size 1000.</a:t>
            </a:r>
          </a:p>
          <a:p>
            <a:endParaRPr lang="en-NZ" dirty="0"/>
          </a:p>
          <a:p>
            <a:r>
              <a:rPr lang="en-NZ" dirty="0" smtClean="0"/>
              <a:t>(a) 300 000 000</a:t>
            </a:r>
          </a:p>
          <a:p>
            <a:r>
              <a:rPr lang="en-NZ" dirty="0" smtClean="0"/>
              <a:t>(b) 3 000 000</a:t>
            </a:r>
          </a:p>
          <a:p>
            <a:r>
              <a:rPr lang="en-NZ" dirty="0" smtClean="0"/>
              <a:t>(c) 300 000</a:t>
            </a:r>
          </a:p>
          <a:p>
            <a:r>
              <a:rPr lang="en-NZ" dirty="0" smtClean="0"/>
              <a:t>(d) 30 000</a:t>
            </a:r>
          </a:p>
          <a:p>
            <a:r>
              <a:rPr lang="en-NZ" dirty="0" smtClean="0"/>
              <a:t>(e) 3 000</a:t>
            </a:r>
            <a:endParaRPr lang="en-NZ" dirty="0"/>
          </a:p>
        </p:txBody>
      </p:sp>
      <p:sp>
        <p:nvSpPr>
          <p:cNvPr id="3" name="Title 2"/>
          <p:cNvSpPr>
            <a:spLocks noGrp="1"/>
          </p:cNvSpPr>
          <p:nvPr>
            <p:ph type="title"/>
          </p:nvPr>
        </p:nvSpPr>
        <p:spPr>
          <a:solidFill>
            <a:schemeClr val="accent1">
              <a:lumMod val="60000"/>
              <a:lumOff val="40000"/>
            </a:schemeClr>
          </a:solidFill>
        </p:spPr>
        <p:txBody>
          <a:bodyPr/>
          <a:lstStyle/>
          <a:p>
            <a:r>
              <a:rPr lang="en-NZ" dirty="0" smtClean="0"/>
              <a:t>Challenge Question</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23</a:t>
            </a:fld>
            <a:endParaRPr lang="en-US" dirty="0"/>
          </a:p>
        </p:txBody>
      </p:sp>
      <p:sp>
        <p:nvSpPr>
          <p:cNvPr id="6" name="Footer Placeholder 5"/>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27758422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p:txBody>
          <a:bodyPr/>
          <a:lstStyle/>
          <a:p>
            <a:r>
              <a:rPr lang="en-NZ" dirty="0" smtClean="0"/>
              <a:t>You know that a given algorithm runs in O(2</a:t>
            </a:r>
            <a:r>
              <a:rPr lang="en-NZ" baseline="40000" dirty="0" smtClean="0"/>
              <a:t>n</a:t>
            </a:r>
            <a:r>
              <a:rPr lang="en-NZ" dirty="0" smtClean="0"/>
              <a:t>) time.  If your computer can process input of size 10000 in one year using an implementation of this algorithm, approximately what size input could you solve in one year with a computer 1000 times faster?</a:t>
            </a:r>
            <a:endParaRPr lang="en-NZ" dirty="0"/>
          </a:p>
        </p:txBody>
      </p:sp>
      <p:sp>
        <p:nvSpPr>
          <p:cNvPr id="3" name="Title 2"/>
          <p:cNvSpPr>
            <a:spLocks noGrp="1"/>
          </p:cNvSpPr>
          <p:nvPr>
            <p:ph type="title"/>
          </p:nvPr>
        </p:nvSpPr>
        <p:spPr>
          <a:solidFill>
            <a:schemeClr val="accent1">
              <a:lumMod val="60000"/>
              <a:lumOff val="40000"/>
            </a:schemeClr>
          </a:solidFill>
        </p:spPr>
        <p:txBody>
          <a:bodyPr/>
          <a:lstStyle/>
          <a:p>
            <a:r>
              <a:rPr lang="en-NZ" dirty="0" smtClean="0"/>
              <a:t>Challenge Question</a:t>
            </a:r>
            <a:endParaRPr lang="en-NZ" dirty="0"/>
          </a:p>
        </p:txBody>
      </p:sp>
      <p:pic>
        <p:nvPicPr>
          <p:cNvPr id="2048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7590" y="3572240"/>
            <a:ext cx="2117858" cy="20039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4"/>
          </p:nvPr>
        </p:nvSpPr>
        <p:spPr/>
        <p:txBody>
          <a:bodyPr/>
          <a:lstStyle/>
          <a:p>
            <a:fld id="{B6F15528-21DE-4FAA-801E-634DDDAF4B2B}" type="slidenum">
              <a:rPr lang="en-US" smtClean="0"/>
              <a:pPr/>
              <a:t>24</a:t>
            </a:fld>
            <a:endParaRPr lang="en-US" dirty="0"/>
          </a:p>
        </p:txBody>
      </p:sp>
      <p:sp>
        <p:nvSpPr>
          <p:cNvPr id="4" name="Footer Placeholder 3"/>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34000917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p:txBody>
          <a:bodyPr/>
          <a:lstStyle/>
          <a:p>
            <a:endParaRPr lang="en-NZ"/>
          </a:p>
        </p:txBody>
      </p:sp>
      <p:sp>
        <p:nvSpPr>
          <p:cNvPr id="3" name="Title 2"/>
          <p:cNvSpPr>
            <a:spLocks noGrp="1"/>
          </p:cNvSpPr>
          <p:nvPr>
            <p:ph type="title"/>
          </p:nvPr>
        </p:nvSpPr>
        <p:spPr>
          <a:solidFill>
            <a:schemeClr val="accent1">
              <a:lumMod val="60000"/>
              <a:lumOff val="40000"/>
            </a:schemeClr>
          </a:solidFill>
        </p:spPr>
        <p:txBody>
          <a:bodyPr/>
          <a:lstStyle/>
          <a:p>
            <a:r>
              <a:rPr lang="en-NZ" dirty="0" err="1" smtClean="0"/>
              <a:t>ChallengeQuestion</a:t>
            </a:r>
            <a:endParaRPr lang="en-NZ" dirty="0"/>
          </a:p>
        </p:txBody>
      </p:sp>
      <p:pic>
        <p:nvPicPr>
          <p:cNvPr id="1843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399" y="1143000"/>
            <a:ext cx="7703350" cy="33519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43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6399" y="4786842"/>
            <a:ext cx="1800919" cy="18425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4"/>
          </p:nvPr>
        </p:nvSpPr>
        <p:spPr/>
        <p:txBody>
          <a:bodyPr/>
          <a:lstStyle/>
          <a:p>
            <a:fld id="{B6F15528-21DE-4FAA-801E-634DDDAF4B2B}" type="slidenum">
              <a:rPr lang="en-US" smtClean="0"/>
              <a:pPr/>
              <a:t>25</a:t>
            </a:fld>
            <a:endParaRPr lang="en-US" dirty="0"/>
          </a:p>
        </p:txBody>
      </p:sp>
      <p:sp>
        <p:nvSpPr>
          <p:cNvPr id="4" name="Footer Placeholder 3"/>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10205593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json.dumps</a:t>
            </a:r>
            <a:r>
              <a:rPr lang="en-US" dirty="0" smtClean="0"/>
              <a:t>( data )</a:t>
            </a:r>
          </a:p>
          <a:p>
            <a:pPr lvl="1"/>
            <a:r>
              <a:rPr lang="en-US" dirty="0" smtClean="0"/>
              <a:t>Accepts Python object as an argument</a:t>
            </a:r>
          </a:p>
          <a:p>
            <a:pPr lvl="1"/>
            <a:r>
              <a:rPr lang="en-US" dirty="0" smtClean="0"/>
              <a:t>Returns a string containing the information in JSON format</a:t>
            </a:r>
          </a:p>
          <a:p>
            <a:pPr lvl="1"/>
            <a:r>
              <a:rPr lang="en-US" dirty="0" smtClean="0"/>
              <a:t>Typically write this string to </a:t>
            </a:r>
            <a:r>
              <a:rPr lang="en-US" smtClean="0"/>
              <a:t>a file</a:t>
            </a:r>
            <a:endParaRPr lang="en-US" dirty="0"/>
          </a:p>
        </p:txBody>
      </p:sp>
      <p:sp>
        <p:nvSpPr>
          <p:cNvPr id="3" name="Title 2"/>
          <p:cNvSpPr>
            <a:spLocks noGrp="1"/>
          </p:cNvSpPr>
          <p:nvPr>
            <p:ph type="title"/>
          </p:nvPr>
        </p:nvSpPr>
        <p:spPr/>
        <p:txBody>
          <a:bodyPr/>
          <a:lstStyle/>
          <a:p>
            <a:r>
              <a:rPr lang="en-US" dirty="0" smtClean="0"/>
              <a:t>Writing JSON using Python</a:t>
            </a:r>
            <a:endParaRPr lang="en-US"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3</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7" name="Rectangle 6"/>
          <p:cNvSpPr/>
          <p:nvPr/>
        </p:nvSpPr>
        <p:spPr>
          <a:xfrm>
            <a:off x="2133600" y="3124200"/>
            <a:ext cx="4572000" cy="1754326"/>
          </a:xfrm>
          <a:prstGeom prst="rect">
            <a:avLst/>
          </a:prstGeom>
          <a:solidFill>
            <a:schemeClr val="tx2">
              <a:lumMod val="40000"/>
              <a:lumOff val="60000"/>
            </a:schemeClr>
          </a:solidFill>
        </p:spPr>
        <p:txBody>
          <a:bodyPr>
            <a:spAutoFit/>
          </a:bodyPr>
          <a:lstStyle/>
          <a:p>
            <a:r>
              <a:rPr lang="en-US" b="1" dirty="0" smtClean="0"/>
              <a:t>import </a:t>
            </a:r>
            <a:r>
              <a:rPr lang="en-US" b="1" dirty="0" err="1" smtClean="0"/>
              <a:t>json</a:t>
            </a:r>
            <a:endParaRPr lang="en-US" b="1" dirty="0" smtClean="0"/>
          </a:p>
          <a:p>
            <a:r>
              <a:rPr lang="en-US" b="1" dirty="0" err="1" smtClean="0"/>
              <a:t>def</a:t>
            </a:r>
            <a:r>
              <a:rPr lang="en-US" dirty="0" smtClean="0"/>
              <a:t> </a:t>
            </a:r>
            <a:r>
              <a:rPr lang="en-US" dirty="0"/>
              <a:t>write(data, filename):</a:t>
            </a:r>
          </a:p>
          <a:p>
            <a:r>
              <a:rPr lang="en-US" dirty="0"/>
              <a:t>    file = open(filename, 'w')</a:t>
            </a:r>
          </a:p>
          <a:p>
            <a:r>
              <a:rPr lang="en-US" dirty="0"/>
              <a:t>    </a:t>
            </a:r>
            <a:r>
              <a:rPr lang="en-US" dirty="0" err="1"/>
              <a:t>str_out</a:t>
            </a:r>
            <a:r>
              <a:rPr lang="en-US" dirty="0"/>
              <a:t> = </a:t>
            </a:r>
            <a:r>
              <a:rPr lang="en-US" dirty="0" err="1"/>
              <a:t>json.dumps</a:t>
            </a:r>
            <a:r>
              <a:rPr lang="en-US" dirty="0"/>
              <a:t>(data)</a:t>
            </a:r>
          </a:p>
          <a:p>
            <a:r>
              <a:rPr lang="en-US" dirty="0"/>
              <a:t>    </a:t>
            </a:r>
            <a:r>
              <a:rPr lang="en-US" dirty="0" err="1"/>
              <a:t>file.write</a:t>
            </a:r>
            <a:r>
              <a:rPr lang="en-US" dirty="0"/>
              <a:t>(</a:t>
            </a:r>
            <a:r>
              <a:rPr lang="en-US" dirty="0" err="1"/>
              <a:t>str_out</a:t>
            </a:r>
            <a:r>
              <a:rPr lang="en-US" dirty="0"/>
              <a:t>)</a:t>
            </a:r>
          </a:p>
          <a:p>
            <a:r>
              <a:rPr lang="en-US" dirty="0"/>
              <a:t>    </a:t>
            </a:r>
            <a:r>
              <a:rPr lang="en-US" dirty="0" err="1"/>
              <a:t>file.close</a:t>
            </a:r>
            <a:r>
              <a:rPr lang="en-US" dirty="0"/>
              <a:t>()</a:t>
            </a:r>
          </a:p>
        </p:txBody>
      </p:sp>
    </p:spTree>
    <p:custDataLst>
      <p:tags r:id="rId1"/>
    </p:custDataLst>
    <p:extLst>
      <p:ext uri="{BB962C8B-B14F-4D97-AF65-F5344CB8AC3E}">
        <p14:creationId xmlns:p14="http://schemas.microsoft.com/office/powerpoint/2010/main" val="874801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json.loads</a:t>
            </a:r>
            <a:r>
              <a:rPr lang="en-US" dirty="0" smtClean="0"/>
              <a:t>( data )</a:t>
            </a:r>
          </a:p>
          <a:p>
            <a:pPr lvl="1"/>
            <a:r>
              <a:rPr lang="en-US" dirty="0" smtClean="0"/>
              <a:t>Accepts string as an argument</a:t>
            </a:r>
          </a:p>
          <a:p>
            <a:pPr lvl="1"/>
            <a:r>
              <a:rPr lang="en-US" dirty="0" smtClean="0"/>
              <a:t>The string should be in JSON format</a:t>
            </a:r>
          </a:p>
          <a:p>
            <a:pPr lvl="1"/>
            <a:r>
              <a:rPr lang="en-US" dirty="0" smtClean="0"/>
              <a:t>Returns a Python object corresponding to the data</a:t>
            </a:r>
          </a:p>
        </p:txBody>
      </p:sp>
      <p:sp>
        <p:nvSpPr>
          <p:cNvPr id="3" name="Title 2"/>
          <p:cNvSpPr>
            <a:spLocks noGrp="1"/>
          </p:cNvSpPr>
          <p:nvPr>
            <p:ph type="title"/>
          </p:nvPr>
        </p:nvSpPr>
        <p:spPr/>
        <p:txBody>
          <a:bodyPr/>
          <a:lstStyle/>
          <a:p>
            <a:r>
              <a:rPr lang="en-US" dirty="0" smtClean="0"/>
              <a:t>Reading JSON using Python</a:t>
            </a:r>
            <a:endParaRPr lang="en-US"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4</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7" name="Rectangle 6"/>
          <p:cNvSpPr/>
          <p:nvPr/>
        </p:nvSpPr>
        <p:spPr>
          <a:xfrm>
            <a:off x="2133600" y="3124200"/>
            <a:ext cx="4572000" cy="2031325"/>
          </a:xfrm>
          <a:prstGeom prst="rect">
            <a:avLst/>
          </a:prstGeom>
          <a:solidFill>
            <a:schemeClr val="tx2">
              <a:lumMod val="40000"/>
              <a:lumOff val="60000"/>
            </a:schemeClr>
          </a:solidFill>
        </p:spPr>
        <p:txBody>
          <a:bodyPr>
            <a:spAutoFit/>
          </a:bodyPr>
          <a:lstStyle/>
          <a:p>
            <a:r>
              <a:rPr lang="en-NZ" b="1" dirty="0" smtClean="0"/>
              <a:t>import </a:t>
            </a:r>
            <a:r>
              <a:rPr lang="en-NZ" b="1" dirty="0" err="1" smtClean="0"/>
              <a:t>json</a:t>
            </a:r>
            <a:endParaRPr lang="en-NZ" b="1" dirty="0" smtClean="0"/>
          </a:p>
          <a:p>
            <a:r>
              <a:rPr lang="cs-CZ" b="1" dirty="0" smtClean="0"/>
              <a:t>def</a:t>
            </a:r>
            <a:r>
              <a:rPr lang="cs-CZ" dirty="0" smtClean="0"/>
              <a:t> </a:t>
            </a:r>
            <a:r>
              <a:rPr lang="cs-CZ" dirty="0"/>
              <a:t>read(filename):</a:t>
            </a:r>
          </a:p>
          <a:p>
            <a:r>
              <a:rPr lang="cs-CZ" dirty="0"/>
              <a:t>    </a:t>
            </a:r>
            <a:r>
              <a:rPr lang="cs-CZ" dirty="0" err="1"/>
              <a:t>file</a:t>
            </a:r>
            <a:r>
              <a:rPr lang="cs-CZ" dirty="0"/>
              <a:t> = open(</a:t>
            </a:r>
            <a:r>
              <a:rPr lang="cs-CZ" dirty="0" err="1"/>
              <a:t>filename</a:t>
            </a:r>
            <a:r>
              <a:rPr lang="cs-CZ" dirty="0"/>
              <a:t>)</a:t>
            </a:r>
          </a:p>
          <a:p>
            <a:r>
              <a:rPr lang="cs-CZ" dirty="0"/>
              <a:t>    </a:t>
            </a:r>
            <a:r>
              <a:rPr lang="cs-CZ" dirty="0" err="1"/>
              <a:t>str_in</a:t>
            </a:r>
            <a:r>
              <a:rPr lang="cs-CZ" dirty="0"/>
              <a:t> = </a:t>
            </a:r>
            <a:r>
              <a:rPr lang="cs-CZ" dirty="0" err="1"/>
              <a:t>file.read</a:t>
            </a:r>
            <a:r>
              <a:rPr lang="cs-CZ" dirty="0"/>
              <a:t>()</a:t>
            </a:r>
          </a:p>
          <a:p>
            <a:r>
              <a:rPr lang="cs-CZ" dirty="0"/>
              <a:t>    </a:t>
            </a:r>
            <a:r>
              <a:rPr lang="cs-CZ" dirty="0" err="1"/>
              <a:t>file.close</a:t>
            </a:r>
            <a:r>
              <a:rPr lang="cs-CZ" dirty="0"/>
              <a:t>()</a:t>
            </a:r>
          </a:p>
          <a:p>
            <a:r>
              <a:rPr lang="cs-CZ" dirty="0"/>
              <a:t>    data = </a:t>
            </a:r>
            <a:r>
              <a:rPr lang="cs-CZ" dirty="0" err="1"/>
              <a:t>json.loads</a:t>
            </a:r>
            <a:r>
              <a:rPr lang="cs-CZ" dirty="0"/>
              <a:t>(</a:t>
            </a:r>
            <a:r>
              <a:rPr lang="cs-CZ" dirty="0" err="1"/>
              <a:t>str_in</a:t>
            </a:r>
            <a:r>
              <a:rPr lang="cs-CZ" dirty="0"/>
              <a:t>)</a:t>
            </a:r>
          </a:p>
          <a:p>
            <a:r>
              <a:rPr lang="cs-CZ" dirty="0"/>
              <a:t>    </a:t>
            </a:r>
            <a:r>
              <a:rPr lang="cs-CZ" b="1" dirty="0"/>
              <a:t>return</a:t>
            </a:r>
            <a:r>
              <a:rPr lang="cs-CZ" dirty="0"/>
              <a:t> data</a:t>
            </a:r>
            <a:endParaRPr lang="en-US" dirty="0"/>
          </a:p>
        </p:txBody>
      </p:sp>
    </p:spTree>
    <p:custDataLst>
      <p:tags r:id="rId1"/>
    </p:custDataLst>
    <p:extLst>
      <p:ext uri="{BB962C8B-B14F-4D97-AF65-F5344CB8AC3E}">
        <p14:creationId xmlns:p14="http://schemas.microsoft.com/office/powerpoint/2010/main" val="1492660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a:t>json.dumps</a:t>
            </a:r>
            <a:r>
              <a:rPr lang="en-US" dirty="0"/>
              <a:t>( </a:t>
            </a:r>
            <a:r>
              <a:rPr lang="en-US" dirty="0" smtClean="0"/>
              <a:t>data )</a:t>
            </a:r>
            <a:endParaRPr lang="en-US" dirty="0"/>
          </a:p>
          <a:p>
            <a:endParaRPr lang="en-US" dirty="0" smtClean="0"/>
          </a:p>
          <a:p>
            <a:endParaRPr lang="en-US" dirty="0"/>
          </a:p>
          <a:p>
            <a:r>
              <a:rPr lang="en-US" dirty="0" err="1" smtClean="0"/>
              <a:t>json.dumps</a:t>
            </a:r>
            <a:r>
              <a:rPr lang="en-US" dirty="0" smtClean="0"/>
              <a:t>( data, indent=4, </a:t>
            </a:r>
            <a:r>
              <a:rPr lang="en-US" dirty="0" err="1"/>
              <a:t>sort_keys</a:t>
            </a:r>
            <a:r>
              <a:rPr lang="en-US" dirty="0"/>
              <a:t>=</a:t>
            </a:r>
            <a:r>
              <a:rPr lang="en-US" b="1" dirty="0" smtClean="0"/>
              <a:t>True</a:t>
            </a:r>
            <a:r>
              <a:rPr lang="en-US" dirty="0" smtClean="0"/>
              <a:t> )</a:t>
            </a:r>
          </a:p>
          <a:p>
            <a:pPr lvl="1"/>
            <a:r>
              <a:rPr lang="en-US" dirty="0" smtClean="0"/>
              <a:t>Formats the output over multiple lines</a:t>
            </a:r>
            <a:endParaRPr lang="en-US" dirty="0"/>
          </a:p>
        </p:txBody>
      </p:sp>
      <p:sp>
        <p:nvSpPr>
          <p:cNvPr id="3" name="Title 2"/>
          <p:cNvSpPr>
            <a:spLocks noGrp="1"/>
          </p:cNvSpPr>
          <p:nvPr>
            <p:ph type="title"/>
          </p:nvPr>
        </p:nvSpPr>
        <p:spPr/>
        <p:txBody>
          <a:bodyPr/>
          <a:lstStyle/>
          <a:p>
            <a:r>
              <a:rPr lang="en-US" dirty="0" smtClean="0"/>
              <a:t>Writing JSON using pretty printing</a:t>
            </a:r>
            <a:endParaRPr lang="en-US"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5</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6" name="Rectangle 5"/>
          <p:cNvSpPr/>
          <p:nvPr/>
        </p:nvSpPr>
        <p:spPr>
          <a:xfrm>
            <a:off x="2438400" y="1752600"/>
            <a:ext cx="4455066" cy="369332"/>
          </a:xfrm>
          <a:prstGeom prst="rect">
            <a:avLst/>
          </a:prstGeom>
          <a:solidFill>
            <a:srgbClr val="BBC3C9"/>
          </a:solidFill>
        </p:spPr>
        <p:txBody>
          <a:bodyPr wrap="none">
            <a:spAutoFit/>
          </a:bodyPr>
          <a:lstStyle/>
          <a:p>
            <a:r>
              <a:rPr lang="fr-FR" dirty="0" smtClean="0"/>
              <a:t>{'</a:t>
            </a:r>
            <a:r>
              <a:rPr lang="fr-FR" dirty="0"/>
              <a:t>b': ['HELLO', 'WORLD'</a:t>
            </a:r>
            <a:r>
              <a:rPr lang="fr-FR" dirty="0" smtClean="0"/>
              <a:t>], </a:t>
            </a:r>
            <a:r>
              <a:rPr lang="fr-FR" dirty="0"/>
              <a:t>'a': ['hello', 'world'</a:t>
            </a:r>
            <a:r>
              <a:rPr lang="fr-FR" dirty="0" smtClean="0"/>
              <a:t>]}</a:t>
            </a:r>
            <a:endParaRPr lang="en-US" dirty="0"/>
          </a:p>
        </p:txBody>
      </p:sp>
      <p:sp>
        <p:nvSpPr>
          <p:cNvPr id="8" name="Rectangle 7"/>
          <p:cNvSpPr/>
          <p:nvPr/>
        </p:nvSpPr>
        <p:spPr>
          <a:xfrm>
            <a:off x="2438400" y="3352800"/>
            <a:ext cx="4343400" cy="2862323"/>
          </a:xfrm>
          <a:prstGeom prst="rect">
            <a:avLst/>
          </a:prstGeom>
          <a:solidFill>
            <a:srgbClr val="BBC3C9"/>
          </a:solidFill>
        </p:spPr>
        <p:txBody>
          <a:bodyPr wrap="square">
            <a:spAutoFit/>
          </a:bodyPr>
          <a:lstStyle/>
          <a:p>
            <a:r>
              <a:rPr lang="en-US" dirty="0"/>
              <a:t>{</a:t>
            </a:r>
          </a:p>
          <a:p>
            <a:r>
              <a:rPr lang="en-US" dirty="0"/>
              <a:t>    "a": [</a:t>
            </a:r>
          </a:p>
          <a:p>
            <a:r>
              <a:rPr lang="en-US" dirty="0"/>
              <a:t>        "hello", </a:t>
            </a:r>
          </a:p>
          <a:p>
            <a:r>
              <a:rPr lang="en-US" dirty="0"/>
              <a:t>        "world"</a:t>
            </a:r>
          </a:p>
          <a:p>
            <a:r>
              <a:rPr lang="en-US" dirty="0"/>
              <a:t>    ], </a:t>
            </a:r>
          </a:p>
          <a:p>
            <a:r>
              <a:rPr lang="en-US" dirty="0"/>
              <a:t>    "b": [</a:t>
            </a:r>
          </a:p>
          <a:p>
            <a:r>
              <a:rPr lang="en-US" dirty="0"/>
              <a:t>        "HELLO", </a:t>
            </a:r>
          </a:p>
          <a:p>
            <a:r>
              <a:rPr lang="en-US" dirty="0"/>
              <a:t>        "WORLD"</a:t>
            </a:r>
          </a:p>
          <a:p>
            <a:r>
              <a:rPr lang="en-US" dirty="0"/>
              <a:t>    ]</a:t>
            </a:r>
          </a:p>
          <a:p>
            <a:r>
              <a:rPr lang="en-US" dirty="0"/>
              <a:t>}</a:t>
            </a:r>
          </a:p>
        </p:txBody>
      </p:sp>
    </p:spTree>
    <p:custDataLst>
      <p:tags r:id="rId1"/>
    </p:custDataLst>
    <p:extLst>
      <p:ext uri="{BB962C8B-B14F-4D97-AF65-F5344CB8AC3E}">
        <p14:creationId xmlns:p14="http://schemas.microsoft.com/office/powerpoint/2010/main" val="2160914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Point class</a:t>
            </a:r>
          </a:p>
          <a:p>
            <a:endParaRPr lang="en-US" dirty="0" smtClean="0"/>
          </a:p>
          <a:p>
            <a:pPr marL="0" indent="0">
              <a:buNone/>
            </a:pPr>
            <a:endParaRPr lang="en-US" dirty="0"/>
          </a:p>
          <a:p>
            <a:endParaRPr lang="en-US" dirty="0" smtClean="0"/>
          </a:p>
          <a:p>
            <a:r>
              <a:rPr lang="en-US" dirty="0" smtClean="0"/>
              <a:t>Can create a dictionary to store state information then use </a:t>
            </a:r>
            <a:r>
              <a:rPr lang="en-US" dirty="0" err="1" smtClean="0"/>
              <a:t>json</a:t>
            </a:r>
            <a:endParaRPr lang="en-US" dirty="0" smtClean="0"/>
          </a:p>
          <a:p>
            <a:endParaRPr lang="en-US" dirty="0" smtClean="0"/>
          </a:p>
          <a:p>
            <a:endParaRPr lang="en-US" dirty="0"/>
          </a:p>
          <a:p>
            <a:endParaRPr lang="en-US" dirty="0" smtClean="0"/>
          </a:p>
          <a:p>
            <a:r>
              <a:rPr lang="en-US" dirty="0" smtClean="0"/>
              <a:t>Can use </a:t>
            </a:r>
            <a:r>
              <a:rPr lang="en-US" dirty="0" err="1" smtClean="0"/>
              <a:t>json</a:t>
            </a:r>
            <a:r>
              <a:rPr lang="en-US" dirty="0" smtClean="0"/>
              <a:t> to read dictionary and extract the state information</a:t>
            </a:r>
          </a:p>
        </p:txBody>
      </p:sp>
      <p:sp>
        <p:nvSpPr>
          <p:cNvPr id="3" name="Title 2"/>
          <p:cNvSpPr>
            <a:spLocks noGrp="1"/>
          </p:cNvSpPr>
          <p:nvPr>
            <p:ph type="title"/>
          </p:nvPr>
        </p:nvSpPr>
        <p:spPr/>
        <p:txBody>
          <a:bodyPr/>
          <a:lstStyle/>
          <a:p>
            <a:r>
              <a:rPr lang="en-US" dirty="0" smtClean="0"/>
              <a:t>What about user-defined classes?</a:t>
            </a:r>
            <a:endParaRPr lang="en-US"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6</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
        <p:nvSpPr>
          <p:cNvPr id="7" name="TextBox 6"/>
          <p:cNvSpPr txBox="1"/>
          <p:nvPr/>
        </p:nvSpPr>
        <p:spPr>
          <a:xfrm>
            <a:off x="2362200" y="1314271"/>
            <a:ext cx="4419600" cy="1200329"/>
          </a:xfrm>
          <a:prstGeom prst="rect">
            <a:avLst/>
          </a:prstGeom>
          <a:solidFill>
            <a:schemeClr val="tx2">
              <a:lumMod val="40000"/>
              <a:lumOff val="60000"/>
            </a:schemeClr>
          </a:solidFill>
        </p:spPr>
        <p:txBody>
          <a:bodyPr wrap="square" rtlCol="0">
            <a:spAutoFit/>
          </a:bodyPr>
          <a:lstStyle/>
          <a:p>
            <a:r>
              <a:rPr lang="en-US" b="1" dirty="0"/>
              <a:t>class</a:t>
            </a:r>
            <a:r>
              <a:rPr lang="en-US" dirty="0"/>
              <a:t> Point:</a:t>
            </a:r>
          </a:p>
          <a:p>
            <a:r>
              <a:rPr lang="en-US" dirty="0"/>
              <a:t>    </a:t>
            </a:r>
            <a:r>
              <a:rPr lang="en-US" b="1" dirty="0" err="1"/>
              <a:t>def</a:t>
            </a:r>
            <a:r>
              <a:rPr lang="en-US" dirty="0"/>
              <a:t> __</a:t>
            </a:r>
            <a:r>
              <a:rPr lang="en-US" dirty="0" err="1"/>
              <a:t>init</a:t>
            </a:r>
            <a:r>
              <a:rPr lang="en-US" dirty="0"/>
              <a:t>__(self, </a:t>
            </a:r>
            <a:r>
              <a:rPr lang="en-US" dirty="0" err="1"/>
              <a:t>loc_x</a:t>
            </a:r>
            <a:r>
              <a:rPr lang="en-US" dirty="0"/>
              <a:t>, </a:t>
            </a:r>
            <a:r>
              <a:rPr lang="en-US" dirty="0" err="1"/>
              <a:t>loc_y</a:t>
            </a:r>
            <a:r>
              <a:rPr lang="en-US" dirty="0"/>
              <a:t>):</a:t>
            </a:r>
          </a:p>
          <a:p>
            <a:r>
              <a:rPr lang="en-US" dirty="0"/>
              <a:t>            </a:t>
            </a:r>
            <a:r>
              <a:rPr lang="en-US" dirty="0" err="1"/>
              <a:t>self.x</a:t>
            </a:r>
            <a:r>
              <a:rPr lang="en-US" dirty="0"/>
              <a:t> = </a:t>
            </a:r>
            <a:r>
              <a:rPr lang="en-US" dirty="0" err="1"/>
              <a:t>loc_x</a:t>
            </a:r>
            <a:endParaRPr lang="en-US" dirty="0"/>
          </a:p>
          <a:p>
            <a:r>
              <a:rPr lang="en-US" dirty="0"/>
              <a:t>            </a:t>
            </a:r>
            <a:r>
              <a:rPr lang="en-US" dirty="0" err="1"/>
              <a:t>self.y</a:t>
            </a:r>
            <a:r>
              <a:rPr lang="en-US" dirty="0"/>
              <a:t> = </a:t>
            </a:r>
            <a:r>
              <a:rPr lang="en-US" dirty="0" err="1"/>
              <a:t>loc_y</a:t>
            </a:r>
            <a:endParaRPr lang="en-US" i="1" dirty="0" smtClean="0"/>
          </a:p>
        </p:txBody>
      </p:sp>
      <p:sp>
        <p:nvSpPr>
          <p:cNvPr id="8" name="TextBox 7"/>
          <p:cNvSpPr txBox="1"/>
          <p:nvPr/>
        </p:nvSpPr>
        <p:spPr>
          <a:xfrm>
            <a:off x="2362200" y="3429000"/>
            <a:ext cx="4419600" cy="923330"/>
          </a:xfrm>
          <a:prstGeom prst="rect">
            <a:avLst/>
          </a:prstGeom>
          <a:solidFill>
            <a:schemeClr val="tx2">
              <a:lumMod val="40000"/>
              <a:lumOff val="60000"/>
            </a:schemeClr>
          </a:solidFill>
        </p:spPr>
        <p:txBody>
          <a:bodyPr wrap="square" rtlCol="0">
            <a:spAutoFit/>
          </a:bodyPr>
          <a:lstStyle/>
          <a:p>
            <a:r>
              <a:rPr lang="cs-CZ" b="1" dirty="0" err="1"/>
              <a:t>def</a:t>
            </a:r>
            <a:r>
              <a:rPr lang="cs-CZ" dirty="0"/>
              <a:t> </a:t>
            </a:r>
            <a:r>
              <a:rPr lang="cs-CZ" dirty="0" err="1"/>
              <a:t>generate_json</a:t>
            </a:r>
            <a:r>
              <a:rPr lang="cs-CZ" dirty="0"/>
              <a:t>(p):</a:t>
            </a:r>
          </a:p>
          <a:p>
            <a:r>
              <a:rPr lang="cs-CZ" dirty="0"/>
              <a:t>    </a:t>
            </a:r>
            <a:r>
              <a:rPr lang="cs-CZ" dirty="0" err="1"/>
              <a:t>out</a:t>
            </a:r>
            <a:r>
              <a:rPr lang="cs-CZ" dirty="0"/>
              <a:t> = {'_Point' : </a:t>
            </a:r>
            <a:r>
              <a:rPr lang="cs-CZ" dirty="0" err="1"/>
              <a:t>True</a:t>
            </a:r>
            <a:r>
              <a:rPr lang="cs-CZ" dirty="0"/>
              <a:t>, '</a:t>
            </a:r>
            <a:r>
              <a:rPr lang="cs-CZ" dirty="0" err="1"/>
              <a:t>x</a:t>
            </a:r>
            <a:r>
              <a:rPr lang="cs-CZ" dirty="0"/>
              <a:t>' : </a:t>
            </a:r>
            <a:r>
              <a:rPr lang="cs-CZ" dirty="0" err="1"/>
              <a:t>p.x</a:t>
            </a:r>
            <a:r>
              <a:rPr lang="cs-CZ" dirty="0"/>
              <a:t>, '</a:t>
            </a:r>
            <a:r>
              <a:rPr lang="cs-CZ" dirty="0" err="1"/>
              <a:t>y</a:t>
            </a:r>
            <a:r>
              <a:rPr lang="cs-CZ" dirty="0"/>
              <a:t>' : </a:t>
            </a:r>
            <a:r>
              <a:rPr lang="cs-CZ" dirty="0" err="1"/>
              <a:t>p.y</a:t>
            </a:r>
            <a:r>
              <a:rPr lang="cs-CZ" dirty="0"/>
              <a:t>}</a:t>
            </a:r>
          </a:p>
          <a:p>
            <a:r>
              <a:rPr lang="cs-CZ" dirty="0"/>
              <a:t>    </a:t>
            </a:r>
            <a:r>
              <a:rPr lang="cs-CZ" b="1" dirty="0"/>
              <a:t>return</a:t>
            </a:r>
            <a:r>
              <a:rPr lang="cs-CZ" dirty="0"/>
              <a:t> json.dumps(</a:t>
            </a:r>
            <a:r>
              <a:rPr lang="cs-CZ" dirty="0" smtClean="0"/>
              <a:t>out, sort_keys=</a:t>
            </a:r>
            <a:r>
              <a:rPr lang="cs-CZ" b="1" dirty="0" smtClean="0"/>
              <a:t>True</a:t>
            </a:r>
            <a:r>
              <a:rPr lang="cs-CZ" dirty="0" smtClean="0"/>
              <a:t>)</a:t>
            </a:r>
            <a:endParaRPr lang="en-US" i="1" dirty="0" smtClean="0"/>
          </a:p>
        </p:txBody>
      </p:sp>
      <p:sp>
        <p:nvSpPr>
          <p:cNvPr id="9" name="Rectangle 8"/>
          <p:cNvSpPr/>
          <p:nvPr/>
        </p:nvSpPr>
        <p:spPr>
          <a:xfrm>
            <a:off x="2362200" y="5181600"/>
            <a:ext cx="4572000" cy="1200329"/>
          </a:xfrm>
          <a:prstGeom prst="rect">
            <a:avLst/>
          </a:prstGeom>
          <a:solidFill>
            <a:srgbClr val="BBC3C9"/>
          </a:solidFill>
        </p:spPr>
        <p:txBody>
          <a:bodyPr>
            <a:spAutoFit/>
          </a:bodyPr>
          <a:lstStyle/>
          <a:p>
            <a:r>
              <a:rPr lang="cs-CZ" b="1" dirty="0" err="1"/>
              <a:t>def</a:t>
            </a:r>
            <a:r>
              <a:rPr lang="cs-CZ" dirty="0"/>
              <a:t> </a:t>
            </a:r>
            <a:r>
              <a:rPr lang="cs-CZ" dirty="0" err="1"/>
              <a:t>generate_point</a:t>
            </a:r>
            <a:r>
              <a:rPr lang="cs-CZ" dirty="0"/>
              <a:t>(</a:t>
            </a:r>
            <a:r>
              <a:rPr lang="cs-CZ" dirty="0" err="1"/>
              <a:t>txt</a:t>
            </a:r>
            <a:r>
              <a:rPr lang="cs-CZ" dirty="0"/>
              <a:t>):</a:t>
            </a:r>
          </a:p>
          <a:p>
            <a:r>
              <a:rPr lang="cs-CZ" dirty="0"/>
              <a:t>    </a:t>
            </a:r>
            <a:r>
              <a:rPr lang="cs-CZ" dirty="0" err="1"/>
              <a:t>inp</a:t>
            </a:r>
            <a:r>
              <a:rPr lang="cs-CZ" dirty="0"/>
              <a:t> = </a:t>
            </a:r>
            <a:r>
              <a:rPr lang="cs-CZ" dirty="0" err="1"/>
              <a:t>json.loads</a:t>
            </a:r>
            <a:r>
              <a:rPr lang="cs-CZ" dirty="0"/>
              <a:t>(</a:t>
            </a:r>
            <a:r>
              <a:rPr lang="cs-CZ" dirty="0" err="1"/>
              <a:t>txt</a:t>
            </a:r>
            <a:r>
              <a:rPr lang="cs-CZ" dirty="0"/>
              <a:t>) </a:t>
            </a:r>
          </a:p>
          <a:p>
            <a:r>
              <a:rPr lang="cs-CZ" dirty="0"/>
              <a:t>    </a:t>
            </a:r>
            <a:r>
              <a:rPr lang="cs-CZ" dirty="0" err="1"/>
              <a:t>result</a:t>
            </a:r>
            <a:r>
              <a:rPr lang="cs-CZ" dirty="0"/>
              <a:t> = Point( </a:t>
            </a:r>
            <a:r>
              <a:rPr lang="cs-CZ" dirty="0" err="1"/>
              <a:t>inp</a:t>
            </a:r>
            <a:r>
              <a:rPr lang="cs-CZ" dirty="0"/>
              <a:t>['</a:t>
            </a:r>
            <a:r>
              <a:rPr lang="cs-CZ" dirty="0" err="1"/>
              <a:t>x</a:t>
            </a:r>
            <a:r>
              <a:rPr lang="cs-CZ" dirty="0"/>
              <a:t>'], </a:t>
            </a:r>
            <a:r>
              <a:rPr lang="cs-CZ" dirty="0" err="1"/>
              <a:t>inp</a:t>
            </a:r>
            <a:r>
              <a:rPr lang="cs-CZ" dirty="0"/>
              <a:t>['</a:t>
            </a:r>
            <a:r>
              <a:rPr lang="cs-CZ" dirty="0" err="1"/>
              <a:t>y</a:t>
            </a:r>
            <a:r>
              <a:rPr lang="cs-CZ" dirty="0"/>
              <a:t>'] )</a:t>
            </a:r>
          </a:p>
          <a:p>
            <a:r>
              <a:rPr lang="cs-CZ" dirty="0"/>
              <a:t>    </a:t>
            </a:r>
            <a:r>
              <a:rPr lang="cs-CZ" b="1" dirty="0"/>
              <a:t>return</a:t>
            </a:r>
            <a:r>
              <a:rPr lang="cs-CZ" dirty="0"/>
              <a:t> </a:t>
            </a:r>
            <a:r>
              <a:rPr lang="cs-CZ" dirty="0" err="1"/>
              <a:t>result</a:t>
            </a:r>
            <a:endParaRPr lang="en-US" dirty="0"/>
          </a:p>
        </p:txBody>
      </p:sp>
    </p:spTree>
    <p:custDataLst>
      <p:tags r:id="rId1"/>
    </p:custDataLst>
    <p:extLst>
      <p:ext uri="{BB962C8B-B14F-4D97-AF65-F5344CB8AC3E}">
        <p14:creationId xmlns:p14="http://schemas.microsoft.com/office/powerpoint/2010/main" val="3764723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Start by thinking of the different kinds of input and the output</a:t>
            </a:r>
          </a:p>
          <a:p>
            <a:endParaRPr lang="en-NZ" dirty="0"/>
          </a:p>
          <a:p>
            <a:r>
              <a:rPr lang="en-NZ" dirty="0" smtClean="0"/>
              <a:t>Test Cases</a:t>
            </a:r>
          </a:p>
          <a:p>
            <a:endParaRPr lang="en-NZ" dirty="0"/>
          </a:p>
          <a:p>
            <a:r>
              <a:rPr lang="en-NZ" dirty="0" smtClean="0"/>
              <a:t>Work on the solution, keeping the test cases in mind</a:t>
            </a:r>
          </a:p>
          <a:p>
            <a:endParaRPr lang="en-NZ" dirty="0"/>
          </a:p>
          <a:p>
            <a:r>
              <a:rPr lang="en-NZ" dirty="0" smtClean="0"/>
              <a:t>Test your code after each development advance</a:t>
            </a:r>
            <a:endParaRPr lang="en-NZ" dirty="0"/>
          </a:p>
        </p:txBody>
      </p:sp>
      <p:sp>
        <p:nvSpPr>
          <p:cNvPr id="3" name="Title 2"/>
          <p:cNvSpPr>
            <a:spLocks noGrp="1"/>
          </p:cNvSpPr>
          <p:nvPr>
            <p:ph type="title"/>
          </p:nvPr>
        </p:nvSpPr>
        <p:spPr/>
        <p:txBody>
          <a:bodyPr/>
          <a:lstStyle/>
          <a:p>
            <a:r>
              <a:rPr lang="en-NZ" dirty="0" smtClean="0"/>
              <a:t>Program Development</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7</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1002825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Debugging and tracing code are closely linked skills</a:t>
            </a:r>
          </a:p>
          <a:p>
            <a:endParaRPr lang="en-NZ" dirty="0"/>
          </a:p>
          <a:p>
            <a:r>
              <a:rPr lang="en-NZ" dirty="0" smtClean="0"/>
              <a:t>To debug your code, you need to know:</a:t>
            </a:r>
          </a:p>
          <a:p>
            <a:pPr lvl="1"/>
            <a:r>
              <a:rPr lang="en-NZ" dirty="0" smtClean="0"/>
              <a:t>what your code *should* produce</a:t>
            </a:r>
          </a:p>
          <a:p>
            <a:pPr lvl="1"/>
            <a:r>
              <a:rPr lang="en-NZ" dirty="0" smtClean="0"/>
              <a:t>what your code *does* produce</a:t>
            </a:r>
          </a:p>
          <a:p>
            <a:pPr lvl="1"/>
            <a:r>
              <a:rPr lang="en-NZ" dirty="0" smtClean="0"/>
              <a:t>why is there is a </a:t>
            </a:r>
            <a:r>
              <a:rPr lang="en-NZ" dirty="0" smtClean="0"/>
              <a:t>difference</a:t>
            </a:r>
          </a:p>
          <a:p>
            <a:pPr lvl="1"/>
            <a:endParaRPr lang="en-NZ" dirty="0"/>
          </a:p>
          <a:p>
            <a:r>
              <a:rPr lang="en-NZ" dirty="0" smtClean="0"/>
              <a:t>Use text output to determine data</a:t>
            </a:r>
          </a:p>
          <a:p>
            <a:pPr lvl="1"/>
            <a:r>
              <a:rPr lang="en-NZ" dirty="0" smtClean="0"/>
              <a:t>Test functions at entry and exit points</a:t>
            </a:r>
          </a:p>
          <a:p>
            <a:pPr lvl="1"/>
            <a:r>
              <a:rPr lang="en-NZ" dirty="0" smtClean="0"/>
              <a:t>Test loops at entry and exit points</a:t>
            </a:r>
          </a:p>
          <a:p>
            <a:endParaRPr lang="en-NZ" dirty="0" smtClean="0"/>
          </a:p>
          <a:p>
            <a:r>
              <a:rPr lang="en-NZ" dirty="0" smtClean="0"/>
              <a:t>If data is large or complex, save output to a file</a:t>
            </a:r>
          </a:p>
          <a:p>
            <a:pPr lvl="1"/>
            <a:r>
              <a:rPr lang="en-NZ" dirty="0" smtClean="0"/>
              <a:t>JSON may help</a:t>
            </a:r>
            <a:endParaRPr lang="en-NZ" dirty="0"/>
          </a:p>
        </p:txBody>
      </p:sp>
      <p:sp>
        <p:nvSpPr>
          <p:cNvPr id="3" name="Title 2"/>
          <p:cNvSpPr>
            <a:spLocks noGrp="1"/>
          </p:cNvSpPr>
          <p:nvPr>
            <p:ph type="title"/>
          </p:nvPr>
        </p:nvSpPr>
        <p:spPr/>
        <p:txBody>
          <a:bodyPr/>
          <a:lstStyle/>
          <a:p>
            <a:r>
              <a:rPr lang="en-NZ" dirty="0" smtClean="0"/>
              <a:t>Debugging</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8</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3059505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NZ" dirty="0" smtClean="0"/>
              <a:t>A stack can be used in the algorithm to convert infix to postfix</a:t>
            </a:r>
          </a:p>
          <a:p>
            <a:pPr lvl="1"/>
            <a:r>
              <a:rPr lang="en-NZ" dirty="0" smtClean="0"/>
              <a:t>Divide expression into tokens</a:t>
            </a:r>
          </a:p>
          <a:p>
            <a:pPr lvl="1"/>
            <a:r>
              <a:rPr lang="en-NZ" dirty="0" smtClean="0"/>
              <a:t>Operators: +. -, *, /</a:t>
            </a:r>
          </a:p>
          <a:p>
            <a:pPr lvl="1"/>
            <a:r>
              <a:rPr lang="en-NZ" dirty="0" smtClean="0"/>
              <a:t>Operands: single digits</a:t>
            </a:r>
          </a:p>
          <a:p>
            <a:pPr lvl="1"/>
            <a:r>
              <a:rPr lang="en-NZ" dirty="0" smtClean="0"/>
              <a:t>Other tokens: brackets</a:t>
            </a:r>
          </a:p>
          <a:p>
            <a:endParaRPr lang="en-NZ" dirty="0" smtClean="0"/>
          </a:p>
        </p:txBody>
      </p:sp>
      <p:sp>
        <p:nvSpPr>
          <p:cNvPr id="3" name="Title 2"/>
          <p:cNvSpPr>
            <a:spLocks noGrp="1"/>
          </p:cNvSpPr>
          <p:nvPr>
            <p:ph type="title"/>
          </p:nvPr>
        </p:nvSpPr>
        <p:spPr/>
        <p:txBody>
          <a:bodyPr/>
          <a:lstStyle/>
          <a:p>
            <a:r>
              <a:rPr lang="en-NZ" dirty="0" smtClean="0"/>
              <a:t>Converting from infix to postfix</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9</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100657852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Composit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15209</TotalTime>
  <Words>1313</Words>
  <Application>Microsoft Office PowerPoint</Application>
  <PresentationFormat>On-screen Show (4:3)</PresentationFormat>
  <Paragraphs>291</Paragraphs>
  <Slides>25</Slides>
  <Notes>7</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Composite</vt:lpstr>
      <vt:lpstr>COMPSCI 107 Computer Science Fundamentals</vt:lpstr>
      <vt:lpstr>JavaScript Object Notation </vt:lpstr>
      <vt:lpstr>Writing JSON using Python</vt:lpstr>
      <vt:lpstr>Reading JSON using Python</vt:lpstr>
      <vt:lpstr>Writing JSON using pretty printing</vt:lpstr>
      <vt:lpstr>What about user-defined classes?</vt:lpstr>
      <vt:lpstr>Program Development</vt:lpstr>
      <vt:lpstr>Debugging</vt:lpstr>
      <vt:lpstr>Converting from infix to postfix</vt:lpstr>
      <vt:lpstr>Algorithm for converting infix to postfix</vt:lpstr>
      <vt:lpstr>Exercise</vt:lpstr>
      <vt:lpstr>Evaluating postfix expressions</vt:lpstr>
      <vt:lpstr>Exercise</vt:lpstr>
      <vt:lpstr>Exercise</vt:lpstr>
      <vt:lpstr>ADT Deque</vt:lpstr>
      <vt:lpstr>Exercise</vt:lpstr>
      <vt:lpstr>Bob – Weird Al Yankovic</vt:lpstr>
      <vt:lpstr>Exercise</vt:lpstr>
      <vt:lpstr>Exercise</vt:lpstr>
      <vt:lpstr>Exercise</vt:lpstr>
      <vt:lpstr>Exercise</vt:lpstr>
      <vt:lpstr>Exercise</vt:lpstr>
      <vt:lpstr>Challenge Question</vt:lpstr>
      <vt:lpstr>Challenge Question</vt:lpstr>
      <vt:lpstr>ChallengeQuestion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COMPSCI 107 Computer Science Fundamentals</dc:title>
  <dc:creator>Andrew Luxton-Reilly</dc:creator>
  <cp:lastModifiedBy>Andrew Luxton-Reilly</cp:lastModifiedBy>
  <cp:revision>180</cp:revision>
  <cp:lastPrinted>2014-07-24T22:32:59Z</cp:lastPrinted>
  <dcterms:created xsi:type="dcterms:W3CDTF">2006-08-16T00:00:00Z</dcterms:created>
  <dcterms:modified xsi:type="dcterms:W3CDTF">2015-03-31T21:04:15Z</dcterms:modified>
</cp:coreProperties>
</file>