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1"/>
  </p:sldMasterIdLst>
  <p:notesMasterIdLst>
    <p:notesMasterId r:id="rId17"/>
  </p:notesMasterIdLst>
  <p:handoutMasterIdLst>
    <p:handoutMasterId r:id="rId18"/>
  </p:handoutMasterIdLst>
  <p:sldIdLst>
    <p:sldId id="394" r:id="rId2"/>
    <p:sldId id="476" r:id="rId3"/>
    <p:sldId id="478" r:id="rId4"/>
    <p:sldId id="488" r:id="rId5"/>
    <p:sldId id="489" r:id="rId6"/>
    <p:sldId id="490" r:id="rId7"/>
    <p:sldId id="491" r:id="rId8"/>
    <p:sldId id="493" r:id="rId9"/>
    <p:sldId id="494" r:id="rId10"/>
    <p:sldId id="495" r:id="rId11"/>
    <p:sldId id="497" r:id="rId12"/>
    <p:sldId id="498" r:id="rId13"/>
    <p:sldId id="496" r:id="rId14"/>
    <p:sldId id="499" r:id="rId15"/>
    <p:sldId id="500" r:id="rId1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8516" autoAdjust="0"/>
  </p:normalViewPr>
  <p:slideViewPr>
    <p:cSldViewPr>
      <p:cViewPr varScale="1">
        <p:scale>
          <a:sx n="59" d="100"/>
          <a:sy n="59" d="100"/>
        </p:scale>
        <p:origin x="-1182"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sz="quarter" idx="1"/>
          </p:nvPr>
        </p:nvSpPr>
        <p:spPr>
          <a:xfrm>
            <a:off x="3850444" y="0"/>
            <a:ext cx="2945659" cy="496332"/>
          </a:xfrm>
          <a:prstGeom prst="rect">
            <a:avLst/>
          </a:prstGeom>
        </p:spPr>
        <p:txBody>
          <a:bodyPr vert="horz" lIns="91440" tIns="45720" rIns="91440" bIns="45720" rtlCol="0"/>
          <a:lstStyle>
            <a:lvl1pPr algn="r">
              <a:defRPr sz="1200"/>
            </a:lvl1pPr>
          </a:lstStyle>
          <a:p>
            <a:fld id="{929FBC93-25B9-444D-AB33-FB5BE5326080}" type="datetimeFigureOut">
              <a:rPr lang="en-NZ" smtClean="0"/>
              <a:t>30/03/2015</a:t>
            </a:fld>
            <a:endParaRPr lang="en-NZ"/>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NZ"/>
          </a:p>
        </p:txBody>
      </p:sp>
      <p:sp>
        <p:nvSpPr>
          <p:cNvPr id="5" name="Slide Number Placeholder 4"/>
          <p:cNvSpPr>
            <a:spLocks noGrp="1"/>
          </p:cNvSpPr>
          <p:nvPr>
            <p:ph type="sldNum" sz="quarter" idx="3"/>
          </p:nvPr>
        </p:nvSpPr>
        <p:spPr>
          <a:xfrm>
            <a:off x="3850444" y="9428583"/>
            <a:ext cx="2945659" cy="496332"/>
          </a:xfrm>
          <a:prstGeom prst="rect">
            <a:avLst/>
          </a:prstGeom>
        </p:spPr>
        <p:txBody>
          <a:bodyPr vert="horz" lIns="91440" tIns="45720" rIns="91440" bIns="45720" rtlCol="0" anchor="b"/>
          <a:lstStyle>
            <a:lvl1pPr algn="r">
              <a:defRPr sz="1200"/>
            </a:lvl1pPr>
          </a:lstStyle>
          <a:p>
            <a:fld id="{36E744B1-BB5A-4FFF-9FC1-D9657206DF5C}" type="slidenum">
              <a:rPr lang="en-NZ" smtClean="0"/>
              <a:t>‹#›</a:t>
            </a:fld>
            <a:endParaRPr lang="en-NZ"/>
          </a:p>
        </p:txBody>
      </p:sp>
    </p:spTree>
    <p:extLst>
      <p:ext uri="{BB962C8B-B14F-4D97-AF65-F5344CB8AC3E}">
        <p14:creationId xmlns:p14="http://schemas.microsoft.com/office/powerpoint/2010/main" val="37561626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50444" y="0"/>
            <a:ext cx="2945659" cy="496332"/>
          </a:xfrm>
          <a:prstGeom prst="rect">
            <a:avLst/>
          </a:prstGeom>
        </p:spPr>
        <p:txBody>
          <a:bodyPr vert="horz" lIns="91440" tIns="45720" rIns="91440" bIns="45720" rtlCol="0"/>
          <a:lstStyle>
            <a:lvl1pPr algn="r">
              <a:defRPr sz="1200"/>
            </a:lvl1pPr>
          </a:lstStyle>
          <a:p>
            <a:fld id="{B61F4E5E-F2C2-41BC-B8A0-92A3E475D9EC}" type="datetimeFigureOut">
              <a:rPr lang="en-NZ" smtClean="0"/>
              <a:t>30/03/2015</a:t>
            </a:fld>
            <a:endParaRPr lang="en-NZ"/>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50444" y="9428583"/>
            <a:ext cx="2945659" cy="496332"/>
          </a:xfrm>
          <a:prstGeom prst="rect">
            <a:avLst/>
          </a:prstGeom>
        </p:spPr>
        <p:txBody>
          <a:bodyPr vert="horz" lIns="91440" tIns="45720" rIns="91440" bIns="45720" rtlCol="0" anchor="b"/>
          <a:lstStyle>
            <a:lvl1pPr algn="r">
              <a:defRPr sz="1200"/>
            </a:lvl1pPr>
          </a:lstStyle>
          <a:p>
            <a:fld id="{56BC43D3-C661-4244-84AB-C965DC249C4D}" type="slidenum">
              <a:rPr lang="en-NZ" smtClean="0"/>
              <a:t>‹#›</a:t>
            </a:fld>
            <a:endParaRPr lang="en-NZ"/>
          </a:p>
        </p:txBody>
      </p:sp>
    </p:spTree>
    <p:extLst>
      <p:ext uri="{BB962C8B-B14F-4D97-AF65-F5344CB8AC3E}">
        <p14:creationId xmlns:p14="http://schemas.microsoft.com/office/powerpoint/2010/main" val="5336638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NZ" baseline="0" dirty="0" smtClean="0"/>
          </a:p>
          <a:p>
            <a:pPr marL="0" indent="0">
              <a:buFontTx/>
              <a:buNone/>
            </a:pPr>
            <a:endParaRPr lang="en-NZ" baseline="0" dirty="0" smtClean="0"/>
          </a:p>
          <a:p>
            <a:pPr marL="0" indent="0">
              <a:buFontTx/>
              <a:buNone/>
            </a:pPr>
            <a:endParaRPr lang="en-NZ" baseline="0" dirty="0" smtClean="0"/>
          </a:p>
          <a:p>
            <a:pPr marL="0" indent="0">
              <a:buFontTx/>
              <a:buNone/>
            </a:pPr>
            <a:endParaRPr lang="en-US" baseline="0" dirty="0" smtClean="0"/>
          </a:p>
        </p:txBody>
      </p:sp>
      <p:sp>
        <p:nvSpPr>
          <p:cNvPr id="4" name="Slide Number Placeholder 3"/>
          <p:cNvSpPr>
            <a:spLocks noGrp="1"/>
          </p:cNvSpPr>
          <p:nvPr>
            <p:ph type="sldNum" sz="quarter" idx="10"/>
          </p:nvPr>
        </p:nvSpPr>
        <p:spPr/>
        <p:txBody>
          <a:bodyPr/>
          <a:lstStyle/>
          <a:p>
            <a:fld id="{56BC43D3-C661-4244-84AB-C965DC249C4D}" type="slidenum">
              <a:rPr lang="en-NZ" smtClean="0"/>
              <a:t>1</a:t>
            </a:fld>
            <a:endParaRPr lang="en-NZ"/>
          </a:p>
        </p:txBody>
      </p:sp>
    </p:spTree>
    <p:extLst>
      <p:ext uri="{BB962C8B-B14F-4D97-AF65-F5344CB8AC3E}">
        <p14:creationId xmlns:p14="http://schemas.microsoft.com/office/powerpoint/2010/main" val="9426413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sphere1.png"/>
          <p:cNvPicPr>
            <a:picLocks noChangeAspect="1"/>
          </p:cNvPicPr>
          <p:nvPr/>
        </p:nvPicPr>
        <p:blipFill>
          <a:blip r:embed="rId2" cstate="print"/>
          <a:stretch>
            <a:fillRect/>
          </a:stretch>
        </p:blipFill>
        <p:spPr>
          <a:xfrm>
            <a:off x="6850374" y="0"/>
            <a:ext cx="2293626" cy="6858000"/>
          </a:xfrm>
          <a:prstGeom prst="rect">
            <a:avLst/>
          </a:prstGeom>
        </p:spPr>
      </p:pic>
      <p:sp>
        <p:nvSpPr>
          <p:cNvPr id="3" name="Subtitle 2"/>
          <p:cNvSpPr>
            <a:spLocks noGrp="1"/>
          </p:cNvSpPr>
          <p:nvPr>
            <p:ph type="subTitle" idx="1"/>
          </p:nvPr>
        </p:nvSpPr>
        <p:spPr>
          <a:xfrm>
            <a:off x="2438400" y="3581400"/>
            <a:ext cx="3962400" cy="2133600"/>
          </a:xfrm>
        </p:spPr>
        <p:txBody>
          <a:bodyPr anchor="t">
            <a:normAutofit/>
          </a:bodyPr>
          <a:lstStyle>
            <a:lvl1pPr marL="0" indent="0" algn="r">
              <a:buNone/>
              <a:defRPr sz="1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Title 15"/>
          <p:cNvSpPr>
            <a:spLocks noGrp="1"/>
          </p:cNvSpPr>
          <p:nvPr>
            <p:ph type="title"/>
          </p:nvPr>
        </p:nvSpPr>
        <p:spPr>
          <a:xfrm>
            <a:off x="2438400" y="1447800"/>
            <a:ext cx="3962400" cy="2133600"/>
          </a:xfrm>
        </p:spPr>
        <p:txBody>
          <a:bodyPr anchor="b"/>
          <a:lstStyle/>
          <a:p>
            <a:r>
              <a:rPr lang="en-US" smtClean="0"/>
              <a:t>Click to edit Master title style</a:t>
            </a:r>
            <a:endParaRPr lang="en-US" dirty="0"/>
          </a:p>
        </p:txBody>
      </p:sp>
      <p:sp>
        <p:nvSpPr>
          <p:cNvPr id="13" name="Date Placeholder 12"/>
          <p:cNvSpPr>
            <a:spLocks noGrp="1"/>
          </p:cNvSpPr>
          <p:nvPr>
            <p:ph type="dt" sz="half" idx="10"/>
          </p:nvPr>
        </p:nvSpPr>
        <p:spPr>
          <a:xfrm>
            <a:off x="3582988" y="6426201"/>
            <a:ext cx="2819399" cy="126999"/>
          </a:xfrm>
        </p:spPr>
        <p:txBody>
          <a:bodyPr/>
          <a:lstStyle/>
          <a:p>
            <a:fld id="{24587F61-EB5E-435D-8B40-92B65B0F67A7}" type="datetime1">
              <a:rPr lang="en-US" smtClean="0"/>
              <a:t>3/30/2015</a:t>
            </a:fld>
            <a:endParaRPr lang="en-US"/>
          </a:p>
        </p:txBody>
      </p:sp>
      <p:sp>
        <p:nvSpPr>
          <p:cNvPr id="14" name="Slide Number Placeholder 13"/>
          <p:cNvSpPr>
            <a:spLocks noGrp="1"/>
          </p:cNvSpPr>
          <p:nvPr>
            <p:ph type="sldNum" sz="quarter" idx="11"/>
          </p:nvPr>
        </p:nvSpPr>
        <p:spPr>
          <a:xfrm>
            <a:off x="6414976" y="6400800"/>
            <a:ext cx="457200" cy="152400"/>
          </a:xfrm>
        </p:spPr>
        <p:txBody>
          <a:bodyPr/>
          <a:lstStyle>
            <a:lvl1pPr algn="r">
              <a:defRPr/>
            </a:lvl1pPr>
          </a:lstStyle>
          <a:p>
            <a:fld id="{B6F15528-21DE-4FAA-801E-634DDDAF4B2B}" type="slidenum">
              <a:rPr lang="en-US" smtClean="0"/>
              <a:pPr/>
              <a:t>‹#›</a:t>
            </a:fld>
            <a:endParaRPr lang="en-US"/>
          </a:p>
        </p:txBody>
      </p:sp>
      <p:sp>
        <p:nvSpPr>
          <p:cNvPr id="15" name="Footer Placeholder 14"/>
          <p:cNvSpPr>
            <a:spLocks noGrp="1"/>
          </p:cNvSpPr>
          <p:nvPr>
            <p:ph type="ftr" sz="quarter" idx="12"/>
          </p:nvPr>
        </p:nvSpPr>
        <p:spPr>
          <a:xfrm>
            <a:off x="3581400" y="6296248"/>
            <a:ext cx="2820987" cy="152400"/>
          </a:xfrm>
        </p:spPr>
        <p:txBody>
          <a:bodyPr/>
          <a:lstStyle/>
          <a:p>
            <a:r>
              <a:rPr lang="en-US" smtClean="0"/>
              <a:t>COMPSCI 107 - Computer Science Fundamentals</a:t>
            </a:r>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6DBC4ADE-6553-4764-BFFC-1C76CD2547AC}" type="datetime1">
              <a:rPr lang="en-US" smtClean="0"/>
              <a:t>3/30/2015</a:t>
            </a:fld>
            <a:endParaRPr lang="en-US"/>
          </a:p>
        </p:txBody>
      </p:sp>
      <p:sp>
        <p:nvSpPr>
          <p:cNvPr id="14" name="Slide Number Placeholder 13"/>
          <p:cNvSpPr>
            <a:spLocks noGrp="1"/>
          </p:cNvSpPr>
          <p:nvPr>
            <p:ph type="sldNum" sz="quarter" idx="11"/>
          </p:nvPr>
        </p:nvSpPr>
        <p:spPr/>
        <p:txBody>
          <a:bodyPr/>
          <a:lstStyle/>
          <a:p>
            <a:fld id="{B6F15528-21DE-4FAA-801E-634DDDAF4B2B}" type="slidenum">
              <a:rPr lang="en-US" smtClean="0"/>
              <a:pPr/>
              <a:t>‹#›</a:t>
            </a:fld>
            <a:endParaRPr lang="en-US"/>
          </a:p>
        </p:txBody>
      </p:sp>
      <p:sp>
        <p:nvSpPr>
          <p:cNvPr id="15" name="Footer Placeholder 14"/>
          <p:cNvSpPr>
            <a:spLocks noGrp="1"/>
          </p:cNvSpPr>
          <p:nvPr>
            <p:ph type="ftr" sz="quarter" idx="12"/>
          </p:nvPr>
        </p:nvSpPr>
        <p:spPr/>
        <p:txBody>
          <a:bodyPr/>
          <a:lstStyle/>
          <a:p>
            <a:r>
              <a:rPr lang="en-US" smtClean="0"/>
              <a:t>COMPSCI 107 - Computer Science Fundamentals</a:t>
            </a:r>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59962A26-A3B8-4672-A65E-025EED94205E}" type="datetime1">
              <a:rPr lang="en-US" smtClean="0"/>
              <a:t>3/30/2015</a:t>
            </a:fld>
            <a:endParaRPr lang="en-US"/>
          </a:p>
        </p:txBody>
      </p:sp>
      <p:sp>
        <p:nvSpPr>
          <p:cNvPr id="14" name="Slide Number Placeholder 13"/>
          <p:cNvSpPr>
            <a:spLocks noGrp="1"/>
          </p:cNvSpPr>
          <p:nvPr>
            <p:ph type="sldNum" sz="quarter" idx="11"/>
          </p:nvPr>
        </p:nvSpPr>
        <p:spPr/>
        <p:txBody>
          <a:bodyPr/>
          <a:lstStyle/>
          <a:p>
            <a:fld id="{B6F15528-21DE-4FAA-801E-634DDDAF4B2B}" type="slidenum">
              <a:rPr lang="en-US" smtClean="0"/>
              <a:pPr/>
              <a:t>‹#›</a:t>
            </a:fld>
            <a:endParaRPr lang="en-US"/>
          </a:p>
        </p:txBody>
      </p:sp>
      <p:sp>
        <p:nvSpPr>
          <p:cNvPr id="15" name="Footer Placeholder 14"/>
          <p:cNvSpPr>
            <a:spLocks noGrp="1"/>
          </p:cNvSpPr>
          <p:nvPr>
            <p:ph type="ftr" sz="quarter" idx="12"/>
          </p:nvPr>
        </p:nvSpPr>
        <p:spPr/>
        <p:txBody>
          <a:bodyPr/>
          <a:lstStyle/>
          <a:p>
            <a:r>
              <a:rPr lang="en-US" smtClean="0"/>
              <a:t>COMPSCI 107 - Computer Science Fundamentals</a:t>
            </a:r>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143000"/>
            <a:ext cx="8839200" cy="5410200"/>
          </a:xfrm>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Title 15"/>
          <p:cNvSpPr>
            <a:spLocks noGrp="1"/>
          </p:cNvSpPr>
          <p:nvPr>
            <p:ph type="title"/>
          </p:nvPr>
        </p:nvSpPr>
        <p:spPr>
          <a:xfrm>
            <a:off x="0" y="0"/>
            <a:ext cx="9144000" cy="990600"/>
          </a:xfrm>
        </p:spPr>
        <p:txBody>
          <a:bodyPr anchor="b" anchorCtr="0">
            <a:normAutofit/>
          </a:bodyPr>
          <a:lstStyle>
            <a:lvl1pPr>
              <a:defRPr sz="3600"/>
            </a:lvl1pPr>
          </a:lstStyle>
          <a:p>
            <a:r>
              <a:rPr lang="en-US" dirty="0" smtClean="0"/>
              <a:t>Click to edit Master title style</a:t>
            </a:r>
            <a:endParaRPr lang="en-US" dirty="0"/>
          </a:p>
        </p:txBody>
      </p:sp>
      <p:sp>
        <p:nvSpPr>
          <p:cNvPr id="13" name="Rectangle 12"/>
          <p:cNvSpPr/>
          <p:nvPr userDrawn="1"/>
        </p:nvSpPr>
        <p:spPr>
          <a:xfrm>
            <a:off x="0" y="990600"/>
            <a:ext cx="914400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4" name="Slide Number Placeholder 7"/>
          <p:cNvSpPr>
            <a:spLocks noGrp="1"/>
          </p:cNvSpPr>
          <p:nvPr>
            <p:ph type="sldNum" sz="quarter" idx="4"/>
          </p:nvPr>
        </p:nvSpPr>
        <p:spPr>
          <a:xfrm>
            <a:off x="8763000" y="6629400"/>
            <a:ext cx="457200" cy="152400"/>
          </a:xfrm>
          <a:prstGeom prst="rect">
            <a:avLst/>
          </a:prstGeom>
        </p:spPr>
        <p:txBody>
          <a:bodyPr vert="horz" lIns="91440" tIns="45720" rIns="91440" bIns="45720" rtlCol="0" anchor="ctr"/>
          <a:lstStyle>
            <a:lvl1pPr algn="ctr">
              <a:defRPr sz="1000">
                <a:solidFill>
                  <a:schemeClr val="tx1">
                    <a:lumMod val="50000"/>
                    <a:lumOff val="50000"/>
                  </a:schemeClr>
                </a:solidFill>
              </a:defRPr>
            </a:lvl1pPr>
          </a:lstStyle>
          <a:p>
            <a:fld id="{B6F15528-21DE-4FAA-801E-634DDDAF4B2B}" type="slidenum">
              <a:rPr lang="en-US" smtClean="0"/>
              <a:pPr/>
              <a:t>‹#›</a:t>
            </a:fld>
            <a:endParaRPr lang="en-US" dirty="0"/>
          </a:p>
        </p:txBody>
      </p:sp>
      <p:sp>
        <p:nvSpPr>
          <p:cNvPr id="15" name="Date Placeholder 8"/>
          <p:cNvSpPr>
            <a:spLocks noGrp="1"/>
          </p:cNvSpPr>
          <p:nvPr>
            <p:ph type="dt" sz="half" idx="2"/>
          </p:nvPr>
        </p:nvSpPr>
        <p:spPr>
          <a:xfrm>
            <a:off x="152400" y="6629400"/>
            <a:ext cx="2819400" cy="152400"/>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fld id="{AB3A5D66-3DFE-4AF0-A9E7-23BCF0517BFC}" type="datetime1">
              <a:rPr lang="en-US" smtClean="0"/>
              <a:t>3/30/2015</a:t>
            </a:fld>
            <a:endParaRPr lang="en-US"/>
          </a:p>
        </p:txBody>
      </p:sp>
      <p:sp>
        <p:nvSpPr>
          <p:cNvPr id="17" name="Footer Placeholder 9"/>
          <p:cNvSpPr>
            <a:spLocks noGrp="1"/>
          </p:cNvSpPr>
          <p:nvPr>
            <p:ph type="ftr" sz="quarter" idx="3"/>
          </p:nvPr>
        </p:nvSpPr>
        <p:spPr>
          <a:xfrm>
            <a:off x="4419600" y="6629400"/>
            <a:ext cx="4267200" cy="152400"/>
          </a:xfrm>
          <a:prstGeom prst="rect">
            <a:avLst/>
          </a:prstGeom>
        </p:spPr>
        <p:txBody>
          <a:bodyPr vert="horz" lIns="0" tIns="0" rIns="0" bIns="0" rtlCol="0" anchor="ctr"/>
          <a:lstStyle>
            <a:lvl1pPr algn="r">
              <a:defRPr sz="1000">
                <a:solidFill>
                  <a:schemeClr val="tx1"/>
                </a:solidFill>
              </a:defRPr>
            </a:lvl1pPr>
          </a:lstStyle>
          <a:p>
            <a:r>
              <a:rPr lang="en-US" smtClean="0"/>
              <a:t>COMPSCI 107 - Computer Science Fundamentals</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7" name="Picture 6" descr="sphere1.png"/>
          <p:cNvPicPr>
            <a:picLocks noChangeAspect="1"/>
          </p:cNvPicPr>
          <p:nvPr/>
        </p:nvPicPr>
        <p:blipFill>
          <a:blip r:embed="rId2" cstate="print"/>
          <a:stretch>
            <a:fillRect/>
          </a:stretch>
        </p:blipFill>
        <p:spPr>
          <a:xfrm>
            <a:off x="6858000" y="0"/>
            <a:ext cx="2293626" cy="6858000"/>
          </a:xfrm>
          <a:prstGeom prst="rect">
            <a:avLst/>
          </a:prstGeom>
        </p:spPr>
      </p:pic>
      <p:sp>
        <p:nvSpPr>
          <p:cNvPr id="12" name="Date Placeholder 11"/>
          <p:cNvSpPr>
            <a:spLocks noGrp="1"/>
          </p:cNvSpPr>
          <p:nvPr>
            <p:ph type="dt" sz="half" idx="10"/>
          </p:nvPr>
        </p:nvSpPr>
        <p:spPr>
          <a:xfrm>
            <a:off x="839788" y="6426201"/>
            <a:ext cx="2819399" cy="126999"/>
          </a:xfrm>
        </p:spPr>
        <p:txBody>
          <a:bodyPr/>
          <a:lstStyle/>
          <a:p>
            <a:fld id="{35FCC9F5-BC15-4097-B6B5-7A33E56060B1}" type="datetime1">
              <a:rPr lang="en-US" smtClean="0"/>
              <a:t>3/30/2015</a:t>
            </a:fld>
            <a:endParaRPr lang="en-US"/>
          </a:p>
        </p:txBody>
      </p:sp>
      <p:sp>
        <p:nvSpPr>
          <p:cNvPr id="13" name="Slide Number Placeholder 12"/>
          <p:cNvSpPr>
            <a:spLocks noGrp="1"/>
          </p:cNvSpPr>
          <p:nvPr>
            <p:ph type="sldNum" sz="quarter" idx="11"/>
          </p:nvPr>
        </p:nvSpPr>
        <p:spPr>
          <a:xfrm>
            <a:off x="4116388" y="6400800"/>
            <a:ext cx="533400" cy="152400"/>
          </a:xfrm>
        </p:spPr>
        <p:txBody>
          <a:body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838200" y="6296248"/>
            <a:ext cx="2820987" cy="152400"/>
          </a:xfrm>
        </p:spPr>
        <p:txBody>
          <a:bodyPr/>
          <a:lstStyle/>
          <a:p>
            <a:r>
              <a:rPr lang="en-US" smtClean="0"/>
              <a:t>COMPSCI 107 - Computer Science Fundamentals</a:t>
            </a:r>
            <a:endParaRPr lang="en-US"/>
          </a:p>
        </p:txBody>
      </p:sp>
      <p:sp>
        <p:nvSpPr>
          <p:cNvPr id="15" name="Title 14"/>
          <p:cNvSpPr>
            <a:spLocks noGrp="1"/>
          </p:cNvSpPr>
          <p:nvPr>
            <p:ph type="title"/>
          </p:nvPr>
        </p:nvSpPr>
        <p:spPr>
          <a:xfrm>
            <a:off x="457200" y="1828800"/>
            <a:ext cx="3200400" cy="1752600"/>
          </a:xfrm>
        </p:spPr>
        <p:txBody>
          <a:bodyPr anchor="b"/>
          <a:lstStyle/>
          <a:p>
            <a:r>
              <a:rPr lang="en-US" smtClean="0"/>
              <a:t>Click to edit Master title style</a:t>
            </a:r>
            <a:endParaRPr lang="en-US"/>
          </a:p>
        </p:txBody>
      </p:sp>
      <p:sp>
        <p:nvSpPr>
          <p:cNvPr id="3" name="Text Placeholder 2"/>
          <p:cNvSpPr>
            <a:spLocks noGrp="1"/>
          </p:cNvSpPr>
          <p:nvPr>
            <p:ph type="body" sz="quarter" idx="13"/>
          </p:nvPr>
        </p:nvSpPr>
        <p:spPr>
          <a:xfrm>
            <a:off x="457200" y="3578224"/>
            <a:ext cx="3200645" cy="1459767"/>
          </a:xfrm>
        </p:spPr>
        <p:txBody>
          <a:bodyPr anchor="t">
            <a:normAutofit/>
          </a:bodyPr>
          <a:lstStyle>
            <a:lvl1pPr marL="0" indent="0" algn="r" defTabSz="914400" rtl="0" eaLnBrk="1" latinLnBrk="0" hangingPunct="1">
              <a:spcBef>
                <a:spcPct val="20000"/>
              </a:spcBef>
              <a:buClr>
                <a:schemeClr val="tx1">
                  <a:lumMod val="50000"/>
                  <a:lumOff val="50000"/>
                </a:schemeClr>
              </a:buClr>
              <a:buFont typeface="Wingdings" pitchFamily="2" charset="2"/>
              <a:buNone/>
              <a:defRPr lang="en-US" sz="1400" kern="1200" dirty="0" smtClean="0">
                <a:solidFill>
                  <a:schemeClr val="tx2"/>
                </a:solidFill>
                <a:latin typeface="+mn-lt"/>
                <a:ea typeface="+mn-ea"/>
                <a:cs typeface="+mn-cs"/>
              </a:defRPr>
            </a:lvl1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4290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57200" y="4572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itle 1"/>
          <p:cNvSpPr>
            <a:spLocks noGrp="1"/>
          </p:cNvSpPr>
          <p:nvPr>
            <p:ph type="title"/>
          </p:nvPr>
        </p:nvSpPr>
        <p:spPr>
          <a:xfrm>
            <a:off x="4876800" y="457200"/>
            <a:ext cx="2819400" cy="5714999"/>
          </a:xfrm>
        </p:spPr>
        <p:txBody>
          <a:bodyPr/>
          <a:lstStyle/>
          <a:p>
            <a:r>
              <a:rPr lang="en-US" smtClean="0"/>
              <a:t>Click to edit Master title style</a:t>
            </a:r>
            <a:endParaRPr lang="en-US"/>
          </a:p>
        </p:txBody>
      </p:sp>
      <p:sp>
        <p:nvSpPr>
          <p:cNvPr id="9" name="Date Placeholder 8"/>
          <p:cNvSpPr>
            <a:spLocks noGrp="1"/>
          </p:cNvSpPr>
          <p:nvPr>
            <p:ph type="dt" sz="half" idx="10"/>
          </p:nvPr>
        </p:nvSpPr>
        <p:spPr/>
        <p:txBody>
          <a:bodyPr/>
          <a:lstStyle/>
          <a:p>
            <a:fld id="{0BCCEAB7-E0F3-40C6-981D-BB70FF90B000}" type="datetime1">
              <a:rPr lang="en-US" smtClean="0"/>
              <a:t>3/30/2015</a:t>
            </a:fld>
            <a:endParaRPr lang="en-US"/>
          </a:p>
        </p:txBody>
      </p:sp>
      <p:sp>
        <p:nvSpPr>
          <p:cNvPr id="13" name="Slide Number Placeholder 12"/>
          <p:cNvSpPr>
            <a:spLocks noGrp="1"/>
          </p:cNvSpPr>
          <p:nvPr>
            <p:ph type="sldNum" sz="quarter" idx="11"/>
          </p:nvPr>
        </p:nvSpPr>
        <p:spPr/>
        <p:txBody>
          <a:body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r>
              <a:rPr lang="en-US" smtClean="0"/>
              <a:t>COMPSCI 107 - Computer Science Fundamentals</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75238"/>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675288"/>
            <a:ext cx="3581400" cy="2525112"/>
          </a:xfrm>
        </p:spPr>
        <p:txBody>
          <a:bodyPr anchor="t">
            <a:normAutofit/>
          </a:bodyPr>
          <a:lstStyle>
            <a:lvl1pPr marL="228600" indent="-182880">
              <a:defRPr sz="1400"/>
            </a:lvl1pPr>
            <a:lvl2pPr>
              <a:defRPr sz="1400"/>
            </a:lvl2pPr>
            <a:lvl3pPr>
              <a:defRPr sz="1400"/>
            </a:lvl3pPr>
            <a:lvl4pPr>
              <a:defRPr sz="1400" baseline="0"/>
            </a:lvl4pPr>
            <a:lvl5pPr>
              <a:buFont typeface="Wingdings" pitchFamily="2" charset="2"/>
              <a:buChar char="§"/>
              <a:defRPr sz="1400"/>
            </a:lvl5pPr>
            <a:lvl6pPr>
              <a:buFont typeface="Wingdings" pitchFamily="2" charset="2"/>
              <a:buChar cha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3"/>
          </p:nvPr>
        </p:nvSpPr>
        <p:spPr>
          <a:xfrm>
            <a:off x="457199" y="3429000"/>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57199" y="3840162"/>
            <a:ext cx="3581400" cy="2515198"/>
          </a:xfrm>
        </p:spPr>
        <p:txBody>
          <a:bodyPr anchor="t">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Title 1"/>
          <p:cNvSpPr>
            <a:spLocks noGrp="1"/>
          </p:cNvSpPr>
          <p:nvPr>
            <p:ph type="title"/>
          </p:nvPr>
        </p:nvSpPr>
        <p:spPr>
          <a:xfrm>
            <a:off x="4876800" y="457200"/>
            <a:ext cx="2819400" cy="5714999"/>
          </a:xfrm>
        </p:spPr>
        <p:txBody>
          <a:bodyPr/>
          <a:lstStyle/>
          <a:p>
            <a:r>
              <a:rPr lang="en-US" smtClean="0"/>
              <a:t>Click to edit Master title style</a:t>
            </a:r>
            <a:endParaRPr lang="en-US"/>
          </a:p>
        </p:txBody>
      </p:sp>
      <p:sp>
        <p:nvSpPr>
          <p:cNvPr id="12" name="Date Placeholder 11"/>
          <p:cNvSpPr>
            <a:spLocks noGrp="1"/>
          </p:cNvSpPr>
          <p:nvPr>
            <p:ph type="dt" sz="half" idx="10"/>
          </p:nvPr>
        </p:nvSpPr>
        <p:spPr/>
        <p:txBody>
          <a:bodyPr/>
          <a:lstStyle/>
          <a:p>
            <a:fld id="{4F423F59-65E6-4431-ADDE-29F526A1F546}" type="datetime1">
              <a:rPr lang="en-US" smtClean="0"/>
              <a:t>3/30/2015</a:t>
            </a:fld>
            <a:endParaRPr lang="en-US"/>
          </a:p>
        </p:txBody>
      </p:sp>
      <p:sp>
        <p:nvSpPr>
          <p:cNvPr id="14" name="Slide Number Placeholder 13"/>
          <p:cNvSpPr>
            <a:spLocks noGrp="1"/>
          </p:cNvSpPr>
          <p:nvPr>
            <p:ph type="sldNum" sz="quarter" idx="11"/>
          </p:nvPr>
        </p:nvSpPr>
        <p:spPr/>
        <p:txBody>
          <a:bodyPr/>
          <a:lstStyle/>
          <a:p>
            <a:fld id="{B6F15528-21DE-4FAA-801E-634DDDAF4B2B}" type="slidenum">
              <a:rPr lang="en-US" smtClean="0"/>
              <a:pPr/>
              <a:t>‹#›</a:t>
            </a:fld>
            <a:endParaRPr lang="en-US"/>
          </a:p>
        </p:txBody>
      </p:sp>
      <p:sp>
        <p:nvSpPr>
          <p:cNvPr id="16" name="Footer Placeholder 15"/>
          <p:cNvSpPr>
            <a:spLocks noGrp="1"/>
          </p:cNvSpPr>
          <p:nvPr>
            <p:ph type="ftr" sz="quarter" idx="12"/>
          </p:nvPr>
        </p:nvSpPr>
        <p:spPr/>
        <p:txBody>
          <a:bodyPr/>
          <a:lstStyle/>
          <a:p>
            <a:r>
              <a:rPr lang="en-US" smtClean="0"/>
              <a:t>COMPSCI 107 - Computer Science Fundamentals</a:t>
            </a:r>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33800" y="457200"/>
            <a:ext cx="3962400" cy="5715000"/>
          </a:xfrm>
        </p:spPr>
        <p:txBody>
          <a:bodyPr/>
          <a:lstStyle/>
          <a:p>
            <a:r>
              <a:rPr lang="en-US" smtClean="0"/>
              <a:t>Click to edit Master title style</a:t>
            </a:r>
            <a:endParaRPr lang="en-US" dirty="0"/>
          </a:p>
        </p:txBody>
      </p:sp>
      <p:sp>
        <p:nvSpPr>
          <p:cNvPr id="9" name="Date Placeholder 8"/>
          <p:cNvSpPr>
            <a:spLocks noGrp="1"/>
          </p:cNvSpPr>
          <p:nvPr>
            <p:ph type="dt" sz="half" idx="10"/>
          </p:nvPr>
        </p:nvSpPr>
        <p:spPr/>
        <p:txBody>
          <a:bodyPr/>
          <a:lstStyle/>
          <a:p>
            <a:fld id="{FD2D02CB-856C-4574-A21D-6D53613079D0}" type="datetime1">
              <a:rPr lang="en-US" smtClean="0"/>
              <a:t>3/30/2015</a:t>
            </a:fld>
            <a:endParaRPr lang="en-US"/>
          </a:p>
        </p:txBody>
      </p:sp>
      <p:sp>
        <p:nvSpPr>
          <p:cNvPr id="10" name="Slide Number Placeholder 9"/>
          <p:cNvSpPr>
            <a:spLocks noGrp="1"/>
          </p:cNvSpPr>
          <p:nvPr>
            <p:ph type="sldNum" sz="quarter" idx="11"/>
          </p:nvPr>
        </p:nvSpPr>
        <p:spPr/>
        <p:txBody>
          <a:bodyPr/>
          <a:lstStyle/>
          <a:p>
            <a:fld id="{B6F15528-21DE-4FAA-801E-634DDDAF4B2B}" type="slidenum">
              <a:rPr lang="en-US" smtClean="0"/>
              <a:pPr/>
              <a:t>‹#›</a:t>
            </a:fld>
            <a:endParaRPr lang="en-US"/>
          </a:p>
        </p:txBody>
      </p:sp>
      <p:sp>
        <p:nvSpPr>
          <p:cNvPr id="11" name="Footer Placeholder 10"/>
          <p:cNvSpPr>
            <a:spLocks noGrp="1"/>
          </p:cNvSpPr>
          <p:nvPr>
            <p:ph type="ftr" sz="quarter" idx="12"/>
          </p:nvPr>
        </p:nvSpPr>
        <p:spPr/>
        <p:txBody>
          <a:bodyPr/>
          <a:lstStyle/>
          <a:p>
            <a:r>
              <a:rPr lang="en-US" smtClean="0"/>
              <a:t>COMPSCI 107 - Computer Science Fundamentals</a:t>
            </a:r>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8E38970F-7CE3-4EA0-B52C-8B9B211452FD}" type="datetime1">
              <a:rPr lang="en-US" smtClean="0"/>
              <a:t>3/30/2015</a:t>
            </a:fld>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r>
              <a:rPr lang="en-US" smtClean="0"/>
              <a:t>COMPSCI 107 - Computer Science Fundamentals</a:t>
            </a:r>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81600" y="1676400"/>
            <a:ext cx="2514600" cy="1874837"/>
          </a:xfrm>
        </p:spPr>
        <p:txBody>
          <a:bodyPr anchor="b">
            <a:normAutofit/>
          </a:bodyPr>
          <a:lstStyle>
            <a:lvl1pPr algn="r">
              <a:defRPr sz="2000" b="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304800" y="1676400"/>
            <a:ext cx="4700016" cy="3505200"/>
          </a:xfrm>
        </p:spPr>
        <p:txBody>
          <a:bodyPr>
            <a:normAutofit/>
          </a:bodyPr>
          <a:lstStyle>
            <a:lvl1pPr marL="228600" indent="-182880">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4"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fld id="{34409EA2-A19E-4ABC-9F4B-A6E4F453CEF9}" type="datetime1">
              <a:rPr lang="en-US" smtClean="0"/>
              <a:t>3/30/2015</a:t>
            </a:fld>
            <a:endParaRPr lang="en-US"/>
          </a:p>
        </p:txBody>
      </p:sp>
      <p:sp>
        <p:nvSpPr>
          <p:cNvPr id="16" name="Slide Number Placeholder 15"/>
          <p:cNvSpPr>
            <a:spLocks noGrp="1"/>
          </p:cNvSpPr>
          <p:nvPr>
            <p:ph type="sldNum" sz="quarter" idx="11"/>
          </p:nvPr>
        </p:nvSpPr>
        <p:spPr/>
        <p:txBody>
          <a:bodyPr/>
          <a:lstStyle/>
          <a:p>
            <a:fld id="{B6F15528-21DE-4FAA-801E-634DDDAF4B2B}" type="slidenum">
              <a:rPr lang="en-US" smtClean="0"/>
              <a:pPr/>
              <a:t>‹#›</a:t>
            </a:fld>
            <a:endParaRPr lang="en-US"/>
          </a:p>
        </p:txBody>
      </p:sp>
      <p:sp>
        <p:nvSpPr>
          <p:cNvPr id="17" name="Footer Placeholder 16"/>
          <p:cNvSpPr>
            <a:spLocks noGrp="1"/>
          </p:cNvSpPr>
          <p:nvPr>
            <p:ph type="ftr" sz="quarter" idx="12"/>
          </p:nvPr>
        </p:nvSpPr>
        <p:spPr/>
        <p:txBody>
          <a:bodyPr/>
          <a:lstStyle/>
          <a:p>
            <a:r>
              <a:rPr lang="en-US" smtClean="0"/>
              <a:t>COMPSCI 107 - Computer Science Fundamentals</a:t>
            </a:r>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04800" y="1676400"/>
            <a:ext cx="4696967" cy="350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11" name="Title 1"/>
          <p:cNvSpPr>
            <a:spLocks noGrp="1"/>
          </p:cNvSpPr>
          <p:nvPr>
            <p:ph type="title"/>
          </p:nvPr>
        </p:nvSpPr>
        <p:spPr>
          <a:xfrm>
            <a:off x="5181600" y="1676400"/>
            <a:ext cx="2514600" cy="1875972"/>
          </a:xfrm>
        </p:spPr>
        <p:txBody>
          <a:bodyPr anchor="b">
            <a:normAutofit/>
          </a:bodyPr>
          <a:lstStyle>
            <a:lvl1pPr algn="r">
              <a:defRPr sz="2000" b="0">
                <a:effectLst/>
              </a:defRPr>
            </a:lvl1pPr>
          </a:lstStyle>
          <a:p>
            <a:r>
              <a:rPr lang="en-US" smtClean="0"/>
              <a:t>Click to edit Master title style</a:t>
            </a:r>
            <a:endParaRPr lang="en-US" dirty="0"/>
          </a:p>
        </p:txBody>
      </p:sp>
      <p:sp>
        <p:nvSpPr>
          <p:cNvPr id="12"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Date Placeholder 15"/>
          <p:cNvSpPr>
            <a:spLocks noGrp="1"/>
          </p:cNvSpPr>
          <p:nvPr>
            <p:ph type="dt" sz="half" idx="10"/>
          </p:nvPr>
        </p:nvSpPr>
        <p:spPr/>
        <p:txBody>
          <a:bodyPr/>
          <a:lstStyle/>
          <a:p>
            <a:fld id="{1DFACFA9-FA3F-4665-BE14-A443EBA867AA}" type="datetime1">
              <a:rPr lang="en-US" smtClean="0"/>
              <a:t>3/30/2015</a:t>
            </a:fld>
            <a:endParaRPr lang="en-US"/>
          </a:p>
        </p:txBody>
      </p:sp>
      <p:sp>
        <p:nvSpPr>
          <p:cNvPr id="17" name="Slide Number Placeholder 16"/>
          <p:cNvSpPr>
            <a:spLocks noGrp="1"/>
          </p:cNvSpPr>
          <p:nvPr>
            <p:ph type="sldNum" sz="quarter" idx="11"/>
          </p:nvPr>
        </p:nvSpPr>
        <p:spPr/>
        <p:txBody>
          <a:bodyPr/>
          <a:lstStyle/>
          <a:p>
            <a:fld id="{B6F15528-21DE-4FAA-801E-634DDDAF4B2B}" type="slidenum">
              <a:rPr lang="en-US" smtClean="0"/>
              <a:pPr/>
              <a:t>‹#›</a:t>
            </a:fld>
            <a:endParaRPr lang="en-US"/>
          </a:p>
        </p:txBody>
      </p:sp>
      <p:sp>
        <p:nvSpPr>
          <p:cNvPr id="18" name="Footer Placeholder 17"/>
          <p:cNvSpPr>
            <a:spLocks noGrp="1"/>
          </p:cNvSpPr>
          <p:nvPr>
            <p:ph type="ftr" sz="quarter" idx="12"/>
          </p:nvPr>
        </p:nvSpPr>
        <p:spPr/>
        <p:txBody>
          <a:bodyPr/>
          <a:lstStyle/>
          <a:p>
            <a:r>
              <a:rPr lang="en-US" smtClean="0"/>
              <a:t>COMPSCI 107 - Computer Science Fundamentals</a:t>
            </a:r>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400" y="152400"/>
            <a:ext cx="8610600" cy="8382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52400" y="1143000"/>
            <a:ext cx="8610600" cy="5257800"/>
          </a:xfrm>
          <a:prstGeom prst="rect">
            <a:avLst/>
          </a:prstGeom>
        </p:spPr>
        <p:txBody>
          <a:bodyPr vert="horz" lIns="91440" tIns="45720" rIns="91440" bIns="45720" rtlCol="0" anchor="t">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Slide Number Placeholder 7"/>
          <p:cNvSpPr>
            <a:spLocks noGrp="1"/>
          </p:cNvSpPr>
          <p:nvPr>
            <p:ph type="sldNum" sz="quarter" idx="4"/>
          </p:nvPr>
        </p:nvSpPr>
        <p:spPr>
          <a:xfrm>
            <a:off x="8229600" y="6629400"/>
            <a:ext cx="533400" cy="152400"/>
          </a:xfrm>
          <a:prstGeom prst="rect">
            <a:avLst/>
          </a:prstGeom>
        </p:spPr>
        <p:txBody>
          <a:bodyPr vert="horz" lIns="91440" tIns="45720" rIns="91440" bIns="45720" rtlCol="0" anchor="ctr"/>
          <a:lstStyle>
            <a:lvl1pPr algn="r">
              <a:defRPr sz="1000">
                <a:solidFill>
                  <a:schemeClr val="tx1">
                    <a:lumMod val="50000"/>
                    <a:lumOff val="50000"/>
                  </a:schemeClr>
                </a:solidFill>
              </a:defRPr>
            </a:lvl1pPr>
          </a:lstStyle>
          <a:p>
            <a:fld id="{B6F15528-21DE-4FAA-801E-634DDDAF4B2B}" type="slidenum">
              <a:rPr lang="en-US" smtClean="0"/>
              <a:pPr/>
              <a:t>‹#›</a:t>
            </a:fld>
            <a:endParaRPr lang="en-US" dirty="0"/>
          </a:p>
        </p:txBody>
      </p:sp>
      <p:sp>
        <p:nvSpPr>
          <p:cNvPr id="9" name="Date Placeholder 8"/>
          <p:cNvSpPr>
            <a:spLocks noGrp="1"/>
          </p:cNvSpPr>
          <p:nvPr>
            <p:ph type="dt" sz="half" idx="2"/>
          </p:nvPr>
        </p:nvSpPr>
        <p:spPr>
          <a:xfrm>
            <a:off x="152400" y="6477000"/>
            <a:ext cx="2819400" cy="152400"/>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fld id="{929EB4EA-2430-4B81-A3C9-4F73C20C06F9}" type="datetime1">
              <a:rPr lang="en-US" smtClean="0"/>
              <a:t>3/30/2015</a:t>
            </a:fld>
            <a:endParaRPr lang="en-US"/>
          </a:p>
        </p:txBody>
      </p:sp>
      <p:sp>
        <p:nvSpPr>
          <p:cNvPr id="10" name="Footer Placeholder 9"/>
          <p:cNvSpPr>
            <a:spLocks noGrp="1"/>
          </p:cNvSpPr>
          <p:nvPr>
            <p:ph type="ftr" sz="quarter" idx="3"/>
          </p:nvPr>
        </p:nvSpPr>
        <p:spPr>
          <a:xfrm>
            <a:off x="4572000" y="6477000"/>
            <a:ext cx="4191000" cy="152400"/>
          </a:xfrm>
          <a:prstGeom prst="rect">
            <a:avLst/>
          </a:prstGeom>
        </p:spPr>
        <p:txBody>
          <a:bodyPr vert="horz" lIns="91440" tIns="45720" rIns="91440" bIns="45720" rtlCol="0" anchor="ctr"/>
          <a:lstStyle>
            <a:lvl1pPr algn="r">
              <a:defRPr sz="1000">
                <a:solidFill>
                  <a:schemeClr val="tx1"/>
                </a:solidFill>
              </a:defRPr>
            </a:lvl1pPr>
          </a:lstStyle>
          <a:p>
            <a:r>
              <a:rPr lang="en-US" smtClean="0"/>
              <a:t>COMPSCI 107 - Computer Science Fundamentals</a:t>
            </a:r>
            <a:endParaRPr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iming>
    <p:tnLst>
      <p:par>
        <p:cTn id="1" dur="indefinite" restart="never" nodeType="tmRoot"/>
      </p:par>
    </p:tnLst>
  </p:timing>
  <p:hf hdr="0" dt="0"/>
  <p:txStyles>
    <p:title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p:titleStyle>
    <p:body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24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9.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NZ" dirty="0" smtClean="0"/>
              <a:t>Lecture 13 – Queues</a:t>
            </a:r>
          </a:p>
        </p:txBody>
      </p:sp>
      <p:sp>
        <p:nvSpPr>
          <p:cNvPr id="2" name="Title 1"/>
          <p:cNvSpPr>
            <a:spLocks noGrp="1"/>
          </p:cNvSpPr>
          <p:nvPr>
            <p:ph type="title"/>
          </p:nvPr>
        </p:nvSpPr>
        <p:spPr>
          <a:xfrm>
            <a:off x="1295400" y="1447800"/>
            <a:ext cx="5105400" cy="2133600"/>
          </a:xfrm>
        </p:spPr>
        <p:txBody>
          <a:bodyPr/>
          <a:lstStyle/>
          <a:p>
            <a:r>
              <a:rPr lang="en-NZ" dirty="0" smtClean="0"/>
              <a:t>COMPSCI 107</a:t>
            </a:r>
            <a:br>
              <a:rPr lang="en-NZ" dirty="0" smtClean="0"/>
            </a:br>
            <a:r>
              <a:rPr lang="en-NZ" dirty="0" smtClean="0"/>
              <a:t>Computer Science Fundamentals</a:t>
            </a:r>
            <a:endParaRPr lang="en-NZ" dirty="0"/>
          </a:p>
        </p:txBody>
      </p:sp>
    </p:spTree>
    <p:custDataLst>
      <p:tags r:id="rId1"/>
    </p:custDataLst>
    <p:extLst>
      <p:ext uri="{BB962C8B-B14F-4D97-AF65-F5344CB8AC3E}">
        <p14:creationId xmlns:p14="http://schemas.microsoft.com/office/powerpoint/2010/main" val="14537897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Write the implementation for the Circular Queue.  A circular queue is created by passing the constructor an initial capacity</a:t>
            </a:r>
          </a:p>
          <a:p>
            <a:endParaRPr lang="en-NZ" dirty="0"/>
          </a:p>
          <a:p>
            <a:endParaRPr lang="en-NZ" dirty="0" smtClean="0"/>
          </a:p>
          <a:p>
            <a:endParaRPr lang="en-NZ" dirty="0"/>
          </a:p>
        </p:txBody>
      </p:sp>
      <p:sp>
        <p:nvSpPr>
          <p:cNvPr id="3" name="Title 2"/>
          <p:cNvSpPr>
            <a:spLocks noGrp="1"/>
          </p:cNvSpPr>
          <p:nvPr>
            <p:ph type="title"/>
          </p:nvPr>
        </p:nvSpPr>
        <p:spPr>
          <a:solidFill>
            <a:srgbClr val="00B0F0"/>
          </a:solidFill>
        </p:spPr>
        <p:txBody>
          <a:bodyPr/>
          <a:lstStyle/>
          <a:p>
            <a:r>
              <a:rPr lang="en-NZ" dirty="0" smtClean="0"/>
              <a:t>Exercise</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10</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
        <p:nvSpPr>
          <p:cNvPr id="6" name="Rectangle 5"/>
          <p:cNvSpPr/>
          <p:nvPr/>
        </p:nvSpPr>
        <p:spPr>
          <a:xfrm>
            <a:off x="990600" y="2057400"/>
            <a:ext cx="7543800" cy="369332"/>
          </a:xfrm>
          <a:prstGeom prst="rect">
            <a:avLst/>
          </a:prstGeom>
          <a:solidFill>
            <a:schemeClr val="tx2">
              <a:lumMod val="40000"/>
              <a:lumOff val="60000"/>
            </a:schemeClr>
          </a:solidFill>
        </p:spPr>
        <p:txBody>
          <a:bodyPr wrap="square">
            <a:spAutoFit/>
          </a:bodyPr>
          <a:lstStyle/>
          <a:p>
            <a:r>
              <a:rPr lang="en-NZ" dirty="0" smtClean="0"/>
              <a:t>q = </a:t>
            </a:r>
            <a:r>
              <a:rPr lang="en-NZ" dirty="0" err="1" smtClean="0"/>
              <a:t>circular_queue</a:t>
            </a:r>
            <a:r>
              <a:rPr lang="en-NZ" dirty="0" smtClean="0"/>
              <a:t>( 1000 )</a:t>
            </a:r>
            <a:endParaRPr lang="en-NZ" dirty="0"/>
          </a:p>
        </p:txBody>
      </p:sp>
      <p:sp>
        <p:nvSpPr>
          <p:cNvPr id="8" name="Rectangle 7"/>
          <p:cNvSpPr/>
          <p:nvPr/>
        </p:nvSpPr>
        <p:spPr>
          <a:xfrm>
            <a:off x="990600" y="2743200"/>
            <a:ext cx="7543800" cy="3657600"/>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NZ" dirty="0" smtClean="0">
                <a:solidFill>
                  <a:schemeClr val="tx1"/>
                </a:solidFill>
              </a:rPr>
              <a:t>class </a:t>
            </a:r>
            <a:r>
              <a:rPr lang="en-NZ" dirty="0" err="1" smtClean="0">
                <a:solidFill>
                  <a:schemeClr val="tx1"/>
                </a:solidFill>
              </a:rPr>
              <a:t>circular_queue</a:t>
            </a:r>
            <a:r>
              <a:rPr lang="en-NZ" dirty="0" smtClean="0">
                <a:solidFill>
                  <a:schemeClr val="tx1"/>
                </a:solidFill>
              </a:rPr>
              <a:t>:</a:t>
            </a:r>
          </a:p>
          <a:p>
            <a:r>
              <a:rPr lang="en-NZ" dirty="0" smtClean="0">
                <a:solidFill>
                  <a:schemeClr val="tx1"/>
                </a:solidFill>
              </a:rPr>
              <a:t>    </a:t>
            </a:r>
            <a:r>
              <a:rPr lang="en-NZ" dirty="0" err="1" smtClean="0">
                <a:solidFill>
                  <a:schemeClr val="tx1"/>
                </a:solidFill>
              </a:rPr>
              <a:t>def</a:t>
            </a:r>
            <a:r>
              <a:rPr lang="en-NZ" dirty="0" smtClean="0">
                <a:solidFill>
                  <a:schemeClr val="tx1"/>
                </a:solidFill>
              </a:rPr>
              <a:t> __</a:t>
            </a:r>
            <a:r>
              <a:rPr lang="en-NZ" dirty="0" err="1" smtClean="0">
                <a:solidFill>
                  <a:schemeClr val="tx1"/>
                </a:solidFill>
              </a:rPr>
              <a:t>init</a:t>
            </a:r>
            <a:r>
              <a:rPr lang="en-NZ" dirty="0" smtClean="0">
                <a:solidFill>
                  <a:schemeClr val="tx1"/>
                </a:solidFill>
              </a:rPr>
              <a:t>__(self, capacity):</a:t>
            </a:r>
          </a:p>
          <a:p>
            <a:r>
              <a:rPr lang="en-NZ" dirty="0">
                <a:solidFill>
                  <a:schemeClr val="tx1"/>
                </a:solidFill>
              </a:rPr>
              <a:t> </a:t>
            </a:r>
            <a:r>
              <a:rPr lang="en-NZ" dirty="0" smtClean="0">
                <a:solidFill>
                  <a:schemeClr val="tx1"/>
                </a:solidFill>
              </a:rPr>
              <a:t>       #creates empty list, count, front, back</a:t>
            </a:r>
          </a:p>
          <a:p>
            <a:endParaRPr lang="en-NZ" dirty="0">
              <a:solidFill>
                <a:schemeClr val="tx1"/>
              </a:solidFill>
            </a:endParaRPr>
          </a:p>
          <a:p>
            <a:r>
              <a:rPr lang="en-NZ" dirty="0" smtClean="0">
                <a:solidFill>
                  <a:schemeClr val="tx1"/>
                </a:solidFill>
              </a:rPr>
              <a:t>    </a:t>
            </a:r>
            <a:r>
              <a:rPr lang="en-NZ" dirty="0" err="1" smtClean="0">
                <a:solidFill>
                  <a:schemeClr val="tx1"/>
                </a:solidFill>
              </a:rPr>
              <a:t>def</a:t>
            </a:r>
            <a:r>
              <a:rPr lang="en-NZ" dirty="0" smtClean="0">
                <a:solidFill>
                  <a:schemeClr val="tx1"/>
                </a:solidFill>
              </a:rPr>
              <a:t> </a:t>
            </a:r>
            <a:r>
              <a:rPr lang="en-NZ" dirty="0" err="1" smtClean="0">
                <a:solidFill>
                  <a:schemeClr val="tx1"/>
                </a:solidFill>
              </a:rPr>
              <a:t>is_empty</a:t>
            </a:r>
            <a:r>
              <a:rPr lang="en-NZ" dirty="0" smtClean="0">
                <a:solidFill>
                  <a:schemeClr val="tx1"/>
                </a:solidFill>
              </a:rPr>
              <a:t>(self):</a:t>
            </a:r>
          </a:p>
          <a:p>
            <a:endParaRPr lang="en-NZ" dirty="0">
              <a:solidFill>
                <a:schemeClr val="tx1"/>
              </a:solidFill>
            </a:endParaRPr>
          </a:p>
          <a:p>
            <a:r>
              <a:rPr lang="en-NZ" dirty="0" smtClean="0">
                <a:solidFill>
                  <a:schemeClr val="tx1"/>
                </a:solidFill>
              </a:rPr>
              <a:t>    </a:t>
            </a:r>
            <a:r>
              <a:rPr lang="en-NZ" dirty="0" err="1" smtClean="0">
                <a:solidFill>
                  <a:schemeClr val="tx1"/>
                </a:solidFill>
              </a:rPr>
              <a:t>def</a:t>
            </a:r>
            <a:r>
              <a:rPr lang="en-NZ" dirty="0" smtClean="0">
                <a:solidFill>
                  <a:schemeClr val="tx1"/>
                </a:solidFill>
              </a:rPr>
              <a:t> </a:t>
            </a:r>
            <a:r>
              <a:rPr lang="en-NZ" dirty="0" err="1" smtClean="0">
                <a:solidFill>
                  <a:schemeClr val="tx1"/>
                </a:solidFill>
              </a:rPr>
              <a:t>enqueue</a:t>
            </a:r>
            <a:r>
              <a:rPr lang="en-NZ" dirty="0" smtClean="0">
                <a:solidFill>
                  <a:schemeClr val="tx1"/>
                </a:solidFill>
              </a:rPr>
              <a:t>(self, item):</a:t>
            </a:r>
          </a:p>
          <a:p>
            <a:endParaRPr lang="en-NZ" dirty="0">
              <a:solidFill>
                <a:schemeClr val="tx1"/>
              </a:solidFill>
            </a:endParaRPr>
          </a:p>
          <a:p>
            <a:r>
              <a:rPr lang="en-NZ" dirty="0" smtClean="0">
                <a:solidFill>
                  <a:schemeClr val="tx1"/>
                </a:solidFill>
              </a:rPr>
              <a:t>    </a:t>
            </a:r>
            <a:r>
              <a:rPr lang="en-NZ" dirty="0" err="1" smtClean="0">
                <a:solidFill>
                  <a:schemeClr val="tx1"/>
                </a:solidFill>
              </a:rPr>
              <a:t>def</a:t>
            </a:r>
            <a:r>
              <a:rPr lang="en-NZ" dirty="0" smtClean="0">
                <a:solidFill>
                  <a:schemeClr val="tx1"/>
                </a:solidFill>
              </a:rPr>
              <a:t> </a:t>
            </a:r>
            <a:r>
              <a:rPr lang="en-NZ" dirty="0" err="1" smtClean="0">
                <a:solidFill>
                  <a:schemeClr val="tx1"/>
                </a:solidFill>
              </a:rPr>
              <a:t>dequeue</a:t>
            </a:r>
            <a:r>
              <a:rPr lang="en-NZ" dirty="0" smtClean="0">
                <a:solidFill>
                  <a:schemeClr val="tx1"/>
                </a:solidFill>
              </a:rPr>
              <a:t>(self):</a:t>
            </a:r>
          </a:p>
          <a:p>
            <a:endParaRPr lang="en-NZ" dirty="0">
              <a:solidFill>
                <a:schemeClr val="tx1"/>
              </a:solidFill>
            </a:endParaRPr>
          </a:p>
          <a:p>
            <a:r>
              <a:rPr lang="en-NZ" dirty="0" smtClean="0">
                <a:solidFill>
                  <a:schemeClr val="tx1"/>
                </a:solidFill>
              </a:rPr>
              <a:t>    </a:t>
            </a:r>
            <a:r>
              <a:rPr lang="en-NZ" dirty="0" err="1" smtClean="0">
                <a:solidFill>
                  <a:schemeClr val="tx1"/>
                </a:solidFill>
              </a:rPr>
              <a:t>def</a:t>
            </a:r>
            <a:r>
              <a:rPr lang="en-NZ" dirty="0" smtClean="0">
                <a:solidFill>
                  <a:schemeClr val="tx1"/>
                </a:solidFill>
              </a:rPr>
              <a:t> size():</a:t>
            </a:r>
          </a:p>
          <a:p>
            <a:endParaRPr lang="en-NZ" dirty="0" smtClean="0">
              <a:solidFill>
                <a:schemeClr val="tx1"/>
              </a:solidFill>
            </a:endParaRPr>
          </a:p>
          <a:p>
            <a:endParaRPr lang="en-NZ" dirty="0">
              <a:solidFill>
                <a:schemeClr val="tx1"/>
              </a:solidFill>
            </a:endParaRPr>
          </a:p>
        </p:txBody>
      </p:sp>
    </p:spTree>
    <p:extLst>
      <p:ext uri="{BB962C8B-B14F-4D97-AF65-F5344CB8AC3E}">
        <p14:creationId xmlns:p14="http://schemas.microsoft.com/office/powerpoint/2010/main" val="1262251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What is the big-O running time for each of the </a:t>
            </a:r>
            <a:r>
              <a:rPr lang="en-NZ" dirty="0" err="1" smtClean="0"/>
              <a:t>circular_queue</a:t>
            </a:r>
            <a:r>
              <a:rPr lang="en-NZ" dirty="0" smtClean="0"/>
              <a:t> methods?</a:t>
            </a:r>
          </a:p>
          <a:p>
            <a:endParaRPr lang="en-NZ" dirty="0"/>
          </a:p>
          <a:p>
            <a:endParaRPr lang="en-NZ" dirty="0" smtClean="0"/>
          </a:p>
          <a:p>
            <a:endParaRPr lang="en-NZ" dirty="0"/>
          </a:p>
        </p:txBody>
      </p:sp>
      <p:sp>
        <p:nvSpPr>
          <p:cNvPr id="3" name="Title 2"/>
          <p:cNvSpPr>
            <a:spLocks noGrp="1"/>
          </p:cNvSpPr>
          <p:nvPr>
            <p:ph type="title"/>
          </p:nvPr>
        </p:nvSpPr>
        <p:spPr>
          <a:solidFill>
            <a:srgbClr val="00B0F0"/>
          </a:solidFill>
        </p:spPr>
        <p:txBody>
          <a:bodyPr/>
          <a:lstStyle/>
          <a:p>
            <a:r>
              <a:rPr lang="en-NZ" dirty="0" smtClean="0"/>
              <a:t>Exercise</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11</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
        <p:nvSpPr>
          <p:cNvPr id="8" name="Rectangle 7"/>
          <p:cNvSpPr/>
          <p:nvPr/>
        </p:nvSpPr>
        <p:spPr>
          <a:xfrm>
            <a:off x="990600" y="2743200"/>
            <a:ext cx="7543800" cy="3657600"/>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NZ" dirty="0" smtClean="0">
                <a:solidFill>
                  <a:schemeClr val="tx1"/>
                </a:solidFill>
              </a:rPr>
              <a:t>class </a:t>
            </a:r>
            <a:r>
              <a:rPr lang="en-NZ" dirty="0" err="1" smtClean="0">
                <a:solidFill>
                  <a:schemeClr val="tx1"/>
                </a:solidFill>
              </a:rPr>
              <a:t>circular_queue</a:t>
            </a:r>
            <a:r>
              <a:rPr lang="en-NZ" dirty="0" smtClean="0">
                <a:solidFill>
                  <a:schemeClr val="tx1"/>
                </a:solidFill>
              </a:rPr>
              <a:t>:</a:t>
            </a:r>
          </a:p>
          <a:p>
            <a:r>
              <a:rPr lang="en-NZ" dirty="0" smtClean="0">
                <a:solidFill>
                  <a:schemeClr val="tx1"/>
                </a:solidFill>
              </a:rPr>
              <a:t>    </a:t>
            </a:r>
            <a:r>
              <a:rPr lang="en-NZ" dirty="0" err="1" smtClean="0">
                <a:solidFill>
                  <a:schemeClr val="tx1"/>
                </a:solidFill>
              </a:rPr>
              <a:t>def</a:t>
            </a:r>
            <a:r>
              <a:rPr lang="en-NZ" dirty="0" smtClean="0">
                <a:solidFill>
                  <a:schemeClr val="tx1"/>
                </a:solidFill>
              </a:rPr>
              <a:t> __</a:t>
            </a:r>
            <a:r>
              <a:rPr lang="en-NZ" dirty="0" err="1" smtClean="0">
                <a:solidFill>
                  <a:schemeClr val="tx1"/>
                </a:solidFill>
              </a:rPr>
              <a:t>init</a:t>
            </a:r>
            <a:r>
              <a:rPr lang="en-NZ" dirty="0" smtClean="0">
                <a:solidFill>
                  <a:schemeClr val="tx1"/>
                </a:solidFill>
              </a:rPr>
              <a:t>__(self, capacity):</a:t>
            </a:r>
          </a:p>
          <a:p>
            <a:r>
              <a:rPr lang="en-NZ" dirty="0">
                <a:solidFill>
                  <a:schemeClr val="tx1"/>
                </a:solidFill>
              </a:rPr>
              <a:t> </a:t>
            </a:r>
            <a:r>
              <a:rPr lang="en-NZ" dirty="0" smtClean="0">
                <a:solidFill>
                  <a:schemeClr val="tx1"/>
                </a:solidFill>
              </a:rPr>
              <a:t>       #creates empty list, count, front, back</a:t>
            </a:r>
          </a:p>
          <a:p>
            <a:endParaRPr lang="en-NZ" dirty="0">
              <a:solidFill>
                <a:schemeClr val="tx1"/>
              </a:solidFill>
            </a:endParaRPr>
          </a:p>
          <a:p>
            <a:r>
              <a:rPr lang="en-NZ" dirty="0" smtClean="0">
                <a:solidFill>
                  <a:schemeClr val="tx1"/>
                </a:solidFill>
              </a:rPr>
              <a:t>    </a:t>
            </a:r>
            <a:r>
              <a:rPr lang="en-NZ" dirty="0" err="1" smtClean="0">
                <a:solidFill>
                  <a:schemeClr val="tx1"/>
                </a:solidFill>
              </a:rPr>
              <a:t>def</a:t>
            </a:r>
            <a:r>
              <a:rPr lang="en-NZ" dirty="0" smtClean="0">
                <a:solidFill>
                  <a:schemeClr val="tx1"/>
                </a:solidFill>
              </a:rPr>
              <a:t> </a:t>
            </a:r>
            <a:r>
              <a:rPr lang="en-NZ" dirty="0" err="1" smtClean="0">
                <a:solidFill>
                  <a:schemeClr val="tx1"/>
                </a:solidFill>
              </a:rPr>
              <a:t>is_empty</a:t>
            </a:r>
            <a:r>
              <a:rPr lang="en-NZ" dirty="0" smtClean="0">
                <a:solidFill>
                  <a:schemeClr val="tx1"/>
                </a:solidFill>
              </a:rPr>
              <a:t>(self):</a:t>
            </a:r>
          </a:p>
          <a:p>
            <a:endParaRPr lang="en-NZ" dirty="0">
              <a:solidFill>
                <a:schemeClr val="tx1"/>
              </a:solidFill>
            </a:endParaRPr>
          </a:p>
          <a:p>
            <a:r>
              <a:rPr lang="en-NZ" dirty="0" smtClean="0">
                <a:solidFill>
                  <a:schemeClr val="tx1"/>
                </a:solidFill>
              </a:rPr>
              <a:t>    </a:t>
            </a:r>
            <a:r>
              <a:rPr lang="en-NZ" dirty="0" err="1" smtClean="0">
                <a:solidFill>
                  <a:schemeClr val="tx1"/>
                </a:solidFill>
              </a:rPr>
              <a:t>def</a:t>
            </a:r>
            <a:r>
              <a:rPr lang="en-NZ" dirty="0" smtClean="0">
                <a:solidFill>
                  <a:schemeClr val="tx1"/>
                </a:solidFill>
              </a:rPr>
              <a:t> </a:t>
            </a:r>
            <a:r>
              <a:rPr lang="en-NZ" dirty="0" err="1" smtClean="0">
                <a:solidFill>
                  <a:schemeClr val="tx1"/>
                </a:solidFill>
              </a:rPr>
              <a:t>enqueue</a:t>
            </a:r>
            <a:r>
              <a:rPr lang="en-NZ" dirty="0" smtClean="0">
                <a:solidFill>
                  <a:schemeClr val="tx1"/>
                </a:solidFill>
              </a:rPr>
              <a:t>(self, item):</a:t>
            </a:r>
          </a:p>
          <a:p>
            <a:endParaRPr lang="en-NZ" dirty="0">
              <a:solidFill>
                <a:schemeClr val="tx1"/>
              </a:solidFill>
            </a:endParaRPr>
          </a:p>
          <a:p>
            <a:r>
              <a:rPr lang="en-NZ" dirty="0" smtClean="0">
                <a:solidFill>
                  <a:schemeClr val="tx1"/>
                </a:solidFill>
              </a:rPr>
              <a:t>    </a:t>
            </a:r>
            <a:r>
              <a:rPr lang="en-NZ" dirty="0" err="1" smtClean="0">
                <a:solidFill>
                  <a:schemeClr val="tx1"/>
                </a:solidFill>
              </a:rPr>
              <a:t>def</a:t>
            </a:r>
            <a:r>
              <a:rPr lang="en-NZ" dirty="0" smtClean="0">
                <a:solidFill>
                  <a:schemeClr val="tx1"/>
                </a:solidFill>
              </a:rPr>
              <a:t> </a:t>
            </a:r>
            <a:r>
              <a:rPr lang="en-NZ" dirty="0" err="1" smtClean="0">
                <a:solidFill>
                  <a:schemeClr val="tx1"/>
                </a:solidFill>
              </a:rPr>
              <a:t>dequeue</a:t>
            </a:r>
            <a:r>
              <a:rPr lang="en-NZ" dirty="0" smtClean="0">
                <a:solidFill>
                  <a:schemeClr val="tx1"/>
                </a:solidFill>
              </a:rPr>
              <a:t>(self):</a:t>
            </a:r>
          </a:p>
          <a:p>
            <a:endParaRPr lang="en-NZ" dirty="0">
              <a:solidFill>
                <a:schemeClr val="tx1"/>
              </a:solidFill>
            </a:endParaRPr>
          </a:p>
          <a:p>
            <a:r>
              <a:rPr lang="en-NZ" dirty="0" smtClean="0">
                <a:solidFill>
                  <a:schemeClr val="tx1"/>
                </a:solidFill>
              </a:rPr>
              <a:t>    </a:t>
            </a:r>
            <a:r>
              <a:rPr lang="en-NZ" dirty="0" err="1" smtClean="0">
                <a:solidFill>
                  <a:schemeClr val="tx1"/>
                </a:solidFill>
              </a:rPr>
              <a:t>def</a:t>
            </a:r>
            <a:r>
              <a:rPr lang="en-NZ" dirty="0" smtClean="0">
                <a:solidFill>
                  <a:schemeClr val="tx1"/>
                </a:solidFill>
              </a:rPr>
              <a:t> size():</a:t>
            </a:r>
          </a:p>
          <a:p>
            <a:endParaRPr lang="en-NZ" dirty="0" smtClean="0">
              <a:solidFill>
                <a:schemeClr val="tx1"/>
              </a:solidFill>
            </a:endParaRPr>
          </a:p>
          <a:p>
            <a:endParaRPr lang="en-NZ" dirty="0">
              <a:solidFill>
                <a:schemeClr val="tx1"/>
              </a:solidFill>
            </a:endParaRPr>
          </a:p>
        </p:txBody>
      </p:sp>
    </p:spTree>
    <p:extLst>
      <p:ext uri="{BB962C8B-B14F-4D97-AF65-F5344CB8AC3E}">
        <p14:creationId xmlns:p14="http://schemas.microsoft.com/office/powerpoint/2010/main" val="257373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How does a user know if the </a:t>
            </a:r>
            <a:r>
              <a:rPr lang="en-NZ" dirty="0" err="1" smtClean="0"/>
              <a:t>circular_queue</a:t>
            </a:r>
            <a:r>
              <a:rPr lang="en-NZ" dirty="0" smtClean="0"/>
              <a:t> is full?  What should happen when the </a:t>
            </a:r>
            <a:r>
              <a:rPr lang="en-NZ" dirty="0" err="1" smtClean="0"/>
              <a:t>circular_queue</a:t>
            </a:r>
            <a:r>
              <a:rPr lang="en-NZ" dirty="0" smtClean="0"/>
              <a:t> is full?  Discuss</a:t>
            </a:r>
          </a:p>
          <a:p>
            <a:endParaRPr lang="en-NZ" dirty="0"/>
          </a:p>
          <a:p>
            <a:endParaRPr lang="en-NZ" dirty="0" smtClean="0"/>
          </a:p>
          <a:p>
            <a:endParaRPr lang="en-NZ" dirty="0"/>
          </a:p>
        </p:txBody>
      </p:sp>
      <p:sp>
        <p:nvSpPr>
          <p:cNvPr id="3" name="Title 2"/>
          <p:cNvSpPr>
            <a:spLocks noGrp="1"/>
          </p:cNvSpPr>
          <p:nvPr>
            <p:ph type="title"/>
          </p:nvPr>
        </p:nvSpPr>
        <p:spPr>
          <a:solidFill>
            <a:srgbClr val="00B0F0"/>
          </a:solidFill>
        </p:spPr>
        <p:txBody>
          <a:bodyPr/>
          <a:lstStyle/>
          <a:p>
            <a:r>
              <a:rPr lang="en-NZ" dirty="0" smtClean="0"/>
              <a:t>Exercise</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12</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
        <p:nvSpPr>
          <p:cNvPr id="8" name="Rectangle 7"/>
          <p:cNvSpPr/>
          <p:nvPr/>
        </p:nvSpPr>
        <p:spPr>
          <a:xfrm>
            <a:off x="990600" y="2743200"/>
            <a:ext cx="7543800" cy="3657600"/>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NZ" dirty="0" smtClean="0">
                <a:solidFill>
                  <a:schemeClr val="tx1"/>
                </a:solidFill>
              </a:rPr>
              <a:t>class </a:t>
            </a:r>
            <a:r>
              <a:rPr lang="en-NZ" dirty="0" err="1" smtClean="0">
                <a:solidFill>
                  <a:schemeClr val="tx1"/>
                </a:solidFill>
              </a:rPr>
              <a:t>circular_queue</a:t>
            </a:r>
            <a:r>
              <a:rPr lang="en-NZ" dirty="0" smtClean="0">
                <a:solidFill>
                  <a:schemeClr val="tx1"/>
                </a:solidFill>
              </a:rPr>
              <a:t>:</a:t>
            </a:r>
          </a:p>
          <a:p>
            <a:r>
              <a:rPr lang="en-NZ" dirty="0" smtClean="0">
                <a:solidFill>
                  <a:schemeClr val="tx1"/>
                </a:solidFill>
              </a:rPr>
              <a:t>    </a:t>
            </a:r>
            <a:r>
              <a:rPr lang="en-NZ" dirty="0" err="1" smtClean="0">
                <a:solidFill>
                  <a:schemeClr val="tx1"/>
                </a:solidFill>
              </a:rPr>
              <a:t>def</a:t>
            </a:r>
            <a:r>
              <a:rPr lang="en-NZ" dirty="0" smtClean="0">
                <a:solidFill>
                  <a:schemeClr val="tx1"/>
                </a:solidFill>
              </a:rPr>
              <a:t> __</a:t>
            </a:r>
            <a:r>
              <a:rPr lang="en-NZ" dirty="0" err="1" smtClean="0">
                <a:solidFill>
                  <a:schemeClr val="tx1"/>
                </a:solidFill>
              </a:rPr>
              <a:t>init</a:t>
            </a:r>
            <a:r>
              <a:rPr lang="en-NZ" dirty="0" smtClean="0">
                <a:solidFill>
                  <a:schemeClr val="tx1"/>
                </a:solidFill>
              </a:rPr>
              <a:t>__(self, capacity):</a:t>
            </a:r>
          </a:p>
          <a:p>
            <a:r>
              <a:rPr lang="en-NZ" dirty="0">
                <a:solidFill>
                  <a:schemeClr val="tx1"/>
                </a:solidFill>
              </a:rPr>
              <a:t> </a:t>
            </a:r>
            <a:r>
              <a:rPr lang="en-NZ" dirty="0" smtClean="0">
                <a:solidFill>
                  <a:schemeClr val="tx1"/>
                </a:solidFill>
              </a:rPr>
              <a:t>       #creates empty list, count, front, back</a:t>
            </a:r>
          </a:p>
          <a:p>
            <a:endParaRPr lang="en-NZ" dirty="0">
              <a:solidFill>
                <a:schemeClr val="tx1"/>
              </a:solidFill>
            </a:endParaRPr>
          </a:p>
          <a:p>
            <a:r>
              <a:rPr lang="en-NZ" dirty="0" smtClean="0">
                <a:solidFill>
                  <a:schemeClr val="tx1"/>
                </a:solidFill>
              </a:rPr>
              <a:t>    </a:t>
            </a:r>
            <a:r>
              <a:rPr lang="en-NZ" dirty="0" err="1" smtClean="0">
                <a:solidFill>
                  <a:schemeClr val="tx1"/>
                </a:solidFill>
              </a:rPr>
              <a:t>def</a:t>
            </a:r>
            <a:r>
              <a:rPr lang="en-NZ" dirty="0" smtClean="0">
                <a:solidFill>
                  <a:schemeClr val="tx1"/>
                </a:solidFill>
              </a:rPr>
              <a:t> </a:t>
            </a:r>
            <a:r>
              <a:rPr lang="en-NZ" dirty="0" err="1" smtClean="0">
                <a:solidFill>
                  <a:schemeClr val="tx1"/>
                </a:solidFill>
              </a:rPr>
              <a:t>is_empty</a:t>
            </a:r>
            <a:r>
              <a:rPr lang="en-NZ" dirty="0" smtClean="0">
                <a:solidFill>
                  <a:schemeClr val="tx1"/>
                </a:solidFill>
              </a:rPr>
              <a:t>(self):</a:t>
            </a:r>
          </a:p>
          <a:p>
            <a:endParaRPr lang="en-NZ" dirty="0">
              <a:solidFill>
                <a:schemeClr val="tx1"/>
              </a:solidFill>
            </a:endParaRPr>
          </a:p>
          <a:p>
            <a:r>
              <a:rPr lang="en-NZ" dirty="0" smtClean="0">
                <a:solidFill>
                  <a:schemeClr val="tx1"/>
                </a:solidFill>
              </a:rPr>
              <a:t>    </a:t>
            </a:r>
            <a:r>
              <a:rPr lang="en-NZ" dirty="0" err="1" smtClean="0">
                <a:solidFill>
                  <a:schemeClr val="tx1"/>
                </a:solidFill>
              </a:rPr>
              <a:t>def</a:t>
            </a:r>
            <a:r>
              <a:rPr lang="en-NZ" dirty="0" smtClean="0">
                <a:solidFill>
                  <a:schemeClr val="tx1"/>
                </a:solidFill>
              </a:rPr>
              <a:t> </a:t>
            </a:r>
            <a:r>
              <a:rPr lang="en-NZ" dirty="0" err="1" smtClean="0">
                <a:solidFill>
                  <a:schemeClr val="tx1"/>
                </a:solidFill>
              </a:rPr>
              <a:t>enqueue</a:t>
            </a:r>
            <a:r>
              <a:rPr lang="en-NZ" dirty="0" smtClean="0">
                <a:solidFill>
                  <a:schemeClr val="tx1"/>
                </a:solidFill>
              </a:rPr>
              <a:t>(self, item):</a:t>
            </a:r>
          </a:p>
          <a:p>
            <a:endParaRPr lang="en-NZ" dirty="0">
              <a:solidFill>
                <a:schemeClr val="tx1"/>
              </a:solidFill>
            </a:endParaRPr>
          </a:p>
          <a:p>
            <a:r>
              <a:rPr lang="en-NZ" dirty="0" smtClean="0">
                <a:solidFill>
                  <a:schemeClr val="tx1"/>
                </a:solidFill>
              </a:rPr>
              <a:t>    </a:t>
            </a:r>
            <a:r>
              <a:rPr lang="en-NZ" dirty="0" err="1" smtClean="0">
                <a:solidFill>
                  <a:schemeClr val="tx1"/>
                </a:solidFill>
              </a:rPr>
              <a:t>def</a:t>
            </a:r>
            <a:r>
              <a:rPr lang="en-NZ" dirty="0" smtClean="0">
                <a:solidFill>
                  <a:schemeClr val="tx1"/>
                </a:solidFill>
              </a:rPr>
              <a:t> </a:t>
            </a:r>
            <a:r>
              <a:rPr lang="en-NZ" dirty="0" err="1" smtClean="0">
                <a:solidFill>
                  <a:schemeClr val="tx1"/>
                </a:solidFill>
              </a:rPr>
              <a:t>dequeue</a:t>
            </a:r>
            <a:r>
              <a:rPr lang="en-NZ" dirty="0" smtClean="0">
                <a:solidFill>
                  <a:schemeClr val="tx1"/>
                </a:solidFill>
              </a:rPr>
              <a:t>(self):</a:t>
            </a:r>
          </a:p>
          <a:p>
            <a:endParaRPr lang="en-NZ" dirty="0">
              <a:solidFill>
                <a:schemeClr val="tx1"/>
              </a:solidFill>
            </a:endParaRPr>
          </a:p>
          <a:p>
            <a:r>
              <a:rPr lang="en-NZ" dirty="0" smtClean="0">
                <a:solidFill>
                  <a:schemeClr val="tx1"/>
                </a:solidFill>
              </a:rPr>
              <a:t>    </a:t>
            </a:r>
            <a:r>
              <a:rPr lang="en-NZ" dirty="0" err="1" smtClean="0">
                <a:solidFill>
                  <a:schemeClr val="tx1"/>
                </a:solidFill>
              </a:rPr>
              <a:t>def</a:t>
            </a:r>
            <a:r>
              <a:rPr lang="en-NZ" dirty="0" smtClean="0">
                <a:solidFill>
                  <a:schemeClr val="tx1"/>
                </a:solidFill>
              </a:rPr>
              <a:t> size():</a:t>
            </a:r>
          </a:p>
          <a:p>
            <a:endParaRPr lang="en-NZ" dirty="0" smtClean="0">
              <a:solidFill>
                <a:schemeClr val="tx1"/>
              </a:solidFill>
            </a:endParaRPr>
          </a:p>
          <a:p>
            <a:endParaRPr lang="en-NZ" dirty="0">
              <a:solidFill>
                <a:schemeClr val="tx1"/>
              </a:solidFill>
            </a:endParaRPr>
          </a:p>
        </p:txBody>
      </p:sp>
    </p:spTree>
    <p:extLst>
      <p:ext uri="{BB962C8B-B14F-4D97-AF65-F5344CB8AC3E}">
        <p14:creationId xmlns:p14="http://schemas.microsoft.com/office/powerpoint/2010/main" val="13171271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A Double-Ended Queue or </a:t>
            </a:r>
            <a:r>
              <a:rPr lang="en-NZ" dirty="0" err="1" smtClean="0"/>
              <a:t>Deque</a:t>
            </a:r>
            <a:r>
              <a:rPr lang="en-NZ" dirty="0" smtClean="0"/>
              <a:t> (pronounced ‘Deck’)</a:t>
            </a:r>
          </a:p>
          <a:p>
            <a:pPr lvl="1"/>
            <a:r>
              <a:rPr lang="en-US" dirty="0" smtClean="0">
                <a:ea typeface="ＭＳ Ｐゴシック" charset="0"/>
              </a:rPr>
              <a:t>An ordered </a:t>
            </a:r>
            <a:r>
              <a:rPr lang="en-US" dirty="0">
                <a:ea typeface="ＭＳ Ｐゴシック" charset="0"/>
              </a:rPr>
              <a:t>collection of items where items are added and removed from either end, either front </a:t>
            </a:r>
            <a:r>
              <a:rPr lang="en-US" dirty="0" smtClean="0">
                <a:ea typeface="ＭＳ Ｐゴシック" charset="0"/>
              </a:rPr>
              <a:t>or back</a:t>
            </a:r>
          </a:p>
          <a:p>
            <a:pPr lvl="1"/>
            <a:endParaRPr lang="en-US" dirty="0">
              <a:ea typeface="ＭＳ Ｐゴシック" charset="0"/>
            </a:endParaRPr>
          </a:p>
          <a:p>
            <a:pPr defTabSz="895350">
              <a:spcAft>
                <a:spcPts val="600"/>
              </a:spcAft>
              <a:tabLst>
                <a:tab pos="295275" algn="l"/>
                <a:tab pos="601663" algn="l"/>
              </a:tabLst>
            </a:pPr>
            <a:r>
              <a:rPr lang="en-US" sz="2000" dirty="0" err="1">
                <a:solidFill>
                  <a:schemeClr val="tx1"/>
                </a:solidFill>
              </a:rPr>
              <a:t>add_front</a:t>
            </a:r>
            <a:r>
              <a:rPr lang="en-US" sz="2000" dirty="0">
                <a:solidFill>
                  <a:schemeClr val="tx1"/>
                </a:solidFill>
              </a:rPr>
              <a:t>() </a:t>
            </a:r>
          </a:p>
          <a:p>
            <a:pPr defTabSz="895350">
              <a:spcAft>
                <a:spcPts val="600"/>
              </a:spcAft>
              <a:tabLst>
                <a:tab pos="295275" algn="l"/>
                <a:tab pos="601663" algn="l"/>
              </a:tabLst>
            </a:pPr>
            <a:r>
              <a:rPr lang="en-US" sz="2000" dirty="0" err="1">
                <a:solidFill>
                  <a:schemeClr val="tx1"/>
                </a:solidFill>
              </a:rPr>
              <a:t>add_rear</a:t>
            </a:r>
            <a:r>
              <a:rPr lang="en-US" sz="2000" dirty="0">
                <a:solidFill>
                  <a:schemeClr val="tx1"/>
                </a:solidFill>
              </a:rPr>
              <a:t>() </a:t>
            </a:r>
          </a:p>
          <a:p>
            <a:pPr defTabSz="895350">
              <a:spcAft>
                <a:spcPts val="600"/>
              </a:spcAft>
              <a:tabLst>
                <a:tab pos="295275" algn="l"/>
                <a:tab pos="601663" algn="l"/>
              </a:tabLst>
            </a:pPr>
            <a:r>
              <a:rPr lang="en-US" sz="2000" dirty="0" err="1">
                <a:solidFill>
                  <a:schemeClr val="tx1"/>
                </a:solidFill>
              </a:rPr>
              <a:t>remove_front</a:t>
            </a:r>
            <a:r>
              <a:rPr lang="en-US" sz="2000" dirty="0">
                <a:solidFill>
                  <a:schemeClr val="tx1"/>
                </a:solidFill>
              </a:rPr>
              <a:t>() </a:t>
            </a:r>
          </a:p>
          <a:p>
            <a:pPr defTabSz="895350">
              <a:spcAft>
                <a:spcPts val="600"/>
              </a:spcAft>
              <a:tabLst>
                <a:tab pos="295275" algn="l"/>
                <a:tab pos="601663" algn="l"/>
              </a:tabLst>
            </a:pPr>
            <a:r>
              <a:rPr lang="en-US" sz="2000" dirty="0" err="1">
                <a:solidFill>
                  <a:schemeClr val="tx1"/>
                </a:solidFill>
              </a:rPr>
              <a:t>remove_rear</a:t>
            </a:r>
            <a:r>
              <a:rPr lang="en-US" sz="2000" dirty="0">
                <a:solidFill>
                  <a:schemeClr val="tx1"/>
                </a:solidFill>
              </a:rPr>
              <a:t>() </a:t>
            </a:r>
          </a:p>
          <a:p>
            <a:pPr defTabSz="895350">
              <a:spcAft>
                <a:spcPts val="600"/>
              </a:spcAft>
              <a:tabLst>
                <a:tab pos="295275" algn="l"/>
                <a:tab pos="601663" algn="l"/>
              </a:tabLst>
            </a:pPr>
            <a:r>
              <a:rPr lang="en-US" sz="2000" dirty="0" err="1">
                <a:solidFill>
                  <a:schemeClr val="tx1"/>
                </a:solidFill>
              </a:rPr>
              <a:t>is_empty</a:t>
            </a:r>
            <a:r>
              <a:rPr lang="en-US" sz="2000" dirty="0">
                <a:solidFill>
                  <a:schemeClr val="tx1"/>
                </a:solidFill>
              </a:rPr>
              <a:t>() </a:t>
            </a:r>
          </a:p>
          <a:p>
            <a:pPr defTabSz="895350">
              <a:spcAft>
                <a:spcPts val="600"/>
              </a:spcAft>
              <a:tabLst>
                <a:tab pos="295275" algn="l"/>
                <a:tab pos="601663" algn="l"/>
              </a:tabLst>
            </a:pPr>
            <a:r>
              <a:rPr lang="en-US" sz="2000" dirty="0">
                <a:solidFill>
                  <a:schemeClr val="tx1"/>
                </a:solidFill>
              </a:rPr>
              <a:t>size()</a:t>
            </a:r>
          </a:p>
          <a:p>
            <a:pPr lvl="1"/>
            <a:endParaRPr lang="en-NZ" dirty="0"/>
          </a:p>
        </p:txBody>
      </p:sp>
      <p:sp>
        <p:nvSpPr>
          <p:cNvPr id="3" name="Title 2"/>
          <p:cNvSpPr>
            <a:spLocks noGrp="1"/>
          </p:cNvSpPr>
          <p:nvPr>
            <p:ph type="title"/>
          </p:nvPr>
        </p:nvSpPr>
        <p:spPr/>
        <p:txBody>
          <a:bodyPr/>
          <a:lstStyle/>
          <a:p>
            <a:r>
              <a:rPr lang="en-NZ" dirty="0" smtClean="0"/>
              <a:t>ADT </a:t>
            </a:r>
            <a:r>
              <a:rPr lang="en-NZ" dirty="0" err="1" smtClean="0"/>
              <a:t>Deque</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13</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Tree>
    <p:extLst>
      <p:ext uri="{BB962C8B-B14F-4D97-AF65-F5344CB8AC3E}">
        <p14:creationId xmlns:p14="http://schemas.microsoft.com/office/powerpoint/2010/main" val="35602142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Use a double ended queue to write a function that determines if a string is a palindrome.  </a:t>
            </a:r>
          </a:p>
          <a:p>
            <a:endParaRPr lang="en-NZ" dirty="0"/>
          </a:p>
          <a:p>
            <a:r>
              <a:rPr lang="en-NZ" dirty="0" smtClean="0"/>
              <a:t>A palindrome is a sentence in which the letters appear in the same order forwards and reverse.  Punctuation is ignored.</a:t>
            </a:r>
          </a:p>
          <a:p>
            <a:endParaRPr lang="en-NZ" dirty="0"/>
          </a:p>
          <a:p>
            <a:endParaRPr lang="en-NZ" dirty="0" smtClean="0"/>
          </a:p>
        </p:txBody>
      </p:sp>
      <p:sp>
        <p:nvSpPr>
          <p:cNvPr id="3" name="Title 2"/>
          <p:cNvSpPr>
            <a:spLocks noGrp="1"/>
          </p:cNvSpPr>
          <p:nvPr>
            <p:ph type="title"/>
          </p:nvPr>
        </p:nvSpPr>
        <p:spPr>
          <a:solidFill>
            <a:srgbClr val="00B0F0"/>
          </a:solidFill>
        </p:spPr>
        <p:txBody>
          <a:bodyPr/>
          <a:lstStyle/>
          <a:p>
            <a:r>
              <a:rPr lang="en-NZ" dirty="0" smtClean="0"/>
              <a:t>Exercise</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14</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
        <p:nvSpPr>
          <p:cNvPr id="8" name="Rectangle 7"/>
          <p:cNvSpPr/>
          <p:nvPr/>
        </p:nvSpPr>
        <p:spPr>
          <a:xfrm>
            <a:off x="838200" y="3581400"/>
            <a:ext cx="7543800" cy="646331"/>
          </a:xfrm>
          <a:prstGeom prst="rect">
            <a:avLst/>
          </a:prstGeom>
          <a:solidFill>
            <a:schemeClr val="tx2">
              <a:lumMod val="40000"/>
              <a:lumOff val="60000"/>
            </a:schemeClr>
          </a:solidFill>
        </p:spPr>
        <p:txBody>
          <a:bodyPr wrap="square">
            <a:spAutoFit/>
          </a:bodyPr>
          <a:lstStyle/>
          <a:p>
            <a:r>
              <a:rPr lang="en-NZ" dirty="0" smtClean="0"/>
              <a:t>&gt;&gt;&gt; </a:t>
            </a:r>
            <a:r>
              <a:rPr lang="en-NZ" dirty="0" err="1" smtClean="0"/>
              <a:t>is_palindrome</a:t>
            </a:r>
            <a:r>
              <a:rPr lang="en-NZ" dirty="0" smtClean="0"/>
              <a:t>(‘bob’)</a:t>
            </a:r>
          </a:p>
          <a:p>
            <a:r>
              <a:rPr lang="en-NZ" dirty="0" smtClean="0"/>
              <a:t>True</a:t>
            </a:r>
            <a:endParaRPr lang="en-NZ" dirty="0"/>
          </a:p>
        </p:txBody>
      </p:sp>
    </p:spTree>
    <p:extLst>
      <p:ext uri="{BB962C8B-B14F-4D97-AF65-F5344CB8AC3E}">
        <p14:creationId xmlns:p14="http://schemas.microsoft.com/office/powerpoint/2010/main" val="39760147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NZ" dirty="0" smtClean="0"/>
              <a:t>Bob – Weird Al </a:t>
            </a:r>
            <a:r>
              <a:rPr lang="en-NZ" dirty="0" err="1" smtClean="0"/>
              <a:t>Yankovic</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15</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
        <p:nvSpPr>
          <p:cNvPr id="6" name="Rectangle 5"/>
          <p:cNvSpPr/>
          <p:nvPr/>
        </p:nvSpPr>
        <p:spPr>
          <a:xfrm>
            <a:off x="152400" y="1172029"/>
            <a:ext cx="3962400" cy="5016758"/>
          </a:xfrm>
          <a:prstGeom prst="rect">
            <a:avLst/>
          </a:prstGeom>
        </p:spPr>
        <p:txBody>
          <a:bodyPr wrap="square">
            <a:spAutoFit/>
          </a:bodyPr>
          <a:lstStyle/>
          <a:p>
            <a:r>
              <a:rPr lang="en-NZ" sz="1600" dirty="0" smtClean="0"/>
              <a:t>I</a:t>
            </a:r>
            <a:r>
              <a:rPr lang="en-NZ" sz="1600" dirty="0"/>
              <a:t>, man, am regal - a German am I</a:t>
            </a:r>
            <a:br>
              <a:rPr lang="en-NZ" sz="1600" dirty="0"/>
            </a:br>
            <a:r>
              <a:rPr lang="en-NZ" sz="1600" dirty="0"/>
              <a:t>Never odd or even</a:t>
            </a:r>
            <a:br>
              <a:rPr lang="en-NZ" sz="1600" dirty="0"/>
            </a:br>
            <a:r>
              <a:rPr lang="en-NZ" sz="1600" dirty="0"/>
              <a:t>If I had a hi-fi</a:t>
            </a:r>
            <a:br>
              <a:rPr lang="en-NZ" sz="1600" dirty="0"/>
            </a:br>
            <a:r>
              <a:rPr lang="en-NZ" sz="1600" dirty="0"/>
              <a:t>Madam, I'm Adam</a:t>
            </a:r>
            <a:br>
              <a:rPr lang="en-NZ" sz="1600" dirty="0"/>
            </a:br>
            <a:r>
              <a:rPr lang="en-NZ" sz="1600" dirty="0"/>
              <a:t>Too hot to hoot</a:t>
            </a:r>
            <a:br>
              <a:rPr lang="en-NZ" sz="1600" dirty="0"/>
            </a:br>
            <a:r>
              <a:rPr lang="en-NZ" sz="1600" dirty="0"/>
              <a:t>No lemons, no melon</a:t>
            </a:r>
            <a:br>
              <a:rPr lang="en-NZ" sz="1600" dirty="0"/>
            </a:br>
            <a:r>
              <a:rPr lang="en-NZ" sz="1600" dirty="0"/>
              <a:t>Too bad I hid a boot</a:t>
            </a:r>
            <a:br>
              <a:rPr lang="en-NZ" sz="1600" dirty="0"/>
            </a:br>
            <a:r>
              <a:rPr lang="en-NZ" sz="1600" dirty="0"/>
              <a:t>Lisa </a:t>
            </a:r>
            <a:r>
              <a:rPr lang="en-NZ" sz="1600" dirty="0" err="1"/>
              <a:t>Bonet</a:t>
            </a:r>
            <a:r>
              <a:rPr lang="en-NZ" sz="1600" dirty="0"/>
              <a:t> ate no basil</a:t>
            </a:r>
            <a:br>
              <a:rPr lang="en-NZ" sz="1600" dirty="0"/>
            </a:br>
            <a:r>
              <a:rPr lang="en-NZ" sz="1600" dirty="0"/>
              <a:t>Warsaw was raw</a:t>
            </a:r>
            <a:br>
              <a:rPr lang="en-NZ" sz="1600" dirty="0"/>
            </a:br>
            <a:r>
              <a:rPr lang="en-NZ" sz="1600" dirty="0"/>
              <a:t>Was it a car or a cat I saw</a:t>
            </a:r>
            <a:r>
              <a:rPr lang="en-NZ" sz="1600" dirty="0" smtClean="0"/>
              <a:t>?</a:t>
            </a:r>
          </a:p>
          <a:p>
            <a:endParaRPr lang="en-NZ" sz="1600" dirty="0" smtClean="0"/>
          </a:p>
          <a:p>
            <a:r>
              <a:rPr lang="en-NZ" sz="1600" dirty="0"/>
              <a:t>Rise to vote, sir</a:t>
            </a:r>
            <a:br>
              <a:rPr lang="en-NZ" sz="1600" dirty="0"/>
            </a:br>
            <a:r>
              <a:rPr lang="en-NZ" sz="1600" dirty="0"/>
              <a:t>Do geese see god?</a:t>
            </a:r>
            <a:br>
              <a:rPr lang="en-NZ" sz="1600" dirty="0"/>
            </a:br>
            <a:r>
              <a:rPr lang="en-NZ" sz="1600" dirty="0"/>
              <a:t>"Do nine men interpret?" "Nine men," I nod</a:t>
            </a:r>
            <a:br>
              <a:rPr lang="en-NZ" sz="1600" dirty="0"/>
            </a:br>
            <a:r>
              <a:rPr lang="en-NZ" sz="1600" dirty="0"/>
              <a:t>Rats live on no evil star</a:t>
            </a:r>
            <a:br>
              <a:rPr lang="en-NZ" sz="1600" dirty="0"/>
            </a:br>
            <a:r>
              <a:rPr lang="en-NZ" sz="1600" dirty="0"/>
              <a:t>Won't lovers revolt now?</a:t>
            </a:r>
            <a:br>
              <a:rPr lang="en-NZ" sz="1600" dirty="0"/>
            </a:br>
            <a:r>
              <a:rPr lang="en-NZ" sz="1600" dirty="0"/>
              <a:t>Race fast, safe car</a:t>
            </a:r>
            <a:br>
              <a:rPr lang="en-NZ" sz="1600" dirty="0"/>
            </a:br>
            <a:r>
              <a:rPr lang="en-NZ" sz="1600" dirty="0"/>
              <a:t>Pa's a sap</a:t>
            </a:r>
            <a:br>
              <a:rPr lang="en-NZ" sz="1600" dirty="0"/>
            </a:br>
            <a:r>
              <a:rPr lang="en-NZ" sz="1600" dirty="0"/>
              <a:t>Ma is as selfless as I am</a:t>
            </a:r>
            <a:br>
              <a:rPr lang="en-NZ" sz="1600" dirty="0"/>
            </a:br>
            <a:r>
              <a:rPr lang="en-NZ" sz="1600" dirty="0"/>
              <a:t>May a moody baby doom a yam</a:t>
            </a:r>
            <a:r>
              <a:rPr lang="en-NZ" sz="1600" dirty="0" smtClean="0"/>
              <a:t>?</a:t>
            </a:r>
            <a:endParaRPr lang="en-NZ" sz="1600" dirty="0"/>
          </a:p>
        </p:txBody>
      </p:sp>
      <p:sp>
        <p:nvSpPr>
          <p:cNvPr id="7" name="Rectangle 6"/>
          <p:cNvSpPr/>
          <p:nvPr/>
        </p:nvSpPr>
        <p:spPr>
          <a:xfrm>
            <a:off x="4572000" y="1139372"/>
            <a:ext cx="4386943" cy="5262979"/>
          </a:xfrm>
          <a:prstGeom prst="rect">
            <a:avLst/>
          </a:prstGeom>
        </p:spPr>
        <p:txBody>
          <a:bodyPr wrap="square">
            <a:spAutoFit/>
          </a:bodyPr>
          <a:lstStyle/>
          <a:p>
            <a:r>
              <a:rPr lang="en-NZ" sz="1600" dirty="0" smtClean="0"/>
              <a:t>Ah</a:t>
            </a:r>
            <a:r>
              <a:rPr lang="en-NZ" sz="1600" dirty="0"/>
              <a:t>, Satan sees Natasha</a:t>
            </a:r>
            <a:br>
              <a:rPr lang="en-NZ" sz="1600" dirty="0"/>
            </a:br>
            <a:r>
              <a:rPr lang="en-NZ" sz="1600" dirty="0"/>
              <a:t>No devil lived on</a:t>
            </a:r>
            <a:br>
              <a:rPr lang="en-NZ" sz="1600" dirty="0"/>
            </a:br>
            <a:r>
              <a:rPr lang="en-NZ" sz="1600" dirty="0"/>
              <a:t>Lonely Tylenol</a:t>
            </a:r>
            <a:br>
              <a:rPr lang="en-NZ" sz="1600" dirty="0"/>
            </a:br>
            <a:r>
              <a:rPr lang="en-NZ" sz="1600" dirty="0"/>
              <a:t>Not a banana baton</a:t>
            </a:r>
            <a:br>
              <a:rPr lang="en-NZ" sz="1600" dirty="0"/>
            </a:br>
            <a:r>
              <a:rPr lang="en-NZ" sz="1600" dirty="0"/>
              <a:t>No "x" in "Nixon"</a:t>
            </a:r>
            <a:br>
              <a:rPr lang="en-NZ" sz="1600" dirty="0"/>
            </a:br>
            <a:r>
              <a:rPr lang="en-NZ" sz="1600" dirty="0"/>
              <a:t>O, stone, be not so</a:t>
            </a:r>
            <a:br>
              <a:rPr lang="en-NZ" sz="1600" dirty="0"/>
            </a:br>
            <a:r>
              <a:rPr lang="en-NZ" sz="1600" dirty="0"/>
              <a:t>O Geronimo, no minor ego</a:t>
            </a:r>
            <a:br>
              <a:rPr lang="en-NZ" sz="1600" dirty="0"/>
            </a:br>
            <a:r>
              <a:rPr lang="en-NZ" sz="1600" dirty="0"/>
              <a:t>"Naomi," I moan</a:t>
            </a:r>
            <a:br>
              <a:rPr lang="en-NZ" sz="1600" dirty="0"/>
            </a:br>
            <a:r>
              <a:rPr lang="en-NZ" sz="1600" dirty="0"/>
              <a:t>"A Toyota's a Toyota"</a:t>
            </a:r>
            <a:br>
              <a:rPr lang="en-NZ" sz="1600" dirty="0"/>
            </a:br>
            <a:r>
              <a:rPr lang="en-NZ" sz="1600" dirty="0"/>
              <a:t>A dog, a panic in a </a:t>
            </a:r>
            <a:r>
              <a:rPr lang="en-NZ" sz="1600" dirty="0" smtClean="0"/>
              <a:t>pagoda</a:t>
            </a:r>
          </a:p>
          <a:p>
            <a:endParaRPr lang="en-NZ" sz="1600" dirty="0"/>
          </a:p>
          <a:p>
            <a:r>
              <a:rPr lang="en-NZ" sz="1600" dirty="0"/>
              <a:t>Oh no! Don </a:t>
            </a:r>
            <a:r>
              <a:rPr lang="en-NZ" sz="1600" dirty="0" err="1"/>
              <a:t>Ho</a:t>
            </a:r>
            <a:r>
              <a:rPr lang="en-NZ" sz="1600" dirty="0"/>
              <a:t>!</a:t>
            </a:r>
            <a:br>
              <a:rPr lang="en-NZ" sz="1600" dirty="0"/>
            </a:br>
            <a:r>
              <a:rPr lang="en-NZ" sz="1600" dirty="0"/>
              <a:t>Nurse, I spy gypsies - run!</a:t>
            </a:r>
            <a:br>
              <a:rPr lang="en-NZ" sz="1600" dirty="0"/>
            </a:br>
            <a:r>
              <a:rPr lang="en-NZ" sz="1600" dirty="0"/>
              <a:t>Senile felines</a:t>
            </a:r>
            <a:br>
              <a:rPr lang="en-NZ" sz="1600" dirty="0"/>
            </a:br>
            <a:r>
              <a:rPr lang="en-NZ" sz="1600" dirty="0"/>
              <a:t>Now I see bees I won</a:t>
            </a:r>
            <a:br>
              <a:rPr lang="en-NZ" sz="1600" dirty="0"/>
            </a:br>
            <a:r>
              <a:rPr lang="en-NZ" sz="1600" dirty="0"/>
              <a:t>UFO tofu</a:t>
            </a:r>
            <a:br>
              <a:rPr lang="en-NZ" sz="1600" dirty="0"/>
            </a:br>
            <a:r>
              <a:rPr lang="en-NZ" sz="1600" dirty="0"/>
              <a:t>We panic in a pew</a:t>
            </a:r>
            <a:br>
              <a:rPr lang="en-NZ" sz="1600" dirty="0"/>
            </a:br>
            <a:r>
              <a:rPr lang="en-NZ" sz="1600" dirty="0"/>
              <a:t>Oozy rat in a sanitary zoo</a:t>
            </a:r>
            <a:br>
              <a:rPr lang="en-NZ" sz="1600" dirty="0"/>
            </a:br>
            <a:r>
              <a:rPr lang="en-NZ" sz="1600" dirty="0"/>
              <a:t>God! A red nugget! A fat egg under a dog!</a:t>
            </a:r>
            <a:br>
              <a:rPr lang="en-NZ" sz="1600" dirty="0"/>
            </a:br>
            <a:r>
              <a:rPr lang="en-NZ" sz="1600" dirty="0"/>
              <a:t>Go hang a salami, I'm a </a:t>
            </a:r>
            <a:r>
              <a:rPr lang="en-NZ" sz="1600" dirty="0" err="1"/>
              <a:t>lasagna</a:t>
            </a:r>
            <a:r>
              <a:rPr lang="en-NZ" sz="1600" dirty="0"/>
              <a:t> hog</a:t>
            </a:r>
          </a:p>
          <a:p>
            <a:endParaRPr lang="en-NZ" sz="1600" dirty="0"/>
          </a:p>
        </p:txBody>
      </p:sp>
    </p:spTree>
    <p:extLst>
      <p:ext uri="{BB962C8B-B14F-4D97-AF65-F5344CB8AC3E}">
        <p14:creationId xmlns:p14="http://schemas.microsoft.com/office/powerpoint/2010/main" val="370811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Ordered collection of data</a:t>
            </a:r>
          </a:p>
          <a:p>
            <a:pPr lvl="1"/>
            <a:r>
              <a:rPr lang="en-NZ" dirty="0" smtClean="0"/>
              <a:t>Items are added to the back of the queue</a:t>
            </a:r>
          </a:p>
          <a:p>
            <a:pPr lvl="1"/>
            <a:r>
              <a:rPr lang="en-NZ" dirty="0" smtClean="0"/>
              <a:t>Items are removed from the front of the queue</a:t>
            </a:r>
          </a:p>
          <a:p>
            <a:endParaRPr lang="en-NZ" dirty="0"/>
          </a:p>
          <a:p>
            <a:r>
              <a:rPr lang="en-NZ" dirty="0" smtClean="0"/>
              <a:t>Remove data in the same order as the data added</a:t>
            </a:r>
          </a:p>
          <a:p>
            <a:pPr lvl="1"/>
            <a:r>
              <a:rPr lang="en-NZ" dirty="0" smtClean="0"/>
              <a:t>First in, first out (FIFO)</a:t>
            </a:r>
          </a:p>
          <a:p>
            <a:pPr lvl="1"/>
            <a:endParaRPr lang="en-NZ" dirty="0"/>
          </a:p>
          <a:p>
            <a:r>
              <a:rPr lang="en-NZ" dirty="0" smtClean="0"/>
              <a:t>Operations</a:t>
            </a:r>
          </a:p>
          <a:p>
            <a:pPr lvl="1"/>
            <a:r>
              <a:rPr lang="en-NZ" dirty="0" err="1" smtClean="0"/>
              <a:t>Enqueue</a:t>
            </a:r>
            <a:endParaRPr lang="en-NZ" dirty="0" smtClean="0"/>
          </a:p>
          <a:p>
            <a:pPr lvl="1"/>
            <a:r>
              <a:rPr lang="en-NZ" dirty="0" err="1" smtClean="0"/>
              <a:t>Dequeue</a:t>
            </a:r>
            <a:endParaRPr lang="en-NZ" dirty="0" smtClean="0"/>
          </a:p>
          <a:p>
            <a:pPr lvl="1"/>
            <a:r>
              <a:rPr lang="en-NZ" dirty="0" smtClean="0"/>
              <a:t>Peek</a:t>
            </a:r>
          </a:p>
          <a:p>
            <a:pPr lvl="1"/>
            <a:r>
              <a:rPr lang="en-NZ" dirty="0" err="1" smtClean="0"/>
              <a:t>Is_empty</a:t>
            </a:r>
            <a:endParaRPr lang="en-NZ" dirty="0" smtClean="0"/>
          </a:p>
          <a:p>
            <a:pPr lvl="1"/>
            <a:r>
              <a:rPr lang="en-NZ" dirty="0" smtClean="0"/>
              <a:t>Size</a:t>
            </a:r>
          </a:p>
          <a:p>
            <a:pPr lvl="1"/>
            <a:endParaRPr lang="en-NZ" dirty="0" smtClean="0"/>
          </a:p>
        </p:txBody>
      </p:sp>
      <p:sp>
        <p:nvSpPr>
          <p:cNvPr id="3" name="Title 2"/>
          <p:cNvSpPr>
            <a:spLocks noGrp="1"/>
          </p:cNvSpPr>
          <p:nvPr>
            <p:ph type="title"/>
          </p:nvPr>
        </p:nvSpPr>
        <p:spPr/>
        <p:txBody>
          <a:bodyPr/>
          <a:lstStyle/>
          <a:p>
            <a:r>
              <a:rPr lang="en-NZ" dirty="0" smtClean="0"/>
              <a:t>ADT - Queue</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2</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Tree>
    <p:custDataLst>
      <p:tags r:id="rId1"/>
    </p:custDataLst>
    <p:extLst>
      <p:ext uri="{BB962C8B-B14F-4D97-AF65-F5344CB8AC3E}">
        <p14:creationId xmlns:p14="http://schemas.microsoft.com/office/powerpoint/2010/main" val="3182082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3000"/>
            <a:ext cx="4267200" cy="5410200"/>
          </a:xfrm>
        </p:spPr>
        <p:txBody>
          <a:bodyPr/>
          <a:lstStyle/>
          <a:p>
            <a:r>
              <a:rPr lang="en-NZ" dirty="0" smtClean="0"/>
              <a:t>Implementation using Python list</a:t>
            </a:r>
          </a:p>
          <a:p>
            <a:endParaRPr lang="en-NZ" dirty="0"/>
          </a:p>
          <a:p>
            <a:r>
              <a:rPr lang="en-NZ" dirty="0" smtClean="0"/>
              <a:t>What is the big-O of </a:t>
            </a:r>
            <a:r>
              <a:rPr lang="en-NZ" dirty="0" err="1" smtClean="0"/>
              <a:t>enqueue</a:t>
            </a:r>
            <a:r>
              <a:rPr lang="en-NZ" dirty="0" smtClean="0"/>
              <a:t>()?</a:t>
            </a:r>
          </a:p>
          <a:p>
            <a:endParaRPr lang="en-NZ" dirty="0"/>
          </a:p>
          <a:p>
            <a:r>
              <a:rPr lang="en-NZ" dirty="0" smtClean="0"/>
              <a:t>What is the big-O of </a:t>
            </a:r>
            <a:r>
              <a:rPr lang="en-NZ" dirty="0" err="1" smtClean="0"/>
              <a:t>dequeue</a:t>
            </a:r>
            <a:r>
              <a:rPr lang="en-NZ" dirty="0" smtClean="0"/>
              <a:t>()?</a:t>
            </a:r>
            <a:endParaRPr lang="en-NZ" dirty="0"/>
          </a:p>
        </p:txBody>
      </p:sp>
      <p:sp>
        <p:nvSpPr>
          <p:cNvPr id="3" name="Title 2"/>
          <p:cNvSpPr>
            <a:spLocks noGrp="1"/>
          </p:cNvSpPr>
          <p:nvPr>
            <p:ph type="title"/>
          </p:nvPr>
        </p:nvSpPr>
        <p:spPr/>
        <p:txBody>
          <a:bodyPr/>
          <a:lstStyle/>
          <a:p>
            <a:r>
              <a:rPr lang="en-NZ" dirty="0" smtClean="0"/>
              <a:t>Queue Implementation</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3</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
        <p:nvSpPr>
          <p:cNvPr id="6" name="Rectangle 5"/>
          <p:cNvSpPr/>
          <p:nvPr/>
        </p:nvSpPr>
        <p:spPr>
          <a:xfrm>
            <a:off x="4419600" y="1219198"/>
            <a:ext cx="4572000" cy="5324535"/>
          </a:xfrm>
          <a:prstGeom prst="rect">
            <a:avLst/>
          </a:prstGeom>
          <a:solidFill>
            <a:schemeClr val="tx2">
              <a:lumMod val="40000"/>
              <a:lumOff val="60000"/>
            </a:schemeClr>
          </a:solidFill>
        </p:spPr>
        <p:txBody>
          <a:bodyPr>
            <a:spAutoFit/>
          </a:bodyPr>
          <a:lstStyle/>
          <a:p>
            <a:pPr defTabSz="895350">
              <a:spcAft>
                <a:spcPts val="600"/>
              </a:spcAft>
              <a:tabLst>
                <a:tab pos="295275" algn="l"/>
                <a:tab pos="601663" algn="l"/>
              </a:tabLst>
            </a:pPr>
            <a:r>
              <a:rPr lang="en-US" b="1" dirty="0"/>
              <a:t>class </a:t>
            </a:r>
            <a:r>
              <a:rPr lang="en-US" b="1" dirty="0" smtClean="0"/>
              <a:t>QueueV1</a:t>
            </a:r>
            <a:r>
              <a:rPr lang="en-US" b="1" dirty="0"/>
              <a:t>:</a:t>
            </a:r>
          </a:p>
          <a:p>
            <a:pPr defTabSz="895350">
              <a:spcAft>
                <a:spcPts val="600"/>
              </a:spcAft>
              <a:tabLst>
                <a:tab pos="295275" algn="l"/>
                <a:tab pos="601663" algn="l"/>
              </a:tabLst>
            </a:pPr>
            <a:r>
              <a:rPr lang="en-US" b="1" dirty="0"/>
              <a:t>	</a:t>
            </a:r>
            <a:r>
              <a:rPr lang="en-US" b="1" dirty="0" err="1"/>
              <a:t>def</a:t>
            </a:r>
            <a:r>
              <a:rPr lang="en-US" b="1" dirty="0"/>
              <a:t> __</a:t>
            </a:r>
            <a:r>
              <a:rPr lang="en-US" b="1" dirty="0" err="1"/>
              <a:t>init</a:t>
            </a:r>
            <a:r>
              <a:rPr lang="en-US" b="1" dirty="0"/>
              <a:t>__(self):</a:t>
            </a:r>
          </a:p>
          <a:p>
            <a:pPr defTabSz="895350">
              <a:spcAft>
                <a:spcPts val="600"/>
              </a:spcAft>
              <a:tabLst>
                <a:tab pos="295275" algn="l"/>
                <a:tab pos="601663" algn="l"/>
              </a:tabLst>
            </a:pPr>
            <a:r>
              <a:rPr lang="en-US" b="1" dirty="0"/>
              <a:t>		</a:t>
            </a:r>
            <a:r>
              <a:rPr lang="en-US" b="1" dirty="0" err="1"/>
              <a:t>self.items</a:t>
            </a:r>
            <a:r>
              <a:rPr lang="en-US" b="1" dirty="0"/>
              <a:t> = []</a:t>
            </a:r>
          </a:p>
          <a:p>
            <a:pPr defTabSz="895350">
              <a:spcAft>
                <a:spcPts val="600"/>
              </a:spcAft>
              <a:tabLst>
                <a:tab pos="295275" algn="l"/>
                <a:tab pos="601663" algn="l"/>
              </a:tabLst>
            </a:pPr>
            <a:r>
              <a:rPr lang="en-US" b="1" dirty="0"/>
              <a:t>	</a:t>
            </a:r>
          </a:p>
          <a:p>
            <a:pPr defTabSz="895350">
              <a:spcAft>
                <a:spcPts val="600"/>
              </a:spcAft>
              <a:tabLst>
                <a:tab pos="295275" algn="l"/>
                <a:tab pos="601663" algn="l"/>
              </a:tabLst>
            </a:pPr>
            <a:r>
              <a:rPr lang="en-US" b="1" dirty="0"/>
              <a:t>	</a:t>
            </a:r>
            <a:r>
              <a:rPr lang="en-US" b="1" dirty="0" err="1"/>
              <a:t>def</a:t>
            </a:r>
            <a:r>
              <a:rPr lang="en-US" b="1" dirty="0"/>
              <a:t> </a:t>
            </a:r>
            <a:r>
              <a:rPr lang="en-US" b="1" dirty="0" err="1"/>
              <a:t>is_empty</a:t>
            </a:r>
            <a:r>
              <a:rPr lang="en-US" b="1" dirty="0"/>
              <a:t>(self):</a:t>
            </a:r>
          </a:p>
          <a:p>
            <a:pPr defTabSz="895350">
              <a:spcAft>
                <a:spcPts val="600"/>
              </a:spcAft>
              <a:tabLst>
                <a:tab pos="295275" algn="l"/>
                <a:tab pos="601663" algn="l"/>
              </a:tabLst>
            </a:pPr>
            <a:r>
              <a:rPr lang="en-US" b="1" dirty="0"/>
              <a:t>		return </a:t>
            </a:r>
            <a:r>
              <a:rPr lang="en-US" b="1" dirty="0" err="1"/>
              <a:t>self.items</a:t>
            </a:r>
            <a:r>
              <a:rPr lang="en-US" b="1" dirty="0"/>
              <a:t> == []</a:t>
            </a:r>
          </a:p>
          <a:p>
            <a:pPr defTabSz="895350">
              <a:spcAft>
                <a:spcPts val="600"/>
              </a:spcAft>
              <a:tabLst>
                <a:tab pos="295275" algn="l"/>
                <a:tab pos="601663" algn="l"/>
              </a:tabLst>
            </a:pPr>
            <a:endParaRPr lang="en-US" b="1" dirty="0"/>
          </a:p>
          <a:p>
            <a:pPr defTabSz="895350">
              <a:spcAft>
                <a:spcPts val="600"/>
              </a:spcAft>
              <a:tabLst>
                <a:tab pos="295275" algn="l"/>
                <a:tab pos="601663" algn="l"/>
              </a:tabLst>
            </a:pPr>
            <a:r>
              <a:rPr lang="en-US" b="1" dirty="0"/>
              <a:t>	</a:t>
            </a:r>
            <a:r>
              <a:rPr lang="en-US" b="1" dirty="0" err="1"/>
              <a:t>def</a:t>
            </a:r>
            <a:r>
              <a:rPr lang="en-US" b="1" dirty="0"/>
              <a:t> </a:t>
            </a:r>
            <a:r>
              <a:rPr lang="en-US" b="1" dirty="0" err="1" smtClean="0"/>
              <a:t>enqueue</a:t>
            </a:r>
            <a:r>
              <a:rPr lang="en-US" b="1" dirty="0" smtClean="0"/>
              <a:t>(self</a:t>
            </a:r>
            <a:r>
              <a:rPr lang="en-US" b="1" dirty="0"/>
              <a:t>, item):</a:t>
            </a:r>
          </a:p>
          <a:p>
            <a:pPr defTabSz="895350">
              <a:spcAft>
                <a:spcPts val="600"/>
              </a:spcAft>
              <a:tabLst>
                <a:tab pos="295275" algn="l"/>
                <a:tab pos="601663" algn="l"/>
              </a:tabLst>
            </a:pPr>
            <a:r>
              <a:rPr lang="en-US" b="1" dirty="0"/>
              <a:t>		</a:t>
            </a:r>
            <a:r>
              <a:rPr lang="en-US" b="1" dirty="0" err="1"/>
              <a:t>self.items.insert</a:t>
            </a:r>
            <a:r>
              <a:rPr lang="en-US" b="1" dirty="0"/>
              <a:t>(0,item)</a:t>
            </a:r>
          </a:p>
          <a:p>
            <a:pPr defTabSz="895350">
              <a:spcAft>
                <a:spcPts val="600"/>
              </a:spcAft>
              <a:tabLst>
                <a:tab pos="295275" algn="l"/>
                <a:tab pos="601663" algn="l"/>
              </a:tabLst>
            </a:pPr>
            <a:endParaRPr lang="en-US" b="1" dirty="0"/>
          </a:p>
          <a:p>
            <a:pPr defTabSz="895350">
              <a:spcAft>
                <a:spcPts val="600"/>
              </a:spcAft>
              <a:tabLst>
                <a:tab pos="295275" algn="l"/>
                <a:tab pos="601663" algn="l"/>
              </a:tabLst>
            </a:pPr>
            <a:r>
              <a:rPr lang="en-US" b="1" dirty="0"/>
              <a:t>	</a:t>
            </a:r>
            <a:r>
              <a:rPr lang="en-US" b="1" dirty="0" err="1"/>
              <a:t>def</a:t>
            </a:r>
            <a:r>
              <a:rPr lang="en-US" b="1" dirty="0"/>
              <a:t> </a:t>
            </a:r>
            <a:r>
              <a:rPr lang="en-US" b="1" dirty="0" err="1" smtClean="0"/>
              <a:t>dequeue</a:t>
            </a:r>
            <a:r>
              <a:rPr lang="en-US" b="1" dirty="0" smtClean="0"/>
              <a:t>(self</a:t>
            </a:r>
            <a:r>
              <a:rPr lang="en-US" b="1" dirty="0"/>
              <a:t>):</a:t>
            </a:r>
          </a:p>
          <a:p>
            <a:pPr defTabSz="895350">
              <a:spcAft>
                <a:spcPts val="600"/>
              </a:spcAft>
              <a:tabLst>
                <a:tab pos="295275" algn="l"/>
                <a:tab pos="601663" algn="l"/>
              </a:tabLst>
            </a:pPr>
            <a:r>
              <a:rPr lang="en-US" b="1" dirty="0"/>
              <a:t>		return </a:t>
            </a:r>
            <a:r>
              <a:rPr lang="en-US" b="1" dirty="0" err="1"/>
              <a:t>self.items.pop</a:t>
            </a:r>
            <a:r>
              <a:rPr lang="en-US" b="1" dirty="0" smtClean="0"/>
              <a:t>()</a:t>
            </a:r>
            <a:endParaRPr lang="en-US" b="1" dirty="0"/>
          </a:p>
          <a:p>
            <a:pPr defTabSz="895350">
              <a:spcAft>
                <a:spcPts val="600"/>
              </a:spcAft>
              <a:tabLst>
                <a:tab pos="295275" algn="l"/>
                <a:tab pos="601663" algn="l"/>
              </a:tabLst>
            </a:pPr>
            <a:endParaRPr lang="en-US" b="1" dirty="0"/>
          </a:p>
          <a:p>
            <a:pPr defTabSz="895350">
              <a:spcAft>
                <a:spcPts val="600"/>
              </a:spcAft>
              <a:tabLst>
                <a:tab pos="295275" algn="l"/>
                <a:tab pos="601663" algn="l"/>
              </a:tabLst>
            </a:pPr>
            <a:r>
              <a:rPr lang="en-US" b="1" dirty="0"/>
              <a:t>	</a:t>
            </a:r>
            <a:r>
              <a:rPr lang="en-US" b="1" dirty="0" err="1"/>
              <a:t>def</a:t>
            </a:r>
            <a:r>
              <a:rPr lang="en-US" b="1" dirty="0"/>
              <a:t> size(self):</a:t>
            </a:r>
          </a:p>
          <a:p>
            <a:pPr defTabSz="895350">
              <a:spcAft>
                <a:spcPts val="600"/>
              </a:spcAft>
              <a:tabLst>
                <a:tab pos="295275" algn="l"/>
                <a:tab pos="601663" algn="l"/>
              </a:tabLst>
            </a:pPr>
            <a:r>
              <a:rPr lang="en-US" b="1" dirty="0"/>
              <a:t>		return </a:t>
            </a:r>
            <a:r>
              <a:rPr lang="en-US" b="1" dirty="0" err="1"/>
              <a:t>len</a:t>
            </a:r>
            <a:r>
              <a:rPr lang="en-US" b="1" dirty="0"/>
              <a:t>(</a:t>
            </a:r>
            <a:r>
              <a:rPr lang="en-US" b="1" dirty="0" err="1"/>
              <a:t>self.items</a:t>
            </a:r>
            <a:r>
              <a:rPr lang="en-US" b="1" dirty="0"/>
              <a:t>)</a:t>
            </a:r>
          </a:p>
        </p:txBody>
      </p:sp>
    </p:spTree>
    <p:custDataLst>
      <p:tags r:id="rId1"/>
    </p:custDataLst>
    <p:extLst>
      <p:ext uri="{BB962C8B-B14F-4D97-AF65-F5344CB8AC3E}">
        <p14:creationId xmlns:p14="http://schemas.microsoft.com/office/powerpoint/2010/main" val="3058911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r>
              <a:rPr lang="en-NZ" dirty="0" smtClean="0"/>
              <a:t>Problem:  </a:t>
            </a:r>
            <a:r>
              <a:rPr lang="en-US" dirty="0"/>
              <a:t>Can the current printer handle the task load if it were set to print with a better quality but slower page rate? </a:t>
            </a:r>
          </a:p>
          <a:p>
            <a:pPr marL="0" indent="0"/>
            <a:endParaRPr lang="en-US" dirty="0" smtClean="0"/>
          </a:p>
          <a:p>
            <a:pPr marL="0" indent="0"/>
            <a:r>
              <a:rPr lang="en-US" dirty="0" smtClean="0"/>
              <a:t>Write </a:t>
            </a:r>
            <a:r>
              <a:rPr lang="en-US" dirty="0"/>
              <a:t>a simulation which models the printing tasks as random events of various lengths and arrival times.</a:t>
            </a:r>
          </a:p>
          <a:p>
            <a:endParaRPr lang="en-NZ" dirty="0" smtClean="0"/>
          </a:p>
          <a:p>
            <a:r>
              <a:rPr lang="en-US" dirty="0"/>
              <a:t>The current setting on the printer is 10 pages per minute and gives lower quality printing.  The output will tell us if the wait times are significantly different if we use the better quality setting on the printer (5 pages per minute</a:t>
            </a:r>
            <a:r>
              <a:rPr lang="en-US" dirty="0" smtClean="0"/>
              <a:t>).</a:t>
            </a:r>
          </a:p>
          <a:p>
            <a:endParaRPr lang="en-US" dirty="0"/>
          </a:p>
          <a:p>
            <a:r>
              <a:rPr lang="en-US" dirty="0" smtClean="0"/>
              <a:t>On average, a job is sent to the printer every 3 minutes.  Each job is between 1 and 20 pages.</a:t>
            </a:r>
            <a:endParaRPr lang="en-US" dirty="0"/>
          </a:p>
          <a:p>
            <a:endParaRPr lang="en-NZ" dirty="0"/>
          </a:p>
        </p:txBody>
      </p:sp>
      <p:sp>
        <p:nvSpPr>
          <p:cNvPr id="3" name="Title 2"/>
          <p:cNvSpPr>
            <a:spLocks noGrp="1"/>
          </p:cNvSpPr>
          <p:nvPr>
            <p:ph type="title"/>
          </p:nvPr>
        </p:nvSpPr>
        <p:spPr/>
        <p:txBody>
          <a:bodyPr/>
          <a:lstStyle/>
          <a:p>
            <a:r>
              <a:rPr lang="en-NZ" dirty="0" smtClean="0"/>
              <a:t>Example: Printer Queue Simulation</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4</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Tree>
    <p:custDataLst>
      <p:tags r:id="rId1"/>
    </p:custDataLst>
    <p:extLst>
      <p:ext uri="{BB962C8B-B14F-4D97-AF65-F5344CB8AC3E}">
        <p14:creationId xmlns:p14="http://schemas.microsoft.com/office/powerpoint/2010/main" val="2198262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Run ten simulations each for 3600 </a:t>
            </a:r>
            <a:r>
              <a:rPr lang="en-US" dirty="0" smtClean="0"/>
              <a:t>(simulated) seconds</a:t>
            </a:r>
            <a:r>
              <a:rPr lang="en-US" dirty="0"/>
              <a:t>. Each second there is 1 in 180 chance that a new print job of 1 to 20 pages is sent to the printer.</a:t>
            </a:r>
          </a:p>
          <a:p>
            <a:endParaRPr lang="en-NZ" dirty="0"/>
          </a:p>
        </p:txBody>
      </p:sp>
      <p:sp>
        <p:nvSpPr>
          <p:cNvPr id="3" name="Title 2"/>
          <p:cNvSpPr>
            <a:spLocks noGrp="1"/>
          </p:cNvSpPr>
          <p:nvPr>
            <p:ph type="title"/>
          </p:nvPr>
        </p:nvSpPr>
        <p:spPr/>
        <p:txBody>
          <a:bodyPr/>
          <a:lstStyle/>
          <a:p>
            <a:r>
              <a:rPr lang="en-NZ" dirty="0" smtClean="0"/>
              <a:t>Printer Queue Simulation</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5</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
        <p:nvSpPr>
          <p:cNvPr id="6" name="Text Box 6"/>
          <p:cNvSpPr txBox="1">
            <a:spLocks noChangeArrowheads="1"/>
          </p:cNvSpPr>
          <p:nvPr/>
        </p:nvSpPr>
        <p:spPr bwMode="auto">
          <a:xfrm>
            <a:off x="685800" y="2514600"/>
            <a:ext cx="7834064" cy="3898503"/>
          </a:xfrm>
          <a:prstGeom prst="rect">
            <a:avLst/>
          </a:prstGeom>
          <a:solidFill>
            <a:schemeClr val="accent3">
              <a:lumMod val="40000"/>
              <a:lumOff val="60000"/>
            </a:schemeClr>
          </a:solidFill>
          <a:ln w="38100">
            <a:noFill/>
            <a:miter lim="800000"/>
            <a:headEnd/>
            <a:tailEnd/>
          </a:ln>
        </p:spPr>
        <p:txBody>
          <a:bodyPr wrap="square" lIns="40640" tIns="40640" rIns="40640" bIns="40640">
            <a:spAutoFit/>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pPr defTabSz="895350">
              <a:spcAft>
                <a:spcPts val="600"/>
              </a:spcAft>
              <a:tabLst>
                <a:tab pos="295275" algn="l"/>
                <a:tab pos="601663" algn="l"/>
              </a:tabLst>
            </a:pPr>
            <a:r>
              <a:rPr lang="en-US" sz="1800" b="1" dirty="0">
                <a:solidFill>
                  <a:srgbClr val="00007C"/>
                </a:solidFill>
                <a:latin typeface="Courier New" pitchFamily="49" charset="0"/>
                <a:cs typeface="Courier New" pitchFamily="49" charset="0"/>
              </a:rPr>
              <a:t>simulation(10)</a:t>
            </a:r>
          </a:p>
          <a:p>
            <a:pPr defTabSz="895350">
              <a:spcAft>
                <a:spcPts val="600"/>
              </a:spcAft>
              <a:tabLst>
                <a:tab pos="295275" algn="l"/>
                <a:tab pos="601663" algn="l"/>
              </a:tabLst>
            </a:pPr>
            <a:r>
              <a:rPr lang="en-US" sz="1800" b="1" dirty="0">
                <a:solidFill>
                  <a:srgbClr val="00007C"/>
                </a:solidFill>
                <a:latin typeface="Courier New" pitchFamily="49" charset="0"/>
                <a:cs typeface="Courier New" pitchFamily="49" charset="0"/>
              </a:rPr>
              <a:t> 1. Average Wait:  16.90 </a:t>
            </a:r>
            <a:r>
              <a:rPr lang="en-US" sz="1800" b="1" dirty="0" err="1">
                <a:solidFill>
                  <a:srgbClr val="00007C"/>
                </a:solidFill>
                <a:latin typeface="Courier New" pitchFamily="49" charset="0"/>
                <a:cs typeface="Courier New" pitchFamily="49" charset="0"/>
              </a:rPr>
              <a:t>secs</a:t>
            </a:r>
            <a:r>
              <a:rPr lang="en-US" sz="1800" b="1" dirty="0">
                <a:solidFill>
                  <a:srgbClr val="00007C"/>
                </a:solidFill>
                <a:latin typeface="Courier New" pitchFamily="49" charset="0"/>
                <a:cs typeface="Courier New" pitchFamily="49" charset="0"/>
              </a:rPr>
              <a:t>.  0 tasks queued</a:t>
            </a:r>
          </a:p>
          <a:p>
            <a:pPr defTabSz="895350">
              <a:spcAft>
                <a:spcPts val="600"/>
              </a:spcAft>
              <a:tabLst>
                <a:tab pos="295275" algn="l"/>
                <a:tab pos="601663" algn="l"/>
              </a:tabLst>
            </a:pPr>
            <a:r>
              <a:rPr lang="en-US" sz="1800" b="1" dirty="0">
                <a:solidFill>
                  <a:srgbClr val="00007C"/>
                </a:solidFill>
                <a:latin typeface="Courier New" pitchFamily="49" charset="0"/>
                <a:cs typeface="Courier New" pitchFamily="49" charset="0"/>
              </a:rPr>
              <a:t> 2. Average Wait:   2.72 </a:t>
            </a:r>
            <a:r>
              <a:rPr lang="en-US" sz="1800" b="1" dirty="0" err="1">
                <a:solidFill>
                  <a:srgbClr val="00007C"/>
                </a:solidFill>
                <a:latin typeface="Courier New" pitchFamily="49" charset="0"/>
                <a:cs typeface="Courier New" pitchFamily="49" charset="0"/>
              </a:rPr>
              <a:t>secs</a:t>
            </a:r>
            <a:r>
              <a:rPr lang="en-US" sz="1800" b="1" dirty="0">
                <a:solidFill>
                  <a:srgbClr val="00007C"/>
                </a:solidFill>
                <a:latin typeface="Courier New" pitchFamily="49" charset="0"/>
                <a:cs typeface="Courier New" pitchFamily="49" charset="0"/>
              </a:rPr>
              <a:t>.  0 tasks queued</a:t>
            </a:r>
          </a:p>
          <a:p>
            <a:pPr defTabSz="895350">
              <a:spcAft>
                <a:spcPts val="600"/>
              </a:spcAft>
              <a:tabLst>
                <a:tab pos="295275" algn="l"/>
                <a:tab pos="601663" algn="l"/>
              </a:tabLst>
            </a:pPr>
            <a:r>
              <a:rPr lang="en-US" sz="1800" b="1" dirty="0">
                <a:solidFill>
                  <a:srgbClr val="00007C"/>
                </a:solidFill>
                <a:latin typeface="Courier New" pitchFamily="49" charset="0"/>
                <a:cs typeface="Courier New" pitchFamily="49" charset="0"/>
              </a:rPr>
              <a:t> 3. Average Wait:  26.75 </a:t>
            </a:r>
            <a:r>
              <a:rPr lang="en-US" sz="1800" b="1" dirty="0" err="1">
                <a:solidFill>
                  <a:srgbClr val="00007C"/>
                </a:solidFill>
                <a:latin typeface="Courier New" pitchFamily="49" charset="0"/>
                <a:cs typeface="Courier New" pitchFamily="49" charset="0"/>
              </a:rPr>
              <a:t>secs</a:t>
            </a:r>
            <a:r>
              <a:rPr lang="en-US" sz="1800" b="1" dirty="0">
                <a:solidFill>
                  <a:srgbClr val="00007C"/>
                </a:solidFill>
                <a:latin typeface="Courier New" pitchFamily="49" charset="0"/>
                <a:cs typeface="Courier New" pitchFamily="49" charset="0"/>
              </a:rPr>
              <a:t>.  1 tasks queued</a:t>
            </a:r>
          </a:p>
          <a:p>
            <a:pPr defTabSz="895350">
              <a:spcAft>
                <a:spcPts val="600"/>
              </a:spcAft>
              <a:tabLst>
                <a:tab pos="295275" algn="l"/>
                <a:tab pos="601663" algn="l"/>
              </a:tabLst>
            </a:pPr>
            <a:r>
              <a:rPr lang="en-US" sz="1800" b="1" dirty="0">
                <a:solidFill>
                  <a:srgbClr val="00007C"/>
                </a:solidFill>
                <a:latin typeface="Courier New" pitchFamily="49" charset="0"/>
                <a:cs typeface="Courier New" pitchFamily="49" charset="0"/>
              </a:rPr>
              <a:t> 4. Average Wait:   3.45 </a:t>
            </a:r>
            <a:r>
              <a:rPr lang="en-US" sz="1800" b="1" dirty="0" err="1">
                <a:solidFill>
                  <a:srgbClr val="00007C"/>
                </a:solidFill>
                <a:latin typeface="Courier New" pitchFamily="49" charset="0"/>
                <a:cs typeface="Courier New" pitchFamily="49" charset="0"/>
              </a:rPr>
              <a:t>secs</a:t>
            </a:r>
            <a:r>
              <a:rPr lang="en-US" sz="1800" b="1" dirty="0">
                <a:solidFill>
                  <a:srgbClr val="00007C"/>
                </a:solidFill>
                <a:latin typeface="Courier New" pitchFamily="49" charset="0"/>
                <a:cs typeface="Courier New" pitchFamily="49" charset="0"/>
              </a:rPr>
              <a:t>.  0 tasks queued</a:t>
            </a:r>
          </a:p>
          <a:p>
            <a:pPr defTabSz="895350">
              <a:spcAft>
                <a:spcPts val="600"/>
              </a:spcAft>
              <a:tabLst>
                <a:tab pos="295275" algn="l"/>
                <a:tab pos="601663" algn="l"/>
              </a:tabLst>
            </a:pPr>
            <a:r>
              <a:rPr lang="en-US" sz="1800" b="1" dirty="0">
                <a:solidFill>
                  <a:srgbClr val="00007C"/>
                </a:solidFill>
                <a:latin typeface="Courier New" pitchFamily="49" charset="0"/>
                <a:cs typeface="Courier New" pitchFamily="49" charset="0"/>
              </a:rPr>
              <a:t> 5. Average Wait:   5.60 </a:t>
            </a:r>
            <a:r>
              <a:rPr lang="en-US" sz="1800" b="1" dirty="0" err="1">
                <a:solidFill>
                  <a:srgbClr val="00007C"/>
                </a:solidFill>
                <a:latin typeface="Courier New" pitchFamily="49" charset="0"/>
                <a:cs typeface="Courier New" pitchFamily="49" charset="0"/>
              </a:rPr>
              <a:t>secs</a:t>
            </a:r>
            <a:r>
              <a:rPr lang="en-US" sz="1800" b="1" dirty="0">
                <a:solidFill>
                  <a:srgbClr val="00007C"/>
                </a:solidFill>
                <a:latin typeface="Courier New" pitchFamily="49" charset="0"/>
                <a:cs typeface="Courier New" pitchFamily="49" charset="0"/>
              </a:rPr>
              <a:t>.  0 tasks queued</a:t>
            </a:r>
          </a:p>
          <a:p>
            <a:pPr defTabSz="895350">
              <a:spcAft>
                <a:spcPts val="600"/>
              </a:spcAft>
              <a:tabLst>
                <a:tab pos="295275" algn="l"/>
                <a:tab pos="601663" algn="l"/>
              </a:tabLst>
            </a:pPr>
            <a:r>
              <a:rPr lang="en-US" sz="1800" b="1" dirty="0">
                <a:solidFill>
                  <a:srgbClr val="00007C"/>
                </a:solidFill>
                <a:latin typeface="Courier New" pitchFamily="49" charset="0"/>
                <a:cs typeface="Courier New" pitchFamily="49" charset="0"/>
              </a:rPr>
              <a:t> 6. Average Wait:  22.56 </a:t>
            </a:r>
            <a:r>
              <a:rPr lang="en-US" sz="1800" b="1" dirty="0" err="1">
                <a:solidFill>
                  <a:srgbClr val="00007C"/>
                </a:solidFill>
                <a:latin typeface="Courier New" pitchFamily="49" charset="0"/>
                <a:cs typeface="Courier New" pitchFamily="49" charset="0"/>
              </a:rPr>
              <a:t>secs</a:t>
            </a:r>
            <a:r>
              <a:rPr lang="en-US" sz="1800" b="1" dirty="0">
                <a:solidFill>
                  <a:srgbClr val="00007C"/>
                </a:solidFill>
                <a:latin typeface="Courier New" pitchFamily="49" charset="0"/>
                <a:cs typeface="Courier New" pitchFamily="49" charset="0"/>
              </a:rPr>
              <a:t>.  0 tasks queued</a:t>
            </a:r>
          </a:p>
          <a:p>
            <a:pPr defTabSz="895350">
              <a:spcAft>
                <a:spcPts val="600"/>
              </a:spcAft>
              <a:tabLst>
                <a:tab pos="295275" algn="l"/>
                <a:tab pos="601663" algn="l"/>
              </a:tabLst>
            </a:pPr>
            <a:r>
              <a:rPr lang="en-US" sz="1800" b="1" dirty="0">
                <a:solidFill>
                  <a:srgbClr val="00007C"/>
                </a:solidFill>
                <a:latin typeface="Courier New" pitchFamily="49" charset="0"/>
                <a:cs typeface="Courier New" pitchFamily="49" charset="0"/>
              </a:rPr>
              <a:t> 7. Average Wait:  14.71 </a:t>
            </a:r>
            <a:r>
              <a:rPr lang="en-US" sz="1800" b="1" dirty="0" err="1">
                <a:solidFill>
                  <a:srgbClr val="00007C"/>
                </a:solidFill>
                <a:latin typeface="Courier New" pitchFamily="49" charset="0"/>
                <a:cs typeface="Courier New" pitchFamily="49" charset="0"/>
              </a:rPr>
              <a:t>secs</a:t>
            </a:r>
            <a:r>
              <a:rPr lang="en-US" sz="1800" b="1" dirty="0">
                <a:solidFill>
                  <a:srgbClr val="00007C"/>
                </a:solidFill>
                <a:latin typeface="Courier New" pitchFamily="49" charset="0"/>
                <a:cs typeface="Courier New" pitchFamily="49" charset="0"/>
              </a:rPr>
              <a:t>.  0 tasks queued</a:t>
            </a:r>
          </a:p>
          <a:p>
            <a:pPr defTabSz="895350">
              <a:spcAft>
                <a:spcPts val="600"/>
              </a:spcAft>
              <a:tabLst>
                <a:tab pos="295275" algn="l"/>
                <a:tab pos="601663" algn="l"/>
              </a:tabLst>
            </a:pPr>
            <a:r>
              <a:rPr lang="en-US" sz="1800" b="1" dirty="0">
                <a:solidFill>
                  <a:srgbClr val="00007C"/>
                </a:solidFill>
                <a:latin typeface="Courier New" pitchFamily="49" charset="0"/>
                <a:cs typeface="Courier New" pitchFamily="49" charset="0"/>
              </a:rPr>
              <a:t> 8. Average Wait:  25.79 </a:t>
            </a:r>
            <a:r>
              <a:rPr lang="en-US" sz="1800" b="1" dirty="0" err="1">
                <a:solidFill>
                  <a:srgbClr val="00007C"/>
                </a:solidFill>
                <a:latin typeface="Courier New" pitchFamily="49" charset="0"/>
                <a:cs typeface="Courier New" pitchFamily="49" charset="0"/>
              </a:rPr>
              <a:t>secs</a:t>
            </a:r>
            <a:r>
              <a:rPr lang="en-US" sz="1800" b="1" dirty="0">
                <a:solidFill>
                  <a:srgbClr val="00007C"/>
                </a:solidFill>
                <a:latin typeface="Courier New" pitchFamily="49" charset="0"/>
                <a:cs typeface="Courier New" pitchFamily="49" charset="0"/>
              </a:rPr>
              <a:t>.  0 tasks queued</a:t>
            </a:r>
          </a:p>
          <a:p>
            <a:pPr defTabSz="895350">
              <a:spcAft>
                <a:spcPts val="600"/>
              </a:spcAft>
              <a:tabLst>
                <a:tab pos="295275" algn="l"/>
                <a:tab pos="601663" algn="l"/>
              </a:tabLst>
            </a:pPr>
            <a:r>
              <a:rPr lang="en-US" sz="1800" b="1" dirty="0">
                <a:solidFill>
                  <a:srgbClr val="00007C"/>
                </a:solidFill>
                <a:latin typeface="Courier New" pitchFamily="49" charset="0"/>
                <a:cs typeface="Courier New" pitchFamily="49" charset="0"/>
              </a:rPr>
              <a:t> 9. Average Wait:   4.28 </a:t>
            </a:r>
            <a:r>
              <a:rPr lang="en-US" sz="1800" b="1" dirty="0" err="1">
                <a:solidFill>
                  <a:srgbClr val="00007C"/>
                </a:solidFill>
                <a:latin typeface="Courier New" pitchFamily="49" charset="0"/>
                <a:cs typeface="Courier New" pitchFamily="49" charset="0"/>
              </a:rPr>
              <a:t>secs</a:t>
            </a:r>
            <a:r>
              <a:rPr lang="en-US" sz="1800" b="1" dirty="0">
                <a:solidFill>
                  <a:srgbClr val="00007C"/>
                </a:solidFill>
                <a:latin typeface="Courier New" pitchFamily="49" charset="0"/>
                <a:cs typeface="Courier New" pitchFamily="49" charset="0"/>
              </a:rPr>
              <a:t>.  0 tasks queued</a:t>
            </a:r>
          </a:p>
          <a:p>
            <a:pPr defTabSz="895350">
              <a:spcAft>
                <a:spcPts val="600"/>
              </a:spcAft>
              <a:tabLst>
                <a:tab pos="295275" algn="l"/>
                <a:tab pos="601663" algn="l"/>
              </a:tabLst>
            </a:pPr>
            <a:r>
              <a:rPr lang="en-US" sz="1800" b="1" dirty="0">
                <a:solidFill>
                  <a:srgbClr val="00007C"/>
                </a:solidFill>
                <a:latin typeface="Courier New" pitchFamily="49" charset="0"/>
                <a:cs typeface="Courier New" pitchFamily="49" charset="0"/>
              </a:rPr>
              <a:t>10. Average Wait:   5.79 </a:t>
            </a:r>
            <a:r>
              <a:rPr lang="en-US" sz="1800" b="1" dirty="0" err="1">
                <a:solidFill>
                  <a:srgbClr val="00007C"/>
                </a:solidFill>
                <a:latin typeface="Courier New" pitchFamily="49" charset="0"/>
                <a:cs typeface="Courier New" pitchFamily="49" charset="0"/>
              </a:rPr>
              <a:t>secs</a:t>
            </a:r>
            <a:r>
              <a:rPr lang="en-US" sz="1800" b="1" dirty="0">
                <a:solidFill>
                  <a:srgbClr val="00007C"/>
                </a:solidFill>
                <a:latin typeface="Courier New" pitchFamily="49" charset="0"/>
                <a:cs typeface="Courier New" pitchFamily="49" charset="0"/>
              </a:rPr>
              <a:t>.  0 tasks queued</a:t>
            </a:r>
          </a:p>
        </p:txBody>
      </p:sp>
    </p:spTree>
    <p:custDataLst>
      <p:tags r:id="rId1"/>
    </p:custDataLst>
    <p:extLst>
      <p:ext uri="{BB962C8B-B14F-4D97-AF65-F5344CB8AC3E}">
        <p14:creationId xmlns:p14="http://schemas.microsoft.com/office/powerpoint/2010/main" val="1617258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Run 10 simulations of an hour of printing</a:t>
            </a:r>
          </a:p>
          <a:p>
            <a:endParaRPr lang="en-NZ" dirty="0"/>
          </a:p>
          <a:p>
            <a:r>
              <a:rPr lang="en-NZ" dirty="0" err="1" smtClean="0"/>
              <a:t>simulate_hour</a:t>
            </a:r>
            <a:r>
              <a:rPr lang="en-NZ" dirty="0" smtClean="0"/>
              <a:t> function returns a tuple consisting of:</a:t>
            </a:r>
          </a:p>
          <a:p>
            <a:pPr lvl="1"/>
            <a:r>
              <a:rPr lang="en-NZ" dirty="0" smtClean="0"/>
              <a:t>list containing the number of seconds that each print job waited in the queue, and </a:t>
            </a:r>
          </a:p>
          <a:p>
            <a:pPr lvl="1"/>
            <a:r>
              <a:rPr lang="en-NZ" dirty="0"/>
              <a:t>a</a:t>
            </a:r>
            <a:r>
              <a:rPr lang="en-NZ" dirty="0" smtClean="0"/>
              <a:t>n integer representing the number of jobs remaining in the queue</a:t>
            </a:r>
          </a:p>
          <a:p>
            <a:endParaRPr lang="en-NZ" dirty="0"/>
          </a:p>
        </p:txBody>
      </p:sp>
      <p:sp>
        <p:nvSpPr>
          <p:cNvPr id="3" name="Title 2"/>
          <p:cNvSpPr>
            <a:spLocks noGrp="1"/>
          </p:cNvSpPr>
          <p:nvPr>
            <p:ph type="title"/>
          </p:nvPr>
        </p:nvSpPr>
        <p:spPr/>
        <p:txBody>
          <a:bodyPr/>
          <a:lstStyle/>
          <a:p>
            <a:r>
              <a:rPr lang="en-NZ" dirty="0" smtClean="0"/>
              <a:t>Printer Queue Simulation</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6</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
        <p:nvSpPr>
          <p:cNvPr id="6" name="Rectangle 5"/>
          <p:cNvSpPr/>
          <p:nvPr/>
        </p:nvSpPr>
        <p:spPr>
          <a:xfrm>
            <a:off x="838200" y="3581400"/>
            <a:ext cx="7543800" cy="1754326"/>
          </a:xfrm>
          <a:prstGeom prst="rect">
            <a:avLst/>
          </a:prstGeom>
          <a:solidFill>
            <a:schemeClr val="tx2">
              <a:lumMod val="40000"/>
              <a:lumOff val="60000"/>
            </a:schemeClr>
          </a:solidFill>
        </p:spPr>
        <p:txBody>
          <a:bodyPr wrap="square">
            <a:spAutoFit/>
          </a:bodyPr>
          <a:lstStyle/>
          <a:p>
            <a:r>
              <a:rPr lang="en-NZ" dirty="0" err="1"/>
              <a:t>def</a:t>
            </a:r>
            <a:r>
              <a:rPr lang="en-NZ" dirty="0"/>
              <a:t> simulation(ppm):</a:t>
            </a:r>
          </a:p>
          <a:p>
            <a:r>
              <a:rPr lang="en-NZ" dirty="0" smtClean="0"/>
              <a:t>    for </a:t>
            </a:r>
            <a:r>
              <a:rPr lang="en-NZ" dirty="0"/>
              <a:t>n in range(1, 11):</a:t>
            </a:r>
          </a:p>
          <a:p>
            <a:r>
              <a:rPr lang="en-NZ" dirty="0"/>
              <a:t>        </a:t>
            </a:r>
            <a:r>
              <a:rPr lang="en-NZ" dirty="0" err="1"/>
              <a:t>wait_times</a:t>
            </a:r>
            <a:r>
              <a:rPr lang="en-NZ" dirty="0"/>
              <a:t>, </a:t>
            </a:r>
            <a:r>
              <a:rPr lang="en-NZ" dirty="0" err="1"/>
              <a:t>jobs_queued</a:t>
            </a:r>
            <a:r>
              <a:rPr lang="en-NZ" dirty="0"/>
              <a:t> = </a:t>
            </a:r>
            <a:r>
              <a:rPr lang="en-NZ" b="1" dirty="0" err="1" smtClean="0">
                <a:solidFill>
                  <a:srgbClr val="0070C0"/>
                </a:solidFill>
              </a:rPr>
              <a:t>simulate_hour</a:t>
            </a:r>
            <a:r>
              <a:rPr lang="en-NZ" b="1" dirty="0" smtClean="0">
                <a:solidFill>
                  <a:srgbClr val="0070C0"/>
                </a:solidFill>
              </a:rPr>
              <a:t>(ppm)</a:t>
            </a:r>
            <a:endParaRPr lang="en-NZ" b="1" dirty="0">
              <a:solidFill>
                <a:srgbClr val="0070C0"/>
              </a:solidFill>
            </a:endParaRPr>
          </a:p>
          <a:p>
            <a:r>
              <a:rPr lang="en-NZ" dirty="0"/>
              <a:t>        </a:t>
            </a:r>
            <a:r>
              <a:rPr lang="en-NZ" dirty="0" err="1"/>
              <a:t>average_wait</a:t>
            </a:r>
            <a:r>
              <a:rPr lang="en-NZ" dirty="0"/>
              <a:t> = sum(</a:t>
            </a:r>
            <a:r>
              <a:rPr lang="en-NZ" dirty="0" err="1"/>
              <a:t>wait_times</a:t>
            </a:r>
            <a:r>
              <a:rPr lang="en-NZ" dirty="0"/>
              <a:t>) / </a:t>
            </a:r>
            <a:r>
              <a:rPr lang="en-NZ" dirty="0" err="1"/>
              <a:t>len</a:t>
            </a:r>
            <a:r>
              <a:rPr lang="en-NZ" dirty="0"/>
              <a:t>(</a:t>
            </a:r>
            <a:r>
              <a:rPr lang="en-NZ" dirty="0" err="1"/>
              <a:t>wait_times</a:t>
            </a:r>
            <a:r>
              <a:rPr lang="en-NZ" dirty="0"/>
              <a:t>)        </a:t>
            </a:r>
          </a:p>
          <a:p>
            <a:r>
              <a:rPr lang="en-NZ" dirty="0"/>
              <a:t>        print('{:2}. Average Wait: {:6.2f} </a:t>
            </a:r>
            <a:r>
              <a:rPr lang="en-NZ" dirty="0" err="1"/>
              <a:t>secs</a:t>
            </a:r>
            <a:r>
              <a:rPr lang="en-NZ" dirty="0"/>
              <a:t>.  {} tasks </a:t>
            </a:r>
            <a:r>
              <a:rPr lang="en-NZ" dirty="0" err="1"/>
              <a:t>queued'.format</a:t>
            </a:r>
            <a:r>
              <a:rPr lang="en-NZ" dirty="0"/>
              <a:t>(</a:t>
            </a:r>
          </a:p>
          <a:p>
            <a:r>
              <a:rPr lang="en-NZ" dirty="0"/>
              <a:t>            n, </a:t>
            </a:r>
            <a:r>
              <a:rPr lang="en-NZ" dirty="0" err="1"/>
              <a:t>average_wait</a:t>
            </a:r>
            <a:r>
              <a:rPr lang="en-NZ" dirty="0"/>
              <a:t>, </a:t>
            </a:r>
            <a:r>
              <a:rPr lang="en-NZ" dirty="0" err="1"/>
              <a:t>jobs_queued</a:t>
            </a:r>
            <a:r>
              <a:rPr lang="en-NZ" dirty="0"/>
              <a:t>))</a:t>
            </a:r>
          </a:p>
        </p:txBody>
      </p:sp>
    </p:spTree>
    <p:custDataLst>
      <p:tags r:id="rId1"/>
    </p:custDataLst>
    <p:extLst>
      <p:ext uri="{BB962C8B-B14F-4D97-AF65-F5344CB8AC3E}">
        <p14:creationId xmlns:p14="http://schemas.microsoft.com/office/powerpoint/2010/main" val="1235067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NZ"/>
          </a:p>
        </p:txBody>
      </p:sp>
      <p:sp>
        <p:nvSpPr>
          <p:cNvPr id="3" name="Title 2"/>
          <p:cNvSpPr>
            <a:spLocks noGrp="1"/>
          </p:cNvSpPr>
          <p:nvPr>
            <p:ph type="title"/>
          </p:nvPr>
        </p:nvSpPr>
        <p:spPr/>
        <p:txBody>
          <a:bodyPr/>
          <a:lstStyle/>
          <a:p>
            <a:r>
              <a:rPr lang="en-NZ" dirty="0"/>
              <a:t>Printer Queue Simulation</a:t>
            </a:r>
          </a:p>
        </p:txBody>
      </p:sp>
      <p:sp>
        <p:nvSpPr>
          <p:cNvPr id="4" name="Slide Number Placeholder 3"/>
          <p:cNvSpPr>
            <a:spLocks noGrp="1"/>
          </p:cNvSpPr>
          <p:nvPr>
            <p:ph type="sldNum" sz="quarter" idx="4"/>
          </p:nvPr>
        </p:nvSpPr>
        <p:spPr/>
        <p:txBody>
          <a:bodyPr/>
          <a:lstStyle/>
          <a:p>
            <a:fld id="{B6F15528-21DE-4FAA-801E-634DDDAF4B2B}" type="slidenum">
              <a:rPr lang="en-US" smtClean="0"/>
              <a:pPr/>
              <a:t>7</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
        <p:nvSpPr>
          <p:cNvPr id="6" name="Rectangle 5"/>
          <p:cNvSpPr/>
          <p:nvPr/>
        </p:nvSpPr>
        <p:spPr>
          <a:xfrm>
            <a:off x="533400" y="1371600"/>
            <a:ext cx="8001000" cy="5078313"/>
          </a:xfrm>
          <a:prstGeom prst="rect">
            <a:avLst/>
          </a:prstGeom>
          <a:solidFill>
            <a:schemeClr val="tx2">
              <a:lumMod val="40000"/>
              <a:lumOff val="60000"/>
            </a:schemeClr>
          </a:solidFill>
        </p:spPr>
        <p:txBody>
          <a:bodyPr wrap="square">
            <a:spAutoFit/>
          </a:bodyPr>
          <a:lstStyle/>
          <a:p>
            <a:r>
              <a:rPr lang="en-NZ" dirty="0"/>
              <a:t>import </a:t>
            </a:r>
            <a:r>
              <a:rPr lang="en-NZ" dirty="0" smtClean="0"/>
              <a:t>random</a:t>
            </a:r>
            <a:endParaRPr lang="en-NZ" dirty="0"/>
          </a:p>
          <a:p>
            <a:r>
              <a:rPr lang="en-NZ" dirty="0" err="1"/>
              <a:t>def</a:t>
            </a:r>
            <a:r>
              <a:rPr lang="en-NZ" dirty="0"/>
              <a:t> </a:t>
            </a:r>
            <a:r>
              <a:rPr lang="en-NZ" dirty="0" err="1" smtClean="0"/>
              <a:t>simulate_hour</a:t>
            </a:r>
            <a:r>
              <a:rPr lang="en-NZ" dirty="0" smtClean="0"/>
              <a:t>(</a:t>
            </a:r>
            <a:r>
              <a:rPr lang="en-NZ" dirty="0" err="1" smtClean="0"/>
              <a:t>pages_per_minute</a:t>
            </a:r>
            <a:r>
              <a:rPr lang="en-NZ" dirty="0" smtClean="0"/>
              <a:t>):</a:t>
            </a:r>
          </a:p>
          <a:p>
            <a:r>
              <a:rPr lang="en-NZ" dirty="0" smtClean="0"/>
              <a:t>    spooler </a:t>
            </a:r>
            <a:r>
              <a:rPr lang="en-NZ" dirty="0"/>
              <a:t>= queue()</a:t>
            </a:r>
          </a:p>
          <a:p>
            <a:r>
              <a:rPr lang="en-NZ" dirty="0"/>
              <a:t>    </a:t>
            </a:r>
            <a:r>
              <a:rPr lang="en-NZ" dirty="0" err="1"/>
              <a:t>pages_to_print</a:t>
            </a:r>
            <a:r>
              <a:rPr lang="en-NZ" dirty="0"/>
              <a:t> = 0</a:t>
            </a:r>
          </a:p>
          <a:p>
            <a:r>
              <a:rPr lang="en-NZ" dirty="0"/>
              <a:t>    </a:t>
            </a:r>
            <a:r>
              <a:rPr lang="en-NZ" dirty="0" err="1"/>
              <a:t>wait_times</a:t>
            </a:r>
            <a:r>
              <a:rPr lang="en-NZ" dirty="0"/>
              <a:t> = []</a:t>
            </a:r>
          </a:p>
          <a:p>
            <a:r>
              <a:rPr lang="en-NZ" dirty="0"/>
              <a:t>    </a:t>
            </a:r>
          </a:p>
          <a:p>
            <a:r>
              <a:rPr lang="en-NZ" dirty="0"/>
              <a:t>    for </a:t>
            </a:r>
            <a:r>
              <a:rPr lang="en-NZ" dirty="0" err="1" smtClean="0"/>
              <a:t>current_time</a:t>
            </a:r>
            <a:r>
              <a:rPr lang="en-NZ" dirty="0" smtClean="0"/>
              <a:t> in </a:t>
            </a:r>
            <a:r>
              <a:rPr lang="en-NZ" dirty="0"/>
              <a:t>range(3600):</a:t>
            </a:r>
          </a:p>
          <a:p>
            <a:r>
              <a:rPr lang="en-NZ" dirty="0"/>
              <a:t>        if </a:t>
            </a:r>
            <a:r>
              <a:rPr lang="en-NZ" dirty="0" err="1"/>
              <a:t>random.randint</a:t>
            </a:r>
            <a:r>
              <a:rPr lang="en-NZ" dirty="0"/>
              <a:t>(1, 180) == 1</a:t>
            </a:r>
            <a:r>
              <a:rPr lang="en-NZ" dirty="0" smtClean="0"/>
              <a:t>:    </a:t>
            </a:r>
            <a:r>
              <a:rPr lang="en-NZ" dirty="0"/>
              <a:t> </a:t>
            </a:r>
            <a:r>
              <a:rPr lang="en-NZ" dirty="0" smtClean="0"/>
              <a:t>		#</a:t>
            </a:r>
            <a:r>
              <a:rPr lang="en-NZ" dirty="0"/>
              <a:t>add a new job to the print queue</a:t>
            </a:r>
          </a:p>
          <a:p>
            <a:r>
              <a:rPr lang="en-NZ" dirty="0"/>
              <a:t> </a:t>
            </a:r>
            <a:r>
              <a:rPr lang="en-NZ" dirty="0" smtClean="0"/>
              <a:t>           pages </a:t>
            </a:r>
            <a:r>
              <a:rPr lang="en-NZ" dirty="0"/>
              <a:t>= </a:t>
            </a:r>
            <a:r>
              <a:rPr lang="en-NZ" dirty="0" err="1"/>
              <a:t>random.randint</a:t>
            </a:r>
            <a:r>
              <a:rPr lang="en-NZ" dirty="0"/>
              <a:t>(1, 20)</a:t>
            </a:r>
          </a:p>
          <a:p>
            <a:r>
              <a:rPr lang="en-NZ" dirty="0"/>
              <a:t>            </a:t>
            </a:r>
            <a:r>
              <a:rPr lang="en-NZ" dirty="0" err="1"/>
              <a:t>spooler.enqueue</a:t>
            </a:r>
            <a:r>
              <a:rPr lang="en-NZ" dirty="0"/>
              <a:t>((pages, </a:t>
            </a:r>
            <a:r>
              <a:rPr lang="en-NZ" dirty="0" err="1" smtClean="0"/>
              <a:t>current_time</a:t>
            </a:r>
            <a:r>
              <a:rPr lang="en-NZ" dirty="0" smtClean="0"/>
              <a:t>))</a:t>
            </a:r>
            <a:endParaRPr lang="en-NZ" dirty="0"/>
          </a:p>
          <a:p>
            <a:r>
              <a:rPr lang="en-NZ" dirty="0"/>
              <a:t>            </a:t>
            </a:r>
          </a:p>
          <a:p>
            <a:r>
              <a:rPr lang="en-NZ" dirty="0"/>
              <a:t>        if </a:t>
            </a:r>
            <a:r>
              <a:rPr lang="en-NZ" dirty="0" err="1"/>
              <a:t>pages_to_print</a:t>
            </a:r>
            <a:r>
              <a:rPr lang="en-NZ" dirty="0"/>
              <a:t> &lt;= 0 and not </a:t>
            </a:r>
            <a:r>
              <a:rPr lang="en-NZ" dirty="0" err="1"/>
              <a:t>spooler.is_empty</a:t>
            </a:r>
            <a:r>
              <a:rPr lang="en-NZ" dirty="0" smtClean="0"/>
              <a:t>():</a:t>
            </a:r>
            <a:r>
              <a:rPr lang="en-NZ" dirty="0"/>
              <a:t> </a:t>
            </a:r>
            <a:r>
              <a:rPr lang="en-NZ" dirty="0" smtClean="0"/>
              <a:t>    #</a:t>
            </a:r>
            <a:r>
              <a:rPr lang="en-NZ" dirty="0"/>
              <a:t>start printing a new </a:t>
            </a:r>
            <a:r>
              <a:rPr lang="en-NZ" dirty="0" smtClean="0"/>
              <a:t>job</a:t>
            </a:r>
            <a:endParaRPr lang="en-NZ" dirty="0"/>
          </a:p>
          <a:p>
            <a:r>
              <a:rPr lang="en-NZ" dirty="0" smtClean="0"/>
              <a:t>            </a:t>
            </a:r>
            <a:r>
              <a:rPr lang="en-NZ" dirty="0" err="1" smtClean="0"/>
              <a:t>pages_to_print</a:t>
            </a:r>
            <a:r>
              <a:rPr lang="en-NZ" dirty="0"/>
              <a:t>, </a:t>
            </a:r>
            <a:r>
              <a:rPr lang="en-NZ" dirty="0" err="1"/>
              <a:t>start_time</a:t>
            </a:r>
            <a:r>
              <a:rPr lang="en-NZ" dirty="0"/>
              <a:t> = </a:t>
            </a:r>
            <a:r>
              <a:rPr lang="en-NZ" dirty="0" err="1"/>
              <a:t>spooler.dequeue</a:t>
            </a:r>
            <a:r>
              <a:rPr lang="en-NZ" dirty="0"/>
              <a:t>()</a:t>
            </a:r>
          </a:p>
          <a:p>
            <a:r>
              <a:rPr lang="en-NZ" dirty="0"/>
              <a:t>            </a:t>
            </a:r>
            <a:r>
              <a:rPr lang="en-NZ" dirty="0" err="1"/>
              <a:t>wait_times</a:t>
            </a:r>
            <a:r>
              <a:rPr lang="en-NZ" dirty="0"/>
              <a:t> += </a:t>
            </a:r>
            <a:r>
              <a:rPr lang="en-NZ" dirty="0" smtClean="0"/>
              <a:t>[</a:t>
            </a:r>
            <a:r>
              <a:rPr lang="en-NZ" dirty="0" err="1"/>
              <a:t>current_time</a:t>
            </a:r>
            <a:r>
              <a:rPr lang="en-NZ" dirty="0"/>
              <a:t> </a:t>
            </a:r>
            <a:r>
              <a:rPr lang="en-NZ" dirty="0" smtClean="0"/>
              <a:t>- </a:t>
            </a:r>
            <a:r>
              <a:rPr lang="en-NZ" dirty="0" err="1"/>
              <a:t>start_time</a:t>
            </a:r>
            <a:r>
              <a:rPr lang="en-NZ" dirty="0"/>
              <a:t>]</a:t>
            </a:r>
          </a:p>
          <a:p>
            <a:r>
              <a:rPr lang="en-NZ" dirty="0"/>
              <a:t>        </a:t>
            </a:r>
          </a:p>
          <a:p>
            <a:r>
              <a:rPr lang="en-NZ" dirty="0"/>
              <a:t>        </a:t>
            </a:r>
            <a:r>
              <a:rPr lang="en-NZ" dirty="0" err="1"/>
              <a:t>pages_to_print</a:t>
            </a:r>
            <a:r>
              <a:rPr lang="en-NZ" dirty="0"/>
              <a:t> -= </a:t>
            </a:r>
            <a:r>
              <a:rPr lang="en-NZ" dirty="0" err="1" smtClean="0"/>
              <a:t>pages_per_minute</a:t>
            </a:r>
            <a:r>
              <a:rPr lang="en-NZ" dirty="0" smtClean="0"/>
              <a:t> / 60	#pages printed each second</a:t>
            </a:r>
          </a:p>
          <a:p>
            <a:endParaRPr lang="en-NZ" dirty="0"/>
          </a:p>
          <a:p>
            <a:r>
              <a:rPr lang="en-NZ" dirty="0"/>
              <a:t>    return (</a:t>
            </a:r>
            <a:r>
              <a:rPr lang="en-NZ" dirty="0" err="1"/>
              <a:t>wait_times</a:t>
            </a:r>
            <a:r>
              <a:rPr lang="en-NZ" dirty="0"/>
              <a:t>, </a:t>
            </a:r>
            <a:r>
              <a:rPr lang="en-NZ" dirty="0" err="1" smtClean="0"/>
              <a:t>spooler.size</a:t>
            </a:r>
            <a:r>
              <a:rPr lang="en-NZ" dirty="0"/>
              <a:t>())</a:t>
            </a:r>
          </a:p>
        </p:txBody>
      </p:sp>
    </p:spTree>
    <p:custDataLst>
      <p:tags r:id="rId1"/>
    </p:custDataLst>
    <p:extLst>
      <p:ext uri="{BB962C8B-B14F-4D97-AF65-F5344CB8AC3E}">
        <p14:creationId xmlns:p14="http://schemas.microsoft.com/office/powerpoint/2010/main" val="2459536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3000"/>
            <a:ext cx="4267200" cy="5410200"/>
          </a:xfrm>
        </p:spPr>
        <p:txBody>
          <a:bodyPr/>
          <a:lstStyle/>
          <a:p>
            <a:pPr marL="0" indent="0">
              <a:buNone/>
            </a:pPr>
            <a:r>
              <a:rPr lang="en-NZ" dirty="0" smtClean="0"/>
              <a:t>One possible implementation of the ADT Queue is given here.  </a:t>
            </a:r>
          </a:p>
          <a:p>
            <a:pPr marL="0" indent="0">
              <a:buNone/>
            </a:pPr>
            <a:endParaRPr lang="en-NZ" dirty="0"/>
          </a:p>
          <a:p>
            <a:pPr marL="0" indent="0">
              <a:buNone/>
            </a:pPr>
            <a:r>
              <a:rPr lang="en-NZ" dirty="0" smtClean="0"/>
              <a:t>Is it possible to make a more efficient implementation?</a:t>
            </a:r>
          </a:p>
          <a:p>
            <a:pPr marL="0" indent="0">
              <a:buNone/>
            </a:pPr>
            <a:endParaRPr lang="en-NZ" dirty="0" smtClean="0"/>
          </a:p>
          <a:p>
            <a:pPr marL="0" indent="0">
              <a:buNone/>
            </a:pPr>
            <a:r>
              <a:rPr lang="en-NZ" dirty="0" smtClean="0"/>
              <a:t>Discuss in groups how you might improve the implementation of the Queue ADT in Python.</a:t>
            </a:r>
            <a:endParaRPr lang="en-NZ" dirty="0"/>
          </a:p>
        </p:txBody>
      </p:sp>
      <p:sp>
        <p:nvSpPr>
          <p:cNvPr id="3" name="Title 2"/>
          <p:cNvSpPr>
            <a:spLocks noGrp="1"/>
          </p:cNvSpPr>
          <p:nvPr>
            <p:ph type="title"/>
          </p:nvPr>
        </p:nvSpPr>
        <p:spPr>
          <a:solidFill>
            <a:srgbClr val="00B0F0"/>
          </a:solidFill>
        </p:spPr>
        <p:txBody>
          <a:bodyPr/>
          <a:lstStyle/>
          <a:p>
            <a:r>
              <a:rPr lang="en-NZ" dirty="0" smtClean="0"/>
              <a:t>Exercise</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8</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
        <p:nvSpPr>
          <p:cNvPr id="6" name="Rectangle 5"/>
          <p:cNvSpPr/>
          <p:nvPr/>
        </p:nvSpPr>
        <p:spPr>
          <a:xfrm>
            <a:off x="4419600" y="1219198"/>
            <a:ext cx="4572000" cy="5324535"/>
          </a:xfrm>
          <a:prstGeom prst="rect">
            <a:avLst/>
          </a:prstGeom>
          <a:solidFill>
            <a:schemeClr val="tx2">
              <a:lumMod val="40000"/>
              <a:lumOff val="60000"/>
            </a:schemeClr>
          </a:solidFill>
        </p:spPr>
        <p:txBody>
          <a:bodyPr>
            <a:spAutoFit/>
          </a:bodyPr>
          <a:lstStyle/>
          <a:p>
            <a:pPr defTabSz="895350">
              <a:spcAft>
                <a:spcPts val="600"/>
              </a:spcAft>
              <a:tabLst>
                <a:tab pos="295275" algn="l"/>
                <a:tab pos="601663" algn="l"/>
              </a:tabLst>
            </a:pPr>
            <a:r>
              <a:rPr lang="en-US" dirty="0"/>
              <a:t>class </a:t>
            </a:r>
            <a:r>
              <a:rPr lang="en-US" dirty="0" smtClean="0"/>
              <a:t>QueueV1</a:t>
            </a:r>
            <a:r>
              <a:rPr lang="en-US" dirty="0"/>
              <a:t>:</a:t>
            </a:r>
          </a:p>
          <a:p>
            <a:pPr defTabSz="895350">
              <a:spcAft>
                <a:spcPts val="600"/>
              </a:spcAft>
              <a:tabLst>
                <a:tab pos="295275" algn="l"/>
                <a:tab pos="601663" algn="l"/>
              </a:tabLst>
            </a:pPr>
            <a:r>
              <a:rPr lang="en-US" dirty="0"/>
              <a:t>	</a:t>
            </a:r>
            <a:r>
              <a:rPr lang="en-US" dirty="0" err="1"/>
              <a:t>def</a:t>
            </a:r>
            <a:r>
              <a:rPr lang="en-US" dirty="0"/>
              <a:t> __</a:t>
            </a:r>
            <a:r>
              <a:rPr lang="en-US" dirty="0" err="1"/>
              <a:t>init</a:t>
            </a:r>
            <a:r>
              <a:rPr lang="en-US" dirty="0"/>
              <a:t>__(self):</a:t>
            </a:r>
          </a:p>
          <a:p>
            <a:pPr defTabSz="895350">
              <a:spcAft>
                <a:spcPts val="600"/>
              </a:spcAft>
              <a:tabLst>
                <a:tab pos="295275" algn="l"/>
                <a:tab pos="601663" algn="l"/>
              </a:tabLst>
            </a:pPr>
            <a:r>
              <a:rPr lang="en-US" dirty="0"/>
              <a:t>		</a:t>
            </a:r>
            <a:r>
              <a:rPr lang="en-US" dirty="0" err="1"/>
              <a:t>self.items</a:t>
            </a:r>
            <a:r>
              <a:rPr lang="en-US" dirty="0"/>
              <a:t> = []</a:t>
            </a:r>
          </a:p>
          <a:p>
            <a:pPr defTabSz="895350">
              <a:spcAft>
                <a:spcPts val="600"/>
              </a:spcAft>
              <a:tabLst>
                <a:tab pos="295275" algn="l"/>
                <a:tab pos="601663" algn="l"/>
              </a:tabLst>
            </a:pPr>
            <a:r>
              <a:rPr lang="en-US" dirty="0"/>
              <a:t>	</a:t>
            </a:r>
          </a:p>
          <a:p>
            <a:pPr defTabSz="895350">
              <a:spcAft>
                <a:spcPts val="600"/>
              </a:spcAft>
              <a:tabLst>
                <a:tab pos="295275" algn="l"/>
                <a:tab pos="601663" algn="l"/>
              </a:tabLst>
            </a:pPr>
            <a:r>
              <a:rPr lang="en-US" dirty="0"/>
              <a:t>	</a:t>
            </a:r>
            <a:r>
              <a:rPr lang="en-US" dirty="0" err="1"/>
              <a:t>def</a:t>
            </a:r>
            <a:r>
              <a:rPr lang="en-US" dirty="0"/>
              <a:t> </a:t>
            </a:r>
            <a:r>
              <a:rPr lang="en-US" dirty="0" err="1"/>
              <a:t>is_empty</a:t>
            </a:r>
            <a:r>
              <a:rPr lang="en-US" dirty="0"/>
              <a:t>(self):</a:t>
            </a:r>
          </a:p>
          <a:p>
            <a:pPr defTabSz="895350">
              <a:spcAft>
                <a:spcPts val="600"/>
              </a:spcAft>
              <a:tabLst>
                <a:tab pos="295275" algn="l"/>
                <a:tab pos="601663" algn="l"/>
              </a:tabLst>
            </a:pPr>
            <a:r>
              <a:rPr lang="en-US" dirty="0"/>
              <a:t>		return </a:t>
            </a:r>
            <a:r>
              <a:rPr lang="en-US" dirty="0" err="1"/>
              <a:t>self.items</a:t>
            </a:r>
            <a:r>
              <a:rPr lang="en-US" dirty="0"/>
              <a:t> == []</a:t>
            </a:r>
          </a:p>
          <a:p>
            <a:pPr defTabSz="895350">
              <a:spcAft>
                <a:spcPts val="600"/>
              </a:spcAft>
              <a:tabLst>
                <a:tab pos="295275" algn="l"/>
                <a:tab pos="601663" algn="l"/>
              </a:tabLst>
            </a:pPr>
            <a:endParaRPr lang="en-US" dirty="0"/>
          </a:p>
          <a:p>
            <a:pPr defTabSz="895350">
              <a:spcAft>
                <a:spcPts val="600"/>
              </a:spcAft>
              <a:tabLst>
                <a:tab pos="295275" algn="l"/>
                <a:tab pos="601663" algn="l"/>
              </a:tabLst>
            </a:pPr>
            <a:r>
              <a:rPr lang="en-US" dirty="0"/>
              <a:t>	</a:t>
            </a:r>
            <a:r>
              <a:rPr lang="en-US" dirty="0" err="1"/>
              <a:t>def</a:t>
            </a:r>
            <a:r>
              <a:rPr lang="en-US" dirty="0"/>
              <a:t> </a:t>
            </a:r>
            <a:r>
              <a:rPr lang="en-US" dirty="0" err="1" smtClean="0"/>
              <a:t>enqueue</a:t>
            </a:r>
            <a:r>
              <a:rPr lang="en-US" dirty="0" smtClean="0"/>
              <a:t>(self</a:t>
            </a:r>
            <a:r>
              <a:rPr lang="en-US" dirty="0"/>
              <a:t>, item):</a:t>
            </a:r>
          </a:p>
          <a:p>
            <a:pPr defTabSz="895350">
              <a:spcAft>
                <a:spcPts val="600"/>
              </a:spcAft>
              <a:tabLst>
                <a:tab pos="295275" algn="l"/>
                <a:tab pos="601663" algn="l"/>
              </a:tabLst>
            </a:pPr>
            <a:r>
              <a:rPr lang="en-US" dirty="0"/>
              <a:t>		</a:t>
            </a:r>
            <a:r>
              <a:rPr lang="en-US" dirty="0" err="1"/>
              <a:t>self.items.insert</a:t>
            </a:r>
            <a:r>
              <a:rPr lang="en-US" dirty="0"/>
              <a:t>(0,item)</a:t>
            </a:r>
          </a:p>
          <a:p>
            <a:pPr defTabSz="895350">
              <a:spcAft>
                <a:spcPts val="600"/>
              </a:spcAft>
              <a:tabLst>
                <a:tab pos="295275" algn="l"/>
                <a:tab pos="601663" algn="l"/>
              </a:tabLst>
            </a:pPr>
            <a:endParaRPr lang="en-US" dirty="0"/>
          </a:p>
          <a:p>
            <a:pPr defTabSz="895350">
              <a:spcAft>
                <a:spcPts val="600"/>
              </a:spcAft>
              <a:tabLst>
                <a:tab pos="295275" algn="l"/>
                <a:tab pos="601663" algn="l"/>
              </a:tabLst>
            </a:pPr>
            <a:r>
              <a:rPr lang="en-US" dirty="0"/>
              <a:t>	</a:t>
            </a:r>
            <a:r>
              <a:rPr lang="en-US" dirty="0" err="1"/>
              <a:t>def</a:t>
            </a:r>
            <a:r>
              <a:rPr lang="en-US" dirty="0"/>
              <a:t> </a:t>
            </a:r>
            <a:r>
              <a:rPr lang="en-US" dirty="0" err="1" smtClean="0"/>
              <a:t>dequeue</a:t>
            </a:r>
            <a:r>
              <a:rPr lang="en-US" dirty="0" smtClean="0"/>
              <a:t>(self</a:t>
            </a:r>
            <a:r>
              <a:rPr lang="en-US" dirty="0"/>
              <a:t>):</a:t>
            </a:r>
          </a:p>
          <a:p>
            <a:pPr defTabSz="895350">
              <a:spcAft>
                <a:spcPts val="600"/>
              </a:spcAft>
              <a:tabLst>
                <a:tab pos="295275" algn="l"/>
                <a:tab pos="601663" algn="l"/>
              </a:tabLst>
            </a:pPr>
            <a:r>
              <a:rPr lang="en-US" dirty="0"/>
              <a:t>		return </a:t>
            </a:r>
            <a:r>
              <a:rPr lang="en-US" dirty="0" err="1"/>
              <a:t>self.items.pop</a:t>
            </a:r>
            <a:r>
              <a:rPr lang="en-US" dirty="0" smtClean="0"/>
              <a:t>()</a:t>
            </a:r>
            <a:endParaRPr lang="en-US" dirty="0"/>
          </a:p>
          <a:p>
            <a:pPr defTabSz="895350">
              <a:spcAft>
                <a:spcPts val="600"/>
              </a:spcAft>
              <a:tabLst>
                <a:tab pos="295275" algn="l"/>
                <a:tab pos="601663" algn="l"/>
              </a:tabLst>
            </a:pPr>
            <a:endParaRPr lang="en-US" dirty="0"/>
          </a:p>
          <a:p>
            <a:pPr defTabSz="895350">
              <a:spcAft>
                <a:spcPts val="600"/>
              </a:spcAft>
              <a:tabLst>
                <a:tab pos="295275" algn="l"/>
                <a:tab pos="601663" algn="l"/>
              </a:tabLst>
            </a:pPr>
            <a:r>
              <a:rPr lang="en-US" dirty="0"/>
              <a:t>	</a:t>
            </a:r>
            <a:r>
              <a:rPr lang="en-US" dirty="0" err="1"/>
              <a:t>def</a:t>
            </a:r>
            <a:r>
              <a:rPr lang="en-US" dirty="0"/>
              <a:t> size(self):</a:t>
            </a:r>
          </a:p>
          <a:p>
            <a:pPr defTabSz="895350">
              <a:spcAft>
                <a:spcPts val="600"/>
              </a:spcAft>
              <a:tabLst>
                <a:tab pos="295275" algn="l"/>
                <a:tab pos="601663" algn="l"/>
              </a:tabLst>
            </a:pPr>
            <a:r>
              <a:rPr lang="en-US" dirty="0"/>
              <a:t>		return </a:t>
            </a:r>
            <a:r>
              <a:rPr lang="en-US" dirty="0" err="1"/>
              <a:t>len</a:t>
            </a:r>
            <a:r>
              <a:rPr lang="en-US" dirty="0"/>
              <a:t>(</a:t>
            </a:r>
            <a:r>
              <a:rPr lang="en-US" dirty="0" err="1"/>
              <a:t>self.items</a:t>
            </a:r>
            <a:r>
              <a:rPr lang="en-US" dirty="0"/>
              <a:t>)</a:t>
            </a:r>
          </a:p>
        </p:txBody>
      </p:sp>
    </p:spTree>
    <p:custDataLst>
      <p:tags r:id="rId1"/>
    </p:custDataLst>
    <p:extLst>
      <p:ext uri="{BB962C8B-B14F-4D97-AF65-F5344CB8AC3E}">
        <p14:creationId xmlns:p14="http://schemas.microsoft.com/office/powerpoint/2010/main" val="34519662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A Python list is used to store the data</a:t>
            </a:r>
          </a:p>
          <a:p>
            <a:pPr lvl="1"/>
            <a:r>
              <a:rPr lang="en-NZ" dirty="0" smtClean="0"/>
              <a:t>Create an initially empty list of a given size</a:t>
            </a:r>
          </a:p>
          <a:p>
            <a:pPr lvl="1"/>
            <a:r>
              <a:rPr lang="en-NZ" dirty="0" smtClean="0"/>
              <a:t>Treat the list as if it were circular</a:t>
            </a:r>
          </a:p>
          <a:p>
            <a:pPr lvl="1"/>
            <a:r>
              <a:rPr lang="en-NZ" dirty="0" smtClean="0"/>
              <a:t>Keep index of the front of the queue</a:t>
            </a:r>
          </a:p>
          <a:p>
            <a:pPr lvl="1"/>
            <a:r>
              <a:rPr lang="en-NZ" dirty="0" smtClean="0"/>
              <a:t>Keep index of the back of the queue</a:t>
            </a:r>
          </a:p>
          <a:p>
            <a:endParaRPr lang="en-NZ" dirty="0" smtClean="0"/>
          </a:p>
          <a:p>
            <a:r>
              <a:rPr lang="en-NZ" dirty="0" err="1" smtClean="0"/>
              <a:t>Enqueue</a:t>
            </a:r>
            <a:r>
              <a:rPr lang="en-NZ" dirty="0" smtClean="0"/>
              <a:t> and </a:t>
            </a:r>
            <a:r>
              <a:rPr lang="en-NZ" dirty="0" err="1" smtClean="0"/>
              <a:t>Dequeue</a:t>
            </a:r>
            <a:endParaRPr lang="en-NZ" dirty="0"/>
          </a:p>
          <a:p>
            <a:pPr lvl="1"/>
            <a:r>
              <a:rPr lang="en-NZ" dirty="0" smtClean="0"/>
              <a:t>Items are </a:t>
            </a:r>
            <a:r>
              <a:rPr lang="en-NZ" dirty="0" err="1" smtClean="0"/>
              <a:t>enqueued</a:t>
            </a:r>
            <a:r>
              <a:rPr lang="en-NZ" dirty="0" smtClean="0"/>
              <a:t> at the back</a:t>
            </a:r>
          </a:p>
          <a:p>
            <a:pPr lvl="1"/>
            <a:r>
              <a:rPr lang="en-NZ" dirty="0" smtClean="0"/>
              <a:t>Items are </a:t>
            </a:r>
            <a:r>
              <a:rPr lang="en-NZ" dirty="0" err="1" smtClean="0"/>
              <a:t>dequeued</a:t>
            </a:r>
            <a:r>
              <a:rPr lang="en-NZ" dirty="0" smtClean="0"/>
              <a:t> at the front</a:t>
            </a:r>
          </a:p>
          <a:p>
            <a:endParaRPr lang="en-NZ" dirty="0"/>
          </a:p>
        </p:txBody>
      </p:sp>
      <p:sp>
        <p:nvSpPr>
          <p:cNvPr id="3" name="Title 2"/>
          <p:cNvSpPr>
            <a:spLocks noGrp="1"/>
          </p:cNvSpPr>
          <p:nvPr>
            <p:ph type="title"/>
          </p:nvPr>
        </p:nvSpPr>
        <p:spPr/>
        <p:txBody>
          <a:bodyPr/>
          <a:lstStyle/>
          <a:p>
            <a:r>
              <a:rPr lang="en-NZ" dirty="0" smtClean="0"/>
              <a:t>Circular Queue</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9</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grpSp>
        <p:nvGrpSpPr>
          <p:cNvPr id="6" name="Group 5"/>
          <p:cNvGrpSpPr/>
          <p:nvPr/>
        </p:nvGrpSpPr>
        <p:grpSpPr>
          <a:xfrm>
            <a:off x="5835476" y="1143000"/>
            <a:ext cx="3029619" cy="1820978"/>
            <a:chOff x="5076056" y="1268760"/>
            <a:chExt cx="3429000" cy="2057400"/>
          </a:xfrm>
        </p:grpSpPr>
        <p:pic>
          <p:nvPicPr>
            <p:cNvPr id="7" name="Picture 6"/>
            <p:cNvPicPr>
              <a:picLocks noChangeAspect="1"/>
            </p:cNvPicPr>
            <p:nvPr/>
          </p:nvPicPr>
          <p:blipFill>
            <a:blip r:embed="rId3"/>
            <a:stretch>
              <a:fillRect/>
            </a:stretch>
          </p:blipFill>
          <p:spPr>
            <a:xfrm>
              <a:off x="5076056" y="1268760"/>
              <a:ext cx="3429000" cy="2057400"/>
            </a:xfrm>
            <a:prstGeom prst="rect">
              <a:avLst/>
            </a:prstGeom>
            <a:ln>
              <a:solidFill>
                <a:srgbClr val="0000FF"/>
              </a:solidFill>
            </a:ln>
          </p:spPr>
        </p:pic>
        <p:pic>
          <p:nvPicPr>
            <p:cNvPr id="8" name="Picture 7"/>
            <p:cNvPicPr>
              <a:picLocks noChangeAspect="1"/>
            </p:cNvPicPr>
            <p:nvPr/>
          </p:nvPicPr>
          <p:blipFill>
            <a:blip r:embed="rId4"/>
            <a:stretch>
              <a:fillRect/>
            </a:stretch>
          </p:blipFill>
          <p:spPr>
            <a:xfrm>
              <a:off x="7400633" y="1762656"/>
              <a:ext cx="432048" cy="667711"/>
            </a:xfrm>
            <a:prstGeom prst="rect">
              <a:avLst/>
            </a:prstGeom>
            <a:ln>
              <a:solidFill>
                <a:srgbClr val="0000FF"/>
              </a:solidFill>
            </a:ln>
          </p:spPr>
        </p:pic>
      </p:grpSp>
      <p:grpSp>
        <p:nvGrpSpPr>
          <p:cNvPr id="9" name="Group 8"/>
          <p:cNvGrpSpPr/>
          <p:nvPr/>
        </p:nvGrpSpPr>
        <p:grpSpPr>
          <a:xfrm>
            <a:off x="5813834" y="3124200"/>
            <a:ext cx="3072901" cy="1479545"/>
            <a:chOff x="5148064" y="3501008"/>
            <a:chExt cx="3441700" cy="2019300"/>
          </a:xfrm>
        </p:grpSpPr>
        <p:pic>
          <p:nvPicPr>
            <p:cNvPr id="10" name="Picture 9"/>
            <p:cNvPicPr>
              <a:picLocks noChangeAspect="1"/>
            </p:cNvPicPr>
            <p:nvPr/>
          </p:nvPicPr>
          <p:blipFill>
            <a:blip r:embed="rId5"/>
            <a:stretch>
              <a:fillRect/>
            </a:stretch>
          </p:blipFill>
          <p:spPr>
            <a:xfrm>
              <a:off x="5148064" y="3501008"/>
              <a:ext cx="3441700" cy="2019300"/>
            </a:xfrm>
            <a:prstGeom prst="rect">
              <a:avLst/>
            </a:prstGeom>
            <a:ln>
              <a:solidFill>
                <a:srgbClr val="0000FF"/>
              </a:solidFill>
            </a:ln>
          </p:spPr>
        </p:pic>
        <p:pic>
          <p:nvPicPr>
            <p:cNvPr id="11" name="Picture 10"/>
            <p:cNvPicPr>
              <a:picLocks noChangeAspect="1"/>
            </p:cNvPicPr>
            <p:nvPr/>
          </p:nvPicPr>
          <p:blipFill>
            <a:blip r:embed="rId4"/>
            <a:stretch>
              <a:fillRect/>
            </a:stretch>
          </p:blipFill>
          <p:spPr>
            <a:xfrm>
              <a:off x="5477624" y="3984744"/>
              <a:ext cx="432048" cy="667711"/>
            </a:xfrm>
            <a:prstGeom prst="rect">
              <a:avLst/>
            </a:prstGeom>
            <a:ln>
              <a:solidFill>
                <a:srgbClr val="0000FF"/>
              </a:solidFill>
            </a:ln>
          </p:spPr>
        </p:pic>
      </p:grpSp>
      <p:grpSp>
        <p:nvGrpSpPr>
          <p:cNvPr id="12" name="Group 11"/>
          <p:cNvGrpSpPr/>
          <p:nvPr/>
        </p:nvGrpSpPr>
        <p:grpSpPr>
          <a:xfrm>
            <a:off x="5813833" y="4724400"/>
            <a:ext cx="3072901" cy="1820978"/>
            <a:chOff x="6660232" y="3645024"/>
            <a:chExt cx="1872208" cy="1080120"/>
          </a:xfrm>
        </p:grpSpPr>
        <p:pic>
          <p:nvPicPr>
            <p:cNvPr id="13" name="Picture 12"/>
            <p:cNvPicPr>
              <a:picLocks noChangeAspect="1"/>
            </p:cNvPicPr>
            <p:nvPr/>
          </p:nvPicPr>
          <p:blipFill>
            <a:blip r:embed="rId5"/>
            <a:stretch>
              <a:fillRect/>
            </a:stretch>
          </p:blipFill>
          <p:spPr>
            <a:xfrm>
              <a:off x="6660232" y="3645024"/>
              <a:ext cx="1872208" cy="1080120"/>
            </a:xfrm>
            <a:prstGeom prst="rect">
              <a:avLst/>
            </a:prstGeom>
            <a:ln>
              <a:solidFill>
                <a:srgbClr val="0000FF"/>
              </a:solidFill>
            </a:ln>
          </p:spPr>
        </p:pic>
        <p:pic>
          <p:nvPicPr>
            <p:cNvPr id="14" name="Picture 13"/>
            <p:cNvPicPr>
              <a:picLocks noChangeAspect="1"/>
            </p:cNvPicPr>
            <p:nvPr/>
          </p:nvPicPr>
          <p:blipFill>
            <a:blip r:embed="rId4"/>
            <a:stretch>
              <a:fillRect/>
            </a:stretch>
          </p:blipFill>
          <p:spPr>
            <a:xfrm>
              <a:off x="6777744" y="4294378"/>
              <a:ext cx="274195" cy="416684"/>
            </a:xfrm>
            <a:prstGeom prst="rect">
              <a:avLst/>
            </a:prstGeom>
            <a:ln>
              <a:noFill/>
            </a:ln>
          </p:spPr>
        </p:pic>
        <p:pic>
          <p:nvPicPr>
            <p:cNvPr id="15" name="Picture 14"/>
            <p:cNvPicPr>
              <a:picLocks noChangeAspect="1"/>
            </p:cNvPicPr>
            <p:nvPr/>
          </p:nvPicPr>
          <p:blipFill>
            <a:blip r:embed="rId6"/>
            <a:stretch>
              <a:fillRect/>
            </a:stretch>
          </p:blipFill>
          <p:spPr>
            <a:xfrm>
              <a:off x="7052423" y="4302018"/>
              <a:ext cx="274195" cy="388873"/>
            </a:xfrm>
            <a:prstGeom prst="rect">
              <a:avLst/>
            </a:prstGeom>
            <a:ln>
              <a:noFill/>
            </a:ln>
          </p:spPr>
        </p:pic>
      </p:grpSp>
    </p:spTree>
    <p:custDataLst>
      <p:tags r:id="rId1"/>
    </p:custDataLst>
    <p:extLst>
      <p:ext uri="{BB962C8B-B14F-4D97-AF65-F5344CB8AC3E}">
        <p14:creationId xmlns:p14="http://schemas.microsoft.com/office/powerpoint/2010/main" val="217583100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8.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9.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Composite">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Composite">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mposite">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100000"/>
                <a:shade val="80000"/>
                <a:satMod val="110000"/>
                <a:lumMod val="80000"/>
              </a:schemeClr>
            </a:gs>
            <a:gs pos="79000">
              <a:schemeClr val="phClr">
                <a:tint val="100000"/>
                <a:shade val="90000"/>
                <a:satMod val="105000"/>
                <a:lumMod val="100000"/>
              </a:schemeClr>
            </a:gs>
            <a:gs pos="100000">
              <a:schemeClr val="phClr">
                <a:tint val="95000"/>
                <a:shade val="100000"/>
                <a:satMod val="110000"/>
                <a:lumMod val="115000"/>
              </a:schemeClr>
            </a:gs>
          </a:gsLst>
          <a:lin ang="5400000" scaled="0"/>
        </a:gradFill>
        <a:gradFill rotWithShape="1">
          <a:gsLst>
            <a:gs pos="0">
              <a:schemeClr val="phClr">
                <a:tint val="90000"/>
                <a:shade val="100000"/>
                <a:satMod val="100000"/>
                <a:lumMod val="110000"/>
              </a:schemeClr>
            </a:gs>
            <a:gs pos="83000">
              <a:schemeClr val="phClr">
                <a:shade val="75000"/>
                <a:satMod val="200000"/>
              </a:schemeClr>
            </a:gs>
            <a:gs pos="100000">
              <a:schemeClr val="phClr">
                <a:shade val="90000"/>
                <a:satMod val="200000"/>
              </a:schemeClr>
            </a:gs>
          </a:gsLst>
          <a:path path="circle">
            <a:fillToRect l="75000" t="100000" b="3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Composite</Template>
  <TotalTime>15336</TotalTime>
  <Words>984</Words>
  <Application>Microsoft Office PowerPoint</Application>
  <PresentationFormat>On-screen Show (4:3)</PresentationFormat>
  <Paragraphs>217</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Composite</vt:lpstr>
      <vt:lpstr>COMPSCI 107 Computer Science Fundamentals</vt:lpstr>
      <vt:lpstr>ADT - Queue</vt:lpstr>
      <vt:lpstr>Queue Implementation</vt:lpstr>
      <vt:lpstr>Example: Printer Queue Simulation</vt:lpstr>
      <vt:lpstr>Printer Queue Simulation</vt:lpstr>
      <vt:lpstr>Printer Queue Simulation</vt:lpstr>
      <vt:lpstr>Printer Queue Simulation</vt:lpstr>
      <vt:lpstr>Exercise</vt:lpstr>
      <vt:lpstr>Circular Queue</vt:lpstr>
      <vt:lpstr>Exercise</vt:lpstr>
      <vt:lpstr>Exercise</vt:lpstr>
      <vt:lpstr>Exercise</vt:lpstr>
      <vt:lpstr>ADT Deque</vt:lpstr>
      <vt:lpstr>Exercise</vt:lpstr>
      <vt:lpstr>Bob – Weird Al Yankovic</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COMPSCI 107 Computer Science Fundamentals</dc:title>
  <dc:creator>Andrew Luxton-Reilly</dc:creator>
  <cp:lastModifiedBy>Andrew Luxton-Reilly</cp:lastModifiedBy>
  <cp:revision>188</cp:revision>
  <cp:lastPrinted>2014-07-24T22:32:59Z</cp:lastPrinted>
  <dcterms:created xsi:type="dcterms:W3CDTF">2006-08-16T00:00:00Z</dcterms:created>
  <dcterms:modified xsi:type="dcterms:W3CDTF">2015-03-29T20:20:08Z</dcterms:modified>
</cp:coreProperties>
</file>