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394" r:id="rId2"/>
    <p:sldId id="468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6" r:id="rId11"/>
    <p:sldId id="478" r:id="rId12"/>
    <p:sldId id="479" r:id="rId13"/>
    <p:sldId id="488" r:id="rId14"/>
    <p:sldId id="489" r:id="rId15"/>
    <p:sldId id="480" r:id="rId16"/>
    <p:sldId id="477" r:id="rId17"/>
    <p:sldId id="481" r:id="rId18"/>
    <p:sldId id="482" r:id="rId19"/>
    <p:sldId id="483" r:id="rId20"/>
    <p:sldId id="487" r:id="rId21"/>
    <p:sldId id="486" r:id="rId22"/>
    <p:sldId id="485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516" autoAdjust="0"/>
  </p:normalViewPr>
  <p:slideViewPr>
    <p:cSldViewPr>
      <p:cViewPr varScale="1">
        <p:scale>
          <a:sx n="59" d="100"/>
          <a:sy n="59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27/03/2015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27/03/2015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24587F61-EB5E-435D-8B40-92B65B0F67A7}" type="datetime1">
              <a:rPr lang="en-US" smtClean="0"/>
              <a:t>3/27/2015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ADE-6553-4764-BFFC-1C76CD2547AC}" type="datetime1">
              <a:rPr lang="en-US" smtClean="0"/>
              <a:t>3/27/2015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2A26-A3B8-4672-A65E-025EED94205E}" type="datetime1">
              <a:rPr lang="en-US" smtClean="0"/>
              <a:t>3/27/2015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3A5D66-3DFE-4AF0-A9E7-23BCF0517BFC}" type="datetime1">
              <a:rPr lang="en-US" smtClean="0"/>
              <a:t>3/27/2015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35FCC9F5-BC15-4097-B6B5-7A33E56060B1}" type="datetime1">
              <a:rPr lang="en-US" smtClean="0"/>
              <a:t>3/27/2015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EAB7-E0F3-40C6-981D-BB70FF90B000}" type="datetime1">
              <a:rPr lang="en-US" smtClean="0"/>
              <a:t>3/27/2015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3F59-65E6-4431-ADDE-29F526A1F546}" type="datetime1">
              <a:rPr lang="en-US" smtClean="0"/>
              <a:t>3/27/2015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02CB-856C-4574-A21D-6D53613079D0}" type="datetime1">
              <a:rPr lang="en-US" smtClean="0"/>
              <a:t>3/27/2015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970F-7CE3-4EA0-B52C-8B9B211452FD}" type="datetime1">
              <a:rPr lang="en-US" smtClean="0"/>
              <a:t>3/27/2015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9EA2-A19E-4ABC-9F4B-A6E4F453CEF9}" type="datetime1">
              <a:rPr lang="en-US" smtClean="0"/>
              <a:t>3/27/2015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CFA9-FA3F-4665-BE14-A443EBA867AA}" type="datetime1">
              <a:rPr lang="en-US" smtClean="0"/>
              <a:t>3/27/2015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29EB4EA-2430-4B81-A3C9-4F73C20C06F9}" type="datetime1">
              <a:rPr lang="en-US" smtClean="0"/>
              <a:t>3/27/2015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12 – ADTs and Stacks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37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Ordered collection of data</a:t>
            </a:r>
          </a:p>
          <a:p>
            <a:pPr lvl="1"/>
            <a:r>
              <a:rPr lang="en-NZ" dirty="0" smtClean="0"/>
              <a:t>Addition of items and removal of items happens at the same end</a:t>
            </a:r>
          </a:p>
          <a:p>
            <a:pPr lvl="1"/>
            <a:r>
              <a:rPr lang="en-NZ" dirty="0" smtClean="0"/>
              <a:t>Top of the stack</a:t>
            </a:r>
          </a:p>
          <a:p>
            <a:endParaRPr lang="en-NZ" dirty="0"/>
          </a:p>
          <a:p>
            <a:r>
              <a:rPr lang="en-NZ" dirty="0" smtClean="0"/>
              <a:t>Remove data in reverse order of data added</a:t>
            </a:r>
          </a:p>
          <a:p>
            <a:pPr lvl="1"/>
            <a:r>
              <a:rPr lang="en-NZ" dirty="0" smtClean="0"/>
              <a:t>Last in first out (LIFO) </a:t>
            </a:r>
          </a:p>
          <a:p>
            <a:pPr lvl="1"/>
            <a:endParaRPr lang="en-NZ" dirty="0"/>
          </a:p>
          <a:p>
            <a:r>
              <a:rPr lang="en-NZ" dirty="0" smtClean="0"/>
              <a:t>Operations</a:t>
            </a:r>
          </a:p>
          <a:p>
            <a:pPr lvl="1"/>
            <a:r>
              <a:rPr lang="en-NZ" dirty="0" smtClean="0"/>
              <a:t>Push</a:t>
            </a:r>
          </a:p>
          <a:p>
            <a:pPr lvl="1"/>
            <a:r>
              <a:rPr lang="en-NZ" dirty="0" smtClean="0"/>
              <a:t>Pop</a:t>
            </a:r>
          </a:p>
          <a:p>
            <a:pPr lvl="1"/>
            <a:r>
              <a:rPr lang="en-NZ" dirty="0" smtClean="0"/>
              <a:t>Peek</a:t>
            </a:r>
          </a:p>
          <a:p>
            <a:pPr lvl="1"/>
            <a:r>
              <a:rPr lang="en-NZ" dirty="0" err="1" smtClean="0"/>
              <a:t>Is_empty</a:t>
            </a:r>
            <a:endParaRPr lang="en-NZ" dirty="0" smtClean="0"/>
          </a:p>
          <a:p>
            <a:pPr lvl="1"/>
            <a:r>
              <a:rPr lang="en-NZ" dirty="0" smtClean="0"/>
              <a:t>Size</a:t>
            </a:r>
          </a:p>
          <a:p>
            <a:pPr lvl="1"/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ADT - Stack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2082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4267200" cy="5410200"/>
          </a:xfrm>
        </p:spPr>
        <p:txBody>
          <a:bodyPr/>
          <a:lstStyle/>
          <a:p>
            <a:r>
              <a:rPr lang="en-NZ" dirty="0" smtClean="0"/>
              <a:t>Implementation using Python list</a:t>
            </a:r>
          </a:p>
          <a:p>
            <a:endParaRPr lang="en-NZ" dirty="0"/>
          </a:p>
          <a:p>
            <a:r>
              <a:rPr lang="en-NZ" dirty="0" smtClean="0"/>
              <a:t>What is the big-O of push()?</a:t>
            </a:r>
          </a:p>
          <a:p>
            <a:endParaRPr lang="en-NZ" dirty="0"/>
          </a:p>
          <a:p>
            <a:r>
              <a:rPr lang="en-NZ" dirty="0" smtClean="0"/>
              <a:t>What is the big-O of pop()?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Stack Implementation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1219198"/>
            <a:ext cx="4572000" cy="532453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class StackV1: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__</a:t>
            </a:r>
            <a:r>
              <a:rPr lang="en-US" b="1" dirty="0" err="1"/>
              <a:t>init</a:t>
            </a:r>
            <a:r>
              <a:rPr lang="en-US" b="1" dirty="0"/>
              <a:t>__(self):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</a:t>
            </a:r>
            <a:r>
              <a:rPr lang="en-US" b="1" dirty="0" err="1"/>
              <a:t>self.items</a:t>
            </a:r>
            <a:r>
              <a:rPr lang="en-US" b="1" dirty="0"/>
              <a:t> = []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b="1" dirty="0" err="1"/>
              <a:t>is_empty</a:t>
            </a:r>
            <a:r>
              <a:rPr lang="en-US" b="1" dirty="0"/>
              <a:t>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return </a:t>
            </a:r>
            <a:r>
              <a:rPr lang="en-US" b="1" dirty="0" err="1"/>
              <a:t>self.items</a:t>
            </a:r>
            <a:r>
              <a:rPr lang="en-US" b="1" dirty="0"/>
              <a:t> == []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endParaRPr lang="en-US" b="1" dirty="0"/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push(self, item):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</a:t>
            </a:r>
            <a:r>
              <a:rPr lang="en-US" b="1" dirty="0" err="1"/>
              <a:t>self.items.insert</a:t>
            </a:r>
            <a:r>
              <a:rPr lang="en-US" b="1" dirty="0"/>
              <a:t>(0,item)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endParaRPr lang="en-US" b="1" dirty="0"/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pop(self):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return </a:t>
            </a:r>
            <a:r>
              <a:rPr lang="en-US" b="1" dirty="0" err="1"/>
              <a:t>self.items.pop</a:t>
            </a:r>
            <a:r>
              <a:rPr lang="en-US" b="1" dirty="0"/>
              <a:t>(0)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endParaRPr lang="en-US" b="1" dirty="0"/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size(self):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return </a:t>
            </a:r>
            <a:r>
              <a:rPr lang="en-US" b="1" dirty="0" err="1"/>
              <a:t>len</a:t>
            </a:r>
            <a:r>
              <a:rPr lang="en-US" b="1" dirty="0"/>
              <a:t>(</a:t>
            </a:r>
            <a:r>
              <a:rPr lang="en-US" b="1" dirty="0" err="1"/>
              <a:t>self.items</a:t>
            </a:r>
            <a:r>
              <a:rPr lang="en-US" b="1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911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4267200" cy="5410200"/>
          </a:xfrm>
        </p:spPr>
        <p:txBody>
          <a:bodyPr/>
          <a:lstStyle/>
          <a:p>
            <a:r>
              <a:rPr lang="en-NZ" dirty="0" smtClean="0"/>
              <a:t>Implementation using Python list</a:t>
            </a:r>
          </a:p>
          <a:p>
            <a:endParaRPr lang="en-NZ" dirty="0"/>
          </a:p>
          <a:p>
            <a:r>
              <a:rPr lang="en-NZ" dirty="0" smtClean="0"/>
              <a:t>What is the big-O of push()?</a:t>
            </a:r>
          </a:p>
          <a:p>
            <a:endParaRPr lang="en-NZ" dirty="0"/>
          </a:p>
          <a:p>
            <a:r>
              <a:rPr lang="en-NZ" dirty="0" smtClean="0"/>
              <a:t>What is the big-O of pop()?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Stack Implementation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1219198"/>
            <a:ext cx="4572000" cy="532453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class StackV2: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__</a:t>
            </a:r>
            <a:r>
              <a:rPr lang="en-US" b="1" dirty="0" err="1"/>
              <a:t>init</a:t>
            </a:r>
            <a:r>
              <a:rPr lang="en-US" b="1" dirty="0"/>
              <a:t>__(self):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</a:t>
            </a:r>
            <a:r>
              <a:rPr lang="en-US" b="1" dirty="0" err="1"/>
              <a:t>self.items</a:t>
            </a:r>
            <a:r>
              <a:rPr lang="en-US" b="1" dirty="0"/>
              <a:t> = []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b="1" dirty="0" err="1"/>
              <a:t>is_empty</a:t>
            </a:r>
            <a:r>
              <a:rPr lang="en-US" b="1" dirty="0"/>
              <a:t>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return </a:t>
            </a:r>
            <a:r>
              <a:rPr lang="en-US" b="1" dirty="0" err="1"/>
              <a:t>self.items</a:t>
            </a:r>
            <a:r>
              <a:rPr lang="en-US" b="1" dirty="0"/>
              <a:t> == []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endParaRPr lang="en-US" b="1" dirty="0"/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push(self, item):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</a:t>
            </a:r>
            <a:r>
              <a:rPr lang="en-US" b="1" dirty="0" err="1"/>
              <a:t>self.items.append</a:t>
            </a:r>
            <a:r>
              <a:rPr lang="en-US" b="1" dirty="0"/>
              <a:t>(item)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endParaRPr lang="en-US" b="1" dirty="0"/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pop(self):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return </a:t>
            </a:r>
            <a:r>
              <a:rPr lang="en-US" b="1" dirty="0" err="1"/>
              <a:t>self.items.pop</a:t>
            </a:r>
            <a:r>
              <a:rPr lang="en-US" b="1" dirty="0"/>
              <a:t>()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endParaRPr lang="en-US" b="1" dirty="0"/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</a:t>
            </a:r>
            <a:r>
              <a:rPr lang="en-US" b="1" dirty="0" err="1"/>
              <a:t>def</a:t>
            </a:r>
            <a:r>
              <a:rPr lang="en-US" b="1" dirty="0"/>
              <a:t> size(self):</a:t>
            </a:r>
          </a:p>
          <a:p>
            <a:pPr defTabSz="895350">
              <a:spcAft>
                <a:spcPts val="600"/>
              </a:spcAft>
              <a:tabLst>
                <a:tab pos="295275" algn="l"/>
                <a:tab pos="601663" algn="l"/>
              </a:tabLst>
            </a:pPr>
            <a:r>
              <a:rPr lang="en-US" b="1" dirty="0"/>
              <a:t>		return </a:t>
            </a:r>
            <a:r>
              <a:rPr lang="en-US" b="1" dirty="0" err="1"/>
              <a:t>len</a:t>
            </a:r>
            <a:r>
              <a:rPr lang="en-US" b="1" dirty="0"/>
              <a:t>(</a:t>
            </a:r>
            <a:r>
              <a:rPr lang="en-US" b="1" dirty="0" err="1"/>
              <a:t>self.items</a:t>
            </a:r>
            <a:r>
              <a:rPr lang="en-US" b="1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0145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Many computer languages use braces to signify start and end</a:t>
            </a:r>
          </a:p>
          <a:p>
            <a:pPr lvl="1"/>
            <a:r>
              <a:rPr lang="en-NZ" dirty="0" smtClean="0"/>
              <a:t>They need to be matched to be correct</a:t>
            </a:r>
          </a:p>
          <a:p>
            <a:pPr lvl="1"/>
            <a:r>
              <a:rPr lang="en-NZ" dirty="0" smtClean="0"/>
              <a:t>They need to be nested correctly</a:t>
            </a:r>
          </a:p>
          <a:p>
            <a:endParaRPr lang="en-NZ" dirty="0" smtClean="0"/>
          </a:p>
          <a:p>
            <a:r>
              <a:rPr lang="en-NZ" dirty="0" smtClean="0"/>
              <a:t>Stacks can be used to determine correct use of braces</a:t>
            </a:r>
          </a:p>
          <a:p>
            <a:endParaRPr lang="en-NZ" dirty="0"/>
          </a:p>
          <a:p>
            <a:r>
              <a:rPr lang="en-NZ" dirty="0" smtClean="0"/>
              <a:t>Algorithm:</a:t>
            </a:r>
          </a:p>
          <a:p>
            <a:pPr lvl="1"/>
            <a:r>
              <a:rPr lang="en-NZ" dirty="0" smtClean="0"/>
              <a:t>Add each open brace to the stack</a:t>
            </a:r>
          </a:p>
          <a:p>
            <a:pPr lvl="1"/>
            <a:r>
              <a:rPr lang="en-NZ" dirty="0" smtClean="0"/>
              <a:t>When a closing brace is encountered, check to see if a matching brace is on the top of the stack</a:t>
            </a:r>
          </a:p>
          <a:p>
            <a:pPr lvl="1"/>
            <a:r>
              <a:rPr lang="en-NZ" dirty="0" smtClean="0"/>
              <a:t>When the last token is checked, the stack should be empty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Checking braces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848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Use a stack to check if the braces are used correctly in the following strings.  Show the state of the stack after each stack operation.</a:t>
            </a:r>
          </a:p>
          <a:p>
            <a:endParaRPr lang="en-NZ" dirty="0"/>
          </a:p>
          <a:p>
            <a:r>
              <a:rPr lang="en-NZ" sz="4800" dirty="0" smtClean="0"/>
              <a:t>( ( ) )</a:t>
            </a:r>
          </a:p>
          <a:p>
            <a:r>
              <a:rPr lang="en-NZ" sz="4800" dirty="0" smtClean="0"/>
              <a:t>( ( ) (</a:t>
            </a:r>
          </a:p>
          <a:p>
            <a:r>
              <a:rPr lang="en-NZ" sz="4800" dirty="0" smtClean="0"/>
              <a:t>[ ( ) { } ]</a:t>
            </a:r>
          </a:p>
          <a:p>
            <a:r>
              <a:rPr lang="en-NZ" sz="4800" dirty="0" smtClean="0"/>
              <a:t>[ [ ( ) ] [ { } ] )</a:t>
            </a:r>
            <a:endParaRPr lang="en-NZ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5341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To be done after class:  Write </a:t>
            </a:r>
            <a:r>
              <a:rPr lang="en-NZ" dirty="0" smtClean="0"/>
              <a:t>a program that uses a Stack to check if an input string has correctly matching braces</a:t>
            </a:r>
          </a:p>
          <a:p>
            <a:endParaRPr lang="en-NZ" dirty="0"/>
          </a:p>
          <a:p>
            <a:r>
              <a:rPr lang="en-NZ" dirty="0" err="1" smtClean="0"/>
              <a:t>check_braces</a:t>
            </a:r>
            <a:r>
              <a:rPr lang="en-NZ" dirty="0" smtClean="0"/>
              <a:t>(‘(this) [is] {best} ([done] {with} (stacks))’)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9104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Standard mathematics represents expressions using infix notation</a:t>
            </a:r>
          </a:p>
          <a:p>
            <a:pPr lvl="1"/>
            <a:r>
              <a:rPr lang="en-NZ" dirty="0" smtClean="0"/>
              <a:t>Operators appear between the operands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marL="228600" lvl="1" indent="0">
              <a:buNone/>
            </a:pPr>
            <a:endParaRPr lang="en-NZ" dirty="0" smtClean="0"/>
          </a:p>
          <a:p>
            <a:r>
              <a:rPr lang="en-NZ" dirty="0" smtClean="0"/>
              <a:t>Postfix notation puts the operator after the operands</a:t>
            </a:r>
          </a:p>
          <a:p>
            <a:pPr lvl="1"/>
            <a:r>
              <a:rPr lang="en-NZ" dirty="0" smtClean="0"/>
              <a:t>No brackets are needed to specify order of precedence</a:t>
            </a:r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Postfix expressions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393810" y="2050700"/>
            <a:ext cx="4120938" cy="1631217"/>
            <a:chOff x="2422838" y="1819869"/>
            <a:chExt cx="4120938" cy="1631217"/>
          </a:xfrm>
        </p:grpSpPr>
        <p:sp>
          <p:nvSpPr>
            <p:cNvPr id="6" name="TextBox 5"/>
            <p:cNvSpPr txBox="1"/>
            <p:nvPr/>
          </p:nvSpPr>
          <p:spPr>
            <a:xfrm>
              <a:off x="3657600" y="2743200"/>
              <a:ext cx="16514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4000" dirty="0" smtClean="0"/>
                <a:t>4   +   5</a:t>
              </a:r>
              <a:endParaRPr lang="en-NZ" sz="4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22838" y="2281535"/>
              <a:ext cx="12347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2400" dirty="0" smtClean="0"/>
                <a:t>operand</a:t>
              </a:r>
              <a:endParaRPr lang="en-NZ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09014" y="2281534"/>
              <a:ext cx="12347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2400" dirty="0" smtClean="0"/>
                <a:t>operand</a:t>
              </a:r>
              <a:endParaRPr lang="en-NZ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44830" y="1819869"/>
              <a:ext cx="1276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2400" dirty="0" smtClean="0"/>
                <a:t>operator</a:t>
              </a:r>
              <a:endParaRPr lang="en-NZ" sz="2400" dirty="0"/>
            </a:p>
          </p:txBody>
        </p:sp>
        <p:cxnSp>
          <p:nvCxnSpPr>
            <p:cNvPr id="11" name="Straight Arrow Connector 10"/>
            <p:cNvCxnSpPr>
              <a:stCxn id="7" idx="2"/>
              <a:endCxn id="6" idx="1"/>
            </p:cNvCxnSpPr>
            <p:nvPr/>
          </p:nvCxnSpPr>
          <p:spPr>
            <a:xfrm>
              <a:off x="3040219" y="2743200"/>
              <a:ext cx="617381" cy="3539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6" idx="0"/>
            </p:cNvCxnSpPr>
            <p:nvPr/>
          </p:nvCxnSpPr>
          <p:spPr>
            <a:xfrm flipH="1">
              <a:off x="4483307" y="2281535"/>
              <a:ext cx="1" cy="4616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  <a:endCxn id="6" idx="3"/>
            </p:cNvCxnSpPr>
            <p:nvPr/>
          </p:nvCxnSpPr>
          <p:spPr>
            <a:xfrm flipH="1">
              <a:off x="5309014" y="2743199"/>
              <a:ext cx="617381" cy="35394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3628571" y="5029200"/>
            <a:ext cx="16514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4000" dirty="0" smtClean="0"/>
              <a:t>4   5   +</a:t>
            </a:r>
            <a:endParaRPr lang="en-N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2530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Convert the following infix expressions into postfix notation</a:t>
            </a:r>
          </a:p>
          <a:p>
            <a:endParaRPr lang="en-NZ" dirty="0"/>
          </a:p>
          <a:p>
            <a:r>
              <a:rPr lang="en-NZ" dirty="0" smtClean="0"/>
              <a:t>4 * 5 – 2 * 8 – 1</a:t>
            </a:r>
          </a:p>
          <a:p>
            <a:endParaRPr lang="en-NZ" dirty="0" smtClean="0"/>
          </a:p>
          <a:p>
            <a:r>
              <a:rPr lang="en-NZ" dirty="0" smtClean="0"/>
              <a:t>1 – 4 + 2 * 3 * 5</a:t>
            </a:r>
          </a:p>
          <a:p>
            <a:endParaRPr lang="en-NZ" dirty="0" smtClean="0"/>
          </a:p>
          <a:p>
            <a:r>
              <a:rPr lang="en-NZ" dirty="0" smtClean="0"/>
              <a:t>9 – 6 / 4 + 2 * (2 + 3)</a:t>
            </a:r>
          </a:p>
          <a:p>
            <a:endParaRPr lang="en-NZ" dirty="0" smtClean="0"/>
          </a:p>
          <a:p>
            <a:r>
              <a:rPr lang="en-NZ" dirty="0" smtClean="0"/>
              <a:t>2 * ((4 + 2) * 3 + 2) – 1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65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 stack can be used in the algorithm to convert infix to postfix</a:t>
            </a:r>
          </a:p>
          <a:p>
            <a:pPr lvl="1"/>
            <a:r>
              <a:rPr lang="en-NZ" dirty="0" smtClean="0"/>
              <a:t>Divide expression into tokens</a:t>
            </a:r>
          </a:p>
          <a:p>
            <a:pPr lvl="1"/>
            <a:r>
              <a:rPr lang="en-NZ" dirty="0" smtClean="0"/>
              <a:t>Operators: +. -, *, /</a:t>
            </a:r>
          </a:p>
          <a:p>
            <a:pPr lvl="1"/>
            <a:r>
              <a:rPr lang="en-NZ" dirty="0" smtClean="0"/>
              <a:t>Operands: single digits</a:t>
            </a:r>
          </a:p>
          <a:p>
            <a:pPr lvl="1"/>
            <a:r>
              <a:rPr lang="en-NZ" dirty="0" smtClean="0"/>
              <a:t>Other tokens: brackets</a:t>
            </a:r>
          </a:p>
          <a:p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Converting from infix to postfix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41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Create a stack to store operators and a list for the output tokens</a:t>
            </a:r>
          </a:p>
          <a:p>
            <a:r>
              <a:rPr lang="en-NZ" dirty="0"/>
              <a:t>Scan the tokens from left to right</a:t>
            </a:r>
          </a:p>
          <a:p>
            <a:r>
              <a:rPr lang="en-NZ" dirty="0"/>
              <a:t>If the token is an operand, add it to the output list</a:t>
            </a:r>
          </a:p>
          <a:p>
            <a:r>
              <a:rPr lang="en-NZ" dirty="0"/>
              <a:t>If the token is a left parenthesis, push it to the operator stack</a:t>
            </a:r>
          </a:p>
          <a:p>
            <a:r>
              <a:rPr lang="en-NZ" dirty="0"/>
              <a:t>If the token is a right parenthesis, pop the operator stack until the left parenthesis is removed.  Append each operator to the output list</a:t>
            </a:r>
          </a:p>
          <a:p>
            <a:r>
              <a:rPr lang="en-NZ" dirty="0"/>
              <a:t>If the token is an operator, push it onto the operator stack.  But first, remove any operators that have higher or equal precedence and append them to the output list</a:t>
            </a:r>
          </a:p>
          <a:p>
            <a:r>
              <a:rPr lang="en-NZ" dirty="0"/>
              <a:t>When there are no more tokens, remove operators on the stack and append to the output list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Algorithm for converting infix to postfix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8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Modularity</a:t>
            </a:r>
          </a:p>
          <a:p>
            <a:pPr lvl="1"/>
            <a:r>
              <a:rPr lang="en-NZ" dirty="0" smtClean="0"/>
              <a:t>Divide the program into smaller parts</a:t>
            </a:r>
          </a:p>
          <a:p>
            <a:endParaRPr lang="en-NZ" dirty="0"/>
          </a:p>
          <a:p>
            <a:r>
              <a:rPr lang="en-NZ" dirty="0" smtClean="0"/>
              <a:t>Advantages</a:t>
            </a:r>
          </a:p>
          <a:p>
            <a:pPr lvl="1"/>
            <a:r>
              <a:rPr lang="en-NZ" dirty="0" smtClean="0"/>
              <a:t>Keeps the complexity </a:t>
            </a:r>
            <a:r>
              <a:rPr lang="en-NZ" dirty="0" err="1" smtClean="0"/>
              <a:t>managable</a:t>
            </a:r>
            <a:endParaRPr lang="en-NZ" dirty="0" smtClean="0"/>
          </a:p>
          <a:p>
            <a:pPr lvl="1"/>
            <a:r>
              <a:rPr lang="en-NZ" dirty="0" smtClean="0"/>
              <a:t>Isolates errors</a:t>
            </a:r>
            <a:r>
              <a:rPr lang="en-NZ" dirty="0"/>
              <a:t> </a:t>
            </a:r>
            <a:r>
              <a:rPr lang="en-NZ" dirty="0" smtClean="0"/>
              <a:t>(parts can be tested independently)</a:t>
            </a:r>
          </a:p>
          <a:p>
            <a:pPr lvl="1"/>
            <a:r>
              <a:rPr lang="en-NZ" dirty="0" smtClean="0"/>
              <a:t>Can replace parts easily</a:t>
            </a:r>
          </a:p>
          <a:p>
            <a:pPr lvl="1"/>
            <a:r>
              <a:rPr lang="en-NZ" dirty="0" smtClean="0"/>
              <a:t>Eliminates redundancies (each part takes care of own data)</a:t>
            </a:r>
          </a:p>
          <a:p>
            <a:endParaRPr lang="en-NZ" dirty="0" smtClean="0"/>
          </a:p>
          <a:p>
            <a:r>
              <a:rPr lang="en-NZ" dirty="0" smtClean="0"/>
              <a:t>Easier to write, Easier to read, Easier to test, easier to modify</a:t>
            </a:r>
          </a:p>
          <a:p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Software Engineering Design Principle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26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Show the operator stack and the output list at every step as the following infix expression is converted to postfix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2456022"/>
            <a:ext cx="4277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12 / </a:t>
            </a:r>
            <a:r>
              <a:rPr lang="en-US" sz="3600" dirty="0" smtClean="0"/>
              <a:t>( 3 </a:t>
            </a:r>
            <a:r>
              <a:rPr lang="en-US" sz="3600" dirty="0"/>
              <a:t>+ </a:t>
            </a:r>
            <a:r>
              <a:rPr lang="en-US" sz="3600" dirty="0" smtClean="0"/>
              <a:t>4 ) </a:t>
            </a:r>
            <a:r>
              <a:rPr lang="en-US" sz="3600" dirty="0"/>
              <a:t>* </a:t>
            </a:r>
            <a:r>
              <a:rPr lang="en-US" sz="3600" dirty="0" smtClean="0"/>
              <a:t>2 + 4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8075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Create an empty stack</a:t>
            </a:r>
          </a:p>
          <a:p>
            <a:r>
              <a:rPr lang="en-NZ" dirty="0" smtClean="0"/>
              <a:t>Scan the list of tokens from left to right</a:t>
            </a:r>
          </a:p>
          <a:p>
            <a:r>
              <a:rPr lang="en-NZ" dirty="0" smtClean="0"/>
              <a:t>If the token is an operand, push it to the operand stack</a:t>
            </a:r>
          </a:p>
          <a:p>
            <a:r>
              <a:rPr lang="en-NZ" dirty="0" smtClean="0"/>
              <a:t>If the token is an operator, pop the stack twice</a:t>
            </a:r>
          </a:p>
          <a:p>
            <a:pPr lvl="1"/>
            <a:r>
              <a:rPr lang="en-NZ" dirty="0" smtClean="0"/>
              <a:t>The first element popped is the right operand</a:t>
            </a:r>
          </a:p>
          <a:p>
            <a:pPr lvl="1"/>
            <a:r>
              <a:rPr lang="en-NZ" dirty="0" smtClean="0"/>
              <a:t>The second element popped is the left operand</a:t>
            </a:r>
          </a:p>
          <a:p>
            <a:r>
              <a:rPr lang="en-NZ" dirty="0" smtClean="0"/>
              <a:t>Apply the operator to the operands and push the result onto the stack</a:t>
            </a:r>
          </a:p>
          <a:p>
            <a:r>
              <a:rPr lang="en-NZ" dirty="0" smtClean="0"/>
              <a:t>When there are no more tokens, the stack should contain the result.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Evaluating postfix expressions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52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152400" y="11430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Following the algorithm </a:t>
            </a:r>
            <a:r>
              <a:rPr lang="en-US" dirty="0" smtClean="0">
                <a:solidFill>
                  <a:srgbClr val="000090"/>
                </a:solidFill>
              </a:rPr>
              <a:t>to evaluate postfix expressions, </a:t>
            </a:r>
            <a:r>
              <a:rPr lang="en-US" dirty="0">
                <a:solidFill>
                  <a:srgbClr val="000090"/>
                </a:solidFill>
              </a:rPr>
              <a:t>show the </a:t>
            </a:r>
            <a:r>
              <a:rPr lang="en-US" dirty="0" smtClean="0"/>
              <a:t>operand stack</a:t>
            </a:r>
            <a:r>
              <a:rPr lang="en-US" dirty="0">
                <a:solidFill>
                  <a:srgbClr val="000090"/>
                </a:solidFill>
              </a:rPr>
              <a:t>, and the token being processed (at each step) as the following postfix expression is </a:t>
            </a:r>
            <a:r>
              <a:rPr lang="en-US" dirty="0" smtClean="0">
                <a:solidFill>
                  <a:srgbClr val="000090"/>
                </a:solidFill>
              </a:rPr>
              <a:t>evaluated: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2971800"/>
            <a:ext cx="5908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7 </a:t>
            </a:r>
            <a:r>
              <a:rPr lang="en-US" sz="3600" dirty="0" smtClean="0">
                <a:solidFill>
                  <a:srgbClr val="0000FF"/>
                </a:solidFill>
              </a:rPr>
              <a:t>   12    8    9    -    *    </a:t>
            </a:r>
            <a:r>
              <a:rPr lang="en-US" sz="3600" dirty="0">
                <a:solidFill>
                  <a:srgbClr val="0000FF"/>
                </a:solidFill>
              </a:rPr>
              <a:t>3 </a:t>
            </a:r>
            <a:r>
              <a:rPr lang="en-US" sz="3600" dirty="0" smtClean="0">
                <a:solidFill>
                  <a:srgbClr val="0000FF"/>
                </a:solidFill>
              </a:rPr>
              <a:t>   /    +  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55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Hide implementation within the module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415533"/>
            <a:ext cx="739139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NZ" dirty="0" smtClean="0"/>
              <a:t>Task that requires module A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2514600"/>
            <a:ext cx="739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/>
              <a:t>Interface for module A</a:t>
            </a:r>
            <a:endParaRPr lang="en-NZ" b="1" dirty="0"/>
          </a:p>
        </p:txBody>
      </p:sp>
      <p:sp>
        <p:nvSpPr>
          <p:cNvPr id="8" name="Rectangle 7"/>
          <p:cNvSpPr/>
          <p:nvPr/>
        </p:nvSpPr>
        <p:spPr>
          <a:xfrm>
            <a:off x="990600" y="3352800"/>
            <a:ext cx="3382128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/>
              <a:t>Implementation X</a:t>
            </a:r>
            <a:endParaRPr lang="en-NZ" b="1" dirty="0"/>
          </a:p>
        </p:txBody>
      </p:sp>
      <p:sp>
        <p:nvSpPr>
          <p:cNvPr id="10" name="Rectangle 9"/>
          <p:cNvSpPr/>
          <p:nvPr/>
        </p:nvSpPr>
        <p:spPr>
          <a:xfrm>
            <a:off x="4999872" y="3352800"/>
            <a:ext cx="3382128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/>
              <a:t>Implementation Y</a:t>
            </a:r>
            <a:endParaRPr lang="en-NZ" b="1" dirty="0"/>
          </a:p>
        </p:txBody>
      </p:sp>
      <p:sp>
        <p:nvSpPr>
          <p:cNvPr id="11" name="Down Arrow 10"/>
          <p:cNvSpPr/>
          <p:nvPr/>
        </p:nvSpPr>
        <p:spPr>
          <a:xfrm>
            <a:off x="1905000" y="1784865"/>
            <a:ext cx="533400" cy="72973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Down Arrow 11"/>
          <p:cNvSpPr/>
          <p:nvPr/>
        </p:nvSpPr>
        <p:spPr>
          <a:xfrm>
            <a:off x="2743200" y="1784865"/>
            <a:ext cx="533400" cy="72973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Down Arrow 12"/>
          <p:cNvSpPr/>
          <p:nvPr/>
        </p:nvSpPr>
        <p:spPr>
          <a:xfrm>
            <a:off x="6157536" y="1779226"/>
            <a:ext cx="533400" cy="72973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Down Arrow 13"/>
          <p:cNvSpPr/>
          <p:nvPr/>
        </p:nvSpPr>
        <p:spPr>
          <a:xfrm>
            <a:off x="7162800" y="1784865"/>
            <a:ext cx="533400" cy="72973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TextBox 14"/>
          <p:cNvSpPr txBox="1"/>
          <p:nvPr/>
        </p:nvSpPr>
        <p:spPr>
          <a:xfrm>
            <a:off x="3956132" y="1959427"/>
            <a:ext cx="14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function calls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5834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Separates the purpose from the implementation</a:t>
            </a:r>
          </a:p>
          <a:p>
            <a:endParaRPr lang="en-NZ" dirty="0"/>
          </a:p>
          <a:p>
            <a:r>
              <a:rPr lang="en-NZ" dirty="0" smtClean="0"/>
              <a:t>Procedural abstraction</a:t>
            </a:r>
          </a:p>
          <a:p>
            <a:pPr lvl="1"/>
            <a:r>
              <a:rPr lang="en-NZ" dirty="0" smtClean="0"/>
              <a:t>Specification (function header and return type) separate from implementation</a:t>
            </a:r>
          </a:p>
          <a:p>
            <a:pPr lvl="1"/>
            <a:r>
              <a:rPr lang="en-NZ" dirty="0" smtClean="0"/>
              <a:t>Can replace implementation if required</a:t>
            </a:r>
          </a:p>
          <a:p>
            <a:pPr lvl="1"/>
            <a:endParaRPr lang="en-NZ" dirty="0"/>
          </a:p>
          <a:p>
            <a:r>
              <a:rPr lang="en-NZ" dirty="0" smtClean="0"/>
              <a:t>Data Abstraction</a:t>
            </a:r>
          </a:p>
          <a:p>
            <a:pPr lvl="1"/>
            <a:r>
              <a:rPr lang="en-NZ" dirty="0" smtClean="0"/>
              <a:t>Think about what can be done with the data, separate from how it is done</a:t>
            </a:r>
          </a:p>
          <a:p>
            <a:pPr lvl="1"/>
            <a:endParaRPr lang="en-NZ" dirty="0"/>
          </a:p>
          <a:p>
            <a:r>
              <a:rPr lang="en-NZ" dirty="0" smtClean="0"/>
              <a:t>Example:</a:t>
            </a:r>
          </a:p>
          <a:p>
            <a:pPr lvl="1"/>
            <a:r>
              <a:rPr lang="en-NZ" dirty="0" smtClean="0"/>
              <a:t>Mapping of keys to values</a:t>
            </a:r>
          </a:p>
          <a:p>
            <a:pPr lvl="1"/>
            <a:r>
              <a:rPr lang="en-NZ" dirty="0" smtClean="0"/>
              <a:t>Use two parallel lists</a:t>
            </a:r>
          </a:p>
          <a:p>
            <a:pPr lvl="1"/>
            <a:r>
              <a:rPr lang="en-NZ" dirty="0" smtClean="0"/>
              <a:t>Use a dictionary</a:t>
            </a:r>
          </a:p>
          <a:p>
            <a:pPr lvl="1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Abstraction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8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collection of data and a set of operations on that data</a:t>
            </a:r>
          </a:p>
          <a:p>
            <a:pPr lvl="1"/>
            <a:r>
              <a:rPr lang="en-NZ" dirty="0" smtClean="0"/>
              <a:t>Specifications of an ADT focus on what the operations are</a:t>
            </a:r>
          </a:p>
          <a:p>
            <a:pPr lvl="1"/>
            <a:r>
              <a:rPr lang="en-NZ" dirty="0" smtClean="0"/>
              <a:t>Implementation is not specified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ADT is not a data structure</a:t>
            </a:r>
            <a:endParaRPr lang="en-NZ" dirty="0"/>
          </a:p>
          <a:p>
            <a:pPr lvl="1"/>
            <a:r>
              <a:rPr lang="en-NZ" dirty="0" smtClean="0"/>
              <a:t>Data structure is a construct within a programming language</a:t>
            </a:r>
          </a:p>
          <a:p>
            <a:pPr lvl="1"/>
            <a:r>
              <a:rPr lang="en-NZ" dirty="0" smtClean="0"/>
              <a:t>List, tuple, dictionary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Abstract Data Type (ADT)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9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1036"/>
          <p:cNvSpPr txBox="1">
            <a:spLocks noChangeArrowheads="1"/>
          </p:cNvSpPr>
          <p:nvPr/>
        </p:nvSpPr>
        <p:spPr>
          <a:xfrm>
            <a:off x="467544" y="1988840"/>
            <a:ext cx="3024336" cy="18158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2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mtClean="0">
                <a:solidFill>
                  <a:srgbClr val="000090"/>
                </a:solidFill>
              </a:rPr>
              <a:t>An interface which is visible to the user of the ADT (the client )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7" name="Rectangle 1036"/>
          <p:cNvSpPr txBox="1">
            <a:spLocks noChangeArrowheads="1"/>
          </p:cNvSpPr>
          <p:nvPr/>
        </p:nvSpPr>
        <p:spPr bwMode="auto">
          <a:xfrm>
            <a:off x="287016" y="1465620"/>
            <a:ext cx="8856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charset="0"/>
              <a:defRPr sz="32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1pPr>
            <a:lvl2pPr marL="285750" indent="3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charset="0"/>
              <a:defRPr sz="28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2pPr>
            <a:lvl3pPr marL="577850" indent="-15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3pPr>
            <a:lvl4pPr marL="804863" indent="-15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4pPr>
            <a:lvl5pPr marL="1031875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None/>
              <a:defRPr sz="20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5pPr>
            <a:lvl6pPr marL="14906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6pPr>
            <a:lvl7pPr marL="19478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7pPr>
            <a:lvl8pPr marL="24050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8pPr>
            <a:lvl9pPr marL="28622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6350" eaLnBrk="1" hangingPunct="1">
              <a:buFontTx/>
              <a:buNone/>
            </a:pPr>
            <a:r>
              <a:rPr lang="en-US" sz="2800" b="1" dirty="0" smtClean="0">
                <a:solidFill>
                  <a:srgbClr val="000090"/>
                </a:solidFill>
                <a:ea typeface="ＭＳ Ｐゴシック" charset="0"/>
              </a:rPr>
              <a:t>         ADT					  Data </a:t>
            </a:r>
            <a:r>
              <a:rPr lang="en-US" sz="2800" b="1" dirty="0">
                <a:solidFill>
                  <a:srgbClr val="000090"/>
                </a:solidFill>
                <a:ea typeface="ＭＳ Ｐゴシック" charset="0"/>
              </a:rPr>
              <a:t>structure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699792" y="4653136"/>
            <a:ext cx="432048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marL="0" lvl="1" algn="ctr" eaLnBrk="1" hangingPunct="1"/>
            <a:r>
              <a:rPr lang="en-US" dirty="0">
                <a:solidFill>
                  <a:srgbClr val="000090"/>
                </a:solidFill>
                <a:latin typeface="Calibri"/>
              </a:rPr>
              <a:t>A wall of ADT operations isolates </a:t>
            </a:r>
            <a:r>
              <a:rPr lang="en-US" dirty="0" smtClean="0">
                <a:solidFill>
                  <a:srgbClr val="000090"/>
                </a:solidFill>
                <a:latin typeface="Calibri"/>
              </a:rPr>
              <a:t>the </a:t>
            </a:r>
            <a:r>
              <a:rPr lang="en-US" dirty="0">
                <a:solidFill>
                  <a:srgbClr val="000090"/>
                </a:solidFill>
                <a:latin typeface="Calibri"/>
              </a:rPr>
              <a:t>data </a:t>
            </a:r>
            <a:r>
              <a:rPr lang="en-US" dirty="0" smtClean="0">
                <a:solidFill>
                  <a:srgbClr val="000090"/>
                </a:solidFill>
                <a:latin typeface="Calibri"/>
              </a:rPr>
              <a:t>structure and the implementation </a:t>
            </a:r>
          </a:p>
          <a:p>
            <a:pPr marL="0" lvl="1" algn="ctr" eaLnBrk="1" hangingPunct="1"/>
            <a:r>
              <a:rPr lang="en-US" dirty="0" smtClean="0">
                <a:solidFill>
                  <a:srgbClr val="000090"/>
                </a:solidFill>
                <a:latin typeface="Calibri"/>
              </a:rPr>
              <a:t>from </a:t>
            </a:r>
            <a:r>
              <a:rPr lang="en-US" dirty="0">
                <a:solidFill>
                  <a:srgbClr val="000090"/>
                </a:solidFill>
                <a:latin typeface="Calibri"/>
              </a:rPr>
              <a:t>the program that uses it.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2800" y="26416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1036"/>
          <p:cNvSpPr txBox="1">
            <a:spLocks noChangeArrowheads="1"/>
          </p:cNvSpPr>
          <p:nvPr/>
        </p:nvSpPr>
        <p:spPr bwMode="auto">
          <a:xfrm>
            <a:off x="5796136" y="2060848"/>
            <a:ext cx="316835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charset="0"/>
              <a:defRPr sz="32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1pPr>
            <a:lvl2pPr marL="285750" indent="3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charset="0"/>
              <a:defRPr sz="28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2pPr>
            <a:lvl3pPr marL="577850" indent="-15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3pPr>
            <a:lvl4pPr marL="804863" indent="-15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4pPr>
            <a:lvl5pPr marL="1031875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None/>
              <a:defRPr sz="2000">
                <a:solidFill>
                  <a:srgbClr val="00007C"/>
                </a:solidFill>
                <a:latin typeface="Calibri"/>
                <a:ea typeface="ＭＳ Ｐゴシック" charset="-128"/>
                <a:cs typeface="Calibri"/>
              </a:defRPr>
            </a:lvl5pPr>
            <a:lvl6pPr marL="14906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6pPr>
            <a:lvl7pPr marL="19478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7pPr>
            <a:lvl8pPr marL="24050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8pPr>
            <a:lvl9pPr marL="2862263" indent="-1588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hlink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eaLnBrk="1" hangingPunct="1"/>
            <a:r>
              <a:rPr lang="en-US" dirty="0" smtClean="0">
                <a:solidFill>
                  <a:srgbClr val="000090"/>
                </a:solidFill>
              </a:rPr>
              <a:t>A data structure used to implement the ADT</a:t>
            </a:r>
            <a:endParaRPr lang="en-US" dirty="0">
              <a:solidFill>
                <a:srgbClr val="000090"/>
              </a:solidFill>
            </a:endParaRPr>
          </a:p>
        </p:txBody>
      </p:sp>
      <p:grpSp>
        <p:nvGrpSpPr>
          <p:cNvPr id="11" name="Group 17"/>
          <p:cNvGrpSpPr>
            <a:grpSpLocks/>
          </p:cNvGrpSpPr>
          <p:nvPr/>
        </p:nvGrpSpPr>
        <p:grpSpPr bwMode="auto">
          <a:xfrm>
            <a:off x="4246240" y="1692051"/>
            <a:ext cx="457200" cy="2476500"/>
            <a:chOff x="5943600" y="4381500"/>
            <a:chExt cx="457200" cy="24765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1713" y="4724400"/>
              <a:ext cx="242887" cy="213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Arrow Connector 12"/>
            <p:cNvCxnSpPr>
              <a:cxnSpLocks noChangeShapeType="1"/>
            </p:cNvCxnSpPr>
            <p:nvPr/>
          </p:nvCxnSpPr>
          <p:spPr bwMode="auto">
            <a:xfrm>
              <a:off x="5943600" y="4953000"/>
              <a:ext cx="4572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3"/>
            <p:cNvCxnSpPr>
              <a:cxnSpLocks noChangeShapeType="1"/>
            </p:cNvCxnSpPr>
            <p:nvPr/>
          </p:nvCxnSpPr>
          <p:spPr bwMode="auto">
            <a:xfrm>
              <a:off x="5943600" y="6526212"/>
              <a:ext cx="4572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14"/>
            <p:cNvCxnSpPr>
              <a:cxnSpLocks noChangeShapeType="1"/>
            </p:cNvCxnSpPr>
            <p:nvPr/>
          </p:nvCxnSpPr>
          <p:spPr bwMode="auto">
            <a:xfrm>
              <a:off x="5943600" y="6005512"/>
              <a:ext cx="4572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15"/>
            <p:cNvCxnSpPr>
              <a:cxnSpLocks noChangeShapeType="1"/>
            </p:cNvCxnSpPr>
            <p:nvPr/>
          </p:nvCxnSpPr>
          <p:spPr bwMode="auto">
            <a:xfrm>
              <a:off x="5943600" y="5472112"/>
              <a:ext cx="4572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0600" y="4381500"/>
              <a:ext cx="254000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161656" y="1196752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 smtClean="0">
                <a:solidFill>
                  <a:srgbClr val="0000FF"/>
                </a:solidFill>
                <a:latin typeface="Calibri"/>
              </a:rPr>
              <a:t>ADT</a:t>
            </a:r>
            <a:endParaRPr lang="en-US" b="1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447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Data</a:t>
            </a:r>
          </a:p>
          <a:p>
            <a:pPr lvl="1"/>
            <a:r>
              <a:rPr lang="en-NZ" dirty="0" smtClean="0"/>
              <a:t>[…, -3, -2, -1, 0, 1, 2, 3, …]</a:t>
            </a:r>
          </a:p>
          <a:p>
            <a:endParaRPr lang="en-NZ" dirty="0"/>
          </a:p>
          <a:p>
            <a:r>
              <a:rPr lang="en-NZ" dirty="0" smtClean="0"/>
              <a:t>Operations</a:t>
            </a:r>
          </a:p>
          <a:p>
            <a:pPr lvl="1"/>
            <a:r>
              <a:rPr lang="en-NZ" dirty="0" smtClean="0"/>
              <a:t>Addition</a:t>
            </a:r>
          </a:p>
          <a:p>
            <a:pPr lvl="1"/>
            <a:r>
              <a:rPr lang="en-NZ" dirty="0" smtClean="0"/>
              <a:t>Subtraction</a:t>
            </a:r>
          </a:p>
          <a:p>
            <a:pPr lvl="1"/>
            <a:r>
              <a:rPr lang="en-NZ" dirty="0" smtClean="0"/>
              <a:t>…</a:t>
            </a:r>
          </a:p>
          <a:p>
            <a:pPr lvl="1"/>
            <a:r>
              <a:rPr lang="en-NZ" dirty="0" smtClean="0"/>
              <a:t>Equality</a:t>
            </a:r>
          </a:p>
          <a:p>
            <a:pPr lvl="1"/>
            <a:r>
              <a:rPr lang="en-NZ" dirty="0" smtClean="0"/>
              <a:t>Ordering</a:t>
            </a:r>
          </a:p>
          <a:p>
            <a:pPr lvl="1"/>
            <a:r>
              <a:rPr lang="en-NZ" dirty="0" smtClean="0"/>
              <a:t>Representation for printing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ADT - Integers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6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Data</a:t>
            </a:r>
          </a:p>
          <a:p>
            <a:pPr lvl="1"/>
            <a:r>
              <a:rPr lang="en-NZ" dirty="0" smtClean="0"/>
              <a:t>An unordered collection of unique elements</a:t>
            </a:r>
          </a:p>
          <a:p>
            <a:endParaRPr lang="en-NZ" dirty="0"/>
          </a:p>
          <a:p>
            <a:r>
              <a:rPr lang="en-NZ" dirty="0" smtClean="0"/>
              <a:t>Operations</a:t>
            </a:r>
          </a:p>
          <a:p>
            <a:pPr lvl="1"/>
            <a:r>
              <a:rPr lang="en-NZ" dirty="0" smtClean="0"/>
              <a:t>Add</a:t>
            </a:r>
          </a:p>
          <a:p>
            <a:pPr lvl="1"/>
            <a:r>
              <a:rPr lang="en-NZ" dirty="0" smtClean="0"/>
              <a:t>Remove</a:t>
            </a:r>
          </a:p>
          <a:p>
            <a:pPr lvl="1"/>
            <a:r>
              <a:rPr lang="en-NZ" dirty="0" smtClean="0"/>
              <a:t>Union</a:t>
            </a:r>
          </a:p>
          <a:p>
            <a:pPr lvl="1"/>
            <a:r>
              <a:rPr lang="en-NZ" dirty="0" smtClean="0"/>
              <a:t>Intersection</a:t>
            </a:r>
          </a:p>
          <a:p>
            <a:pPr lvl="1"/>
            <a:r>
              <a:rPr lang="en-NZ" dirty="0" smtClean="0"/>
              <a:t>Complement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ADT - Set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53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Data collection</a:t>
            </a:r>
            <a:endParaRPr lang="en-NZ" dirty="0"/>
          </a:p>
          <a:p>
            <a:pPr lvl="1"/>
            <a:r>
              <a:rPr lang="en-NZ" dirty="0" smtClean="0"/>
              <a:t>Position of the elements matters and is stable</a:t>
            </a:r>
          </a:p>
          <a:p>
            <a:pPr lvl="1"/>
            <a:r>
              <a:rPr lang="en-NZ" dirty="0" smtClean="0"/>
              <a:t>Two ends to the structure (front and back, first and last)</a:t>
            </a:r>
          </a:p>
          <a:p>
            <a:endParaRPr lang="en-NZ" dirty="0"/>
          </a:p>
          <a:p>
            <a:r>
              <a:rPr lang="en-NZ" dirty="0" smtClean="0"/>
              <a:t>Different structures has different ways to add and remove elements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Linear Structure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350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15199</TotalTime>
  <Words>1149</Words>
  <Application>Microsoft Office PowerPoint</Application>
  <PresentationFormat>On-screen Show (4:3)</PresentationFormat>
  <Paragraphs>255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Composite</vt:lpstr>
      <vt:lpstr>COMPSCI 107 Computer Science Fundamentals</vt:lpstr>
      <vt:lpstr>Software Engineering Design Principle</vt:lpstr>
      <vt:lpstr>Hide implementation within the module</vt:lpstr>
      <vt:lpstr>Abstraction</vt:lpstr>
      <vt:lpstr>Abstract Data Type (ADT)</vt:lpstr>
      <vt:lpstr>ADT</vt:lpstr>
      <vt:lpstr>ADT - Integers</vt:lpstr>
      <vt:lpstr>ADT - Set</vt:lpstr>
      <vt:lpstr>Linear Structure</vt:lpstr>
      <vt:lpstr>ADT - Stack</vt:lpstr>
      <vt:lpstr>Stack Implementation</vt:lpstr>
      <vt:lpstr>Stack Implementation</vt:lpstr>
      <vt:lpstr>Checking braces</vt:lpstr>
      <vt:lpstr>Exercise</vt:lpstr>
      <vt:lpstr>Exercise</vt:lpstr>
      <vt:lpstr>Postfix expressions</vt:lpstr>
      <vt:lpstr>Exercise</vt:lpstr>
      <vt:lpstr>Converting from infix to postfix</vt:lpstr>
      <vt:lpstr>Algorithm for converting infix to postfix</vt:lpstr>
      <vt:lpstr>Exercise</vt:lpstr>
      <vt:lpstr>Evaluating postfix expressions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107 Computer Science Fundamentals</dc:title>
  <dc:creator>Andrew Luxton-Reilly</dc:creator>
  <cp:lastModifiedBy>Andrew Luxton-Reilly</cp:lastModifiedBy>
  <cp:revision>178</cp:revision>
  <cp:lastPrinted>2014-07-24T22:32:59Z</cp:lastPrinted>
  <dcterms:created xsi:type="dcterms:W3CDTF">2006-08-16T00:00:00Z</dcterms:created>
  <dcterms:modified xsi:type="dcterms:W3CDTF">2015-03-26T20:40:03Z</dcterms:modified>
</cp:coreProperties>
</file>