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3.xml" ContentType="application/vnd.openxmlformats-officedocument.presentationml.notesSlide+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24.xml" ContentType="application/vnd.openxmlformats-officedocument.presentationml.tags+xml"/>
  <Override PartName="/ppt/notesSlides/notesSlide17.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8" r:id="rId1"/>
  </p:sldMasterIdLst>
  <p:notesMasterIdLst>
    <p:notesMasterId r:id="rId41"/>
  </p:notesMasterIdLst>
  <p:handoutMasterIdLst>
    <p:handoutMasterId r:id="rId42"/>
  </p:handoutMasterIdLst>
  <p:sldIdLst>
    <p:sldId id="394" r:id="rId2"/>
    <p:sldId id="443" r:id="rId3"/>
    <p:sldId id="444" r:id="rId4"/>
    <p:sldId id="445" r:id="rId5"/>
    <p:sldId id="446" r:id="rId6"/>
    <p:sldId id="399" r:id="rId7"/>
    <p:sldId id="400" r:id="rId8"/>
    <p:sldId id="440" r:id="rId9"/>
    <p:sldId id="441" r:id="rId10"/>
    <p:sldId id="442" r:id="rId11"/>
    <p:sldId id="448" r:id="rId12"/>
    <p:sldId id="449" r:id="rId13"/>
    <p:sldId id="451" r:id="rId14"/>
    <p:sldId id="453" r:id="rId15"/>
    <p:sldId id="455" r:id="rId16"/>
    <p:sldId id="458" r:id="rId17"/>
    <p:sldId id="457" r:id="rId18"/>
    <p:sldId id="418" r:id="rId19"/>
    <p:sldId id="419" r:id="rId20"/>
    <p:sldId id="413" r:id="rId21"/>
    <p:sldId id="414" r:id="rId22"/>
    <p:sldId id="415" r:id="rId23"/>
    <p:sldId id="417" r:id="rId24"/>
    <p:sldId id="427" r:id="rId25"/>
    <p:sldId id="460" r:id="rId26"/>
    <p:sldId id="461" r:id="rId27"/>
    <p:sldId id="462" r:id="rId28"/>
    <p:sldId id="463" r:id="rId29"/>
    <p:sldId id="464" r:id="rId30"/>
    <p:sldId id="465" r:id="rId31"/>
    <p:sldId id="466" r:id="rId32"/>
    <p:sldId id="428" r:id="rId33"/>
    <p:sldId id="429" r:id="rId34"/>
    <p:sldId id="430" r:id="rId35"/>
    <p:sldId id="431" r:id="rId36"/>
    <p:sldId id="433" r:id="rId37"/>
    <p:sldId id="450" r:id="rId38"/>
    <p:sldId id="459" r:id="rId39"/>
    <p:sldId id="467" r:id="rId40"/>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8516" autoAdjust="0"/>
  </p:normalViewPr>
  <p:slideViewPr>
    <p:cSldViewPr>
      <p:cViewPr varScale="1">
        <p:scale>
          <a:sx n="59" d="100"/>
          <a:sy n="59" d="100"/>
        </p:scale>
        <p:origin x="-118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sz="quarter" idx="1"/>
          </p:nvPr>
        </p:nvSpPr>
        <p:spPr>
          <a:xfrm>
            <a:off x="3850444" y="0"/>
            <a:ext cx="2945659" cy="496332"/>
          </a:xfrm>
          <a:prstGeom prst="rect">
            <a:avLst/>
          </a:prstGeom>
        </p:spPr>
        <p:txBody>
          <a:bodyPr vert="horz" lIns="91440" tIns="45720" rIns="91440" bIns="45720" rtlCol="0"/>
          <a:lstStyle>
            <a:lvl1pPr algn="r">
              <a:defRPr sz="1200"/>
            </a:lvl1pPr>
          </a:lstStyle>
          <a:p>
            <a:fld id="{929FBC93-25B9-444D-AB33-FB5BE5326080}" type="datetimeFigureOut">
              <a:rPr lang="en-NZ" smtClean="0"/>
              <a:t>25/03/2015</a:t>
            </a:fld>
            <a:endParaRPr lang="en-N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p:cNvSpPr>
            <a:spLocks noGrp="1"/>
          </p:cNvSpPr>
          <p:nvPr>
            <p:ph type="sldNum" sz="quarter" idx="3"/>
          </p:nvPr>
        </p:nvSpPr>
        <p:spPr>
          <a:xfrm>
            <a:off x="3850444" y="9428583"/>
            <a:ext cx="2945659" cy="496332"/>
          </a:xfrm>
          <a:prstGeom prst="rect">
            <a:avLst/>
          </a:prstGeom>
        </p:spPr>
        <p:txBody>
          <a:bodyPr vert="horz" lIns="91440" tIns="45720" rIns="91440" bIns="45720" rtlCol="0" anchor="b"/>
          <a:lstStyle>
            <a:lvl1pPr algn="r">
              <a:defRPr sz="1200"/>
            </a:lvl1pPr>
          </a:lstStyle>
          <a:p>
            <a:fld id="{36E744B1-BB5A-4FFF-9FC1-D9657206DF5C}" type="slidenum">
              <a:rPr lang="en-NZ" smtClean="0"/>
              <a:t>‹#›</a:t>
            </a:fld>
            <a:endParaRPr lang="en-NZ"/>
          </a:p>
        </p:txBody>
      </p:sp>
    </p:spTree>
    <p:extLst>
      <p:ext uri="{BB962C8B-B14F-4D97-AF65-F5344CB8AC3E}">
        <p14:creationId xmlns:p14="http://schemas.microsoft.com/office/powerpoint/2010/main" val="37561626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B61F4E5E-F2C2-41BC-B8A0-92A3E475D9EC}" type="datetimeFigureOut">
              <a:rPr lang="en-NZ" smtClean="0"/>
              <a:t>25/03/2015</a:t>
            </a:fld>
            <a:endParaRPr lang="en-N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56BC43D3-C661-4244-84AB-C965DC249C4D}" type="slidenum">
              <a:rPr lang="en-NZ" smtClean="0"/>
              <a:t>‹#›</a:t>
            </a:fld>
            <a:endParaRPr lang="en-NZ"/>
          </a:p>
        </p:txBody>
      </p:sp>
    </p:spTree>
    <p:extLst>
      <p:ext uri="{BB962C8B-B14F-4D97-AF65-F5344CB8AC3E}">
        <p14:creationId xmlns:p14="http://schemas.microsoft.com/office/powerpoint/2010/main" val="53366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en.wikipedia.org/wiki/Real-time_computing" TargetMode="External"/><Relationship Id="rId2" Type="http://schemas.openxmlformats.org/officeDocument/2006/relationships/slide" Target="../slides/slide24.xml"/><Relationship Id="rId1" Type="http://schemas.openxmlformats.org/officeDocument/2006/relationships/notesMaster" Target="../notesMasters/notesMaster1.xml"/><Relationship Id="rId4" Type="http://schemas.openxmlformats.org/officeDocument/2006/relationships/hyperlink" Target="http://en.wikipedia.org/wiki/Worst-case_execution_time"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endParaRPr lang="en-NZ" baseline="0" dirty="0" smtClean="0"/>
          </a:p>
          <a:p>
            <a:pPr marL="0" indent="0">
              <a:buFontTx/>
              <a:buNone/>
            </a:pPr>
            <a:endParaRPr lang="en-NZ" baseline="0" dirty="0" smtClean="0"/>
          </a:p>
          <a:p>
            <a:pPr marL="0" indent="0">
              <a:buFontTx/>
              <a:buNone/>
            </a:pPr>
            <a:endParaRPr lang="en-NZ" baseline="0" dirty="0" smtClean="0"/>
          </a:p>
          <a:p>
            <a:pPr marL="0" indent="0">
              <a:buFontTx/>
              <a:buNone/>
            </a:pPr>
            <a:endParaRPr lang="en-US" baseline="0" dirty="0" smtClean="0"/>
          </a:p>
        </p:txBody>
      </p:sp>
      <p:sp>
        <p:nvSpPr>
          <p:cNvPr id="4" name="Slide Number Placeholder 3"/>
          <p:cNvSpPr>
            <a:spLocks noGrp="1"/>
          </p:cNvSpPr>
          <p:nvPr>
            <p:ph type="sldNum" sz="quarter" idx="10"/>
          </p:nvPr>
        </p:nvSpPr>
        <p:spPr/>
        <p:txBody>
          <a:bodyPr/>
          <a:lstStyle/>
          <a:p>
            <a:fld id="{56BC43D3-C661-4244-84AB-C965DC249C4D}" type="slidenum">
              <a:rPr lang="en-NZ" smtClean="0"/>
              <a:t>1</a:t>
            </a:fld>
            <a:endParaRPr lang="en-NZ"/>
          </a:p>
        </p:txBody>
      </p:sp>
    </p:spTree>
    <p:extLst>
      <p:ext uri="{BB962C8B-B14F-4D97-AF65-F5344CB8AC3E}">
        <p14:creationId xmlns:p14="http://schemas.microsoft.com/office/powerpoint/2010/main" val="9426413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0AC66351-5138-824D-A051-16C44A3F0AB7}" type="slidenum">
              <a:rPr lang="en-US" sz="1200">
                <a:latin typeface="Calibri"/>
              </a:rPr>
              <a:pPr/>
              <a:t>23</a:t>
            </a:fld>
            <a:endParaRPr lang="en-US" sz="1200" dirty="0">
              <a:latin typeface="Calibri"/>
            </a:endParaRPr>
          </a:p>
        </p:txBody>
      </p:sp>
      <p:sp>
        <p:nvSpPr>
          <p:cNvPr id="55299" name="Rectangle 2"/>
          <p:cNvSpPr>
            <a:spLocks noGrp="1" noRot="1" noChangeAspect="1" noChangeArrowheads="1" noTextEdit="1"/>
          </p:cNvSpPr>
          <p:nvPr>
            <p:ph type="sldImg"/>
          </p:nvPr>
        </p:nvSpPr>
        <p:spPr>
          <a:solidFill>
            <a:srgbClr val="FFFFFF"/>
          </a:solidFill>
          <a:ln/>
        </p:spPr>
      </p:sp>
      <p:sp>
        <p:nvSpPr>
          <p:cNvPr id="55300"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ea typeface="MS Pゴシック" charset="0"/>
                <a:cs typeface="MS Pゴシック" charset="0"/>
              </a:rPr>
              <a:t>Changing the hardware/ software environment </a:t>
            </a:r>
          </a:p>
          <a:p>
            <a:pPr lvl="1" eaLnBrk="1" hangingPunct="1"/>
            <a:r>
              <a:rPr lang="en-US" dirty="0">
                <a:ea typeface="MS Pゴシック" charset="0"/>
                <a:cs typeface="MS Pゴシック" charset="0"/>
              </a:rPr>
              <a:t>Affects </a:t>
            </a:r>
            <a:r>
              <a:rPr lang="en-US" b="1" i="1" dirty="0">
                <a:ea typeface="MS Pゴシック" charset="0"/>
                <a:cs typeface="MS Pゴシック" charset="0"/>
                <a:sym typeface="Symbol" charset="0"/>
              </a:rPr>
              <a:t>T</a:t>
            </a:r>
            <a:r>
              <a:rPr lang="en-US" dirty="0">
                <a:ea typeface="MS Pゴシック" charset="0"/>
                <a:cs typeface="MS Pゴシック" charset="0"/>
                <a:sym typeface="Symbol" charset="0"/>
              </a:rPr>
              <a:t>(</a:t>
            </a:r>
            <a:r>
              <a:rPr lang="en-US" b="1" i="1" dirty="0">
                <a:ea typeface="MS Pゴシック" charset="0"/>
                <a:cs typeface="MS Pゴシック" charset="0"/>
                <a:sym typeface="Symbol" charset="0"/>
              </a:rPr>
              <a:t>n</a:t>
            </a:r>
            <a:r>
              <a:rPr lang="en-US" dirty="0">
                <a:ea typeface="MS Pゴシック" charset="0"/>
                <a:cs typeface="MS Pゴシック" charset="0"/>
                <a:sym typeface="Symbol" charset="0"/>
              </a:rPr>
              <a:t>)</a:t>
            </a:r>
            <a:r>
              <a:rPr lang="en-US" dirty="0">
                <a:ea typeface="MS Pゴシック" charset="0"/>
                <a:cs typeface="MS Pゴシック" charset="0"/>
              </a:rPr>
              <a:t> by a constant factor, but</a:t>
            </a:r>
          </a:p>
          <a:p>
            <a:pPr lvl="1" eaLnBrk="1" hangingPunct="1"/>
            <a:r>
              <a:rPr lang="en-US" dirty="0">
                <a:ea typeface="MS Pゴシック" charset="0"/>
                <a:cs typeface="MS Pゴシック" charset="0"/>
              </a:rPr>
              <a:t>Does not alter the growth rate of </a:t>
            </a:r>
            <a:r>
              <a:rPr lang="en-US" b="1" i="1" dirty="0">
                <a:ea typeface="MS Pゴシック" charset="0"/>
                <a:cs typeface="MS Pゴシック" charset="0"/>
                <a:sym typeface="Symbol" charset="0"/>
              </a:rPr>
              <a:t>T</a:t>
            </a:r>
            <a:r>
              <a:rPr lang="en-US" dirty="0">
                <a:ea typeface="MS Pゴシック" charset="0"/>
                <a:cs typeface="MS Pゴシック" charset="0"/>
                <a:sym typeface="Symbol" charset="0"/>
              </a:rPr>
              <a:t>(</a:t>
            </a:r>
            <a:r>
              <a:rPr lang="en-US" b="1" i="1" dirty="0">
                <a:ea typeface="MS Pゴシック" charset="0"/>
                <a:cs typeface="MS Pゴシック" charset="0"/>
                <a:sym typeface="Symbol" charset="0"/>
              </a:rPr>
              <a:t>n</a:t>
            </a:r>
            <a:r>
              <a:rPr lang="en-US" dirty="0">
                <a:ea typeface="MS Pゴシック" charset="0"/>
                <a:cs typeface="MS Pゴシック" charset="0"/>
                <a:sym typeface="Symbol" charset="0"/>
              </a:rPr>
              <a:t>)</a:t>
            </a:r>
            <a:endParaRPr lang="en-US" dirty="0">
              <a:ea typeface="MS Pゴシック" charset="0"/>
              <a:cs typeface="MS Pゴシック" charset="0"/>
            </a:endParaRPr>
          </a:p>
          <a:p>
            <a:pPr eaLnBrk="1" hangingPunct="1"/>
            <a:r>
              <a:rPr lang="en-US" dirty="0">
                <a:ea typeface="MS Pゴシック" charset="0"/>
                <a:cs typeface="MS Pゴシック" charset="0"/>
              </a:rPr>
              <a:t>The linear growth rate of the running time </a:t>
            </a:r>
            <a:r>
              <a:rPr lang="en-US" b="1" i="1" dirty="0">
                <a:ea typeface="MS Pゴシック" charset="0"/>
                <a:cs typeface="MS Pゴシック" charset="0"/>
                <a:sym typeface="Symbol" charset="0"/>
              </a:rPr>
              <a:t>T</a:t>
            </a:r>
            <a:r>
              <a:rPr lang="en-US" dirty="0">
                <a:ea typeface="MS Pゴシック" charset="0"/>
                <a:cs typeface="MS Pゴシック" charset="0"/>
                <a:sym typeface="Symbol" charset="0"/>
              </a:rPr>
              <a:t>(</a:t>
            </a:r>
            <a:r>
              <a:rPr lang="en-US" b="1" i="1" dirty="0">
                <a:ea typeface="MS Pゴシック" charset="0"/>
                <a:cs typeface="MS Pゴシック" charset="0"/>
                <a:sym typeface="Symbol" charset="0"/>
              </a:rPr>
              <a:t>n</a:t>
            </a:r>
            <a:r>
              <a:rPr lang="en-US" dirty="0">
                <a:ea typeface="MS Pゴシック" charset="0"/>
                <a:cs typeface="MS Pゴシック" charset="0"/>
                <a:sym typeface="Symbol" charset="0"/>
              </a:rPr>
              <a:t>)</a:t>
            </a:r>
            <a:r>
              <a:rPr lang="en-US" dirty="0">
                <a:ea typeface="MS Pゴシック" charset="0"/>
                <a:cs typeface="MS Pゴシック" charset="0"/>
              </a:rPr>
              <a:t> is an intrinsic property of algorithm </a:t>
            </a:r>
            <a:r>
              <a:rPr lang="en-US" b="1" i="1" dirty="0" err="1">
                <a:ea typeface="MS Pゴシック" charset="0"/>
                <a:cs typeface="MS Pゴシック" charset="0"/>
              </a:rPr>
              <a:t>arrayMax</a:t>
            </a:r>
            <a:endParaRPr lang="en-US" b="1" i="1" dirty="0">
              <a:ea typeface="MS Pゴシック" charset="0"/>
              <a:cs typeface="MS Pゴシック" charset="0"/>
            </a:endParaRPr>
          </a:p>
          <a:p>
            <a:pPr eaLnBrk="1" hangingPunct="1"/>
            <a:endParaRPr lang="en-US" b="1" i="1" dirty="0">
              <a:ea typeface="MS Pゴシック" charset="0"/>
              <a:cs typeface="MS Pゴシック" charset="0"/>
            </a:endParaRPr>
          </a:p>
          <a:p>
            <a:pPr eaLnBrk="1" hangingPunct="1"/>
            <a:r>
              <a:rPr lang="en-US" dirty="0">
                <a:ea typeface="MS Pゴシック" charset="0"/>
                <a:cs typeface="MS Pゴシック" charset="0"/>
              </a:rPr>
              <a:t>･ )log()( </a:t>
            </a:r>
            <a:r>
              <a:rPr lang="en-US" i="1" dirty="0" err="1">
                <a:ea typeface="MS Pゴシック" charset="0"/>
                <a:cs typeface="MS Pゴシック" charset="0"/>
              </a:rPr>
              <a:t>nnnf</a:t>
            </a:r>
            <a:r>
              <a:rPr lang="en-US" dirty="0">
                <a:ea typeface="MS Pゴシック" charset="0"/>
                <a:cs typeface="MS Pゴシック" charset="0"/>
              </a:rPr>
              <a:t> +=    this is O(</a:t>
            </a:r>
            <a:r>
              <a:rPr lang="en-US" i="1" dirty="0">
                <a:ea typeface="MS Pゴシック" charset="0"/>
                <a:cs typeface="MS Pゴシック" charset="0"/>
              </a:rPr>
              <a:t>n</a:t>
            </a:r>
            <a:r>
              <a:rPr lang="en-US" dirty="0">
                <a:ea typeface="MS Pゴシック" charset="0"/>
                <a:cs typeface="MS Pゴシック" charset="0"/>
              </a:rPr>
              <a:t>), because the log(</a:t>
            </a:r>
            <a:r>
              <a:rPr lang="en-US" i="1" dirty="0">
                <a:ea typeface="MS Pゴシック" charset="0"/>
                <a:cs typeface="MS Pゴシック" charset="0"/>
              </a:rPr>
              <a:t>n</a:t>
            </a:r>
            <a:r>
              <a:rPr lang="en-US" dirty="0">
                <a:ea typeface="MS Pゴシック" charset="0"/>
                <a:cs typeface="MS Pゴシック" charset="0"/>
              </a:rPr>
              <a:t>) term is of a lower </a:t>
            </a:r>
            <a:r>
              <a:rPr lang="en-US" dirty="0" smtClean="0">
                <a:ea typeface="MS Pゴシック" charset="0"/>
                <a:cs typeface="MS Pゴシック" charset="0"/>
              </a:rPr>
              <a:t>example </a:t>
            </a:r>
            <a:r>
              <a:rPr lang="en-US" dirty="0">
                <a:ea typeface="MS Pゴシック" charset="0"/>
                <a:cs typeface="MS Pゴシック" charset="0"/>
              </a:rPr>
              <a:t>than </a:t>
            </a:r>
            <a:r>
              <a:rPr lang="en-US" i="1" dirty="0">
                <a:ea typeface="MS Pゴシック" charset="0"/>
                <a:cs typeface="MS Pゴシック" charset="0"/>
              </a:rPr>
              <a:t>n</a:t>
            </a:r>
            <a:r>
              <a:rPr lang="en-US" dirty="0">
                <a:ea typeface="MS Pゴシック" charset="0"/>
                <a:cs typeface="MS Pゴシック" charset="0"/>
              </a:rPr>
              <a:t>  ･ 125.341000)( 24 +++= </a:t>
            </a:r>
            <a:r>
              <a:rPr lang="en-US" i="1" dirty="0" err="1">
                <a:ea typeface="MS Pゴシック" charset="0"/>
                <a:cs typeface="MS Pゴシック" charset="0"/>
              </a:rPr>
              <a:t>nnnnf</a:t>
            </a:r>
            <a:r>
              <a:rPr lang="en-US" dirty="0">
                <a:ea typeface="MS Pゴシック" charset="0"/>
                <a:cs typeface="MS Pゴシック" charset="0"/>
              </a:rPr>
              <a:t>    this is O(</a:t>
            </a:r>
            <a:r>
              <a:rPr lang="en-US" i="1" dirty="0">
                <a:ea typeface="MS Pゴシック" charset="0"/>
                <a:cs typeface="MS Pゴシック" charset="0"/>
              </a:rPr>
              <a:t>n</a:t>
            </a:r>
            <a:r>
              <a:rPr lang="en-US" dirty="0">
                <a:ea typeface="MS Pゴシック" charset="0"/>
                <a:cs typeface="MS Pゴシック" charset="0"/>
              </a:rPr>
              <a:t>4), because the other terms are of a lower </a:t>
            </a:r>
            <a:r>
              <a:rPr lang="en-US" dirty="0" smtClean="0">
                <a:ea typeface="MS Pゴシック" charset="0"/>
                <a:cs typeface="MS Pゴシック" charset="0"/>
              </a:rPr>
              <a:t>example  </a:t>
            </a:r>
            <a:r>
              <a:rPr lang="en-US" dirty="0">
                <a:ea typeface="MS Pゴシック" charset="0"/>
                <a:cs typeface="MS Pゴシック" charset="0"/>
              </a:rPr>
              <a:t>･ 10003)( += </a:t>
            </a:r>
            <a:r>
              <a:rPr lang="en-US" i="1" dirty="0" err="1">
                <a:ea typeface="MS Pゴシック" charset="0"/>
                <a:cs typeface="MS Pゴシック" charset="0"/>
              </a:rPr>
              <a:t>nnf</a:t>
            </a:r>
            <a:r>
              <a:rPr lang="en-US" dirty="0">
                <a:ea typeface="MS Pゴシック" charset="0"/>
                <a:cs typeface="MS Pゴシック" charset="0"/>
              </a:rPr>
              <a:t>    this is O(</a:t>
            </a:r>
            <a:r>
              <a:rPr lang="en-US" i="1" dirty="0">
                <a:ea typeface="MS Pゴシック" charset="0"/>
                <a:cs typeface="MS Pゴシック" charset="0"/>
              </a:rPr>
              <a:t>n</a:t>
            </a:r>
            <a:r>
              <a:rPr lang="en-US" dirty="0">
                <a:ea typeface="MS Pゴシック" charset="0"/>
                <a:cs typeface="MS Pゴシック" charset="0"/>
              </a:rPr>
              <a:t>) again </a:t>
            </a:r>
            <a:r>
              <a:rPr lang="en-US" dirty="0" err="1">
                <a:ea typeface="MS Pゴシック" charset="0"/>
                <a:cs typeface="MS Pゴシック" charset="0"/>
              </a:rPr>
              <a:t>ﾐ</a:t>
            </a:r>
            <a:r>
              <a:rPr lang="en-US" dirty="0">
                <a:ea typeface="MS Pゴシック" charset="0"/>
                <a:cs typeface="MS Pゴシック" charset="0"/>
              </a:rPr>
              <a:t> the constant term can be ignored </a:t>
            </a:r>
          </a:p>
          <a:p>
            <a:pPr eaLnBrk="1" hangingPunct="1"/>
            <a:endParaRPr lang="en-US" dirty="0">
              <a:ea typeface="MS Pゴシック" charset="0"/>
              <a:cs typeface="MS Pゴシック" charset="0"/>
            </a:endParaRPr>
          </a:p>
          <a:p>
            <a:pPr eaLnBrk="1" hangingPunct="1"/>
            <a:endParaRPr lang="en-US" dirty="0">
              <a:ea typeface="MS Pゴシック" charset="0"/>
              <a:cs typeface="MS P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A750F771-00FA-3C41-8336-421B3F219C68}" type="slidenum">
              <a:rPr lang="en-US" sz="1200">
                <a:latin typeface="Calibri"/>
              </a:rPr>
              <a:pPr/>
              <a:t>24</a:t>
            </a:fld>
            <a:endParaRPr lang="en-US" sz="1200" dirty="0">
              <a:latin typeface="Calibri"/>
            </a:endParaRPr>
          </a:p>
        </p:txBody>
      </p:sp>
      <p:sp>
        <p:nvSpPr>
          <p:cNvPr id="75779" name="Rectangle 2"/>
          <p:cNvSpPr>
            <a:spLocks noGrp="1" noRot="1" noChangeAspect="1" noChangeArrowheads="1" noTextEdit="1"/>
          </p:cNvSpPr>
          <p:nvPr>
            <p:ph type="sldImg"/>
          </p:nvPr>
        </p:nvSpPr>
        <p:spPr>
          <a:solidFill>
            <a:srgbClr val="FFFFFF"/>
          </a:solidFill>
          <a:ln/>
        </p:spPr>
      </p:sp>
      <p:sp>
        <p:nvSpPr>
          <p:cNvPr id="75780" name="Rectangle 3"/>
          <p:cNvSpPr>
            <a:spLocks noGrp="1" noChangeArrowheads="1"/>
          </p:cNvSpPr>
          <p:nvPr>
            <p:ph type="body" idx="1"/>
          </p:nvPr>
        </p:nvSpPr>
        <p:spPr>
          <a:solidFill>
            <a:srgbClr val="FFFFFF"/>
          </a:solidFill>
          <a:ln>
            <a:solidFill>
              <a:srgbClr val="000000"/>
            </a:solidFill>
          </a:ln>
        </p:spPr>
        <p:txBody>
          <a:bodyPr/>
          <a:lstStyle/>
          <a:p>
            <a:pPr eaLnBrk="1" hangingPunct="1">
              <a:lnSpc>
                <a:spcPct val="80000"/>
              </a:lnSpc>
            </a:pPr>
            <a:r>
              <a:rPr lang="en-US" dirty="0">
                <a:ea typeface="MS Pゴシック" charset="0"/>
                <a:cs typeface="MS Pゴシック" charset="0"/>
              </a:rPr>
              <a:t>In general, we may want to consider the </a:t>
            </a:r>
            <a:r>
              <a:rPr lang="en-US" b="1" dirty="0">
                <a:ea typeface="MS Pゴシック" charset="0"/>
                <a:cs typeface="MS Pゴシック" charset="0"/>
              </a:rPr>
              <a:t>best</a:t>
            </a:r>
            <a:r>
              <a:rPr lang="en-US" dirty="0">
                <a:ea typeface="MS Pゴシック" charset="0"/>
                <a:cs typeface="MS Pゴシック" charset="0"/>
              </a:rPr>
              <a:t> and </a:t>
            </a:r>
            <a:r>
              <a:rPr lang="en-US" b="1" dirty="0">
                <a:ea typeface="MS Pゴシック" charset="0"/>
                <a:cs typeface="MS Pゴシック" charset="0"/>
              </a:rPr>
              <a:t>average</a:t>
            </a:r>
            <a:r>
              <a:rPr lang="en-US" dirty="0">
                <a:ea typeface="MS Pゴシック" charset="0"/>
                <a:cs typeface="MS Pゴシック" charset="0"/>
              </a:rPr>
              <a:t> time requirements of a </a:t>
            </a:r>
            <a:r>
              <a:rPr lang="en-US" dirty="0" smtClean="0">
                <a:ea typeface="MS Pゴシック" charset="0"/>
                <a:cs typeface="MS Pゴシック" charset="0"/>
              </a:rPr>
              <a:t>function </a:t>
            </a:r>
            <a:r>
              <a:rPr lang="en-US" dirty="0">
                <a:ea typeface="MS Pゴシック" charset="0"/>
                <a:cs typeface="MS Pゴシック" charset="0"/>
              </a:rPr>
              <a:t>as well as its worst-case time requirements. Which is considered the most important will depend on several factors. For example, if a </a:t>
            </a:r>
            <a:r>
              <a:rPr lang="en-US" dirty="0" smtClean="0">
                <a:ea typeface="MS Pゴシック" charset="0"/>
                <a:cs typeface="MS Pゴシック" charset="0"/>
              </a:rPr>
              <a:t>function </a:t>
            </a:r>
            <a:r>
              <a:rPr lang="en-US" dirty="0">
                <a:ea typeface="MS Pゴシック" charset="0"/>
                <a:cs typeface="MS Pゴシック" charset="0"/>
              </a:rPr>
              <a:t>is part of a time-critical system like one that controls an airplane, the worst-case times are probably the most important (if the plane is flying towards a mountain and the controlling program can't make the next course correction until it has performed a computation, then the best-case and average-case times for that computation are not relevant -- the computation needs to be guaranteed to be fast enough to finish before the plane hits the mountain).On the other hand, if occasionally waiting a long time for an answer is merely inconvenient (as opposed to life-threatening), it may be better to use an algorithm with a slow worst-case time and a fast average-case time, rather than one with so-so times in both the average and worst </a:t>
            </a:r>
            <a:r>
              <a:rPr lang="en-US" dirty="0" err="1">
                <a:ea typeface="MS Pゴシック" charset="0"/>
                <a:cs typeface="MS Pゴシック" charset="0"/>
              </a:rPr>
              <a:t>cases.For</a:t>
            </a:r>
            <a:r>
              <a:rPr lang="en-US" dirty="0">
                <a:ea typeface="MS Pゴシック" charset="0"/>
                <a:cs typeface="MS Pゴシック" charset="0"/>
              </a:rPr>
              <a:t> </a:t>
            </a:r>
            <a:r>
              <a:rPr lang="en-US" i="1" dirty="0" err="1">
                <a:ea typeface="MS Pゴシック" charset="0"/>
                <a:cs typeface="MS Pゴシック" charset="0"/>
              </a:rPr>
              <a:t>addBefore</a:t>
            </a:r>
            <a:r>
              <a:rPr lang="en-US" dirty="0">
                <a:ea typeface="MS Pゴシック" charset="0"/>
                <a:cs typeface="MS Pゴシック" charset="0"/>
              </a:rPr>
              <a:t>, for a sequence of length N, the worst-case time is O(N), the best-case time is O(1), and the average-case time (assuming that each item is equally likely to be the current item) is O(N), because on average, N/2 items will need to be </a:t>
            </a:r>
            <a:r>
              <a:rPr lang="en-US" dirty="0" err="1">
                <a:ea typeface="MS Pゴシック" charset="0"/>
                <a:cs typeface="MS Pゴシック" charset="0"/>
              </a:rPr>
              <a:t>moved.Note</a:t>
            </a:r>
            <a:r>
              <a:rPr lang="en-US" dirty="0">
                <a:ea typeface="MS Pゴシック" charset="0"/>
                <a:cs typeface="MS Pゴシック" charset="0"/>
              </a:rPr>
              <a:t> that calculating the average-case time for a </a:t>
            </a:r>
            <a:r>
              <a:rPr lang="en-US" dirty="0" smtClean="0">
                <a:ea typeface="MS Pゴシック" charset="0"/>
                <a:cs typeface="MS Pゴシック" charset="0"/>
              </a:rPr>
              <a:t>function </a:t>
            </a:r>
            <a:r>
              <a:rPr lang="en-US" dirty="0">
                <a:ea typeface="MS Pゴシック" charset="0"/>
                <a:cs typeface="MS Pゴシック" charset="0"/>
              </a:rPr>
              <a:t>can be tricky. You need to consider all possible values for the important factors, and whether they will be distributed evenly.</a:t>
            </a:r>
            <a:endParaRPr lang="en-US" sz="300" dirty="0">
              <a:ea typeface="MS Pゴシック" charset="0"/>
              <a:cs typeface="MS Pゴシック" charset="0"/>
            </a:endParaRPr>
          </a:p>
          <a:p>
            <a:pPr eaLnBrk="1" hangingPunct="1">
              <a:lnSpc>
                <a:spcPct val="80000"/>
              </a:lnSpc>
            </a:pPr>
            <a:r>
              <a:rPr lang="en-US" sz="1000" dirty="0">
                <a:solidFill>
                  <a:srgbClr val="0000FF"/>
                </a:solidFill>
                <a:ea typeface="MS Pゴシック" charset="0"/>
                <a:cs typeface="MS Pゴシック" charset="0"/>
              </a:rPr>
              <a:t>Worst-case analysis</a:t>
            </a:r>
            <a:r>
              <a:rPr lang="en-US" sz="1000" dirty="0">
                <a:ea typeface="MS Pゴシック" charset="0"/>
                <a:cs typeface="MS Pゴシック" charset="0"/>
              </a:rPr>
              <a:t> = find the maximum number of operations an algorithm can execute in all situations</a:t>
            </a:r>
          </a:p>
          <a:p>
            <a:pPr lvl="1" eaLnBrk="1" hangingPunct="1">
              <a:lnSpc>
                <a:spcPct val="80000"/>
              </a:lnSpc>
            </a:pPr>
            <a:r>
              <a:rPr lang="en-US" sz="1000" dirty="0">
                <a:ea typeface="MS Pゴシック" charset="0"/>
                <a:cs typeface="MS Pゴシック" charset="0"/>
              </a:rPr>
              <a:t>Worst-case analysis is </a:t>
            </a:r>
            <a:r>
              <a:rPr lang="en-US" sz="1000" dirty="0">
                <a:solidFill>
                  <a:srgbClr val="0000FF"/>
                </a:solidFill>
                <a:ea typeface="MS Pゴシック" charset="0"/>
                <a:cs typeface="MS Pゴシック" charset="0"/>
              </a:rPr>
              <a:t>easier to calculate</a:t>
            </a:r>
            <a:endParaRPr lang="en-US" sz="1000" dirty="0">
              <a:ea typeface="MS Pゴシック" charset="0"/>
              <a:cs typeface="MS Pゴシック" charset="0"/>
            </a:endParaRPr>
          </a:p>
          <a:p>
            <a:pPr lvl="1" eaLnBrk="1" hangingPunct="1">
              <a:lnSpc>
                <a:spcPct val="80000"/>
              </a:lnSpc>
            </a:pPr>
            <a:r>
              <a:rPr lang="en-US" sz="1000" dirty="0">
                <a:solidFill>
                  <a:srgbClr val="0000FF"/>
                </a:solidFill>
                <a:ea typeface="MS Pゴシック" charset="0"/>
                <a:cs typeface="MS Pゴシック" charset="0"/>
              </a:rPr>
              <a:t>More common</a:t>
            </a:r>
          </a:p>
          <a:p>
            <a:pPr lvl="1" eaLnBrk="1" hangingPunct="1">
              <a:lnSpc>
                <a:spcPct val="80000"/>
              </a:lnSpc>
            </a:pPr>
            <a:endParaRPr lang="en-US" sz="300" dirty="0">
              <a:ea typeface="MS Pゴシック" charset="0"/>
              <a:cs typeface="MS Pゴシック" charset="0"/>
            </a:endParaRPr>
          </a:p>
          <a:p>
            <a:pPr eaLnBrk="1" hangingPunct="1">
              <a:lnSpc>
                <a:spcPct val="80000"/>
              </a:lnSpc>
            </a:pPr>
            <a:r>
              <a:rPr lang="en-US" sz="1000" dirty="0">
                <a:solidFill>
                  <a:srgbClr val="0000FF"/>
                </a:solidFill>
                <a:ea typeface="MS Pゴシック" charset="0"/>
                <a:cs typeface="MS Pゴシック" charset="0"/>
              </a:rPr>
              <a:t>Average-case analysis</a:t>
            </a:r>
            <a:r>
              <a:rPr lang="en-US" sz="1000" dirty="0">
                <a:ea typeface="MS Pゴシック" charset="0"/>
                <a:cs typeface="MS Pゴシック" charset="0"/>
              </a:rPr>
              <a:t> = enumerate all possible situations, find the time of each of the m possible cases, total and divide by m</a:t>
            </a:r>
          </a:p>
          <a:p>
            <a:pPr lvl="1" eaLnBrk="1" hangingPunct="1">
              <a:lnSpc>
                <a:spcPct val="80000"/>
              </a:lnSpc>
            </a:pPr>
            <a:r>
              <a:rPr lang="en-US" sz="1000" dirty="0">
                <a:ea typeface="MS Pゴシック" charset="0"/>
                <a:cs typeface="MS Pゴシック" charset="0"/>
              </a:rPr>
              <a:t>Average-case analysis is </a:t>
            </a:r>
            <a:r>
              <a:rPr lang="en-US" sz="1000" dirty="0">
                <a:solidFill>
                  <a:srgbClr val="0000FF"/>
                </a:solidFill>
                <a:ea typeface="MS Pゴシック" charset="0"/>
                <a:cs typeface="MS Pゴシック" charset="0"/>
              </a:rPr>
              <a:t>harder to compute</a:t>
            </a:r>
            <a:endParaRPr lang="en-US" sz="1000" dirty="0">
              <a:ea typeface="MS Pゴシック" charset="0"/>
              <a:cs typeface="MS Pゴシック" charset="0"/>
            </a:endParaRPr>
          </a:p>
          <a:p>
            <a:pPr lvl="1" eaLnBrk="1" hangingPunct="1">
              <a:lnSpc>
                <a:spcPct val="80000"/>
              </a:lnSpc>
            </a:pPr>
            <a:r>
              <a:rPr lang="en-US" sz="1000" dirty="0">
                <a:ea typeface="MS Pゴシック" charset="0"/>
                <a:cs typeface="MS Pゴシック" charset="0"/>
              </a:rPr>
              <a:t>Yields a </a:t>
            </a:r>
            <a:r>
              <a:rPr lang="en-US" sz="1000" dirty="0">
                <a:solidFill>
                  <a:srgbClr val="0000FF"/>
                </a:solidFill>
                <a:ea typeface="MS Pゴシック" charset="0"/>
                <a:cs typeface="MS Pゴシック" charset="0"/>
              </a:rPr>
              <a:t>more realistic</a:t>
            </a:r>
            <a:r>
              <a:rPr lang="en-US" sz="1000" dirty="0">
                <a:ea typeface="MS Pゴシック" charset="0"/>
                <a:cs typeface="MS Pゴシック" charset="0"/>
              </a:rPr>
              <a:t> expected behavior</a:t>
            </a:r>
          </a:p>
          <a:p>
            <a:pPr lvl="1" eaLnBrk="1" hangingPunct="1">
              <a:lnSpc>
                <a:spcPct val="80000"/>
              </a:lnSpc>
            </a:pPr>
            <a:endParaRPr lang="en-US" sz="1000" dirty="0">
              <a:ea typeface="MS Pゴシック" charset="0"/>
              <a:cs typeface="MS Pゴシック" charset="0"/>
            </a:endParaRPr>
          </a:p>
          <a:p>
            <a:pPr lvl="1" eaLnBrk="1" hangingPunct="1">
              <a:lnSpc>
                <a:spcPct val="80000"/>
              </a:lnSpc>
            </a:pPr>
            <a:r>
              <a:rPr lang="en-US" dirty="0">
                <a:ea typeface="MS Pゴシック" charset="0"/>
                <a:cs typeface="MS Pゴシック" charset="0"/>
              </a:rPr>
              <a:t>In </a:t>
            </a:r>
            <a:r>
              <a:rPr lang="en-US" dirty="0">
                <a:solidFill>
                  <a:srgbClr val="002ABA"/>
                </a:solidFill>
                <a:ea typeface="MS Pゴシック" charset="0"/>
                <a:cs typeface="MS Pゴシック" charset="0"/>
                <a:hlinkClick r:id="rId3"/>
              </a:rPr>
              <a:t>real-time computing</a:t>
            </a:r>
            <a:r>
              <a:rPr lang="en-US" dirty="0">
                <a:ea typeface="MS Pゴシック" charset="0"/>
                <a:cs typeface="MS Pゴシック" charset="0"/>
              </a:rPr>
              <a:t>, the </a:t>
            </a:r>
            <a:r>
              <a:rPr lang="en-US" dirty="0">
                <a:solidFill>
                  <a:srgbClr val="002ABA"/>
                </a:solidFill>
                <a:ea typeface="MS Pゴシック" charset="0"/>
                <a:cs typeface="MS Pゴシック" charset="0"/>
                <a:hlinkClick r:id="rId4"/>
              </a:rPr>
              <a:t>worst-case execution time</a:t>
            </a:r>
            <a:r>
              <a:rPr lang="en-US" dirty="0">
                <a:ea typeface="MS Pゴシック" charset="0"/>
                <a:cs typeface="MS Pゴシック" charset="0"/>
              </a:rPr>
              <a:t> is often of particular concern since it is important to know how much time might be needed </a:t>
            </a:r>
            <a:r>
              <a:rPr lang="en-US" i="1" dirty="0">
                <a:ea typeface="MS Pゴシック" charset="0"/>
                <a:cs typeface="MS Pゴシック" charset="0"/>
              </a:rPr>
              <a:t>in the worst case</a:t>
            </a:r>
            <a:r>
              <a:rPr lang="en-US" dirty="0">
                <a:ea typeface="MS Pゴシック" charset="0"/>
                <a:cs typeface="MS Pゴシック" charset="0"/>
              </a:rPr>
              <a:t> to guarantee that the algorithm would always finish on time.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7AB47FCE-0FFD-6646-AE83-10369959809D}" type="slidenum">
              <a:rPr lang="en-US" sz="1200">
                <a:latin typeface="Calibri"/>
              </a:rPr>
              <a:pPr/>
              <a:t>32</a:t>
            </a:fld>
            <a:endParaRPr lang="en-US" sz="1200" dirty="0">
              <a:latin typeface="Calibri"/>
            </a:endParaRPr>
          </a:p>
        </p:txBody>
      </p:sp>
      <p:sp>
        <p:nvSpPr>
          <p:cNvPr id="77827" name="Rectangle 2"/>
          <p:cNvSpPr>
            <a:spLocks noGrp="1" noRot="1" noChangeAspect="1" noChangeArrowheads="1" noTextEdit="1"/>
          </p:cNvSpPr>
          <p:nvPr>
            <p:ph type="sldImg"/>
          </p:nvPr>
        </p:nvSpPr>
        <p:spPr>
          <a:solidFill>
            <a:srgbClr val="FFFFFF"/>
          </a:solidFill>
          <a:ln/>
        </p:spPr>
      </p:sp>
      <p:sp>
        <p:nvSpPr>
          <p:cNvPr id="7782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a:t>
            </a:r>
          </a:p>
          <a:p>
            <a:pPr eaLnBrk="1" hangingPunct="1"/>
            <a:endParaRPr lang="en-US" dirty="0">
              <a:ea typeface="MS Pゴシック" charset="0"/>
              <a:cs typeface="MS P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7CE77E69-5C40-204A-B4AD-6DC404ACE5F1}" type="slidenum">
              <a:rPr lang="en-US" sz="1200">
                <a:latin typeface="Calibri"/>
              </a:rPr>
              <a:pPr/>
              <a:t>33</a:t>
            </a:fld>
            <a:endParaRPr lang="en-US" sz="1200" dirty="0">
              <a:latin typeface="Calibri"/>
            </a:endParaRPr>
          </a:p>
        </p:txBody>
      </p:sp>
      <p:sp>
        <p:nvSpPr>
          <p:cNvPr id="79875" name="Rectangle 2"/>
          <p:cNvSpPr>
            <a:spLocks noGrp="1" noRot="1" noChangeAspect="1" noChangeArrowheads="1" noTextEdit="1"/>
          </p:cNvSpPr>
          <p:nvPr>
            <p:ph type="sldImg"/>
          </p:nvPr>
        </p:nvSpPr>
        <p:spPr>
          <a:solidFill>
            <a:srgbClr val="FFFFFF"/>
          </a:solidFill>
          <a:ln/>
        </p:spPr>
      </p:sp>
      <p:sp>
        <p:nvSpPr>
          <p:cNvPr id="7987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n2</a:t>
            </a:r>
            <a:endParaRPr lang="en-US" dirty="0">
              <a:ea typeface="MS Pゴシック" charset="0"/>
              <a:cs typeface="MS P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9FA4ECD4-069F-104F-8E71-CC5302EBA37B}" type="slidenum">
              <a:rPr lang="en-US" sz="1200">
                <a:latin typeface="Calibri"/>
              </a:rPr>
              <a:pPr/>
              <a:t>34</a:t>
            </a:fld>
            <a:endParaRPr lang="en-US" sz="1200" dirty="0">
              <a:latin typeface="Calibri"/>
            </a:endParaRPr>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 log n</a:t>
            </a:r>
          </a:p>
          <a:p>
            <a:pPr eaLnBrk="1" hangingPunct="1"/>
            <a:endParaRPr lang="en-US" dirty="0">
              <a:ea typeface="MS Pゴシック" charset="0"/>
              <a:cs typeface="MS P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40E9B958-76BB-294B-BA96-DCB0F4BEFA55}" type="slidenum">
              <a:rPr lang="en-US" sz="1200">
                <a:latin typeface="Calibri"/>
              </a:rPr>
              <a:pPr/>
              <a:t>35</a:t>
            </a:fld>
            <a:endParaRPr lang="en-US" sz="1200" dirty="0">
              <a:latin typeface="Calibri"/>
            </a:endParaRPr>
          </a:p>
        </p:txBody>
      </p:sp>
      <p:sp>
        <p:nvSpPr>
          <p:cNvPr id="83971" name="Rectangle 2"/>
          <p:cNvSpPr>
            <a:spLocks noGrp="1" noRot="1" noChangeAspect="1" noChangeArrowheads="1" noTextEdit="1"/>
          </p:cNvSpPr>
          <p:nvPr>
            <p:ph type="sldImg"/>
          </p:nvPr>
        </p:nvSpPr>
        <p:spPr>
          <a:solidFill>
            <a:srgbClr val="FFFFFF"/>
          </a:solidFill>
          <a:ln/>
        </p:spPr>
      </p:sp>
      <p:sp>
        <p:nvSpPr>
          <p:cNvPr id="83972"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N</a:t>
            </a:r>
            <a:r>
              <a:rPr lang="en-US" baseline="0" dirty="0" smtClean="0">
                <a:ea typeface="MS Pゴシック" charset="0"/>
                <a:cs typeface="MS Pゴシック" charset="0"/>
              </a:rPr>
              <a:t> squared</a:t>
            </a:r>
          </a:p>
          <a:p>
            <a:pPr eaLnBrk="1" hangingPunct="1"/>
            <a:endParaRPr lang="en-US" dirty="0">
              <a:ea typeface="MS Pゴシック" charset="0"/>
              <a:cs typeface="MS P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28A412D3-3171-104F-B200-D9F7E15DBFD1}" type="slidenum">
              <a:rPr lang="en-US" sz="1200">
                <a:latin typeface="Calibri"/>
              </a:rPr>
              <a:pPr/>
              <a:t>36</a:t>
            </a:fld>
            <a:endParaRPr lang="en-US" sz="1200" dirty="0">
              <a:latin typeface="Calibri"/>
            </a:endParaRPr>
          </a:p>
        </p:txBody>
      </p:sp>
      <p:sp>
        <p:nvSpPr>
          <p:cNvPr id="88067" name="Rectangle 2"/>
          <p:cNvSpPr>
            <a:spLocks noGrp="1" noRot="1" noChangeAspect="1" noChangeArrowheads="1" noTextEdit="1"/>
          </p:cNvSpPr>
          <p:nvPr>
            <p:ph type="sldImg"/>
          </p:nvPr>
        </p:nvSpPr>
        <p:spPr>
          <a:solidFill>
            <a:srgbClr val="FFFFFF"/>
          </a:solidFill>
          <a:ln/>
        </p:spPr>
      </p:sp>
      <p:sp>
        <p:nvSpPr>
          <p:cNvPr id="8806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r>
              <a:rPr lang="en-US" dirty="0" smtClean="0">
                <a:ea typeface="MS Pゴシック" charset="0"/>
                <a:cs typeface="MS Pゴシック" charset="0"/>
              </a:rPr>
              <a:t>Log(n)</a:t>
            </a:r>
            <a:endParaRPr lang="en-US" dirty="0">
              <a:ea typeface="MS Pゴシック" charset="0"/>
              <a:cs typeface="MS P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56BC43D3-C661-4244-84AB-C965DC249C4D}" type="slidenum">
              <a:rPr lang="en-NZ" smtClean="0"/>
              <a:t>37</a:t>
            </a:fld>
            <a:endParaRPr lang="en-NZ"/>
          </a:p>
        </p:txBody>
      </p:sp>
    </p:spTree>
    <p:extLst>
      <p:ext uri="{BB962C8B-B14F-4D97-AF65-F5344CB8AC3E}">
        <p14:creationId xmlns:p14="http://schemas.microsoft.com/office/powerpoint/2010/main" val="2349687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About</a:t>
            </a:r>
            <a:r>
              <a:rPr lang="en-NZ" baseline="0" dirty="0" smtClean="0"/>
              <a:t> 1 second for </a:t>
            </a:r>
            <a:r>
              <a:rPr lang="en-NZ" baseline="0" dirty="0" err="1" smtClean="0"/>
              <a:t>fibonacci</a:t>
            </a:r>
            <a:r>
              <a:rPr lang="en-NZ" baseline="0" dirty="0" smtClean="0"/>
              <a:t> 30</a:t>
            </a:r>
          </a:p>
          <a:p>
            <a:r>
              <a:rPr lang="en-NZ" dirty="0" smtClean="0"/>
              <a:t>10, 000, 000 years</a:t>
            </a:r>
            <a:endParaRPr lang="en-NZ" dirty="0"/>
          </a:p>
        </p:txBody>
      </p:sp>
      <p:sp>
        <p:nvSpPr>
          <p:cNvPr id="4" name="Slide Number Placeholder 3"/>
          <p:cNvSpPr>
            <a:spLocks noGrp="1"/>
          </p:cNvSpPr>
          <p:nvPr>
            <p:ph type="sldNum" sz="quarter" idx="10"/>
          </p:nvPr>
        </p:nvSpPr>
        <p:spPr/>
        <p:txBody>
          <a:bodyPr/>
          <a:lstStyle/>
          <a:p>
            <a:fld id="{56BC43D3-C661-4244-84AB-C965DC249C4D}" type="slidenum">
              <a:rPr lang="en-NZ" smtClean="0"/>
              <a:t>4</a:t>
            </a:fld>
            <a:endParaRPr lang="en-NZ"/>
          </a:p>
        </p:txBody>
      </p:sp>
    </p:spTree>
    <p:extLst>
      <p:ext uri="{BB962C8B-B14F-4D97-AF65-F5344CB8AC3E}">
        <p14:creationId xmlns:p14="http://schemas.microsoft.com/office/powerpoint/2010/main" val="2719270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83C35340-229D-E74A-B268-F90698A7D682}" type="slidenum">
              <a:rPr lang="en-US" sz="1200">
                <a:latin typeface="Calibri"/>
              </a:rPr>
              <a:pPr/>
              <a:t>6</a:t>
            </a:fld>
            <a:endParaRPr lang="en-US" sz="1200" dirty="0">
              <a:latin typeface="Calibri"/>
            </a:endParaRPr>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ea typeface="MS Pゴシック" charset="0"/>
              <a:cs typeface="MS P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B3E522CE-637B-E542-9F84-C4959EB42619}" type="slidenum">
              <a:rPr lang="en-US" sz="1200">
                <a:latin typeface="Calibri"/>
              </a:rPr>
              <a:pPr/>
              <a:t>7</a:t>
            </a:fld>
            <a:endParaRPr lang="en-US" sz="1200" dirty="0">
              <a:latin typeface="Calibri"/>
            </a:endParaRPr>
          </a:p>
        </p:txBody>
      </p:sp>
      <p:sp>
        <p:nvSpPr>
          <p:cNvPr id="20483" name="Rectangle 2"/>
          <p:cNvSpPr>
            <a:spLocks noGrp="1" noRot="1" noChangeAspect="1" noChangeArrowheads="1" noTextEdit="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ln>
        </p:spPr>
        <p:txBody>
          <a:bodyPr/>
          <a:lstStyle/>
          <a:p>
            <a:pPr marL="228600" indent="-228600" algn="just" eaLnBrk="1" hangingPunct="1">
              <a:buFontTx/>
              <a:buAutoNum type="arabicPeriod"/>
            </a:pPr>
            <a:endParaRPr lang="en-US" sz="2400" dirty="0">
              <a:solidFill>
                <a:schemeClr val="hlink"/>
              </a:solidFill>
              <a:ea typeface="MS Pゴシック" charset="0"/>
              <a:cs typeface="MS P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DE856202-DC9F-5241-9C24-E5FD62282B66}" type="slidenum">
              <a:rPr lang="en-US" sz="1200">
                <a:latin typeface="Calibri"/>
              </a:rPr>
              <a:pPr/>
              <a:t>18</a:t>
            </a:fld>
            <a:endParaRPr lang="en-US" sz="1200" dirty="0">
              <a:latin typeface="Calibri"/>
            </a:endParaRPr>
          </a:p>
        </p:txBody>
      </p:sp>
      <p:sp>
        <p:nvSpPr>
          <p:cNvPr id="57347" name="Rectangle 2"/>
          <p:cNvSpPr>
            <a:spLocks noGrp="1" noRot="1" noChangeAspect="1" noChangeArrowheads="1" noTextEdit="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MS Pゴシック" charset="0"/>
              <a:cs typeface="MS P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75ECD3BA-D9DD-BE4E-94EE-1A56E7084ABA}" type="slidenum">
              <a:rPr lang="en-US" sz="1200">
                <a:latin typeface="Calibri"/>
              </a:rPr>
              <a:pPr/>
              <a:t>19</a:t>
            </a:fld>
            <a:endParaRPr lang="en-US" sz="1200" dirty="0">
              <a:latin typeface="Calibri"/>
            </a:endParaRPr>
          </a:p>
        </p:txBody>
      </p:sp>
      <p:sp>
        <p:nvSpPr>
          <p:cNvPr id="59395" name="Rectangle 2"/>
          <p:cNvSpPr>
            <a:spLocks noGrp="1" noRot="1" noChangeAspect="1" noChangeArrowheads="1" noTextEdit="1"/>
          </p:cNvSpPr>
          <p:nvPr>
            <p:ph type="sldImg"/>
          </p:nvPr>
        </p:nvSpPr>
        <p:spPr>
          <a:solidFill>
            <a:srgbClr val="FFFFFF"/>
          </a:solidFill>
          <a:ln/>
        </p:spPr>
      </p:sp>
      <p:sp>
        <p:nvSpPr>
          <p:cNvPr id="59396"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MS Pゴシック" charset="0"/>
              <a:cs typeface="MS P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CB89C58C-7686-E44F-9E99-FBCE10875D27}" type="slidenum">
              <a:rPr lang="en-US" sz="1200">
                <a:latin typeface="Calibri"/>
              </a:rPr>
              <a:pPr/>
              <a:t>20</a:t>
            </a:fld>
            <a:endParaRPr lang="en-US" sz="1200" dirty="0">
              <a:latin typeface="Calibri"/>
            </a:endParaRPr>
          </a:p>
        </p:txBody>
      </p:sp>
      <p:sp>
        <p:nvSpPr>
          <p:cNvPr id="51203" name="Rectangle 2"/>
          <p:cNvSpPr>
            <a:spLocks noGrp="1" noRot="1" noChangeAspect="1" noChangeArrowheads="1" noTextEdit="1"/>
          </p:cNvSpPr>
          <p:nvPr>
            <p:ph type="sldImg"/>
          </p:nvPr>
        </p:nvSpPr>
        <p:spPr>
          <a:solidFill>
            <a:srgbClr val="FFFFFF"/>
          </a:solidFill>
          <a:ln/>
        </p:spPr>
      </p:sp>
      <p:sp>
        <p:nvSpPr>
          <p:cNvPr id="51204"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dirty="0">
                <a:ea typeface="MS Pゴシック" charset="0"/>
                <a:cs typeface="MS Pゴシック" charset="0"/>
              </a:rPr>
              <a:t>Changing the hardware/ software environment </a:t>
            </a:r>
          </a:p>
          <a:p>
            <a:pPr lvl="1" eaLnBrk="1" hangingPunct="1"/>
            <a:r>
              <a:rPr lang="en-US" dirty="0">
                <a:ea typeface="MS Pゴシック" charset="0"/>
                <a:cs typeface="MS Pゴシック" charset="0"/>
              </a:rPr>
              <a:t>Affects </a:t>
            </a:r>
            <a:r>
              <a:rPr lang="en-US" b="1" i="1" dirty="0">
                <a:ea typeface="MS Pゴシック" charset="0"/>
                <a:cs typeface="MS Pゴシック" charset="0"/>
                <a:sym typeface="Symbol" charset="0"/>
              </a:rPr>
              <a:t>T</a:t>
            </a:r>
            <a:r>
              <a:rPr lang="en-US" dirty="0">
                <a:ea typeface="MS Pゴシック" charset="0"/>
                <a:cs typeface="MS Pゴシック" charset="0"/>
                <a:sym typeface="Symbol" charset="0"/>
              </a:rPr>
              <a:t>(</a:t>
            </a:r>
            <a:r>
              <a:rPr lang="en-US" b="1" i="1" dirty="0">
                <a:ea typeface="MS Pゴシック" charset="0"/>
                <a:cs typeface="MS Pゴシック" charset="0"/>
                <a:sym typeface="Symbol" charset="0"/>
              </a:rPr>
              <a:t>n</a:t>
            </a:r>
            <a:r>
              <a:rPr lang="en-US" dirty="0">
                <a:ea typeface="MS Pゴシック" charset="0"/>
                <a:cs typeface="MS Pゴシック" charset="0"/>
                <a:sym typeface="Symbol" charset="0"/>
              </a:rPr>
              <a:t>)</a:t>
            </a:r>
            <a:r>
              <a:rPr lang="en-US" dirty="0">
                <a:ea typeface="MS Pゴシック" charset="0"/>
                <a:cs typeface="MS Pゴシック" charset="0"/>
              </a:rPr>
              <a:t> by a constant factor, but</a:t>
            </a:r>
          </a:p>
          <a:p>
            <a:pPr lvl="1" eaLnBrk="1" hangingPunct="1"/>
            <a:r>
              <a:rPr lang="en-US" dirty="0">
                <a:ea typeface="MS Pゴシック" charset="0"/>
                <a:cs typeface="MS Pゴシック" charset="0"/>
              </a:rPr>
              <a:t>Does not alter the growth rate of </a:t>
            </a:r>
            <a:r>
              <a:rPr lang="en-US" b="1" i="1" dirty="0">
                <a:ea typeface="MS Pゴシック" charset="0"/>
                <a:cs typeface="MS Pゴシック" charset="0"/>
                <a:sym typeface="Symbol" charset="0"/>
              </a:rPr>
              <a:t>T</a:t>
            </a:r>
            <a:r>
              <a:rPr lang="en-US" dirty="0">
                <a:ea typeface="MS Pゴシック" charset="0"/>
                <a:cs typeface="MS Pゴシック" charset="0"/>
                <a:sym typeface="Symbol" charset="0"/>
              </a:rPr>
              <a:t>(</a:t>
            </a:r>
            <a:r>
              <a:rPr lang="en-US" b="1" i="1" dirty="0">
                <a:ea typeface="MS Pゴシック" charset="0"/>
                <a:cs typeface="MS Pゴシック" charset="0"/>
                <a:sym typeface="Symbol" charset="0"/>
              </a:rPr>
              <a:t>n</a:t>
            </a:r>
            <a:r>
              <a:rPr lang="en-US" dirty="0">
                <a:ea typeface="MS Pゴシック" charset="0"/>
                <a:cs typeface="MS Pゴシック" charset="0"/>
                <a:sym typeface="Symbol" charset="0"/>
              </a:rPr>
              <a:t>)</a:t>
            </a:r>
            <a:endParaRPr lang="en-US" dirty="0">
              <a:ea typeface="MS Pゴシック" charset="0"/>
              <a:cs typeface="MS Pゴシック" charset="0"/>
            </a:endParaRPr>
          </a:p>
          <a:p>
            <a:pPr eaLnBrk="1" hangingPunct="1"/>
            <a:r>
              <a:rPr lang="en-US" dirty="0">
                <a:ea typeface="MS Pゴシック" charset="0"/>
                <a:cs typeface="MS Pゴシック" charset="0"/>
              </a:rPr>
              <a:t>The linear growth rate of the running time </a:t>
            </a:r>
            <a:r>
              <a:rPr lang="en-US" b="1" i="1" dirty="0">
                <a:ea typeface="MS Pゴシック" charset="0"/>
                <a:cs typeface="MS Pゴシック" charset="0"/>
                <a:sym typeface="Symbol" charset="0"/>
              </a:rPr>
              <a:t>T</a:t>
            </a:r>
            <a:r>
              <a:rPr lang="en-US" dirty="0">
                <a:ea typeface="MS Pゴシック" charset="0"/>
                <a:cs typeface="MS Pゴシック" charset="0"/>
                <a:sym typeface="Symbol" charset="0"/>
              </a:rPr>
              <a:t>(</a:t>
            </a:r>
            <a:r>
              <a:rPr lang="en-US" b="1" i="1" dirty="0">
                <a:ea typeface="MS Pゴシック" charset="0"/>
                <a:cs typeface="MS Pゴシック" charset="0"/>
                <a:sym typeface="Symbol" charset="0"/>
              </a:rPr>
              <a:t>n</a:t>
            </a:r>
            <a:r>
              <a:rPr lang="en-US" dirty="0">
                <a:ea typeface="MS Pゴシック" charset="0"/>
                <a:cs typeface="MS Pゴシック" charset="0"/>
                <a:sym typeface="Symbol" charset="0"/>
              </a:rPr>
              <a:t>)</a:t>
            </a:r>
            <a:r>
              <a:rPr lang="en-US" dirty="0">
                <a:ea typeface="MS Pゴシック" charset="0"/>
                <a:cs typeface="MS Pゴシック" charset="0"/>
              </a:rPr>
              <a:t> is an intrinsic property of algorithm </a:t>
            </a:r>
            <a:r>
              <a:rPr lang="en-US" b="1" i="1" dirty="0" err="1">
                <a:ea typeface="MS Pゴシック" charset="0"/>
                <a:cs typeface="MS Pゴシック" charset="0"/>
              </a:rPr>
              <a:t>arrayMax</a:t>
            </a:r>
            <a:endParaRPr lang="en-US" dirty="0">
              <a:ea typeface="MS Pゴシック" charset="0"/>
              <a:cs typeface="MS Pゴシック" charset="0"/>
            </a:endParaRPr>
          </a:p>
          <a:p>
            <a:pPr eaLnBrk="1" hangingPunct="1"/>
            <a:endParaRPr lang="en-US" dirty="0">
              <a:ea typeface="MS Pゴシック" charset="0"/>
              <a:cs typeface="MS Pゴシック" charset="0"/>
            </a:endParaRPr>
          </a:p>
          <a:p>
            <a:pPr eaLnBrk="1" hangingPunct="1"/>
            <a:endParaRPr lang="en-US" dirty="0">
              <a:ea typeface="MS Pゴシック" charset="0"/>
              <a:cs typeface="MS P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A34341B2-73D3-914A-BDEE-98D844F1E625}" type="slidenum">
              <a:rPr lang="en-US" sz="1200">
                <a:latin typeface="Calibri"/>
              </a:rPr>
              <a:pPr/>
              <a:t>21</a:t>
            </a:fld>
            <a:endParaRPr lang="en-US" sz="1200" dirty="0">
              <a:latin typeface="Calibri"/>
            </a:endParaRPr>
          </a:p>
        </p:txBody>
      </p:sp>
      <p:sp>
        <p:nvSpPr>
          <p:cNvPr id="47107" name="Rectangle 2"/>
          <p:cNvSpPr>
            <a:spLocks noGrp="1" noRot="1" noChangeAspect="1" noChangeArrowheads="1" noTextEdit="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ea typeface="MS Pゴシック" charset="0"/>
                <a:cs typeface="MS Pゴシック" charset="0"/>
              </a:rPr>
              <a:t>We can</a:t>
            </a:r>
            <a:r>
              <a:rPr lang="ja-JP" altLang="en-US">
                <a:ea typeface="ヒラギノ角ゴ Pro W3" charset="0"/>
                <a:cs typeface="ヒラギノ角ゴ Pro W3" charset="0"/>
              </a:rPr>
              <a:t>’</a:t>
            </a:r>
            <a:r>
              <a:rPr lang="en-US">
                <a:ea typeface="MS Pゴシック" charset="0"/>
                <a:cs typeface="MS Pゴシック" charset="0"/>
              </a:rPr>
              <a:t>t use it to accurately estimate how long the program will take to run because not only would we would need to know how long each of the basic operations take, but we really want our analysis to be machine independent.  Therefore, the constants in the formula above are not relevant.  Also, we are interested in the performance of the program when </a:t>
            </a:r>
            <a:r>
              <a:rPr lang="en-US" i="1">
                <a:ea typeface="MS Pゴシック" charset="0"/>
                <a:cs typeface="MS Pゴシック" charset="0"/>
              </a:rPr>
              <a:t>n</a:t>
            </a:r>
            <a:r>
              <a:rPr lang="en-US">
                <a:ea typeface="MS Pゴシック" charset="0"/>
                <a:cs typeface="MS Pゴシック" charset="0"/>
              </a:rPr>
              <a:t> is large, in which case the 3</a:t>
            </a:r>
            <a:r>
              <a:rPr lang="en-US" i="1">
                <a:ea typeface="MS Pゴシック" charset="0"/>
                <a:cs typeface="MS Pゴシック" charset="0"/>
              </a:rPr>
              <a:t>n</a:t>
            </a:r>
            <a:r>
              <a:rPr lang="en-US">
                <a:ea typeface="MS Pゴシック" charset="0"/>
                <a:cs typeface="MS Pゴシック" charset="0"/>
              </a:rPr>
              <a:t> term dominates the 3 term, so we simply ignore the 3. </a:t>
            </a:r>
          </a:p>
          <a:p>
            <a:pPr eaLnBrk="1" hangingPunct="1"/>
            <a:endParaRPr lang="en-US">
              <a:ea typeface="MS Pゴシック" charset="0"/>
              <a:cs typeface="MS P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fld id="{66E6055F-A71E-1549-835E-B1F95252DBD4}" type="slidenum">
              <a:rPr lang="en-US" sz="1200">
                <a:latin typeface="Calibri"/>
              </a:rPr>
              <a:pPr/>
              <a:t>22</a:t>
            </a:fld>
            <a:endParaRPr lang="en-US" sz="1200" dirty="0">
              <a:latin typeface="Calibri"/>
            </a:endParaRPr>
          </a:p>
        </p:txBody>
      </p:sp>
      <p:sp>
        <p:nvSpPr>
          <p:cNvPr id="49155" name="Rectangle 2"/>
          <p:cNvSpPr>
            <a:spLocks noGrp="1" noRot="1" noChangeAspect="1" noChangeArrowheads="1" noTextEdit="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en-US">
                <a:ea typeface="MS Pゴシック" charset="0"/>
                <a:cs typeface="MS Pゴシック" charset="0"/>
              </a:rPr>
              <a:t>We can</a:t>
            </a:r>
            <a:r>
              <a:rPr lang="ja-JP" altLang="en-US">
                <a:ea typeface="ヒラギノ角ゴ Pro W3" charset="0"/>
                <a:cs typeface="ヒラギノ角ゴ Pro W3" charset="0"/>
              </a:rPr>
              <a:t>’</a:t>
            </a:r>
            <a:r>
              <a:rPr lang="en-US">
                <a:ea typeface="MS Pゴシック" charset="0"/>
                <a:cs typeface="MS Pゴシック" charset="0"/>
              </a:rPr>
              <a:t>t use it to accurately estimate how long the program will take to run because not only would we would need to know how long each of the basic operations take, but we really want our analysis to be machine independent.  Therefore, the constants in the formula above are not relevant.  Also, we are interested in the performance of the program when </a:t>
            </a:r>
            <a:r>
              <a:rPr lang="en-US" i="1">
                <a:ea typeface="MS Pゴシック" charset="0"/>
                <a:cs typeface="MS Pゴシック" charset="0"/>
              </a:rPr>
              <a:t>n</a:t>
            </a:r>
            <a:r>
              <a:rPr lang="en-US">
                <a:ea typeface="MS Pゴシック" charset="0"/>
                <a:cs typeface="MS Pゴシック" charset="0"/>
              </a:rPr>
              <a:t> is large, in which case the 3</a:t>
            </a:r>
            <a:r>
              <a:rPr lang="en-US" i="1">
                <a:ea typeface="MS Pゴシック" charset="0"/>
                <a:cs typeface="MS Pゴシック" charset="0"/>
              </a:rPr>
              <a:t>n</a:t>
            </a:r>
            <a:r>
              <a:rPr lang="en-US">
                <a:ea typeface="MS Pゴシック" charset="0"/>
                <a:cs typeface="MS Pゴシック" charset="0"/>
              </a:rPr>
              <a:t> term dominates the 3 term, so we simply ignore the 3. </a:t>
            </a:r>
          </a:p>
          <a:p>
            <a:pPr eaLnBrk="1" hangingPunct="1"/>
            <a:endParaRPr lang="en-US">
              <a:ea typeface="MS Pゴシック" charset="0"/>
              <a:cs typeface="MS P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24587F61-EB5E-435D-8B40-92B65B0F67A7}" type="datetime1">
              <a:rPr lang="en-US" smtClean="0"/>
              <a:t>3/25/2015</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6DBC4ADE-6553-4764-BFFC-1C76CD2547AC}" type="datetime1">
              <a:rPr lang="en-US" smtClean="0"/>
              <a:t>3/25/2015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59962A26-A3B8-4672-A65E-025EED94205E}" type="datetime1">
              <a:rPr lang="en-US" smtClean="0"/>
              <a:t>3/25/2015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143000"/>
            <a:ext cx="8839200" cy="5410200"/>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a:xfrm>
            <a:off x="0" y="0"/>
            <a:ext cx="9144000" cy="990600"/>
          </a:xfrm>
        </p:spPr>
        <p:txBody>
          <a:bodyPr anchor="b" anchorCtr="0">
            <a:normAutofit/>
          </a:bodyPr>
          <a:lstStyle>
            <a:lvl1pPr>
              <a:defRPr sz="3600"/>
            </a:lvl1pPr>
          </a:lstStyle>
          <a:p>
            <a:r>
              <a:rPr lang="en-US" dirty="0" smtClean="0"/>
              <a:t>Click to edit Master title style</a:t>
            </a:r>
            <a:endParaRPr lang="en-US" dirty="0"/>
          </a:p>
        </p:txBody>
      </p:sp>
      <p:sp>
        <p:nvSpPr>
          <p:cNvPr id="13" name="Rectangle 12"/>
          <p:cNvSpPr/>
          <p:nvPr userDrawn="1"/>
        </p:nvSpPr>
        <p:spPr>
          <a:xfrm>
            <a:off x="0" y="990600"/>
            <a:ext cx="914400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4" name="Slide Number Placeholder 7"/>
          <p:cNvSpPr>
            <a:spLocks noGrp="1"/>
          </p:cNvSpPr>
          <p:nvPr>
            <p:ph type="sldNum" sz="quarter" idx="4"/>
          </p:nvPr>
        </p:nvSpPr>
        <p:spPr>
          <a:xfrm>
            <a:off x="8763000" y="6629400"/>
            <a:ext cx="457200" cy="152400"/>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15" name="Date Placeholder 8"/>
          <p:cNvSpPr>
            <a:spLocks noGrp="1"/>
          </p:cNvSpPr>
          <p:nvPr>
            <p:ph type="dt" sz="half" idx="2"/>
          </p:nvPr>
        </p:nvSpPr>
        <p:spPr>
          <a:xfrm>
            <a:off x="152400" y="66294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B3A5D66-3DFE-4AF0-A9E7-23BCF0517BFC}" type="datetime1">
              <a:rPr lang="en-US" smtClean="0"/>
              <a:t>3/25/2015</a:t>
            </a:fld>
            <a:endParaRPr lang="en-US"/>
          </a:p>
        </p:txBody>
      </p:sp>
      <p:sp>
        <p:nvSpPr>
          <p:cNvPr id="17" name="Footer Placeholder 9"/>
          <p:cNvSpPr>
            <a:spLocks noGrp="1"/>
          </p:cNvSpPr>
          <p:nvPr>
            <p:ph type="ftr" sz="quarter" idx="3"/>
          </p:nvPr>
        </p:nvSpPr>
        <p:spPr>
          <a:xfrm>
            <a:off x="4419600" y="6629400"/>
            <a:ext cx="4267200" cy="152400"/>
          </a:xfrm>
          <a:prstGeom prst="rect">
            <a:avLst/>
          </a:prstGeom>
        </p:spPr>
        <p:txBody>
          <a:bodyPr vert="horz" lIns="0" tIns="0" rIns="0" bIns="0" rtlCol="0" anchor="ctr"/>
          <a:lstStyle>
            <a:lvl1pPr algn="r">
              <a:defRPr sz="1000">
                <a:solidFill>
                  <a:schemeClr val="tx1"/>
                </a:solidFill>
              </a:defRPr>
            </a:lvl1pPr>
          </a:lstStyle>
          <a:p>
            <a:r>
              <a:rPr lang="en-US" smtClean="0"/>
              <a:t>COMPSCI 107 - Computer Science Fundamentals</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35FCC9F5-BC15-4097-B6B5-7A33E56060B1}" type="datetime1">
              <a:rPr lang="en-US" smtClean="0"/>
              <a:t>3/25/2015</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r>
              <a:rPr lang="en-US" smtClean="0"/>
              <a:t>COMPSCI 107 - Computer Science Fundamentals</a:t>
            </a:r>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0BCCEAB7-E0F3-40C6-981D-BB70FF90B000}" type="datetime1">
              <a:rPr lang="en-US" smtClean="0"/>
              <a:t>3/25/2015</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4F423F59-65E6-4431-ADDE-29F526A1F546}" type="datetime1">
              <a:rPr lang="en-US" smtClean="0"/>
              <a:t>3/25/2015</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FD2D02CB-856C-4574-A21D-6D53613079D0}" type="datetime1">
              <a:rPr lang="en-US" smtClean="0"/>
              <a:t>3/25/2015</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8E38970F-7CE3-4EA0-B52C-8B9B211452FD}" type="datetime1">
              <a:rPr lang="en-US" smtClean="0"/>
              <a:t>3/25/2015</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34409EA2-A19E-4ABC-9F4B-A6E4F453CEF9}" type="datetime1">
              <a:rPr lang="en-US" smtClean="0"/>
              <a:t>3/25/2015</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1DFACFA9-FA3F-4665-BE14-A443EBA867AA}" type="datetime1">
              <a:rPr lang="en-US" smtClean="0"/>
              <a:t>3/25/2015</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r>
              <a:rPr lang="en-US" smtClean="0"/>
              <a:t>COMPSCI 107 - Computer Science Fundamentals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152400"/>
            <a:ext cx="8610600" cy="8382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52400" y="1143000"/>
            <a:ext cx="8610600" cy="5257800"/>
          </a:xfrm>
          <a:prstGeom prst="rect">
            <a:avLst/>
          </a:prstGeom>
        </p:spPr>
        <p:txBody>
          <a:bodyPr vert="horz" lIns="91440" tIns="45720" rIns="91440" bIns="45720" rtlCol="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Slide Number Placeholder 7"/>
          <p:cNvSpPr>
            <a:spLocks noGrp="1"/>
          </p:cNvSpPr>
          <p:nvPr>
            <p:ph type="sldNum" sz="quarter" idx="4"/>
          </p:nvPr>
        </p:nvSpPr>
        <p:spPr>
          <a:xfrm>
            <a:off x="8229600" y="6629400"/>
            <a:ext cx="533400" cy="152400"/>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B6F15528-21DE-4FAA-801E-634DDDAF4B2B}" type="slidenum">
              <a:rPr lang="en-US" smtClean="0"/>
              <a:pPr/>
              <a:t>‹#›</a:t>
            </a:fld>
            <a:endParaRPr lang="en-US" dirty="0"/>
          </a:p>
        </p:txBody>
      </p:sp>
      <p:sp>
        <p:nvSpPr>
          <p:cNvPr id="9" name="Date Placeholder 8"/>
          <p:cNvSpPr>
            <a:spLocks noGrp="1"/>
          </p:cNvSpPr>
          <p:nvPr>
            <p:ph type="dt" sz="half" idx="2"/>
          </p:nvPr>
        </p:nvSpPr>
        <p:spPr>
          <a:xfrm>
            <a:off x="152400" y="6477000"/>
            <a:ext cx="2819400" cy="152400"/>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929EB4EA-2430-4B81-A3C9-4F73C20C06F9}" type="datetime1">
              <a:rPr lang="en-US" smtClean="0"/>
              <a:t>3/25/2015</a:t>
            </a:fld>
            <a:endParaRPr lang="en-US"/>
          </a:p>
        </p:txBody>
      </p:sp>
      <p:sp>
        <p:nvSpPr>
          <p:cNvPr id="10" name="Footer Placeholder 9"/>
          <p:cNvSpPr>
            <a:spLocks noGrp="1"/>
          </p:cNvSpPr>
          <p:nvPr>
            <p:ph type="ftr" sz="quarter" idx="3"/>
          </p:nvPr>
        </p:nvSpPr>
        <p:spPr>
          <a:xfrm>
            <a:off x="4572000" y="6477000"/>
            <a:ext cx="4191000" cy="152400"/>
          </a:xfrm>
          <a:prstGeom prst="rect">
            <a:avLst/>
          </a:prstGeom>
        </p:spPr>
        <p:txBody>
          <a:bodyPr vert="horz" lIns="91440" tIns="45720" rIns="91440" bIns="45720" rtlCol="0" anchor="ctr"/>
          <a:lstStyle>
            <a:lvl1pPr algn="r">
              <a:defRPr sz="1000">
                <a:solidFill>
                  <a:schemeClr val="tx1"/>
                </a:solidFill>
              </a:defRPr>
            </a:lvl1pPr>
          </a:lstStyle>
          <a:p>
            <a:r>
              <a:rPr lang="en-US" smtClean="0"/>
              <a:t>COMPSCI 107 - Computer Science Fundamentals</a:t>
            </a:r>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hf hdr="0" dt="0"/>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24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3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NZ" dirty="0" smtClean="0"/>
              <a:t>Lecture </a:t>
            </a:r>
            <a:r>
              <a:rPr lang="en-NZ" dirty="0" smtClean="0"/>
              <a:t>10</a:t>
            </a:r>
            <a:r>
              <a:rPr lang="en-NZ" dirty="0" smtClean="0"/>
              <a:t> </a:t>
            </a:r>
            <a:r>
              <a:rPr lang="en-NZ" dirty="0" smtClean="0"/>
              <a:t>– Algorithm Analysis</a:t>
            </a:r>
          </a:p>
        </p:txBody>
      </p:sp>
      <p:sp>
        <p:nvSpPr>
          <p:cNvPr id="2" name="Title 1"/>
          <p:cNvSpPr>
            <a:spLocks noGrp="1"/>
          </p:cNvSpPr>
          <p:nvPr>
            <p:ph type="title"/>
          </p:nvPr>
        </p:nvSpPr>
        <p:spPr>
          <a:xfrm>
            <a:off x="1295400" y="1447800"/>
            <a:ext cx="5105400" cy="2133600"/>
          </a:xfrm>
        </p:spPr>
        <p:txBody>
          <a:bodyPr/>
          <a:lstStyle/>
          <a:p>
            <a:r>
              <a:rPr lang="en-NZ" dirty="0" smtClean="0"/>
              <a:t>COMPSCI 107</a:t>
            </a:r>
            <a:br>
              <a:rPr lang="en-NZ" dirty="0" smtClean="0"/>
            </a:br>
            <a:r>
              <a:rPr lang="en-NZ" dirty="0" smtClean="0"/>
              <a:t>Computer Science Fundamentals</a:t>
            </a:r>
            <a:endParaRPr lang="en-NZ" dirty="0"/>
          </a:p>
        </p:txBody>
      </p:sp>
    </p:spTree>
    <p:custDataLst>
      <p:tags r:id="rId1"/>
    </p:custDataLst>
    <p:extLst>
      <p:ext uri="{BB962C8B-B14F-4D97-AF65-F5344CB8AC3E}">
        <p14:creationId xmlns:p14="http://schemas.microsoft.com/office/powerpoint/2010/main" val="1453789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7C"/>
                </a:solidFill>
                <a:ea typeface="ＭＳ Ｐゴシック" charset="0"/>
                <a:cs typeface="ＭＳ Ｐゴシック" charset="0"/>
              </a:rPr>
              <a:t>For each of the following, how many operations are required (express in terms of N where possible)?</a:t>
            </a:r>
          </a:p>
          <a:p>
            <a:pPr marL="685800" lvl="1" indent="-457200">
              <a:buFont typeface="+mj-lt"/>
              <a:buAutoNum type="arabicPeriod"/>
            </a:pPr>
            <a:r>
              <a:rPr lang="en-US" dirty="0" smtClean="0">
                <a:solidFill>
                  <a:srgbClr val="00007C"/>
                </a:solidFill>
                <a:ea typeface="ＭＳ Ｐゴシック" charset="0"/>
                <a:cs typeface="ＭＳ Ｐゴシック" charset="0"/>
              </a:rPr>
              <a:t>Adding </a:t>
            </a:r>
            <a:r>
              <a:rPr lang="en-US" dirty="0">
                <a:solidFill>
                  <a:srgbClr val="00007C"/>
                </a:solidFill>
                <a:ea typeface="ＭＳ Ｐゴシック" charset="0"/>
                <a:cs typeface="ＭＳ Ｐゴシック" charset="0"/>
              </a:rPr>
              <a:t>an element to the beginning of a list containing n </a:t>
            </a:r>
            <a:r>
              <a:rPr lang="en-US" dirty="0" smtClean="0">
                <a:solidFill>
                  <a:srgbClr val="00007C"/>
                </a:solidFill>
                <a:ea typeface="ＭＳ Ｐゴシック" charset="0"/>
                <a:cs typeface="ＭＳ Ｐゴシック" charset="0"/>
              </a:rPr>
              <a:t>elements</a:t>
            </a:r>
          </a:p>
          <a:p>
            <a:pPr marL="685800" lvl="1" indent="-457200">
              <a:buFont typeface="+mj-lt"/>
              <a:buAutoNum type="arabicPeriod"/>
            </a:pPr>
            <a:r>
              <a:rPr lang="en-US" dirty="0" smtClean="0">
                <a:solidFill>
                  <a:srgbClr val="00007C"/>
                </a:solidFill>
                <a:ea typeface="ＭＳ Ｐゴシック" charset="0"/>
                <a:cs typeface="ＭＳ Ｐゴシック" charset="0"/>
              </a:rPr>
              <a:t>Printing </a:t>
            </a:r>
            <a:r>
              <a:rPr lang="en-US" dirty="0">
                <a:solidFill>
                  <a:srgbClr val="00007C"/>
                </a:solidFill>
                <a:ea typeface="ＭＳ Ｐゴシック" charset="0"/>
                <a:cs typeface="ＭＳ Ｐゴシック" charset="0"/>
              </a:rPr>
              <a:t>each element of a list containing n elements,</a:t>
            </a:r>
          </a:p>
          <a:p>
            <a:pPr marL="685800" lvl="1" indent="-457200">
              <a:buFont typeface="+mj-lt"/>
              <a:buAutoNum type="arabicPeriod"/>
            </a:pPr>
            <a:r>
              <a:rPr lang="en-US" dirty="0" smtClean="0">
                <a:solidFill>
                  <a:srgbClr val="00007C"/>
                </a:solidFill>
                <a:ea typeface="ＭＳ Ｐゴシック" charset="0"/>
                <a:cs typeface="ＭＳ Ｐゴシック" charset="0"/>
              </a:rPr>
              <a:t>Adding </a:t>
            </a:r>
            <a:r>
              <a:rPr lang="en-US" dirty="0">
                <a:solidFill>
                  <a:srgbClr val="00007C"/>
                </a:solidFill>
                <a:ea typeface="ＭＳ Ｐゴシック" charset="0"/>
                <a:cs typeface="ＭＳ Ｐゴシック" charset="0"/>
              </a:rPr>
              <a:t>a single element to a list using the append() function.</a:t>
            </a:r>
          </a:p>
          <a:p>
            <a:pPr marL="685800" lvl="1" indent="-457200">
              <a:buFont typeface="+mj-lt"/>
              <a:buAutoNum type="arabicPeriod"/>
            </a:pPr>
            <a:r>
              <a:rPr lang="en-US" dirty="0" smtClean="0">
                <a:solidFill>
                  <a:srgbClr val="00007C"/>
                </a:solidFill>
                <a:ea typeface="ＭＳ Ｐゴシック" charset="0"/>
                <a:cs typeface="ＭＳ Ｐゴシック" charset="0"/>
              </a:rPr>
              <a:t>Performing </a:t>
            </a:r>
            <a:r>
              <a:rPr lang="en-US" dirty="0">
                <a:solidFill>
                  <a:srgbClr val="00007C"/>
                </a:solidFill>
                <a:ea typeface="ＭＳ Ｐゴシック" charset="0"/>
                <a:cs typeface="ＭＳ Ｐゴシック" charset="0"/>
              </a:rPr>
              <a:t>a nested </a:t>
            </a:r>
            <a:r>
              <a:rPr lang="en-US" dirty="0" smtClean="0">
                <a:solidFill>
                  <a:srgbClr val="00007C"/>
                </a:solidFill>
                <a:ea typeface="ＭＳ Ｐゴシック" charset="0"/>
                <a:cs typeface="ＭＳ Ｐゴシック" charset="0"/>
              </a:rPr>
              <a:t>loop </a:t>
            </a:r>
            <a:r>
              <a:rPr lang="en-US" dirty="0">
                <a:solidFill>
                  <a:srgbClr val="00007C"/>
                </a:solidFill>
                <a:ea typeface="ＭＳ Ｐゴシック" charset="0"/>
                <a:cs typeface="ＭＳ Ｐゴシック" charset="0"/>
              </a:rPr>
              <a:t>where the outer loop is executed </a:t>
            </a:r>
            <a:r>
              <a:rPr lang="en-US" dirty="0" smtClean="0">
                <a:solidFill>
                  <a:srgbClr val="00007C"/>
                </a:solidFill>
                <a:ea typeface="ＭＳ Ｐゴシック" charset="0"/>
                <a:cs typeface="ＭＳ Ｐゴシック" charset="0"/>
              </a:rPr>
              <a:t>n times </a:t>
            </a:r>
            <a:r>
              <a:rPr lang="en-US" dirty="0">
                <a:solidFill>
                  <a:srgbClr val="00007C"/>
                </a:solidFill>
                <a:ea typeface="ＭＳ Ｐゴシック" charset="0"/>
                <a:cs typeface="ＭＳ Ｐゴシック" charset="0"/>
              </a:rPr>
              <a:t>and the inner loop is executed </a:t>
            </a:r>
            <a:r>
              <a:rPr lang="en-US" dirty="0" smtClean="0">
                <a:solidFill>
                  <a:srgbClr val="00007C"/>
                </a:solidFill>
                <a:ea typeface="ＭＳ Ｐゴシック" charset="0"/>
                <a:cs typeface="ＭＳ Ｐゴシック" charset="0"/>
              </a:rPr>
              <a:t>10 times.  For example, printing out the times tables for all integer values between 1 and n</a:t>
            </a:r>
            <a:endParaRPr lang="en-US" dirty="0">
              <a:solidFill>
                <a:srgbClr val="00007C"/>
              </a:solidFill>
              <a:ea typeface="ＭＳ Ｐゴシック" charset="0"/>
              <a:cs typeface="ＭＳ Ｐゴシック" charset="0"/>
            </a:endParaRPr>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5" name="Slide Number Placeholder 4"/>
          <p:cNvSpPr>
            <a:spLocks noGrp="1"/>
          </p:cNvSpPr>
          <p:nvPr>
            <p:ph type="sldNum" sz="quarter" idx="4"/>
          </p:nvPr>
        </p:nvSpPr>
        <p:spPr/>
        <p:txBody>
          <a:bodyPr/>
          <a:lstStyle/>
          <a:p>
            <a:fld id="{B6F15528-21DE-4FAA-801E-634DDDAF4B2B}" type="slidenum">
              <a:rPr lang="en-US" smtClean="0"/>
              <a:pPr/>
              <a:t>10</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885330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Assume that we have 5 different algorithms that are functionally equivalent.  The time taken to execute each algorithm is described by the respective functions below.  Which algorithm would you choose and why?</a:t>
            </a:r>
          </a:p>
          <a:p>
            <a:endParaRPr lang="en-NZ" dirty="0"/>
          </a:p>
          <a:p>
            <a:r>
              <a:rPr lang="en-NZ" dirty="0" smtClean="0"/>
              <a:t>(a)	T(n) = n</a:t>
            </a:r>
            <a:r>
              <a:rPr lang="en-NZ" baseline="30000" dirty="0" smtClean="0"/>
              <a:t>3</a:t>
            </a:r>
            <a:r>
              <a:rPr lang="en-NZ" dirty="0" smtClean="0"/>
              <a:t> + 4n + 7</a:t>
            </a:r>
          </a:p>
          <a:p>
            <a:r>
              <a:rPr lang="en-NZ" dirty="0" smtClean="0"/>
              <a:t>(b)	T(n) = 20n + 2</a:t>
            </a:r>
          </a:p>
          <a:p>
            <a:r>
              <a:rPr lang="en-NZ" dirty="0" smtClean="0"/>
              <a:t>(c)	T(n) = 3n</a:t>
            </a:r>
            <a:r>
              <a:rPr lang="en-NZ" baseline="30000" dirty="0" smtClean="0"/>
              <a:t>2</a:t>
            </a:r>
            <a:r>
              <a:rPr lang="en-NZ" dirty="0" smtClean="0"/>
              <a:t> + 2n + 23</a:t>
            </a:r>
          </a:p>
          <a:p>
            <a:r>
              <a:rPr lang="en-NZ" dirty="0" smtClean="0"/>
              <a:t>(d)	T(n) = 1,345,778</a:t>
            </a:r>
          </a:p>
          <a:p>
            <a:r>
              <a:rPr lang="en-NZ" dirty="0" smtClean="0"/>
              <a:t>(e)	T(n) = 3log</a:t>
            </a:r>
            <a:r>
              <a:rPr lang="en-NZ" baseline="-25000" dirty="0" smtClean="0"/>
              <a:t>2</a:t>
            </a:r>
            <a:r>
              <a:rPr lang="en-NZ" dirty="0" smtClean="0"/>
              <a:t>n + 2n</a:t>
            </a:r>
          </a:p>
          <a:p>
            <a:endParaRPr lang="en-NZ" dirty="0" smtClean="0"/>
          </a:p>
          <a:p>
            <a:pPr marL="0" indent="0">
              <a:buNone/>
            </a:pPr>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11</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588815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For small problem sizes, most code runs extremely fast</a:t>
            </a:r>
          </a:p>
          <a:p>
            <a:pPr lvl="1"/>
            <a:r>
              <a:rPr lang="en-NZ" dirty="0" smtClean="0"/>
              <a:t>When we do care about small problem sizes, we can do detailed analysis and measure empirically</a:t>
            </a:r>
          </a:p>
          <a:p>
            <a:endParaRPr lang="en-NZ" dirty="0" smtClean="0"/>
          </a:p>
          <a:p>
            <a:r>
              <a:rPr lang="en-NZ" dirty="0" smtClean="0"/>
              <a:t>However, running well when the problem is small doesn’t mean the code will run well when the problem gets bigger</a:t>
            </a:r>
          </a:p>
          <a:p>
            <a:pPr lvl="1"/>
            <a:r>
              <a:rPr lang="en-NZ" dirty="0" smtClean="0"/>
              <a:t>Scalability is critically important</a:t>
            </a:r>
          </a:p>
          <a:p>
            <a:pPr lvl="1"/>
            <a:r>
              <a:rPr lang="en-NZ" dirty="0" smtClean="0"/>
              <a:t>Interested in the order of magnitude of the running time</a:t>
            </a:r>
          </a:p>
          <a:p>
            <a:pPr lvl="1"/>
            <a:endParaRPr lang="en-NZ" dirty="0"/>
          </a:p>
          <a:p>
            <a:r>
              <a:rPr lang="en-NZ" dirty="0" smtClean="0"/>
              <a:t>Can analyse in different levels of detail</a:t>
            </a:r>
          </a:p>
          <a:p>
            <a:pPr lvl="1"/>
            <a:r>
              <a:rPr lang="en-NZ" dirty="0" smtClean="0"/>
              <a:t>Crude estimates are good enough</a:t>
            </a:r>
            <a:endParaRPr lang="en-NZ" dirty="0"/>
          </a:p>
        </p:txBody>
      </p:sp>
      <p:sp>
        <p:nvSpPr>
          <p:cNvPr id="3" name="Title 2"/>
          <p:cNvSpPr>
            <a:spLocks noGrp="1"/>
          </p:cNvSpPr>
          <p:nvPr>
            <p:ph type="title"/>
          </p:nvPr>
        </p:nvSpPr>
        <p:spPr/>
        <p:txBody>
          <a:bodyPr/>
          <a:lstStyle/>
          <a:p>
            <a:r>
              <a:rPr lang="en-NZ" dirty="0" smtClean="0"/>
              <a:t>Efficiency – we care most about scalability</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12</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955800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NZ"/>
          </a:p>
        </p:txBody>
      </p:sp>
      <p:sp>
        <p:nvSpPr>
          <p:cNvPr id="3" name="Title 2"/>
          <p:cNvSpPr>
            <a:spLocks noGrp="1"/>
          </p:cNvSpPr>
          <p:nvPr>
            <p:ph type="title"/>
          </p:nvPr>
        </p:nvSpPr>
        <p:spPr/>
        <p:txBody>
          <a:bodyPr>
            <a:normAutofit fontScale="90000"/>
          </a:bodyPr>
          <a:lstStyle/>
          <a:p>
            <a:r>
              <a:rPr lang="en-NZ" dirty="0" smtClean="0"/>
              <a:t>Growth rates of common time-complexity functions</a:t>
            </a:r>
            <a:endParaRPr lang="en-NZ" dirty="0"/>
          </a:p>
        </p:txBody>
      </p:sp>
      <p:pic>
        <p:nvPicPr>
          <p:cNvPr id="1026" name="Picture 2" descr="../_images/newplo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4090" y="1168992"/>
            <a:ext cx="6962775" cy="49911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rot="16200000">
            <a:off x="-48899" y="3479876"/>
            <a:ext cx="1494320" cy="369332"/>
          </a:xfrm>
          <a:prstGeom prst="rect">
            <a:avLst/>
          </a:prstGeom>
          <a:noFill/>
        </p:spPr>
        <p:txBody>
          <a:bodyPr wrap="none" rtlCol="0">
            <a:spAutoFit/>
          </a:bodyPr>
          <a:lstStyle/>
          <a:p>
            <a:r>
              <a:rPr lang="en-NZ" dirty="0"/>
              <a:t>R</a:t>
            </a:r>
            <a:r>
              <a:rPr lang="en-NZ" dirty="0" smtClean="0"/>
              <a:t>unning  time</a:t>
            </a:r>
            <a:endParaRPr lang="en-NZ" dirty="0"/>
          </a:p>
        </p:txBody>
      </p:sp>
      <p:sp>
        <p:nvSpPr>
          <p:cNvPr id="8" name="TextBox 7"/>
          <p:cNvSpPr txBox="1"/>
          <p:nvPr/>
        </p:nvSpPr>
        <p:spPr>
          <a:xfrm>
            <a:off x="3757276" y="6099034"/>
            <a:ext cx="1376402" cy="369332"/>
          </a:xfrm>
          <a:prstGeom prst="rect">
            <a:avLst/>
          </a:prstGeom>
          <a:noFill/>
        </p:spPr>
        <p:txBody>
          <a:bodyPr wrap="none" rtlCol="0">
            <a:spAutoFit/>
          </a:bodyPr>
          <a:lstStyle/>
          <a:p>
            <a:r>
              <a:rPr lang="en-NZ" dirty="0" smtClean="0"/>
              <a:t>Problem size</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13</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8905742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We can describe the running time of an algorithm mathematically</a:t>
            </a:r>
          </a:p>
          <a:p>
            <a:pPr lvl="1"/>
            <a:r>
              <a:rPr lang="en-NZ" dirty="0" smtClean="0"/>
              <a:t>Simply count the number of instructions executed</a:t>
            </a:r>
          </a:p>
        </p:txBody>
      </p:sp>
      <p:sp>
        <p:nvSpPr>
          <p:cNvPr id="3" name="Title 2"/>
          <p:cNvSpPr>
            <a:spLocks noGrp="1"/>
          </p:cNvSpPr>
          <p:nvPr>
            <p:ph type="title"/>
          </p:nvPr>
        </p:nvSpPr>
        <p:spPr/>
        <p:txBody>
          <a:bodyPr>
            <a:normAutofit/>
          </a:bodyPr>
          <a:lstStyle/>
          <a:p>
            <a:r>
              <a:rPr lang="en-NZ" dirty="0" smtClean="0"/>
              <a:t>Describing time-complexity</a:t>
            </a:r>
            <a:endParaRPr lang="en-NZ" dirty="0"/>
          </a:p>
        </p:txBody>
      </p:sp>
      <p:sp>
        <p:nvSpPr>
          <p:cNvPr id="10" name="TextBox 9"/>
          <p:cNvSpPr txBox="1"/>
          <p:nvPr/>
        </p:nvSpPr>
        <p:spPr>
          <a:xfrm>
            <a:off x="462012" y="2242687"/>
            <a:ext cx="3603872" cy="923330"/>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peek(a):</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a:t>
            </a:r>
            <a:r>
              <a:rPr lang="en-NZ" dirty="0">
                <a:latin typeface="Consolas" pitchFamily="49" charset="0"/>
                <a:cs typeface="Consolas" pitchFamily="49" charset="0"/>
              </a:rPr>
              <a:t>the first item </a:t>
            </a:r>
            <a:endParaRPr lang="en-NZ" dirty="0" smtClean="0">
              <a:latin typeface="Consolas" pitchFamily="49" charset="0"/>
              <a:cs typeface="Consolas" pitchFamily="49" charset="0"/>
            </a:endParaRPr>
          </a:p>
          <a:p>
            <a:r>
              <a:rPr lang="en-NZ" dirty="0">
                <a:latin typeface="Consolas" pitchFamily="49" charset="0"/>
                <a:cs typeface="Consolas" pitchFamily="49" charset="0"/>
              </a:rPr>
              <a:t> </a:t>
            </a:r>
            <a:r>
              <a:rPr lang="en-NZ" dirty="0" smtClean="0">
                <a:latin typeface="Consolas" pitchFamily="49" charset="0"/>
                <a:cs typeface="Consolas" pitchFamily="49" charset="0"/>
              </a:rPr>
              <a:t>   return a[0]</a:t>
            </a:r>
            <a:endParaRPr lang="en-NZ" dirty="0">
              <a:latin typeface="Consolas" pitchFamily="49" charset="0"/>
              <a:cs typeface="Consolas" pitchFamily="49" charset="0"/>
            </a:endParaRPr>
          </a:p>
        </p:txBody>
      </p:sp>
      <p:sp>
        <p:nvSpPr>
          <p:cNvPr id="11" name="TextBox 10"/>
          <p:cNvSpPr txBox="1"/>
          <p:nvPr/>
        </p:nvSpPr>
        <p:spPr>
          <a:xfrm>
            <a:off x="462012" y="4136920"/>
            <a:ext cx="4996881" cy="1754326"/>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pop(a):</a:t>
            </a:r>
          </a:p>
          <a:p>
            <a:r>
              <a:rPr lang="en-NZ" dirty="0">
                <a:latin typeface="Consolas" pitchFamily="49" charset="0"/>
                <a:cs typeface="Consolas" pitchFamily="49" charset="0"/>
              </a:rPr>
              <a:t> </a:t>
            </a:r>
            <a:r>
              <a:rPr lang="en-NZ" dirty="0" smtClean="0">
                <a:latin typeface="Consolas" pitchFamily="49" charset="0"/>
                <a:cs typeface="Consolas" pitchFamily="49" charset="0"/>
              </a:rPr>
              <a:t>   #remove and return the first item </a:t>
            </a:r>
          </a:p>
          <a:p>
            <a:r>
              <a:rPr lang="en-NZ" dirty="0" smtClean="0">
                <a:latin typeface="Consolas" pitchFamily="49" charset="0"/>
                <a:cs typeface="Consolas" pitchFamily="49" charset="0"/>
              </a:rPr>
              <a:t>    </a:t>
            </a:r>
            <a:r>
              <a:rPr lang="en-NZ" dirty="0" err="1" smtClean="0">
                <a:latin typeface="Consolas" pitchFamily="49" charset="0"/>
                <a:cs typeface="Consolas" pitchFamily="49" charset="0"/>
              </a:rPr>
              <a:t>firstItem</a:t>
            </a:r>
            <a:r>
              <a:rPr lang="en-NZ" dirty="0" smtClean="0">
                <a:latin typeface="Consolas" pitchFamily="49" charset="0"/>
                <a:cs typeface="Consolas" pitchFamily="49" charset="0"/>
              </a:rPr>
              <a:t> = a[0]</a:t>
            </a:r>
          </a:p>
          <a:p>
            <a:r>
              <a:rPr lang="en-NZ" dirty="0" smtClean="0">
                <a:latin typeface="Consolas" pitchFamily="49" charset="0"/>
                <a:cs typeface="Consolas" pitchFamily="49" charset="0"/>
              </a:rPr>
              <a:t>    for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in range(1,len(a)):</a:t>
            </a:r>
          </a:p>
          <a:p>
            <a:r>
              <a:rPr lang="en-NZ" dirty="0">
                <a:latin typeface="Consolas" pitchFamily="49" charset="0"/>
                <a:cs typeface="Consolas" pitchFamily="49" charset="0"/>
              </a:rPr>
              <a:t>	</a:t>
            </a:r>
            <a:r>
              <a:rPr lang="en-NZ" dirty="0" smtClean="0">
                <a:latin typeface="Consolas" pitchFamily="49" charset="0"/>
                <a:cs typeface="Consolas" pitchFamily="49" charset="0"/>
              </a:rPr>
              <a:t>a[i-1] = a[</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a:t>
            </a:r>
            <a:r>
              <a:rPr lang="en-NZ" dirty="0" err="1" smtClean="0">
                <a:latin typeface="Consolas" pitchFamily="49" charset="0"/>
                <a:cs typeface="Consolas" pitchFamily="49" charset="0"/>
              </a:rPr>
              <a:t>firstItem</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14</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305194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NZ" dirty="0" smtClean="0"/>
              <a:t>Linear time algorithm takes An + B </a:t>
            </a:r>
          </a:p>
          <a:p>
            <a:pPr lvl="1"/>
            <a:r>
              <a:rPr lang="en-NZ" dirty="0" smtClean="0"/>
              <a:t>Where A and B are implementation-specific constants</a:t>
            </a:r>
          </a:p>
          <a:p>
            <a:pPr lvl="1"/>
            <a:endParaRPr lang="en-NZ" dirty="0" smtClean="0"/>
          </a:p>
          <a:p>
            <a:r>
              <a:rPr lang="en-NZ" dirty="0" smtClean="0"/>
              <a:t>When n is large, An is a good approximation</a:t>
            </a:r>
          </a:p>
          <a:p>
            <a:endParaRPr lang="en-NZ" dirty="0" smtClean="0"/>
          </a:p>
          <a:p>
            <a:r>
              <a:rPr lang="en-NZ" dirty="0" smtClean="0"/>
              <a:t>Since we know the relationship is linear, we can work out A for a particular implementation  if we need it.</a:t>
            </a:r>
          </a:p>
          <a:p>
            <a:pPr marL="0" indent="0">
              <a:buNone/>
            </a:pPr>
            <a:endParaRPr lang="en-NZ" dirty="0" smtClean="0"/>
          </a:p>
          <a:p>
            <a:r>
              <a:rPr lang="en-NZ" dirty="0" smtClean="0"/>
              <a:t>For large n, the difference between different order of magnitude is huge – the other factors are insignificant</a:t>
            </a:r>
          </a:p>
          <a:p>
            <a:endParaRPr lang="en-NZ" dirty="0" smtClean="0"/>
          </a:p>
          <a:p>
            <a:r>
              <a:rPr lang="en-NZ" dirty="0" smtClean="0"/>
              <a:t>Therefore, we don’t need fine distinctions, only crude order of magnitude</a:t>
            </a:r>
          </a:p>
          <a:p>
            <a:endParaRPr lang="en-NZ" dirty="0"/>
          </a:p>
        </p:txBody>
      </p:sp>
      <p:sp>
        <p:nvSpPr>
          <p:cNvPr id="3" name="Title 2"/>
          <p:cNvSpPr>
            <a:spLocks noGrp="1"/>
          </p:cNvSpPr>
          <p:nvPr>
            <p:ph type="title"/>
          </p:nvPr>
        </p:nvSpPr>
        <p:spPr/>
        <p:txBody>
          <a:bodyPr/>
          <a:lstStyle/>
          <a:p>
            <a:r>
              <a:rPr lang="en-NZ" dirty="0" smtClean="0"/>
              <a:t>Ignore </a:t>
            </a:r>
            <a:r>
              <a:rPr lang="en-NZ" dirty="0"/>
              <a:t>constant factors</a:t>
            </a:r>
          </a:p>
        </p:txBody>
      </p:sp>
      <p:sp>
        <p:nvSpPr>
          <p:cNvPr id="4" name="Slide Number Placeholder 3"/>
          <p:cNvSpPr>
            <a:spLocks noGrp="1"/>
          </p:cNvSpPr>
          <p:nvPr>
            <p:ph type="sldNum" sz="quarter" idx="4"/>
          </p:nvPr>
        </p:nvSpPr>
        <p:spPr/>
        <p:txBody>
          <a:bodyPr/>
          <a:lstStyle/>
          <a:p>
            <a:fld id="{B6F15528-21DE-4FAA-801E-634DDDAF4B2B}" type="slidenum">
              <a:rPr lang="en-US" smtClean="0"/>
              <a:pPr/>
              <a:t>15</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169003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chemeClr val="tx1"/>
                </a:solidFill>
              </a:rPr>
              <a:t>We use Big O notation (capital letter O) to specify the complexity of an algorithm</a:t>
            </a:r>
            <a:r>
              <a:rPr lang="en-US" dirty="0">
                <a:solidFill>
                  <a:schemeClr val="tx1"/>
                </a:solidFill>
                <a:ea typeface="ヒラギノ角ゴ Pro W3" charset="0"/>
                <a:cs typeface="ヒラギノ角ゴ Pro W3" charset="0"/>
              </a:rPr>
              <a:t> </a:t>
            </a:r>
            <a:r>
              <a:rPr lang="en-US" dirty="0">
                <a:solidFill>
                  <a:schemeClr val="tx1"/>
                </a:solidFill>
              </a:rPr>
              <a:t>e.g., O(n</a:t>
            </a:r>
            <a:r>
              <a:rPr lang="en-US" baseline="30000" dirty="0">
                <a:solidFill>
                  <a:schemeClr val="tx1"/>
                </a:solidFill>
              </a:rPr>
              <a:t>2 </a:t>
            </a:r>
            <a:r>
              <a:rPr lang="en-US" dirty="0">
                <a:solidFill>
                  <a:schemeClr val="tx1"/>
                </a:solidFill>
              </a:rPr>
              <a:t>) , O(n</a:t>
            </a:r>
            <a:r>
              <a:rPr lang="en-US" baseline="30000" dirty="0">
                <a:solidFill>
                  <a:schemeClr val="tx1"/>
                </a:solidFill>
              </a:rPr>
              <a:t>3 </a:t>
            </a:r>
            <a:r>
              <a:rPr lang="en-US" dirty="0">
                <a:solidFill>
                  <a:schemeClr val="tx1"/>
                </a:solidFill>
              </a:rPr>
              <a:t>) , O(n</a:t>
            </a:r>
            <a:r>
              <a:rPr lang="en-US" baseline="30000" dirty="0">
                <a:solidFill>
                  <a:schemeClr val="tx1"/>
                </a:solidFill>
              </a:rPr>
              <a:t> </a:t>
            </a:r>
            <a:r>
              <a:rPr lang="en-US" dirty="0" smtClean="0">
                <a:solidFill>
                  <a:schemeClr val="tx1"/>
                </a:solidFill>
              </a:rPr>
              <a:t>).</a:t>
            </a:r>
          </a:p>
          <a:p>
            <a:endParaRPr lang="en-US" dirty="0">
              <a:solidFill>
                <a:schemeClr val="tx1"/>
              </a:solidFill>
            </a:endParaRPr>
          </a:p>
          <a:p>
            <a:pPr algn="just"/>
            <a:r>
              <a:rPr lang="en-US" dirty="0">
                <a:solidFill>
                  <a:schemeClr val="tx1"/>
                </a:solidFill>
              </a:rPr>
              <a:t>If a problem of size </a:t>
            </a:r>
            <a:r>
              <a:rPr lang="en-US" i="1" dirty="0">
                <a:solidFill>
                  <a:schemeClr val="tx1"/>
                </a:solidFill>
              </a:rPr>
              <a:t>n </a:t>
            </a:r>
            <a:r>
              <a:rPr lang="en-US" dirty="0">
                <a:solidFill>
                  <a:schemeClr val="tx1"/>
                </a:solidFill>
              </a:rPr>
              <a:t>requires time that is directly proportional to </a:t>
            </a:r>
            <a:r>
              <a:rPr lang="en-US" i="1" dirty="0">
                <a:solidFill>
                  <a:schemeClr val="tx1"/>
                </a:solidFill>
              </a:rPr>
              <a:t>N</a:t>
            </a:r>
            <a:r>
              <a:rPr lang="en-US" dirty="0">
                <a:solidFill>
                  <a:schemeClr val="tx1"/>
                </a:solidFill>
              </a:rPr>
              <a:t>, the problem is O(n</a:t>
            </a:r>
            <a:r>
              <a:rPr lang="en-US" dirty="0" smtClean="0">
                <a:solidFill>
                  <a:schemeClr val="tx1"/>
                </a:solidFill>
              </a:rPr>
              <a:t>)</a:t>
            </a:r>
          </a:p>
          <a:p>
            <a:pPr algn="just"/>
            <a:endParaRPr lang="en-US" dirty="0">
              <a:solidFill>
                <a:schemeClr val="tx1"/>
              </a:solidFill>
            </a:endParaRPr>
          </a:p>
          <a:p>
            <a:pPr algn="just"/>
            <a:r>
              <a:rPr lang="en-US" dirty="0">
                <a:solidFill>
                  <a:schemeClr val="tx1"/>
                </a:solidFill>
              </a:rPr>
              <a:t>If the time requirement is directly proportional to n</a:t>
            </a:r>
            <a:r>
              <a:rPr lang="en-US" baseline="30000" dirty="0">
                <a:solidFill>
                  <a:schemeClr val="tx1"/>
                </a:solidFill>
              </a:rPr>
              <a:t>2</a:t>
            </a:r>
            <a:r>
              <a:rPr lang="en-US" dirty="0">
                <a:solidFill>
                  <a:schemeClr val="tx1"/>
                </a:solidFill>
              </a:rPr>
              <a:t>, the problem is O(n</a:t>
            </a:r>
            <a:r>
              <a:rPr lang="en-US" baseline="30000" dirty="0">
                <a:solidFill>
                  <a:schemeClr val="tx1"/>
                </a:solidFill>
              </a:rPr>
              <a:t>2</a:t>
            </a:r>
            <a:r>
              <a:rPr lang="en-US" dirty="0" smtClean="0">
                <a:solidFill>
                  <a:schemeClr val="tx1"/>
                </a:solidFill>
              </a:rPr>
              <a:t>)</a:t>
            </a:r>
            <a:endParaRPr lang="en-US" dirty="0">
              <a:solidFill>
                <a:schemeClr val="tx1"/>
              </a:solidFill>
            </a:endParaRPr>
          </a:p>
          <a:p>
            <a:endParaRPr lang="en-NZ" dirty="0">
              <a:solidFill>
                <a:schemeClr val="tx1"/>
              </a:solidFill>
            </a:endParaRPr>
          </a:p>
        </p:txBody>
      </p:sp>
      <p:sp>
        <p:nvSpPr>
          <p:cNvPr id="3" name="Title 2"/>
          <p:cNvSpPr>
            <a:spLocks noGrp="1"/>
          </p:cNvSpPr>
          <p:nvPr>
            <p:ph type="title"/>
          </p:nvPr>
        </p:nvSpPr>
        <p:spPr/>
        <p:txBody>
          <a:bodyPr/>
          <a:lstStyle/>
          <a:p>
            <a:r>
              <a:rPr lang="en-NZ" dirty="0" smtClean="0"/>
              <a:t>Big-O</a:t>
            </a:r>
            <a:endParaRPr lang="en-NZ" dirty="0"/>
          </a:p>
        </p:txBody>
      </p:sp>
      <p:sp>
        <p:nvSpPr>
          <p:cNvPr id="5" name="Slide Number Placeholder 4"/>
          <p:cNvSpPr>
            <a:spLocks noGrp="1"/>
          </p:cNvSpPr>
          <p:nvPr>
            <p:ph type="sldNum" sz="quarter" idx="4"/>
          </p:nvPr>
        </p:nvSpPr>
        <p:spPr/>
        <p:txBody>
          <a:bodyPr/>
          <a:lstStyle/>
          <a:p>
            <a:fld id="{B6F15528-21DE-4FAA-801E-634DDDAF4B2B}" type="slidenum">
              <a:rPr lang="en-US" smtClean="0"/>
              <a:pPr/>
              <a:t>16</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8023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046574015"/>
              </p:ext>
            </p:extLst>
          </p:nvPr>
        </p:nvGraphicFramePr>
        <p:xfrm>
          <a:off x="1981200" y="1600200"/>
          <a:ext cx="4969844" cy="4145984"/>
        </p:xfrm>
        <a:graphic>
          <a:graphicData uri="http://schemas.openxmlformats.org/drawingml/2006/table">
            <a:tbl>
              <a:tblPr/>
              <a:tblGrid>
                <a:gridCol w="2832811"/>
                <a:gridCol w="2137033"/>
              </a:tblGrid>
              <a:tr h="518248">
                <a:tc>
                  <a:txBody>
                    <a:bodyPr/>
                    <a:lstStyle/>
                    <a:p>
                      <a:pPr algn="l"/>
                      <a:r>
                        <a:rPr lang="en-NZ" sz="2900" b="1" dirty="0">
                          <a:effectLst/>
                        </a:rPr>
                        <a:t>f(n)</a:t>
                      </a:r>
                      <a:endParaRPr lang="en-NZ" sz="2900" dirty="0">
                        <a:effectLst/>
                      </a:endParaRPr>
                    </a:p>
                  </a:txBody>
                  <a:tcPr marL="76126" marR="121801" marT="15225" marB="15225" anchor="ctr">
                    <a:lnL>
                      <a:noFill/>
                    </a:lnL>
                    <a:lnR>
                      <a:noFill/>
                    </a:lnR>
                    <a:lnT>
                      <a:noFill/>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b="1">
                          <a:effectLst/>
                        </a:rPr>
                        <a:t>Name</a:t>
                      </a:r>
                      <a:endParaRPr lang="en-NZ" sz="2900">
                        <a:effectLst/>
                      </a:endParaRPr>
                    </a:p>
                  </a:txBody>
                  <a:tcPr marL="76126" marR="121801" marT="15225" marB="15225" anchor="ctr">
                    <a:lnL>
                      <a:noFill/>
                    </a:lnL>
                    <a:lnR>
                      <a:noFill/>
                    </a:lnR>
                    <a:lnT>
                      <a:noFill/>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0" u="none" strike="noStrike" dirty="0" smtClean="0">
                          <a:solidFill>
                            <a:srgbClr val="888888"/>
                          </a:solidFill>
                          <a:effectLst/>
                          <a:latin typeface="MathJax_Main"/>
                        </a:rPr>
                        <a:t>O(1)</a:t>
                      </a:r>
                      <a:endParaRPr lang="en-NZ" sz="29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dirty="0">
                          <a:effectLst/>
                        </a:rPr>
                        <a:t>Constant</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0" u="none" strike="noStrike" dirty="0" smtClean="0">
                          <a:solidFill>
                            <a:srgbClr val="888888"/>
                          </a:solidFill>
                          <a:effectLst/>
                          <a:latin typeface="MathJax_Main"/>
                        </a:rPr>
                        <a:t>O(</a:t>
                      </a:r>
                      <a:r>
                        <a:rPr lang="en-NZ" sz="2900" b="0" i="0" u="none" strike="noStrike" dirty="0" err="1" smtClean="0">
                          <a:solidFill>
                            <a:srgbClr val="888888"/>
                          </a:solidFill>
                          <a:effectLst/>
                          <a:latin typeface="MathJax_Main"/>
                        </a:rPr>
                        <a:t>log</a:t>
                      </a:r>
                      <a:r>
                        <a:rPr lang="en-NZ" sz="2900" b="0" i="1" u="none" strike="noStrike" dirty="0" err="1" smtClean="0">
                          <a:solidFill>
                            <a:srgbClr val="888888"/>
                          </a:solidFill>
                          <a:effectLst/>
                          <a:latin typeface="MathJax_Math"/>
                        </a:rPr>
                        <a:t>n</a:t>
                      </a:r>
                      <a:r>
                        <a:rPr lang="en-NZ" sz="2900" b="0" i="1" u="none" strike="noStrike" dirty="0" smtClean="0">
                          <a:solidFill>
                            <a:srgbClr val="888888"/>
                          </a:solidFill>
                          <a:effectLst/>
                          <a:latin typeface="MathJax_Math"/>
                        </a:rPr>
                        <a:t>)</a:t>
                      </a:r>
                      <a:endParaRPr lang="en-NZ" sz="29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dirty="0">
                          <a:effectLst/>
                        </a:rPr>
                        <a:t>Logarithmic</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1" u="none" strike="noStrike" dirty="0" smtClean="0">
                          <a:solidFill>
                            <a:srgbClr val="888888"/>
                          </a:solidFill>
                          <a:effectLst/>
                          <a:latin typeface="MathJax_Math"/>
                        </a:rPr>
                        <a:t>O(n)</a:t>
                      </a:r>
                      <a:endParaRPr lang="en-NZ" sz="29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a:effectLst/>
                        </a:rPr>
                        <a:t>Linear</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1" u="none" strike="noStrike" dirty="0" smtClean="0">
                          <a:solidFill>
                            <a:srgbClr val="888888"/>
                          </a:solidFill>
                          <a:effectLst/>
                          <a:latin typeface="MathJax_Math"/>
                        </a:rPr>
                        <a:t>O(</a:t>
                      </a:r>
                      <a:r>
                        <a:rPr lang="en-NZ" sz="2900" b="0" i="1" u="none" strike="noStrike" dirty="0" err="1" smtClean="0">
                          <a:solidFill>
                            <a:srgbClr val="888888"/>
                          </a:solidFill>
                          <a:effectLst/>
                          <a:latin typeface="MathJax_Math"/>
                        </a:rPr>
                        <a:t>n</a:t>
                      </a:r>
                      <a:r>
                        <a:rPr lang="en-NZ" sz="2900" b="0" i="0" u="none" strike="noStrike" dirty="0" err="1" smtClean="0">
                          <a:solidFill>
                            <a:srgbClr val="888888"/>
                          </a:solidFill>
                          <a:effectLst/>
                          <a:latin typeface="MathJax_Main"/>
                        </a:rPr>
                        <a:t>log</a:t>
                      </a:r>
                      <a:r>
                        <a:rPr lang="en-NZ" sz="2900" b="0" i="1" u="none" strike="noStrike" dirty="0" err="1" smtClean="0">
                          <a:solidFill>
                            <a:srgbClr val="888888"/>
                          </a:solidFill>
                          <a:effectLst/>
                          <a:latin typeface="MathJax_Math"/>
                        </a:rPr>
                        <a:t>n</a:t>
                      </a:r>
                      <a:r>
                        <a:rPr lang="en-NZ" sz="2900" b="0" i="1" u="none" strike="noStrike" dirty="0" smtClean="0">
                          <a:solidFill>
                            <a:srgbClr val="888888"/>
                          </a:solidFill>
                          <a:effectLst/>
                          <a:latin typeface="MathJax_Math"/>
                        </a:rPr>
                        <a:t>)</a:t>
                      </a:r>
                      <a:endParaRPr lang="en-NZ" sz="29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dirty="0">
                          <a:effectLst/>
                        </a:rPr>
                        <a:t>Log Linear</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1" u="none" strike="noStrike" dirty="0" smtClean="0">
                          <a:solidFill>
                            <a:srgbClr val="888888"/>
                          </a:solidFill>
                          <a:effectLst/>
                          <a:latin typeface="MathJax_Math"/>
                        </a:rPr>
                        <a:t>O(n</a:t>
                      </a:r>
                      <a:r>
                        <a:rPr lang="en-NZ" sz="2900" b="0" i="0" u="none" strike="noStrike" baseline="30000" dirty="0" smtClean="0">
                          <a:solidFill>
                            <a:srgbClr val="888888"/>
                          </a:solidFill>
                          <a:effectLst/>
                          <a:latin typeface="MathJax_Main"/>
                        </a:rPr>
                        <a:t>2</a:t>
                      </a:r>
                      <a:r>
                        <a:rPr lang="en-NZ" sz="2900" b="0" i="1" u="none" strike="noStrike" dirty="0" smtClean="0">
                          <a:solidFill>
                            <a:srgbClr val="888888"/>
                          </a:solidFill>
                          <a:effectLst/>
                          <a:latin typeface="MathJax_Math"/>
                        </a:rPr>
                        <a:t>)</a:t>
                      </a:r>
                      <a:endParaRPr lang="en-NZ" sz="2900" baseline="300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a:effectLst/>
                        </a:rPr>
                        <a:t>Quadratic</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1" u="none" strike="noStrike" dirty="0" smtClean="0">
                          <a:solidFill>
                            <a:srgbClr val="888888"/>
                          </a:solidFill>
                          <a:effectLst/>
                          <a:latin typeface="MathJax_Math"/>
                        </a:rPr>
                        <a:t>O(n</a:t>
                      </a:r>
                      <a:r>
                        <a:rPr lang="en-NZ" sz="2900" b="0" i="0" u="none" strike="noStrike" baseline="30000" dirty="0" smtClean="0">
                          <a:solidFill>
                            <a:srgbClr val="888888"/>
                          </a:solidFill>
                          <a:effectLst/>
                          <a:latin typeface="MathJax_Main"/>
                        </a:rPr>
                        <a:t>3</a:t>
                      </a:r>
                      <a:r>
                        <a:rPr lang="en-NZ" sz="2900" b="0" i="1" u="none" strike="noStrike" dirty="0" smtClean="0">
                          <a:solidFill>
                            <a:srgbClr val="888888"/>
                          </a:solidFill>
                          <a:effectLst/>
                          <a:latin typeface="MathJax_Math"/>
                        </a:rPr>
                        <a:t>)</a:t>
                      </a:r>
                      <a:endParaRPr lang="en-NZ" sz="2900" baseline="300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a:effectLst/>
                        </a:rPr>
                        <a:t>Cubic</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r h="518248">
                <a:tc>
                  <a:txBody>
                    <a:bodyPr/>
                    <a:lstStyle/>
                    <a:p>
                      <a:pPr algn="l"/>
                      <a:r>
                        <a:rPr lang="en-NZ" sz="2900" b="0" i="0" u="none" strike="noStrike" dirty="0" smtClean="0">
                          <a:solidFill>
                            <a:srgbClr val="888888"/>
                          </a:solidFill>
                          <a:effectLst/>
                          <a:latin typeface="MathJax_Main"/>
                        </a:rPr>
                        <a:t>O(2</a:t>
                      </a:r>
                      <a:r>
                        <a:rPr lang="en-NZ" sz="2900" b="0" i="1" u="none" strike="noStrike" baseline="30000" dirty="0" smtClean="0">
                          <a:solidFill>
                            <a:srgbClr val="888888"/>
                          </a:solidFill>
                          <a:effectLst/>
                          <a:latin typeface="MathJax_Math"/>
                        </a:rPr>
                        <a:t>n</a:t>
                      </a:r>
                      <a:r>
                        <a:rPr lang="en-NZ" sz="2900" b="0" i="1" u="none" strike="noStrike" dirty="0" smtClean="0">
                          <a:solidFill>
                            <a:srgbClr val="888888"/>
                          </a:solidFill>
                          <a:effectLst/>
                          <a:latin typeface="MathJax_Math"/>
                        </a:rPr>
                        <a:t>)</a:t>
                      </a:r>
                      <a:endParaRPr lang="en-NZ" sz="2900" baseline="30000" dirty="0">
                        <a:effectLst/>
                      </a:endParaRP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c>
                  <a:txBody>
                    <a:bodyPr/>
                    <a:lstStyle/>
                    <a:p>
                      <a:pPr algn="l"/>
                      <a:r>
                        <a:rPr lang="en-NZ" sz="2900" dirty="0">
                          <a:effectLst/>
                        </a:rPr>
                        <a:t>Exponential</a:t>
                      </a:r>
                    </a:p>
                  </a:txBody>
                  <a:tcPr marL="76126" marR="121801" marT="15225" marB="15225" anchor="ctr">
                    <a:lnL>
                      <a:noFill/>
                    </a:lnL>
                    <a:lnR>
                      <a:noFill/>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FFFFF"/>
                    </a:solidFill>
                  </a:tcPr>
                </a:tc>
              </a:tr>
            </a:tbl>
          </a:graphicData>
        </a:graphic>
      </p:graphicFrame>
      <p:sp>
        <p:nvSpPr>
          <p:cNvPr id="3" name="Title 2"/>
          <p:cNvSpPr>
            <a:spLocks noGrp="1"/>
          </p:cNvSpPr>
          <p:nvPr>
            <p:ph type="title"/>
          </p:nvPr>
        </p:nvSpPr>
        <p:spPr/>
        <p:txBody>
          <a:bodyPr>
            <a:normAutofit/>
          </a:bodyPr>
          <a:lstStyle/>
          <a:p>
            <a:r>
              <a:rPr lang="en-NZ" dirty="0" smtClean="0"/>
              <a:t>Common big-O functions</a:t>
            </a:r>
            <a:endParaRPr lang="en-NZ" dirty="0"/>
          </a:p>
        </p:txBody>
      </p:sp>
      <p:sp>
        <p:nvSpPr>
          <p:cNvPr id="7" name="Rectangle 1"/>
          <p:cNvSpPr>
            <a:spLocks noChangeArrowheads="1"/>
          </p:cNvSpPr>
          <p:nvPr/>
        </p:nvSpPr>
        <p:spPr bwMode="auto">
          <a:xfrm>
            <a:off x="152400" y="2674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cs typeface="Arial" pitchFamily="34" charset="0"/>
              </a:rPr>
              <a:t/>
            </a:r>
            <a:br>
              <a:rPr kumimoji="0" lang="en-US" sz="1800" b="0" i="0" u="none" strike="noStrike" cap="none" normalizeH="0" baseline="0" smtClean="0">
                <a:ln>
                  <a:noFill/>
                </a:ln>
                <a:solidFill>
                  <a:schemeClr val="tx1"/>
                </a:solidFill>
                <a:effectLst/>
                <a:latin typeface="Arial" pitchFamily="34" charset="0"/>
                <a:cs typeface="Arial" pitchFamily="34" charset="0"/>
              </a:rPr>
            </a:b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 name="Slide Number Placeholder 1"/>
          <p:cNvSpPr>
            <a:spLocks noGrp="1"/>
          </p:cNvSpPr>
          <p:nvPr>
            <p:ph type="sldNum" sz="quarter" idx="4"/>
          </p:nvPr>
        </p:nvSpPr>
        <p:spPr/>
        <p:txBody>
          <a:bodyPr/>
          <a:lstStyle/>
          <a:p>
            <a:fld id="{B6F15528-21DE-4FAA-801E-634DDDAF4B2B}" type="slidenum">
              <a:rPr lang="en-US" smtClean="0"/>
              <a:pPr/>
              <a:t>17</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5770590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2"/>
          <p:cNvSpPr>
            <a:spLocks noGrp="1" noChangeArrowheads="1"/>
          </p:cNvSpPr>
          <p:nvPr>
            <p:ph type="title"/>
          </p:nvPr>
        </p:nvSpPr>
        <p:spPr>
          <a:xfrm>
            <a:off x="76200" y="0"/>
            <a:ext cx="8763000" cy="1066800"/>
          </a:xfrm>
        </p:spPr>
        <p:txBody>
          <a:bodyPr/>
          <a:lstStyle/>
          <a:p>
            <a:pPr eaLnBrk="1" hangingPunct="1"/>
            <a:r>
              <a:rPr lang="en-US" dirty="0">
                <a:ea typeface="ＭＳ Ｐゴシック" charset="0"/>
                <a:cs typeface="ＭＳ Ｐゴシック" charset="0"/>
              </a:rPr>
              <a:t>Comparison of Growth Rates</a:t>
            </a:r>
          </a:p>
        </p:txBody>
      </p:sp>
      <p:sp>
        <p:nvSpPr>
          <p:cNvPr id="2" name="Content Placeholder 1"/>
          <p:cNvSpPr>
            <a:spLocks noGrp="1"/>
          </p:cNvSpPr>
          <p:nvPr>
            <p:ph idx="1"/>
          </p:nvPr>
        </p:nvSpPr>
        <p:spPr>
          <a:xfrm>
            <a:off x="685800" y="1371600"/>
            <a:ext cx="8229600" cy="584776"/>
          </a:xfrm>
        </p:spPr>
        <p:txBody>
          <a:bodyPr/>
          <a:lstStyle/>
          <a:p>
            <a:r>
              <a:rPr lang="en-US" dirty="0" smtClean="0"/>
              <a:t>  </a:t>
            </a:r>
            <a:endParaRPr lang="en-US" dirty="0"/>
          </a:p>
        </p:txBody>
      </p:sp>
      <p:pic>
        <p:nvPicPr>
          <p:cNvPr id="7" name="Picture 6"/>
          <p:cNvPicPr>
            <a:picLocks noChangeAspect="1"/>
          </p:cNvPicPr>
          <p:nvPr/>
        </p:nvPicPr>
        <p:blipFill>
          <a:blip r:embed="rId3"/>
          <a:stretch>
            <a:fillRect/>
          </a:stretch>
        </p:blipFill>
        <p:spPr>
          <a:xfrm>
            <a:off x="323528" y="1772816"/>
            <a:ext cx="8837036" cy="4146010"/>
          </a:xfrm>
          <a:prstGeom prst="rect">
            <a:avLst/>
          </a:prstGeom>
          <a:ln>
            <a:solidFill>
              <a:schemeClr val="tx1"/>
            </a:solidFill>
          </a:ln>
        </p:spPr>
      </p:pic>
      <p:sp>
        <p:nvSpPr>
          <p:cNvPr id="8" name="Text Box 1111"/>
          <p:cNvSpPr txBox="1">
            <a:spLocks noChangeArrowheads="1"/>
          </p:cNvSpPr>
          <p:nvPr/>
        </p:nvSpPr>
        <p:spPr bwMode="auto">
          <a:xfrm>
            <a:off x="4634880" y="1484784"/>
            <a:ext cx="1080120" cy="288032"/>
          </a:xfrm>
          <a:prstGeom prst="rect">
            <a:avLst/>
          </a:prstGeom>
          <a:solidFill>
            <a:schemeClr val="bg1">
              <a:lumMod val="90000"/>
            </a:schemeClr>
          </a:solidFill>
          <a:ln>
            <a:solidFill>
              <a:srgbClr val="0000FF"/>
            </a:solidFill>
          </a:ln>
          <a:extLst/>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lgn="just"/>
            <a:r>
              <a:rPr lang="en-AU" sz="1200" b="1" dirty="0" smtClean="0">
                <a:solidFill>
                  <a:srgbClr val="0000FF"/>
                </a:solidFill>
                <a:latin typeface="Calibri"/>
              </a:rPr>
              <a:t>Problem size</a:t>
            </a:r>
            <a:endParaRPr lang="en-US" sz="1200" b="1" dirty="0">
              <a:solidFill>
                <a:srgbClr val="0000FF"/>
              </a:solidFill>
              <a:latin typeface="Calibri"/>
            </a:endParaRPr>
          </a:p>
        </p:txBody>
      </p:sp>
      <p:sp>
        <p:nvSpPr>
          <p:cNvPr id="9" name="Text Box 1111"/>
          <p:cNvSpPr txBox="1">
            <a:spLocks noChangeArrowheads="1"/>
          </p:cNvSpPr>
          <p:nvPr/>
        </p:nvSpPr>
        <p:spPr bwMode="auto">
          <a:xfrm>
            <a:off x="35496" y="1772816"/>
            <a:ext cx="288032" cy="4157841"/>
          </a:xfrm>
          <a:prstGeom prst="rect">
            <a:avLst/>
          </a:prstGeom>
          <a:solidFill>
            <a:schemeClr val="bg1">
              <a:lumMod val="90000"/>
            </a:schemeClr>
          </a:solidFill>
          <a:ln>
            <a:solidFill>
              <a:schemeClr val="tx1"/>
            </a:solidFill>
          </a:ln>
          <a:extLst/>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lgn="just"/>
            <a:r>
              <a:rPr lang="en-AU" sz="1200" b="1" dirty="0" smtClean="0">
                <a:solidFill>
                  <a:srgbClr val="0000FF"/>
                </a:solidFill>
                <a:latin typeface="Calibri"/>
              </a:rPr>
              <a:t>Number</a:t>
            </a:r>
          </a:p>
          <a:p>
            <a:pPr algn="just"/>
            <a:endParaRPr lang="en-AU" sz="400" b="1" dirty="0" smtClean="0">
              <a:solidFill>
                <a:srgbClr val="0000FF"/>
              </a:solidFill>
              <a:latin typeface="Calibri"/>
            </a:endParaRPr>
          </a:p>
          <a:p>
            <a:pPr algn="just"/>
            <a:r>
              <a:rPr lang="en-AU" sz="1200" b="1" dirty="0" smtClean="0">
                <a:solidFill>
                  <a:srgbClr val="0000FF"/>
                </a:solidFill>
                <a:latin typeface="Calibri"/>
              </a:rPr>
              <a:t>Of</a:t>
            </a:r>
          </a:p>
          <a:p>
            <a:pPr algn="just"/>
            <a:endParaRPr lang="en-AU" sz="400" b="1" dirty="0" smtClean="0">
              <a:solidFill>
                <a:srgbClr val="0000FF"/>
              </a:solidFill>
              <a:latin typeface="Calibri"/>
            </a:endParaRPr>
          </a:p>
          <a:p>
            <a:pPr algn="just"/>
            <a:r>
              <a:rPr lang="en-AU" sz="1200" b="1" dirty="0" err="1" smtClean="0">
                <a:solidFill>
                  <a:srgbClr val="0000FF"/>
                </a:solidFill>
                <a:latin typeface="Calibri"/>
              </a:rPr>
              <a:t>Operat</a:t>
            </a:r>
            <a:endParaRPr lang="en-AU" sz="1200" b="1" dirty="0" smtClean="0">
              <a:solidFill>
                <a:srgbClr val="0000FF"/>
              </a:solidFill>
              <a:latin typeface="Calibri"/>
            </a:endParaRPr>
          </a:p>
          <a:p>
            <a:pPr algn="just"/>
            <a:r>
              <a:rPr lang="en-AU" sz="1200" b="1" dirty="0" smtClean="0">
                <a:solidFill>
                  <a:srgbClr val="0000FF"/>
                </a:solidFill>
                <a:latin typeface="Calibri"/>
              </a:rPr>
              <a:t>ions</a:t>
            </a:r>
            <a:endParaRPr lang="en-US" sz="1200" b="1" dirty="0">
              <a:solidFill>
                <a:srgbClr val="0000FF"/>
              </a:solidFill>
              <a:latin typeface="Calibri"/>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18</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9175973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a:xfrm>
            <a:off x="76200" y="76200"/>
            <a:ext cx="8763000" cy="1066800"/>
          </a:xfrm>
        </p:spPr>
        <p:txBody>
          <a:bodyPr/>
          <a:lstStyle/>
          <a:p>
            <a:pPr eaLnBrk="1" hangingPunct="1"/>
            <a:r>
              <a:rPr lang="en-US" dirty="0">
                <a:ea typeface="ＭＳ Ｐゴシック" charset="0"/>
                <a:cs typeface="ＭＳ Ｐゴシック" charset="0"/>
              </a:rPr>
              <a:t>Comparison of Growth </a:t>
            </a:r>
            <a:r>
              <a:rPr lang="en-US" dirty="0" smtClean="0">
                <a:ea typeface="ＭＳ Ｐゴシック" charset="0"/>
                <a:cs typeface="ＭＳ Ｐゴシック" charset="0"/>
              </a:rPr>
              <a:t>Rates</a:t>
            </a:r>
            <a:endParaRPr lang="en-US" dirty="0">
              <a:ea typeface="ＭＳ Ｐゴシック" charset="0"/>
              <a:cs typeface="ＭＳ Ｐゴシック" charset="0"/>
            </a:endParaRPr>
          </a:p>
        </p:txBody>
      </p:sp>
      <p:sp>
        <p:nvSpPr>
          <p:cNvPr id="58372" name="Rectangle 5"/>
          <p:cNvSpPr>
            <a:spLocks noGrp="1" noChangeArrowheads="1"/>
          </p:cNvSpPr>
          <p:nvPr>
            <p:ph idx="1"/>
          </p:nvPr>
        </p:nvSpPr>
        <p:spPr>
          <a:xfrm>
            <a:off x="685800" y="1371600"/>
            <a:ext cx="8229600" cy="584776"/>
          </a:xfrm>
        </p:spPr>
        <p:txBody>
          <a:bodyPr/>
          <a:lstStyle/>
          <a:p>
            <a:pPr marL="0" indent="0" eaLnBrk="1" hangingPunct="1"/>
            <a:r>
              <a:rPr lang="en-US" dirty="0">
                <a:ea typeface="ＭＳ Ｐゴシック" charset="0"/>
                <a:cs typeface="ＭＳ Ｐゴシック" charset="0"/>
              </a:rPr>
              <a:t>   </a:t>
            </a:r>
          </a:p>
        </p:txBody>
      </p:sp>
      <p:pic>
        <p:nvPicPr>
          <p:cNvPr id="58374"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124744"/>
            <a:ext cx="8784976" cy="5389513"/>
          </a:xfrm>
          <a:prstGeom prst="rect">
            <a:avLst/>
          </a:prstGeom>
          <a:noFill/>
          <a:ln w="9525">
            <a:solidFill>
              <a:srgbClr val="0000FF"/>
            </a:solidFill>
            <a:miter lim="800000"/>
            <a:headEnd/>
            <a:tailEnd/>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4"/>
          </p:nvPr>
        </p:nvSpPr>
        <p:spPr/>
        <p:txBody>
          <a:bodyPr/>
          <a:lstStyle/>
          <a:p>
            <a:fld id="{B6F15528-21DE-4FAA-801E-634DDDAF4B2B}" type="slidenum">
              <a:rPr lang="en-US" smtClean="0"/>
              <a:pPr/>
              <a:t>19</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48123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a:t>Next number is sum of previous two numbers</a:t>
            </a:r>
          </a:p>
          <a:p>
            <a:pPr lvl="1"/>
            <a:r>
              <a:rPr lang="en-NZ" dirty="0"/>
              <a:t>1, 1, 2, 3, 5, 8, 13, 21 …</a:t>
            </a:r>
          </a:p>
          <a:p>
            <a:endParaRPr lang="en-NZ" dirty="0"/>
          </a:p>
          <a:p>
            <a:r>
              <a:rPr lang="en-NZ" dirty="0"/>
              <a:t>Mathematical definition</a:t>
            </a:r>
          </a:p>
          <a:p>
            <a:endParaRPr lang="en-NZ" dirty="0"/>
          </a:p>
        </p:txBody>
      </p:sp>
      <p:sp>
        <p:nvSpPr>
          <p:cNvPr id="3" name="Title 2"/>
          <p:cNvSpPr>
            <a:spLocks noGrp="1"/>
          </p:cNvSpPr>
          <p:nvPr>
            <p:ph type="title"/>
          </p:nvPr>
        </p:nvSpPr>
        <p:spPr/>
        <p:txBody>
          <a:bodyPr/>
          <a:lstStyle/>
          <a:p>
            <a:r>
              <a:rPr lang="en-NZ" dirty="0" smtClean="0"/>
              <a:t>Fibonacci numbers</a:t>
            </a:r>
            <a:endParaRPr lang="en-NZ"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429000"/>
            <a:ext cx="7848600" cy="1195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Slide Number Placeholder 3"/>
          <p:cNvSpPr>
            <a:spLocks noGrp="1"/>
          </p:cNvSpPr>
          <p:nvPr>
            <p:ph type="sldNum" sz="quarter" idx="4"/>
          </p:nvPr>
        </p:nvSpPr>
        <p:spPr/>
        <p:txBody>
          <a:bodyPr/>
          <a:lstStyle/>
          <a:p>
            <a:fld id="{B6F15528-21DE-4FAA-801E-634DDDAF4B2B}" type="slidenum">
              <a:rPr lang="en-US" smtClean="0"/>
              <a:pPr/>
              <a:t>2</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40749602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AU" dirty="0">
                <a:ea typeface="ＭＳ Ｐゴシック" charset="0"/>
                <a:cs typeface="ＭＳ Ｐゴシック" charset="0"/>
              </a:rPr>
              <a:t>When considering the Big O for an algorithm, the Big O's can be combined e.g. </a:t>
            </a:r>
          </a:p>
          <a:p>
            <a:endParaRPr lang="en-NZ" dirty="0"/>
          </a:p>
        </p:txBody>
      </p:sp>
      <p:sp>
        <p:nvSpPr>
          <p:cNvPr id="50179" name="Rectangle 2"/>
          <p:cNvSpPr>
            <a:spLocks noGrp="1" noChangeArrowheads="1"/>
          </p:cNvSpPr>
          <p:nvPr>
            <p:ph type="title"/>
          </p:nvPr>
        </p:nvSpPr>
        <p:spPr/>
        <p:txBody>
          <a:bodyPr/>
          <a:lstStyle/>
          <a:p>
            <a:pPr eaLnBrk="1" hangingPunct="1"/>
            <a:r>
              <a:rPr lang="en-US" dirty="0">
                <a:ea typeface="ＭＳ Ｐゴシック" charset="0"/>
                <a:cs typeface="ＭＳ Ｐゴシック" charset="0"/>
              </a:rPr>
              <a:t>Properties of Big O</a:t>
            </a:r>
          </a:p>
        </p:txBody>
      </p:sp>
      <p:sp>
        <p:nvSpPr>
          <p:cNvPr id="365573" name="Text Box 5"/>
          <p:cNvSpPr txBox="1">
            <a:spLocks noChangeArrowheads="1"/>
          </p:cNvSpPr>
          <p:nvPr/>
        </p:nvSpPr>
        <p:spPr bwMode="auto">
          <a:xfrm>
            <a:off x="2184400" y="2743200"/>
            <a:ext cx="4785792" cy="646331"/>
          </a:xfrm>
          <a:prstGeom prst="rect">
            <a:avLst/>
          </a:prstGeom>
          <a:noFill/>
          <a:ln>
            <a:noFill/>
          </a:ln>
          <a:extLst/>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O(n</a:t>
            </a:r>
            <a:r>
              <a:rPr lang="en-AU" sz="3600" b="1" baseline="30000" dirty="0">
                <a:solidFill>
                  <a:srgbClr val="00007C"/>
                </a:solidFill>
                <a:latin typeface="Calibri"/>
              </a:rPr>
              <a:t>2</a:t>
            </a:r>
            <a:r>
              <a:rPr lang="en-AU" sz="3600" b="1" dirty="0">
                <a:solidFill>
                  <a:srgbClr val="00007C"/>
                </a:solidFill>
                <a:latin typeface="Calibri"/>
              </a:rPr>
              <a:t>) + O(n) = O(n</a:t>
            </a:r>
            <a:r>
              <a:rPr lang="en-AU" sz="3600" b="1" baseline="30000" dirty="0">
                <a:solidFill>
                  <a:srgbClr val="00007C"/>
                </a:solidFill>
                <a:latin typeface="Calibri"/>
              </a:rPr>
              <a:t>2 </a:t>
            </a:r>
            <a:r>
              <a:rPr lang="en-AU" sz="3600" b="1" dirty="0">
                <a:solidFill>
                  <a:srgbClr val="00007C"/>
                </a:solidFill>
                <a:latin typeface="Calibri"/>
              </a:rPr>
              <a:t>+ n) </a:t>
            </a:r>
            <a:endParaRPr lang="en-US" sz="3600" b="1" dirty="0">
              <a:solidFill>
                <a:srgbClr val="00007C"/>
              </a:solidFill>
              <a:latin typeface="Calibri"/>
            </a:endParaRPr>
          </a:p>
        </p:txBody>
      </p:sp>
      <p:sp>
        <p:nvSpPr>
          <p:cNvPr id="10" name="Text Box 5"/>
          <p:cNvSpPr txBox="1">
            <a:spLocks noChangeArrowheads="1"/>
          </p:cNvSpPr>
          <p:nvPr/>
        </p:nvSpPr>
        <p:spPr bwMode="auto">
          <a:xfrm>
            <a:off x="2146400" y="4326929"/>
            <a:ext cx="5052392" cy="646331"/>
          </a:xfrm>
          <a:prstGeom prst="rect">
            <a:avLst/>
          </a:prstGeom>
          <a:noFill/>
          <a:ln>
            <a:noFill/>
          </a:ln>
          <a:extLst/>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O(n</a:t>
            </a:r>
            <a:r>
              <a:rPr lang="en-AU" sz="3600" b="1" baseline="30000" dirty="0">
                <a:solidFill>
                  <a:srgbClr val="00007C"/>
                </a:solidFill>
                <a:latin typeface="Calibri"/>
              </a:rPr>
              <a:t>2</a:t>
            </a:r>
            <a:r>
              <a:rPr lang="en-AU" sz="3600" b="1" dirty="0">
                <a:solidFill>
                  <a:srgbClr val="00007C"/>
                </a:solidFill>
                <a:latin typeface="Calibri"/>
              </a:rPr>
              <a:t>) + O(</a:t>
            </a:r>
            <a:r>
              <a:rPr lang="en-AU" sz="3600" b="1" dirty="0" smtClean="0">
                <a:solidFill>
                  <a:srgbClr val="00007C"/>
                </a:solidFill>
                <a:latin typeface="Calibri"/>
              </a:rPr>
              <a:t>n</a:t>
            </a:r>
            <a:r>
              <a:rPr lang="en-AU" sz="3600" b="1" baseline="30000" dirty="0">
                <a:solidFill>
                  <a:srgbClr val="00007C"/>
                </a:solidFill>
                <a:latin typeface="Calibri"/>
              </a:rPr>
              <a:t>4</a:t>
            </a:r>
            <a:r>
              <a:rPr lang="en-AU" sz="3600" b="1" dirty="0">
                <a:solidFill>
                  <a:srgbClr val="00007C"/>
                </a:solidFill>
                <a:latin typeface="Calibri"/>
              </a:rPr>
              <a:t>) = O(n</a:t>
            </a:r>
            <a:r>
              <a:rPr lang="en-AU" sz="3600" b="1" baseline="30000" dirty="0">
                <a:solidFill>
                  <a:srgbClr val="00007C"/>
                </a:solidFill>
                <a:latin typeface="Calibri"/>
              </a:rPr>
              <a:t>2 </a:t>
            </a:r>
            <a:r>
              <a:rPr lang="en-AU" sz="3600" b="1" dirty="0">
                <a:solidFill>
                  <a:srgbClr val="00007C"/>
                </a:solidFill>
                <a:latin typeface="Calibri"/>
              </a:rPr>
              <a:t>+ n</a:t>
            </a:r>
            <a:r>
              <a:rPr lang="en-AU" sz="3600" b="1" baseline="30000" dirty="0">
                <a:solidFill>
                  <a:srgbClr val="00007C"/>
                </a:solidFill>
                <a:latin typeface="Calibri"/>
              </a:rPr>
              <a:t>4</a:t>
            </a:r>
            <a:r>
              <a:rPr lang="en-AU" sz="3600" b="1" dirty="0">
                <a:solidFill>
                  <a:srgbClr val="00007C"/>
                </a:solidFill>
                <a:latin typeface="Calibri"/>
              </a:rPr>
              <a:t>) </a:t>
            </a:r>
            <a:endParaRPr lang="en-US" sz="3600" b="1" dirty="0">
              <a:solidFill>
                <a:srgbClr val="00007C"/>
              </a:solidFill>
              <a:latin typeface="Calibri"/>
            </a:endParaRPr>
          </a:p>
        </p:txBody>
      </p:sp>
      <p:sp>
        <p:nvSpPr>
          <p:cNvPr id="3" name="Slide Number Placeholder 2"/>
          <p:cNvSpPr>
            <a:spLocks noGrp="1"/>
          </p:cNvSpPr>
          <p:nvPr>
            <p:ph type="sldNum" sz="quarter" idx="4"/>
          </p:nvPr>
        </p:nvSpPr>
        <p:spPr/>
        <p:txBody>
          <a:bodyPr/>
          <a:lstStyle/>
          <a:p>
            <a:fld id="{B6F15528-21DE-4FAA-801E-634DDDAF4B2B}" type="slidenum">
              <a:rPr lang="en-US" smtClean="0"/>
              <a:pPr/>
              <a:t>20</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9141354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just">
              <a:buNone/>
            </a:pPr>
            <a:r>
              <a:rPr lang="en-AU" dirty="0">
                <a:ea typeface="ＭＳ Ｐゴシック" charset="0"/>
                <a:cs typeface="ＭＳ Ｐゴシック" charset="0"/>
              </a:rPr>
              <a:t>When considering the Big O for an algorithm, </a:t>
            </a:r>
            <a:r>
              <a:rPr lang="en-AU" b="1" dirty="0">
                <a:ea typeface="ＭＳ Ｐゴシック" charset="0"/>
                <a:cs typeface="ＭＳ Ｐゴシック" charset="0"/>
              </a:rPr>
              <a:t>any lower order terms </a:t>
            </a:r>
            <a:r>
              <a:rPr lang="en-AU" dirty="0">
                <a:ea typeface="ＭＳ Ｐゴシック" charset="0"/>
                <a:cs typeface="ＭＳ Ｐゴシック" charset="0"/>
              </a:rPr>
              <a:t>in the growth function can be ignored e.g. </a:t>
            </a:r>
          </a:p>
          <a:p>
            <a:pPr marL="0" indent="0" algn="just"/>
            <a:endParaRPr lang="en-AU" dirty="0">
              <a:ea typeface="ＭＳ Ｐゴシック" charset="0"/>
              <a:cs typeface="ＭＳ Ｐゴシック" charset="0"/>
            </a:endParaRPr>
          </a:p>
          <a:p>
            <a:pPr marL="0" indent="0" algn="just"/>
            <a:endParaRPr lang="en-AU" dirty="0">
              <a:ea typeface="ＭＳ Ｐゴシック" charset="0"/>
              <a:cs typeface="ＭＳ Ｐゴシック" charset="0"/>
            </a:endParaRPr>
          </a:p>
          <a:p>
            <a:pPr marL="0" indent="0" algn="just"/>
            <a:endParaRPr lang="en-AU" dirty="0">
              <a:ea typeface="ＭＳ Ｐゴシック" charset="0"/>
              <a:cs typeface="ＭＳ Ｐゴシック" charset="0"/>
            </a:endParaRPr>
          </a:p>
          <a:p>
            <a:pPr marL="0" indent="0" algn="just"/>
            <a:endParaRPr lang="en-US" sz="2800" dirty="0">
              <a:ea typeface="ＭＳ Ｐゴシック" charset="0"/>
              <a:cs typeface="ＭＳ Ｐゴシック" charset="0"/>
            </a:endParaRPr>
          </a:p>
          <a:p>
            <a:pPr marL="0" indent="0"/>
            <a:endParaRPr lang="en-US" sz="2800" dirty="0">
              <a:ea typeface="ＭＳ Ｐゴシック" charset="0"/>
              <a:cs typeface="ＭＳ Ｐゴシック" charset="0"/>
            </a:endParaRPr>
          </a:p>
          <a:p>
            <a:pPr marL="0" indent="0"/>
            <a:endParaRPr lang="en-US" sz="2800" dirty="0">
              <a:ea typeface="ＭＳ Ｐゴシック" charset="0"/>
              <a:cs typeface="ＭＳ Ｐゴシック" charset="0"/>
            </a:endParaRPr>
          </a:p>
          <a:p>
            <a:endParaRPr lang="en-NZ" dirty="0"/>
          </a:p>
        </p:txBody>
      </p:sp>
      <p:sp>
        <p:nvSpPr>
          <p:cNvPr id="46083" name="Rectangle 2"/>
          <p:cNvSpPr>
            <a:spLocks noGrp="1" noChangeArrowheads="1"/>
          </p:cNvSpPr>
          <p:nvPr>
            <p:ph type="title"/>
          </p:nvPr>
        </p:nvSpPr>
        <p:spPr/>
        <p:txBody>
          <a:bodyPr/>
          <a:lstStyle/>
          <a:p>
            <a:pPr eaLnBrk="1" hangingPunct="1"/>
            <a:r>
              <a:rPr lang="en-US" dirty="0">
                <a:ea typeface="ＭＳ Ｐゴシック" charset="0"/>
                <a:cs typeface="ＭＳ Ｐゴシック" charset="0"/>
              </a:rPr>
              <a:t>Properties of Big O</a:t>
            </a:r>
          </a:p>
        </p:txBody>
      </p:sp>
      <p:sp>
        <p:nvSpPr>
          <p:cNvPr id="340998" name="Text Box 6"/>
          <p:cNvSpPr txBox="1">
            <a:spLocks noChangeArrowheads="1"/>
          </p:cNvSpPr>
          <p:nvPr/>
        </p:nvSpPr>
        <p:spPr bwMode="auto">
          <a:xfrm>
            <a:off x="1153616" y="2825973"/>
            <a:ext cx="7162800" cy="584200"/>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O(n</a:t>
            </a:r>
            <a:r>
              <a:rPr lang="en-AU" sz="3200" b="1" baseline="30000" dirty="0">
                <a:solidFill>
                  <a:srgbClr val="00007C"/>
                </a:solidFill>
                <a:latin typeface="Calibri"/>
              </a:rPr>
              <a:t>3</a:t>
            </a:r>
            <a:r>
              <a:rPr lang="en-AU" sz="3200" b="1" dirty="0">
                <a:solidFill>
                  <a:srgbClr val="00007C"/>
                </a:solidFill>
                <a:latin typeface="Calibri"/>
              </a:rPr>
              <a:t> + n</a:t>
            </a:r>
            <a:r>
              <a:rPr lang="en-AU" sz="3200" b="1" baseline="30000" dirty="0">
                <a:solidFill>
                  <a:srgbClr val="00007C"/>
                </a:solidFill>
                <a:latin typeface="Calibri"/>
              </a:rPr>
              <a:t>2</a:t>
            </a:r>
            <a:r>
              <a:rPr lang="en-AU" sz="3200" b="1" dirty="0">
                <a:solidFill>
                  <a:srgbClr val="00007C"/>
                </a:solidFill>
                <a:latin typeface="Calibri"/>
              </a:rPr>
              <a:t> + n + 5000)</a:t>
            </a:r>
            <a:endParaRPr lang="en-US" sz="3600" b="1" dirty="0">
              <a:solidFill>
                <a:srgbClr val="00007C"/>
              </a:solidFill>
              <a:latin typeface="Calibri"/>
            </a:endParaRPr>
          </a:p>
        </p:txBody>
      </p:sp>
      <p:sp>
        <p:nvSpPr>
          <p:cNvPr id="340999" name="Rectangle 7"/>
          <p:cNvSpPr>
            <a:spLocks noChangeArrowheads="1"/>
          </p:cNvSpPr>
          <p:nvPr/>
        </p:nvSpPr>
        <p:spPr bwMode="auto">
          <a:xfrm>
            <a:off x="1153616" y="3664173"/>
            <a:ext cx="2908769" cy="584776"/>
          </a:xfrm>
          <a:prstGeom prst="rect">
            <a:avLst/>
          </a:prstGeom>
          <a:noFill/>
          <a:ln>
            <a:noFill/>
          </a:ln>
          <a:extLst/>
        </p:spPr>
        <p:txBody>
          <a:bodyPr wrap="none">
            <a:spAutoFit/>
          </a:bodyPr>
          <a:lstStyle/>
          <a:p>
            <a:r>
              <a:rPr lang="en-AU" sz="3200" b="1" dirty="0">
                <a:solidFill>
                  <a:srgbClr val="00007C"/>
                </a:solidFill>
                <a:latin typeface="Calibri"/>
              </a:rPr>
              <a:t>O(n + n</a:t>
            </a:r>
            <a:r>
              <a:rPr lang="en-AU" sz="3200" b="1" baseline="30000" dirty="0">
                <a:solidFill>
                  <a:srgbClr val="00007C"/>
                </a:solidFill>
                <a:latin typeface="Calibri"/>
              </a:rPr>
              <a:t>2</a:t>
            </a:r>
            <a:r>
              <a:rPr lang="en-AU" sz="3200" b="1" dirty="0">
                <a:solidFill>
                  <a:srgbClr val="00007C"/>
                </a:solidFill>
                <a:latin typeface="Calibri"/>
              </a:rPr>
              <a:t> + 5000)</a:t>
            </a:r>
            <a:endParaRPr lang="en-US" sz="3600" b="1" dirty="0">
              <a:solidFill>
                <a:srgbClr val="00007C"/>
              </a:solidFill>
              <a:latin typeface="Calibri"/>
            </a:endParaRPr>
          </a:p>
        </p:txBody>
      </p:sp>
      <p:sp>
        <p:nvSpPr>
          <p:cNvPr id="341000" name="Rectangle 8"/>
          <p:cNvSpPr>
            <a:spLocks noChangeArrowheads="1"/>
          </p:cNvSpPr>
          <p:nvPr/>
        </p:nvSpPr>
        <p:spPr bwMode="auto">
          <a:xfrm>
            <a:off x="1153616" y="4540473"/>
            <a:ext cx="2783935" cy="584776"/>
          </a:xfrm>
          <a:prstGeom prst="rect">
            <a:avLst/>
          </a:prstGeom>
          <a:noFill/>
          <a:ln>
            <a:noFill/>
          </a:ln>
          <a:extLst/>
        </p:spPr>
        <p:txBody>
          <a:bodyPr wrap="none">
            <a:spAutoFit/>
          </a:bodyPr>
          <a:lstStyle/>
          <a:p>
            <a:r>
              <a:rPr lang="en-AU" sz="3200" b="1" dirty="0">
                <a:solidFill>
                  <a:srgbClr val="00007C"/>
                </a:solidFill>
                <a:latin typeface="Calibri"/>
              </a:rPr>
              <a:t>O(1500000 + n)</a:t>
            </a:r>
            <a:endParaRPr lang="en-US" sz="3200" b="1" dirty="0">
              <a:solidFill>
                <a:srgbClr val="00007C"/>
              </a:solidFill>
              <a:latin typeface="Calibri"/>
            </a:endParaRPr>
          </a:p>
        </p:txBody>
      </p:sp>
      <p:sp>
        <p:nvSpPr>
          <p:cNvPr id="9" name="Text Box 6"/>
          <p:cNvSpPr txBox="1">
            <a:spLocks noChangeArrowheads="1"/>
          </p:cNvSpPr>
          <p:nvPr/>
        </p:nvSpPr>
        <p:spPr bwMode="auto">
          <a:xfrm>
            <a:off x="4860032" y="2780928"/>
            <a:ext cx="2624137" cy="647700"/>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 </a:t>
            </a:r>
            <a:r>
              <a:rPr lang="en-AU" sz="3600" b="1" dirty="0">
                <a:solidFill>
                  <a:srgbClr val="00007C"/>
                </a:solidFill>
                <a:latin typeface="Calibri"/>
              </a:rPr>
              <a:t>O(n</a:t>
            </a:r>
            <a:r>
              <a:rPr lang="en-AU" sz="3600" b="1" baseline="30000" dirty="0">
                <a:solidFill>
                  <a:srgbClr val="00007C"/>
                </a:solidFill>
                <a:latin typeface="Calibri"/>
              </a:rPr>
              <a:t>3</a:t>
            </a:r>
            <a:r>
              <a:rPr lang="en-AU" sz="3600" b="1" dirty="0">
                <a:solidFill>
                  <a:srgbClr val="00007C"/>
                </a:solidFill>
                <a:latin typeface="Calibri"/>
              </a:rPr>
              <a:t>)</a:t>
            </a:r>
            <a:endParaRPr lang="en-US" sz="3600" b="1" dirty="0">
              <a:solidFill>
                <a:srgbClr val="00007C"/>
              </a:solidFill>
              <a:latin typeface="Calibri"/>
            </a:endParaRPr>
          </a:p>
        </p:txBody>
      </p:sp>
      <p:sp>
        <p:nvSpPr>
          <p:cNvPr id="11" name="Text Box 6"/>
          <p:cNvSpPr txBox="1">
            <a:spLocks noChangeArrowheads="1"/>
          </p:cNvSpPr>
          <p:nvPr/>
        </p:nvSpPr>
        <p:spPr bwMode="auto">
          <a:xfrm>
            <a:off x="3995936" y="3635846"/>
            <a:ext cx="2624137" cy="647700"/>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 </a:t>
            </a:r>
            <a:r>
              <a:rPr lang="en-AU" sz="3600" b="1" dirty="0">
                <a:solidFill>
                  <a:srgbClr val="00007C"/>
                </a:solidFill>
                <a:latin typeface="Calibri"/>
              </a:rPr>
              <a:t>O(n</a:t>
            </a:r>
            <a:r>
              <a:rPr lang="en-AU" sz="3600" b="1" baseline="30000" dirty="0">
                <a:solidFill>
                  <a:srgbClr val="00007C"/>
                </a:solidFill>
                <a:latin typeface="Calibri"/>
              </a:rPr>
              <a:t>2</a:t>
            </a:r>
            <a:r>
              <a:rPr lang="en-AU" sz="3600" b="1" dirty="0">
                <a:solidFill>
                  <a:srgbClr val="00007C"/>
                </a:solidFill>
                <a:latin typeface="Calibri"/>
              </a:rPr>
              <a:t>)</a:t>
            </a:r>
            <a:endParaRPr lang="en-US" sz="3600" b="1" dirty="0">
              <a:solidFill>
                <a:srgbClr val="00007C"/>
              </a:solidFill>
              <a:latin typeface="Calibri"/>
            </a:endParaRPr>
          </a:p>
        </p:txBody>
      </p:sp>
      <p:sp>
        <p:nvSpPr>
          <p:cNvPr id="12" name="Text Box 6"/>
          <p:cNvSpPr txBox="1">
            <a:spLocks noChangeArrowheads="1"/>
          </p:cNvSpPr>
          <p:nvPr/>
        </p:nvSpPr>
        <p:spPr bwMode="auto">
          <a:xfrm>
            <a:off x="3923928" y="4523259"/>
            <a:ext cx="2624137" cy="647700"/>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 </a:t>
            </a:r>
            <a:r>
              <a:rPr lang="en-AU" sz="3600" b="1" dirty="0">
                <a:solidFill>
                  <a:srgbClr val="00007C"/>
                </a:solidFill>
                <a:latin typeface="Calibri"/>
              </a:rPr>
              <a:t>O(n)</a:t>
            </a:r>
            <a:endParaRPr lang="en-US" sz="3600" b="1" dirty="0">
              <a:solidFill>
                <a:srgbClr val="00007C"/>
              </a:solidFill>
              <a:latin typeface="Calibri"/>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21</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4009888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3" name="Rectangle 2"/>
          <p:cNvSpPr>
            <a:spLocks noGrp="1" noChangeArrowheads="1"/>
          </p:cNvSpPr>
          <p:nvPr>
            <p:ph type="title"/>
          </p:nvPr>
        </p:nvSpPr>
        <p:spPr/>
        <p:txBody>
          <a:bodyPr/>
          <a:lstStyle/>
          <a:p>
            <a:pPr eaLnBrk="1" hangingPunct="1"/>
            <a:r>
              <a:rPr lang="en-US" dirty="0">
                <a:ea typeface="ＭＳ Ｐゴシック" charset="0"/>
                <a:cs typeface="ＭＳ Ｐゴシック" charset="0"/>
              </a:rPr>
              <a:t>Properties of Big O</a:t>
            </a:r>
          </a:p>
        </p:txBody>
      </p:sp>
      <p:sp>
        <p:nvSpPr>
          <p:cNvPr id="48134" name="Text Box 3"/>
          <p:cNvSpPr txBox="1">
            <a:spLocks noChangeArrowheads="1"/>
          </p:cNvSpPr>
          <p:nvPr/>
        </p:nvSpPr>
        <p:spPr bwMode="auto">
          <a:xfrm>
            <a:off x="609600" y="1828800"/>
            <a:ext cx="8077200" cy="2067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r>
              <a:rPr lang="en-US" sz="2000" dirty="0">
                <a:solidFill>
                  <a:srgbClr val="00007C"/>
                </a:solidFill>
                <a:latin typeface="Calibri"/>
              </a:rPr>
              <a:t> </a:t>
            </a:r>
          </a:p>
        </p:txBody>
      </p:sp>
      <p:sp>
        <p:nvSpPr>
          <p:cNvPr id="343045" name="Text Box 5"/>
          <p:cNvSpPr txBox="1">
            <a:spLocks noChangeArrowheads="1"/>
          </p:cNvSpPr>
          <p:nvPr/>
        </p:nvSpPr>
        <p:spPr bwMode="auto">
          <a:xfrm>
            <a:off x="1043608" y="2780928"/>
            <a:ext cx="7162800" cy="646331"/>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O(254 * n</a:t>
            </a:r>
            <a:r>
              <a:rPr lang="en-AU" sz="3600" b="1" baseline="30000" dirty="0">
                <a:solidFill>
                  <a:srgbClr val="00007C"/>
                </a:solidFill>
                <a:latin typeface="Calibri"/>
              </a:rPr>
              <a:t>2</a:t>
            </a:r>
            <a:r>
              <a:rPr lang="en-AU" sz="3600" b="1" dirty="0">
                <a:solidFill>
                  <a:srgbClr val="00007C"/>
                </a:solidFill>
                <a:latin typeface="Calibri"/>
              </a:rPr>
              <a:t> + n)</a:t>
            </a:r>
            <a:endParaRPr lang="en-US" sz="3600" b="1" dirty="0">
              <a:solidFill>
                <a:srgbClr val="00007C"/>
              </a:solidFill>
              <a:latin typeface="Calibri"/>
            </a:endParaRPr>
          </a:p>
        </p:txBody>
      </p:sp>
      <p:sp>
        <p:nvSpPr>
          <p:cNvPr id="343046" name="Rectangle 6"/>
          <p:cNvSpPr>
            <a:spLocks noChangeArrowheads="1"/>
          </p:cNvSpPr>
          <p:nvPr/>
        </p:nvSpPr>
        <p:spPr bwMode="auto">
          <a:xfrm>
            <a:off x="1043608" y="3789040"/>
            <a:ext cx="2172891" cy="646331"/>
          </a:xfrm>
          <a:prstGeom prst="rect">
            <a:avLst/>
          </a:prstGeom>
          <a:noFill/>
          <a:ln>
            <a:noFill/>
          </a:ln>
          <a:extLst/>
        </p:spPr>
        <p:txBody>
          <a:bodyPr wrap="none">
            <a:spAutoFit/>
          </a:bodyPr>
          <a:lstStyle/>
          <a:p>
            <a:r>
              <a:rPr lang="en-AU" sz="3600" b="1" dirty="0">
                <a:solidFill>
                  <a:srgbClr val="00007C"/>
                </a:solidFill>
                <a:latin typeface="Calibri"/>
              </a:rPr>
              <a:t>O(546 * n)</a:t>
            </a:r>
            <a:endParaRPr lang="en-US" sz="3600" b="1" dirty="0">
              <a:solidFill>
                <a:srgbClr val="00007C"/>
              </a:solidFill>
              <a:latin typeface="Calibri"/>
            </a:endParaRPr>
          </a:p>
        </p:txBody>
      </p:sp>
      <p:sp>
        <p:nvSpPr>
          <p:cNvPr id="10" name="Text Box 6"/>
          <p:cNvSpPr txBox="1">
            <a:spLocks noChangeArrowheads="1"/>
          </p:cNvSpPr>
          <p:nvPr/>
        </p:nvSpPr>
        <p:spPr bwMode="auto">
          <a:xfrm>
            <a:off x="4068936" y="2780928"/>
            <a:ext cx="2624137" cy="649287"/>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 O(n</a:t>
            </a:r>
            <a:r>
              <a:rPr lang="en-AU" sz="3600" b="1" baseline="30000" dirty="0">
                <a:solidFill>
                  <a:srgbClr val="00007C"/>
                </a:solidFill>
                <a:latin typeface="Calibri"/>
              </a:rPr>
              <a:t>2</a:t>
            </a:r>
            <a:r>
              <a:rPr lang="en-AU" sz="3600" b="1" dirty="0">
                <a:solidFill>
                  <a:srgbClr val="00007C"/>
                </a:solidFill>
                <a:latin typeface="Calibri"/>
              </a:rPr>
              <a:t>)</a:t>
            </a:r>
            <a:endParaRPr lang="en-US" sz="3600" b="1" dirty="0">
              <a:solidFill>
                <a:srgbClr val="00007C"/>
              </a:solidFill>
              <a:latin typeface="Calibri"/>
            </a:endParaRPr>
          </a:p>
        </p:txBody>
      </p:sp>
      <p:sp>
        <p:nvSpPr>
          <p:cNvPr id="11" name="Text Box 6"/>
          <p:cNvSpPr txBox="1">
            <a:spLocks noChangeArrowheads="1"/>
          </p:cNvSpPr>
          <p:nvPr/>
        </p:nvSpPr>
        <p:spPr bwMode="auto">
          <a:xfrm>
            <a:off x="3203848" y="3789040"/>
            <a:ext cx="2624137" cy="649288"/>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 O(n)</a:t>
            </a:r>
            <a:endParaRPr lang="en-US" sz="3600" b="1" dirty="0">
              <a:solidFill>
                <a:srgbClr val="00007C"/>
              </a:solidFill>
              <a:latin typeface="Calibri"/>
            </a:endParaRPr>
          </a:p>
        </p:txBody>
      </p:sp>
      <p:sp>
        <p:nvSpPr>
          <p:cNvPr id="343047" name="Rectangle 7"/>
          <p:cNvSpPr>
            <a:spLocks noChangeArrowheads="1"/>
          </p:cNvSpPr>
          <p:nvPr/>
        </p:nvSpPr>
        <p:spPr bwMode="auto">
          <a:xfrm>
            <a:off x="1043608" y="4797177"/>
            <a:ext cx="7086600" cy="646331"/>
          </a:xfrm>
          <a:prstGeom prst="rect">
            <a:avLst/>
          </a:prstGeom>
          <a:noFill/>
          <a:ln>
            <a:noFill/>
          </a:ln>
          <a:extLst/>
        </p:spPr>
        <p:txBody>
          <a:bodyPr>
            <a:spAutoFit/>
          </a:bodyPr>
          <a:lstStyle/>
          <a:p>
            <a:r>
              <a:rPr lang="en-AU" sz="3600" b="1" dirty="0">
                <a:solidFill>
                  <a:srgbClr val="00007C"/>
                </a:solidFill>
                <a:latin typeface="Calibri"/>
              </a:rPr>
              <a:t>O(n / 456)</a:t>
            </a:r>
            <a:endParaRPr lang="en-US" sz="3600" b="1" dirty="0">
              <a:solidFill>
                <a:srgbClr val="00007C"/>
              </a:solidFill>
              <a:latin typeface="Calibri"/>
            </a:endParaRPr>
          </a:p>
        </p:txBody>
      </p:sp>
      <p:sp>
        <p:nvSpPr>
          <p:cNvPr id="13" name="Text Box 6"/>
          <p:cNvSpPr txBox="1">
            <a:spLocks noChangeArrowheads="1"/>
          </p:cNvSpPr>
          <p:nvPr/>
        </p:nvSpPr>
        <p:spPr bwMode="auto">
          <a:xfrm>
            <a:off x="3204840" y="4797177"/>
            <a:ext cx="4032250" cy="646113"/>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 O( (1/456) * n)</a:t>
            </a:r>
            <a:endParaRPr lang="en-US" sz="3600" b="1" dirty="0">
              <a:solidFill>
                <a:srgbClr val="00007C"/>
              </a:solidFill>
              <a:latin typeface="Calibri"/>
            </a:endParaRPr>
          </a:p>
        </p:txBody>
      </p:sp>
      <p:sp>
        <p:nvSpPr>
          <p:cNvPr id="12" name="Text Box 6"/>
          <p:cNvSpPr txBox="1">
            <a:spLocks noChangeArrowheads="1"/>
          </p:cNvSpPr>
          <p:nvPr/>
        </p:nvSpPr>
        <p:spPr bwMode="auto">
          <a:xfrm>
            <a:off x="6517208" y="4797177"/>
            <a:ext cx="1727200" cy="647700"/>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600" b="1" dirty="0">
                <a:solidFill>
                  <a:srgbClr val="00007C"/>
                </a:solidFill>
                <a:latin typeface="Calibri"/>
              </a:rPr>
              <a:t>= O(n)</a:t>
            </a:r>
            <a:endParaRPr lang="en-US" sz="3600" b="1" dirty="0">
              <a:solidFill>
                <a:srgbClr val="00007C"/>
              </a:solidFill>
              <a:latin typeface="Calibri"/>
            </a:endParaRPr>
          </a:p>
        </p:txBody>
      </p:sp>
      <p:sp>
        <p:nvSpPr>
          <p:cNvPr id="3" name="Content Placeholder 2"/>
          <p:cNvSpPr>
            <a:spLocks noGrp="1"/>
          </p:cNvSpPr>
          <p:nvPr>
            <p:ph idx="1"/>
          </p:nvPr>
        </p:nvSpPr>
        <p:spPr/>
        <p:txBody>
          <a:bodyPr/>
          <a:lstStyle/>
          <a:p>
            <a:r>
              <a:rPr lang="en-AU" dirty="0">
                <a:ea typeface="ＭＳ Ｐゴシック" charset="0"/>
                <a:cs typeface="ＭＳ Ｐゴシック" charset="0"/>
              </a:rPr>
              <a:t>When considering the Big O for an algorithm, any </a:t>
            </a:r>
            <a:r>
              <a:rPr lang="en-AU" b="1" dirty="0">
                <a:ea typeface="ＭＳ Ｐゴシック" charset="0"/>
                <a:cs typeface="ＭＳ Ｐゴシック" charset="0"/>
              </a:rPr>
              <a:t>constant multiplications </a:t>
            </a:r>
            <a:r>
              <a:rPr lang="en-AU" dirty="0">
                <a:ea typeface="ＭＳ Ｐゴシック" charset="0"/>
                <a:cs typeface="ＭＳ Ｐゴシック" charset="0"/>
              </a:rPr>
              <a:t>in the growth function can be ignored e.g. </a:t>
            </a:r>
          </a:p>
          <a:p>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22</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601120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solidFill>
            <a:srgbClr val="00B0F0"/>
          </a:solidFill>
        </p:spPr>
        <p:txBody>
          <a:bodyPr/>
          <a:lstStyle/>
          <a:p>
            <a:pPr eaLnBrk="1" hangingPunct="1"/>
            <a:r>
              <a:rPr lang="en-US" sz="4000" dirty="0" smtClean="0">
                <a:ea typeface="ＭＳ Ｐゴシック" charset="0"/>
                <a:cs typeface="ＭＳ Ｐゴシック" charset="0"/>
              </a:rPr>
              <a:t>Exercise</a:t>
            </a:r>
            <a:endParaRPr lang="en-US" sz="4000" dirty="0">
              <a:ea typeface="ＭＳ Ｐゴシック" charset="0"/>
              <a:cs typeface="ＭＳ Ｐゴシック" charset="0"/>
            </a:endParaRPr>
          </a:p>
        </p:txBody>
      </p:sp>
      <p:sp>
        <p:nvSpPr>
          <p:cNvPr id="54276" name="Text Box 3"/>
          <p:cNvSpPr txBox="1">
            <a:spLocks noChangeArrowheads="1"/>
          </p:cNvSpPr>
          <p:nvPr/>
        </p:nvSpPr>
        <p:spPr bwMode="auto">
          <a:xfrm>
            <a:off x="609600" y="1828800"/>
            <a:ext cx="8077200" cy="2067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endParaRPr lang="en-US" sz="2000" dirty="0">
              <a:solidFill>
                <a:srgbClr val="00007C"/>
              </a:solidFill>
              <a:latin typeface="Calibri"/>
            </a:endParaRPr>
          </a:p>
          <a:p>
            <a:pPr eaLnBrk="1" hangingPunct="1">
              <a:lnSpc>
                <a:spcPct val="90000"/>
              </a:lnSpc>
              <a:spcBef>
                <a:spcPct val="20000"/>
              </a:spcBef>
              <a:buClr>
                <a:schemeClr val="folHlink"/>
              </a:buClr>
              <a:buSzPct val="70000"/>
              <a:buFont typeface="Wingdings" charset="0"/>
              <a:buNone/>
            </a:pPr>
            <a:r>
              <a:rPr lang="en-US" sz="2000" dirty="0">
                <a:solidFill>
                  <a:srgbClr val="00007C"/>
                </a:solidFill>
                <a:latin typeface="Calibri"/>
              </a:rPr>
              <a:t> </a:t>
            </a:r>
          </a:p>
        </p:txBody>
      </p:sp>
      <p:sp>
        <p:nvSpPr>
          <p:cNvPr id="54278" name="Text Box 5"/>
          <p:cNvSpPr txBox="1">
            <a:spLocks noChangeArrowheads="1"/>
          </p:cNvSpPr>
          <p:nvPr/>
        </p:nvSpPr>
        <p:spPr bwMode="auto">
          <a:xfrm>
            <a:off x="1066800" y="4047476"/>
            <a:ext cx="7162800" cy="579437"/>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b) T(n) = n</a:t>
            </a:r>
            <a:r>
              <a:rPr lang="en-AU" sz="3200" b="1" baseline="30000" dirty="0">
                <a:solidFill>
                  <a:srgbClr val="00007C"/>
                </a:solidFill>
                <a:latin typeface="Calibri"/>
              </a:rPr>
              <a:t>4</a:t>
            </a:r>
            <a:r>
              <a:rPr lang="en-AU" sz="3200" b="1" dirty="0">
                <a:solidFill>
                  <a:srgbClr val="00007C"/>
                </a:solidFill>
                <a:latin typeface="Calibri"/>
              </a:rPr>
              <a:t> + n*log(n) + 3000n</a:t>
            </a:r>
            <a:r>
              <a:rPr lang="en-AU" sz="3200" b="1" baseline="30000" dirty="0">
                <a:solidFill>
                  <a:srgbClr val="00007C"/>
                </a:solidFill>
                <a:latin typeface="Calibri"/>
              </a:rPr>
              <a:t>3</a:t>
            </a:r>
            <a:endParaRPr lang="en-US" sz="3200" b="1" baseline="30000" dirty="0">
              <a:solidFill>
                <a:srgbClr val="00007C"/>
              </a:solidFill>
              <a:latin typeface="Calibri"/>
            </a:endParaRPr>
          </a:p>
        </p:txBody>
      </p:sp>
      <p:sp>
        <p:nvSpPr>
          <p:cNvPr id="54279" name="Text Box 9"/>
          <p:cNvSpPr txBox="1">
            <a:spLocks noChangeArrowheads="1"/>
          </p:cNvSpPr>
          <p:nvPr/>
        </p:nvSpPr>
        <p:spPr bwMode="auto">
          <a:xfrm>
            <a:off x="1066800" y="5220488"/>
            <a:ext cx="7609656" cy="584776"/>
          </a:xfrm>
          <a:prstGeom prst="rect">
            <a:avLst/>
          </a:prstGeom>
          <a:noFill/>
          <a:ln>
            <a:noFill/>
          </a:ln>
          <a:extLst/>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c) T(n) = 300n + 60 * n * log(n) + 342</a:t>
            </a:r>
            <a:endParaRPr lang="en-US" sz="3200" b="1" dirty="0">
              <a:solidFill>
                <a:srgbClr val="00007C"/>
              </a:solidFill>
              <a:latin typeface="Calibri"/>
            </a:endParaRPr>
          </a:p>
        </p:txBody>
      </p:sp>
      <p:sp>
        <p:nvSpPr>
          <p:cNvPr id="54280" name="Text Box 10"/>
          <p:cNvSpPr txBox="1">
            <a:spLocks noChangeArrowheads="1"/>
          </p:cNvSpPr>
          <p:nvPr/>
        </p:nvSpPr>
        <p:spPr bwMode="auto">
          <a:xfrm>
            <a:off x="1066800" y="2950513"/>
            <a:ext cx="7162800" cy="579438"/>
          </a:xfrm>
          <a:prstGeom prst="rect">
            <a:avLst/>
          </a:prstGeom>
          <a:noFill/>
          <a:ln>
            <a:noFill/>
          </a:ln>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AU" sz="3200" b="1" dirty="0">
                <a:solidFill>
                  <a:srgbClr val="00007C"/>
                </a:solidFill>
                <a:latin typeface="Calibri"/>
              </a:rPr>
              <a:t>a) T(n) = n + log(n)</a:t>
            </a:r>
            <a:endParaRPr lang="en-US" sz="3200" b="1" dirty="0">
              <a:solidFill>
                <a:srgbClr val="00007C"/>
              </a:solidFill>
              <a:latin typeface="Calibri"/>
            </a:endParaRPr>
          </a:p>
        </p:txBody>
      </p:sp>
      <p:sp>
        <p:nvSpPr>
          <p:cNvPr id="3" name="Content Placeholder 2"/>
          <p:cNvSpPr>
            <a:spLocks noGrp="1"/>
          </p:cNvSpPr>
          <p:nvPr>
            <p:ph idx="1"/>
          </p:nvPr>
        </p:nvSpPr>
        <p:spPr/>
        <p:txBody>
          <a:bodyPr/>
          <a:lstStyle/>
          <a:p>
            <a:r>
              <a:rPr lang="en-AU" dirty="0">
                <a:ea typeface="ＭＳ Ｐゴシック" charset="0"/>
                <a:cs typeface="ＭＳ Ｐゴシック" charset="0"/>
              </a:rPr>
              <a:t>What is the Big O of the following growth functions? </a:t>
            </a:r>
          </a:p>
          <a:p>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23</a:t>
            </a:fld>
            <a:endParaRPr lang="en-US" dirty="0"/>
          </a:p>
        </p:txBody>
      </p:sp>
      <p:sp>
        <p:nvSpPr>
          <p:cNvPr id="5" name="Footer Placeholder 4"/>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7102443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Worst-case and average-case analyses</a:t>
            </a:r>
          </a:p>
        </p:txBody>
      </p:sp>
      <p:sp>
        <p:nvSpPr>
          <p:cNvPr id="74756" name="Rectangle 3"/>
          <p:cNvSpPr>
            <a:spLocks noGrp="1" noChangeArrowheads="1"/>
          </p:cNvSpPr>
          <p:nvPr>
            <p:ph type="body" idx="1"/>
          </p:nvPr>
        </p:nvSpPr>
        <p:spPr>
          <a:xfrm>
            <a:off x="100908" y="1268760"/>
            <a:ext cx="8935588" cy="1643527"/>
          </a:xfrm>
        </p:spPr>
        <p:txBody>
          <a:bodyPr/>
          <a:lstStyle/>
          <a:p>
            <a:pPr marL="0" indent="0" eaLnBrk="1" hangingPunct="1"/>
            <a:r>
              <a:rPr lang="en-US" sz="2400" dirty="0">
                <a:ea typeface="ＭＳ Ｐゴシック" charset="0"/>
                <a:cs typeface="ＭＳ Ｐゴシック" charset="0"/>
              </a:rPr>
              <a:t>An algorithm can require different times to solve different problems of the same size.  For example, search for a particular element in an array.</a:t>
            </a:r>
          </a:p>
          <a:p>
            <a:pPr lvl="2" eaLnBrk="1" hangingPunct="1"/>
            <a:endParaRPr lang="en-US" dirty="0">
              <a:ea typeface="ＭＳ Ｐゴシック" charset="0"/>
            </a:endParaRPr>
          </a:p>
        </p:txBody>
      </p:sp>
      <p:sp>
        <p:nvSpPr>
          <p:cNvPr id="363524" name="Text Box 4"/>
          <p:cNvSpPr txBox="1">
            <a:spLocks noChangeArrowheads="1"/>
          </p:cNvSpPr>
          <p:nvPr/>
        </p:nvSpPr>
        <p:spPr bwMode="auto">
          <a:xfrm>
            <a:off x="1295400" y="4676944"/>
            <a:ext cx="7543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eaLnBrk="1" hangingPunct="1">
              <a:spcBef>
                <a:spcPct val="20000"/>
              </a:spcBef>
              <a:buClr>
                <a:schemeClr val="tx2"/>
              </a:buClr>
            </a:pPr>
            <a:r>
              <a:rPr lang="en-US" b="1" dirty="0">
                <a:solidFill>
                  <a:srgbClr val="0000FF"/>
                </a:solidFill>
                <a:latin typeface="Calibri"/>
              </a:rPr>
              <a:t>Average-case analysis</a:t>
            </a:r>
            <a:r>
              <a:rPr lang="en-US" dirty="0">
                <a:solidFill>
                  <a:srgbClr val="00007C"/>
                </a:solidFill>
                <a:latin typeface="Calibri"/>
              </a:rPr>
              <a:t>: the average amount of time that an algorithm requires to solve problems of size n</a:t>
            </a:r>
          </a:p>
        </p:txBody>
      </p:sp>
      <p:sp>
        <p:nvSpPr>
          <p:cNvPr id="363525" name="Text Box 5"/>
          <p:cNvSpPr txBox="1">
            <a:spLocks noChangeArrowheads="1"/>
          </p:cNvSpPr>
          <p:nvPr/>
        </p:nvSpPr>
        <p:spPr bwMode="auto">
          <a:xfrm>
            <a:off x="1295400" y="3524816"/>
            <a:ext cx="7467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eaLnBrk="1" hangingPunct="1">
              <a:spcBef>
                <a:spcPct val="20000"/>
              </a:spcBef>
              <a:buClr>
                <a:schemeClr val="tx2"/>
              </a:buClr>
            </a:pPr>
            <a:r>
              <a:rPr lang="en-US" b="1" dirty="0">
                <a:solidFill>
                  <a:srgbClr val="0000FF"/>
                </a:solidFill>
                <a:latin typeface="Calibri"/>
              </a:rPr>
              <a:t>Worst-case analysis</a:t>
            </a:r>
            <a:r>
              <a:rPr lang="en-US" dirty="0">
                <a:solidFill>
                  <a:srgbClr val="00007C"/>
                </a:solidFill>
                <a:latin typeface="Calibri"/>
              </a:rPr>
              <a:t>: the maximum amount of time that an algorithm requires to solve problems of size n</a:t>
            </a:r>
          </a:p>
        </p:txBody>
      </p:sp>
      <p:sp>
        <p:nvSpPr>
          <p:cNvPr id="363526" name="Text Box 6"/>
          <p:cNvSpPr txBox="1">
            <a:spLocks noChangeArrowheads="1"/>
          </p:cNvSpPr>
          <p:nvPr/>
        </p:nvSpPr>
        <p:spPr bwMode="auto">
          <a:xfrm>
            <a:off x="179511" y="5838363"/>
            <a:ext cx="8898859"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spcBef>
                <a:spcPct val="50000"/>
              </a:spcBef>
            </a:pPr>
            <a:r>
              <a:rPr lang="en-US" dirty="0">
                <a:solidFill>
                  <a:srgbClr val="00007C"/>
                </a:solidFill>
                <a:latin typeface="Calibri"/>
              </a:rPr>
              <a:t>Average performance and worst-case performance are the most commonly used in algorithm analysis.</a:t>
            </a:r>
          </a:p>
        </p:txBody>
      </p:sp>
      <p:sp>
        <p:nvSpPr>
          <p:cNvPr id="363527" name="Text Box 7"/>
          <p:cNvSpPr txBox="1">
            <a:spLocks noChangeArrowheads="1"/>
          </p:cNvSpPr>
          <p:nvPr/>
        </p:nvSpPr>
        <p:spPr bwMode="auto">
          <a:xfrm>
            <a:off x="1295400" y="2420888"/>
            <a:ext cx="75438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eaLnBrk="1" hangingPunct="1">
              <a:spcBef>
                <a:spcPct val="20000"/>
              </a:spcBef>
              <a:buClr>
                <a:schemeClr val="tx2"/>
              </a:buClr>
            </a:pPr>
            <a:r>
              <a:rPr lang="en-US" b="1" dirty="0">
                <a:solidFill>
                  <a:srgbClr val="0000FF"/>
                </a:solidFill>
                <a:latin typeface="Calibri"/>
              </a:rPr>
              <a:t>Best-case analysis</a:t>
            </a:r>
            <a:r>
              <a:rPr lang="en-US" dirty="0">
                <a:solidFill>
                  <a:srgbClr val="00007C"/>
                </a:solidFill>
                <a:latin typeface="Calibri"/>
              </a:rPr>
              <a:t>: the minimum amount of time that an algorithm requires to solve problems of size n</a:t>
            </a:r>
          </a:p>
        </p:txBody>
      </p:sp>
      <p:sp>
        <p:nvSpPr>
          <p:cNvPr id="3" name="Slide Number Placeholder 2"/>
          <p:cNvSpPr>
            <a:spLocks noGrp="1"/>
          </p:cNvSpPr>
          <p:nvPr>
            <p:ph type="sldNum" sz="quarter" idx="4"/>
          </p:nvPr>
        </p:nvSpPr>
        <p:spPr/>
        <p:txBody>
          <a:bodyPr/>
          <a:lstStyle/>
          <a:p>
            <a:fld id="{B6F15528-21DE-4FAA-801E-634DDDAF4B2B}" type="slidenum">
              <a:rPr lang="en-US" smtClean="0"/>
              <a:pPr/>
              <a:t>24</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7107928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smtClean="0"/>
              <a:t>Exercise</a:t>
            </a:r>
            <a:endParaRPr lang="en-NZ" dirty="0"/>
          </a:p>
        </p:txBody>
      </p:sp>
      <p:sp>
        <p:nvSpPr>
          <p:cNvPr id="6" name="TextBox 5"/>
          <p:cNvSpPr txBox="1"/>
          <p:nvPr/>
        </p:nvSpPr>
        <p:spPr>
          <a:xfrm>
            <a:off x="577515" y="1729200"/>
            <a:ext cx="2970685" cy="2031325"/>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smtClean="0">
                <a:latin typeface="Consolas" pitchFamily="49" charset="0"/>
                <a:cs typeface="Consolas" pitchFamily="49" charset="0"/>
              </a:rPr>
              <a:t>    count = 0</a:t>
            </a:r>
          </a:p>
          <a:p>
            <a:r>
              <a:rPr lang="en-NZ" dirty="0">
                <a:latin typeface="Consolas" pitchFamily="49" charset="0"/>
                <a:cs typeface="Consolas" pitchFamily="49" charset="0"/>
              </a:rPr>
              <a:t> </a:t>
            </a:r>
            <a:r>
              <a:rPr lang="en-NZ" dirty="0" smtClean="0">
                <a:latin typeface="Consolas" pitchFamily="49" charset="0"/>
                <a:cs typeface="Consolas" pitchFamily="49" charset="0"/>
              </a:rPr>
              <a:t>   for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in range(n):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for j in range(n):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25</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5764861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6" name="TextBox 5"/>
          <p:cNvSpPr txBox="1"/>
          <p:nvPr/>
        </p:nvSpPr>
        <p:spPr>
          <a:xfrm>
            <a:off x="577515" y="1729200"/>
            <a:ext cx="3387466" cy="2031325"/>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smtClean="0">
                <a:latin typeface="Consolas" pitchFamily="49" charset="0"/>
                <a:cs typeface="Consolas" pitchFamily="49" charset="0"/>
              </a:rPr>
              <a:t>    count = 0</a:t>
            </a:r>
          </a:p>
          <a:p>
            <a:r>
              <a:rPr lang="en-NZ" dirty="0">
                <a:latin typeface="Consolas" pitchFamily="49" charset="0"/>
                <a:cs typeface="Consolas" pitchFamily="49" charset="0"/>
              </a:rPr>
              <a:t> </a:t>
            </a:r>
            <a:r>
              <a:rPr lang="en-NZ" dirty="0" smtClean="0">
                <a:latin typeface="Consolas" pitchFamily="49" charset="0"/>
                <a:cs typeface="Consolas" pitchFamily="49" charset="0"/>
              </a:rPr>
              <a:t>   for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in range(n):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for j in range(n):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9" name="Title 8"/>
          <p:cNvSpPr>
            <a:spLocks noGrp="1"/>
          </p:cNvSpPr>
          <p:nvPr>
            <p:ph type="title"/>
          </p:nvPr>
        </p:nvSpPr>
        <p:spPr>
          <a:solidFill>
            <a:srgbClr val="00B0F0"/>
          </a:solidFill>
        </p:spPr>
        <p:txBody>
          <a:bodyPr/>
          <a:lstStyle/>
          <a:p>
            <a:r>
              <a:rPr lang="en-NZ" dirty="0"/>
              <a:t>Exercise</a:t>
            </a:r>
          </a:p>
        </p:txBody>
      </p:sp>
      <p:sp>
        <p:nvSpPr>
          <p:cNvPr id="3" name="Slide Number Placeholder 2"/>
          <p:cNvSpPr>
            <a:spLocks noGrp="1"/>
          </p:cNvSpPr>
          <p:nvPr>
            <p:ph type="sldNum" sz="quarter" idx="4"/>
          </p:nvPr>
        </p:nvSpPr>
        <p:spPr/>
        <p:txBody>
          <a:bodyPr/>
          <a:lstStyle/>
          <a:p>
            <a:fld id="{B6F15528-21DE-4FAA-801E-634DDDAF4B2B}" type="slidenum">
              <a:rPr lang="en-US" smtClean="0"/>
              <a:pPr/>
              <a:t>26</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8075404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6" name="TextBox 5"/>
          <p:cNvSpPr txBox="1"/>
          <p:nvPr/>
        </p:nvSpPr>
        <p:spPr>
          <a:xfrm>
            <a:off x="577515" y="1729200"/>
            <a:ext cx="3514104" cy="2031325"/>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smtClean="0">
                <a:latin typeface="Consolas" pitchFamily="49" charset="0"/>
                <a:cs typeface="Consolas" pitchFamily="49" charset="0"/>
              </a:rPr>
              <a:t>    count = 0</a:t>
            </a:r>
          </a:p>
          <a:p>
            <a:r>
              <a:rPr lang="en-NZ" dirty="0">
                <a:latin typeface="Consolas" pitchFamily="49" charset="0"/>
                <a:cs typeface="Consolas" pitchFamily="49" charset="0"/>
              </a:rPr>
              <a:t> </a:t>
            </a:r>
            <a:r>
              <a:rPr lang="en-NZ" dirty="0" smtClean="0">
                <a:latin typeface="Consolas" pitchFamily="49" charset="0"/>
                <a:cs typeface="Consolas" pitchFamily="49" charset="0"/>
              </a:rPr>
              <a:t>   for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in range(n):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for j in range(10):</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27</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2881621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6" name="TextBox 5"/>
          <p:cNvSpPr txBox="1"/>
          <p:nvPr/>
        </p:nvSpPr>
        <p:spPr>
          <a:xfrm>
            <a:off x="577515" y="1729200"/>
            <a:ext cx="3640740" cy="2031325"/>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smtClean="0">
                <a:latin typeface="Consolas" pitchFamily="49" charset="0"/>
                <a:cs typeface="Consolas" pitchFamily="49" charset="0"/>
              </a:rPr>
              <a:t>    count = 0</a:t>
            </a:r>
          </a:p>
          <a:p>
            <a:r>
              <a:rPr lang="en-NZ" dirty="0">
                <a:latin typeface="Consolas" pitchFamily="49" charset="0"/>
                <a:cs typeface="Consolas" pitchFamily="49" charset="0"/>
              </a:rPr>
              <a:t> </a:t>
            </a:r>
            <a:r>
              <a:rPr lang="en-NZ" dirty="0" smtClean="0">
                <a:latin typeface="Consolas" pitchFamily="49" charset="0"/>
                <a:cs typeface="Consolas" pitchFamily="49" charset="0"/>
              </a:rPr>
              <a:t>   for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in range(n):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for j in range(i+1):</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28</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64089118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6" name="TextBox 5"/>
          <p:cNvSpPr txBox="1"/>
          <p:nvPr/>
        </p:nvSpPr>
        <p:spPr>
          <a:xfrm>
            <a:off x="577515" y="1729200"/>
            <a:ext cx="2717411" cy="2031325"/>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smtClean="0">
                <a:latin typeface="Consolas" pitchFamily="49" charset="0"/>
                <a:cs typeface="Consolas" pitchFamily="49" charset="0"/>
              </a:rPr>
              <a:t>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 1</a:t>
            </a:r>
          </a:p>
          <a:p>
            <a:r>
              <a:rPr lang="en-NZ" dirty="0" smtClean="0">
                <a:latin typeface="Consolas" pitchFamily="49" charset="0"/>
                <a:cs typeface="Consolas" pitchFamily="49" charset="0"/>
              </a:rPr>
              <a:t>    count = 0</a:t>
            </a:r>
          </a:p>
          <a:p>
            <a:r>
              <a:rPr lang="en-NZ" dirty="0">
                <a:latin typeface="Consolas" pitchFamily="49" charset="0"/>
                <a:cs typeface="Consolas" pitchFamily="49" charset="0"/>
              </a:rPr>
              <a:t> </a:t>
            </a:r>
            <a:r>
              <a:rPr lang="en-NZ" dirty="0" smtClean="0">
                <a:latin typeface="Consolas" pitchFamily="49" charset="0"/>
                <a:cs typeface="Consolas" pitchFamily="49" charset="0"/>
              </a:rPr>
              <a:t>   while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&lt; n:    </a:t>
            </a:r>
          </a:p>
          <a:p>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 2</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29</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0858645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Which of the following would you choose?</a:t>
            </a:r>
            <a:endParaRPr lang="en-NZ" dirty="0"/>
          </a:p>
        </p:txBody>
      </p:sp>
      <p:sp>
        <p:nvSpPr>
          <p:cNvPr id="3" name="Title 2"/>
          <p:cNvSpPr>
            <a:spLocks noGrp="1"/>
          </p:cNvSpPr>
          <p:nvPr>
            <p:ph type="title"/>
          </p:nvPr>
        </p:nvSpPr>
        <p:spPr>
          <a:solidFill>
            <a:srgbClr val="00B0F0"/>
          </a:solidFill>
        </p:spPr>
        <p:txBody>
          <a:bodyPr/>
          <a:lstStyle/>
          <a:p>
            <a:r>
              <a:rPr lang="en-NZ" dirty="0" smtClean="0"/>
              <a:t>Question</a:t>
            </a:r>
            <a:endParaRPr lang="en-NZ" dirty="0"/>
          </a:p>
        </p:txBody>
      </p:sp>
      <p:sp>
        <p:nvSpPr>
          <p:cNvPr id="8" name="Rectangle 7"/>
          <p:cNvSpPr/>
          <p:nvPr/>
        </p:nvSpPr>
        <p:spPr>
          <a:xfrm>
            <a:off x="2438400" y="1676400"/>
            <a:ext cx="4572000" cy="1477328"/>
          </a:xfrm>
          <a:prstGeom prst="rect">
            <a:avLst/>
          </a:prstGeom>
          <a:solidFill>
            <a:schemeClr val="tx2">
              <a:lumMod val="40000"/>
              <a:lumOff val="60000"/>
            </a:schemeClr>
          </a:solidFill>
        </p:spPr>
        <p:txBody>
          <a:bodyPr>
            <a:spAutoFit/>
          </a:bodyPr>
          <a:lstStyle/>
          <a:p>
            <a:r>
              <a:rPr lang="en-NZ" dirty="0" err="1"/>
              <a:t>def</a:t>
            </a:r>
            <a:r>
              <a:rPr lang="en-NZ" dirty="0"/>
              <a:t> </a:t>
            </a:r>
            <a:r>
              <a:rPr lang="en-NZ" dirty="0" err="1"/>
              <a:t>fib_a</a:t>
            </a:r>
            <a:r>
              <a:rPr lang="en-NZ" dirty="0"/>
              <a:t>(n):</a:t>
            </a:r>
          </a:p>
          <a:p>
            <a:r>
              <a:rPr lang="en-NZ" dirty="0"/>
              <a:t>    if n == 0 or n == 1:</a:t>
            </a:r>
          </a:p>
          <a:p>
            <a:r>
              <a:rPr lang="en-NZ" dirty="0"/>
              <a:t>        return n</a:t>
            </a:r>
          </a:p>
          <a:p>
            <a:r>
              <a:rPr lang="en-NZ" dirty="0"/>
              <a:t>    if n &gt;= 2:</a:t>
            </a:r>
          </a:p>
          <a:p>
            <a:r>
              <a:rPr lang="en-NZ" dirty="0"/>
              <a:t>        return </a:t>
            </a:r>
            <a:r>
              <a:rPr lang="en-NZ" dirty="0" err="1"/>
              <a:t>fib_a</a:t>
            </a:r>
            <a:r>
              <a:rPr lang="en-NZ" dirty="0"/>
              <a:t>(n - 1) + </a:t>
            </a:r>
            <a:r>
              <a:rPr lang="en-NZ" dirty="0" err="1"/>
              <a:t>fib_a</a:t>
            </a:r>
            <a:r>
              <a:rPr lang="en-NZ" dirty="0"/>
              <a:t>(n - 2)</a:t>
            </a:r>
          </a:p>
        </p:txBody>
      </p:sp>
      <p:sp>
        <p:nvSpPr>
          <p:cNvPr id="9" name="Rectangle 8"/>
          <p:cNvSpPr/>
          <p:nvPr/>
        </p:nvSpPr>
        <p:spPr>
          <a:xfrm>
            <a:off x="2438400" y="3429000"/>
            <a:ext cx="4572000" cy="2862322"/>
          </a:xfrm>
          <a:prstGeom prst="rect">
            <a:avLst/>
          </a:prstGeom>
          <a:solidFill>
            <a:schemeClr val="tx2">
              <a:lumMod val="40000"/>
              <a:lumOff val="60000"/>
            </a:schemeClr>
          </a:solidFill>
        </p:spPr>
        <p:txBody>
          <a:bodyPr>
            <a:spAutoFit/>
          </a:bodyPr>
          <a:lstStyle/>
          <a:p>
            <a:r>
              <a:rPr lang="en-NZ" dirty="0" err="1"/>
              <a:t>def</a:t>
            </a:r>
            <a:r>
              <a:rPr lang="en-NZ" dirty="0"/>
              <a:t> </a:t>
            </a:r>
            <a:r>
              <a:rPr lang="en-NZ" dirty="0" err="1"/>
              <a:t>fib_b</a:t>
            </a:r>
            <a:r>
              <a:rPr lang="en-NZ" dirty="0"/>
              <a:t>(n):</a:t>
            </a:r>
          </a:p>
          <a:p>
            <a:r>
              <a:rPr lang="en-NZ" dirty="0"/>
              <a:t>    if n </a:t>
            </a:r>
            <a:r>
              <a:rPr lang="en-NZ" dirty="0" smtClean="0"/>
              <a:t>== 0 </a:t>
            </a:r>
            <a:r>
              <a:rPr lang="en-NZ" dirty="0"/>
              <a:t>or n == 1:</a:t>
            </a:r>
          </a:p>
          <a:p>
            <a:r>
              <a:rPr lang="en-NZ" dirty="0"/>
              <a:t>        return n</a:t>
            </a:r>
          </a:p>
          <a:p>
            <a:r>
              <a:rPr lang="en-NZ" dirty="0"/>
              <a:t>    </a:t>
            </a:r>
            <a:r>
              <a:rPr lang="en-NZ" dirty="0" err="1"/>
              <a:t>prev</a:t>
            </a:r>
            <a:r>
              <a:rPr lang="en-NZ" dirty="0"/>
              <a:t> = 1</a:t>
            </a:r>
          </a:p>
          <a:p>
            <a:r>
              <a:rPr lang="en-NZ" dirty="0"/>
              <a:t>    </a:t>
            </a:r>
            <a:r>
              <a:rPr lang="en-NZ" dirty="0" err="1"/>
              <a:t>prev_prev</a:t>
            </a:r>
            <a:r>
              <a:rPr lang="en-NZ" dirty="0"/>
              <a:t> = 0</a:t>
            </a:r>
          </a:p>
          <a:p>
            <a:r>
              <a:rPr lang="en-NZ" dirty="0"/>
              <a:t>    for </a:t>
            </a:r>
            <a:r>
              <a:rPr lang="en-NZ" dirty="0" err="1"/>
              <a:t>i</a:t>
            </a:r>
            <a:r>
              <a:rPr lang="en-NZ" dirty="0"/>
              <a:t> in range(2, n+1):</a:t>
            </a:r>
          </a:p>
          <a:p>
            <a:r>
              <a:rPr lang="en-NZ" dirty="0"/>
              <a:t>        temp = </a:t>
            </a:r>
            <a:r>
              <a:rPr lang="en-NZ" dirty="0" err="1"/>
              <a:t>prev</a:t>
            </a:r>
            <a:r>
              <a:rPr lang="en-NZ" dirty="0"/>
              <a:t> + </a:t>
            </a:r>
            <a:r>
              <a:rPr lang="en-NZ" dirty="0" err="1"/>
              <a:t>prev_prev</a:t>
            </a:r>
            <a:endParaRPr lang="en-NZ" dirty="0"/>
          </a:p>
          <a:p>
            <a:r>
              <a:rPr lang="en-NZ" dirty="0"/>
              <a:t>        </a:t>
            </a:r>
            <a:r>
              <a:rPr lang="en-NZ" dirty="0" err="1"/>
              <a:t>prev_prev</a:t>
            </a:r>
            <a:r>
              <a:rPr lang="en-NZ" dirty="0"/>
              <a:t> = </a:t>
            </a:r>
            <a:r>
              <a:rPr lang="en-NZ" dirty="0" err="1"/>
              <a:t>prev</a:t>
            </a:r>
            <a:endParaRPr lang="en-NZ" dirty="0"/>
          </a:p>
          <a:p>
            <a:r>
              <a:rPr lang="en-NZ" dirty="0"/>
              <a:t>        </a:t>
            </a:r>
            <a:r>
              <a:rPr lang="en-NZ" dirty="0" err="1"/>
              <a:t>prev</a:t>
            </a:r>
            <a:r>
              <a:rPr lang="en-NZ" dirty="0"/>
              <a:t> = temp</a:t>
            </a:r>
          </a:p>
          <a:p>
            <a:r>
              <a:rPr lang="en-NZ" dirty="0"/>
              <a:t>    return </a:t>
            </a:r>
            <a:r>
              <a:rPr lang="en-NZ" dirty="0" err="1"/>
              <a:t>prev</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3</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7454325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6" name="TextBox 5"/>
          <p:cNvSpPr txBox="1"/>
          <p:nvPr/>
        </p:nvSpPr>
        <p:spPr>
          <a:xfrm>
            <a:off x="577515" y="1729200"/>
            <a:ext cx="2717411" cy="2031325"/>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smtClean="0">
                <a:latin typeface="Consolas" pitchFamily="49" charset="0"/>
                <a:cs typeface="Consolas" pitchFamily="49" charset="0"/>
              </a:rPr>
              <a:t>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 1</a:t>
            </a:r>
          </a:p>
          <a:p>
            <a:r>
              <a:rPr lang="en-NZ" dirty="0" smtClean="0">
                <a:latin typeface="Consolas" pitchFamily="49" charset="0"/>
                <a:cs typeface="Consolas" pitchFamily="49" charset="0"/>
              </a:rPr>
              <a:t>    count = 0</a:t>
            </a:r>
          </a:p>
          <a:p>
            <a:r>
              <a:rPr lang="en-NZ" dirty="0">
                <a:latin typeface="Consolas" pitchFamily="49" charset="0"/>
                <a:cs typeface="Consolas" pitchFamily="49" charset="0"/>
              </a:rPr>
              <a:t> </a:t>
            </a:r>
            <a:r>
              <a:rPr lang="en-NZ" dirty="0" smtClean="0">
                <a:latin typeface="Consolas" pitchFamily="49" charset="0"/>
                <a:cs typeface="Consolas" pitchFamily="49" charset="0"/>
              </a:rPr>
              <a:t>   while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&lt; n:    </a:t>
            </a:r>
          </a:p>
          <a:p>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+ 2</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30</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40494243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What is the big-O running time for the code:</a:t>
            </a: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lvl="1"/>
            <a:endParaRPr lang="en-NZ" dirty="0" smtClean="0">
              <a:latin typeface="Consolas" pitchFamily="49" charset="0"/>
              <a:cs typeface="Consolas" pitchFamily="49" charset="0"/>
            </a:endParaRPr>
          </a:p>
          <a:p>
            <a:pPr lvl="1"/>
            <a:endParaRPr lang="en-NZ" dirty="0">
              <a:latin typeface="Consolas" pitchFamily="49" charset="0"/>
              <a:cs typeface="Consolas" pitchFamily="49" charset="0"/>
            </a:endParaRPr>
          </a:p>
          <a:p>
            <a:pPr marL="0" indent="0">
              <a:buNone/>
            </a:pPr>
            <a:endParaRPr lang="en-NZ" dirty="0" smtClean="0"/>
          </a:p>
          <a:p>
            <a:pPr lvl="1"/>
            <a:endParaRPr lang="en-NZ" dirty="0" smtClean="0">
              <a:latin typeface="Consolas" pitchFamily="49" charset="0"/>
              <a:cs typeface="Consolas" pitchFamily="49" charset="0"/>
            </a:endParaRPr>
          </a:p>
          <a:p>
            <a:pPr lvl="1"/>
            <a:r>
              <a:rPr lang="en-NZ" dirty="0" smtClean="0">
                <a:latin typeface="Consolas" pitchFamily="49" charset="0"/>
                <a:cs typeface="Consolas" pitchFamily="49" charset="0"/>
              </a:rPr>
              <a:t>(a) O(1)</a:t>
            </a:r>
          </a:p>
          <a:p>
            <a:pPr lvl="1"/>
            <a:r>
              <a:rPr lang="en-NZ" dirty="0" smtClean="0">
                <a:latin typeface="Consolas" pitchFamily="49" charset="0"/>
                <a:cs typeface="Consolas" pitchFamily="49" charset="0"/>
              </a:rPr>
              <a:t>(b) O(</a:t>
            </a:r>
            <a:r>
              <a:rPr lang="en-NZ" dirty="0" err="1" smtClean="0">
                <a:latin typeface="Consolas" pitchFamily="49" charset="0"/>
                <a:cs typeface="Consolas" pitchFamily="49" charset="0"/>
              </a:rPr>
              <a:t>logn</a:t>
            </a:r>
            <a:r>
              <a:rPr lang="en-NZ" dirty="0" smtClean="0">
                <a:latin typeface="Consolas" pitchFamily="49" charset="0"/>
                <a:cs typeface="Consolas" pitchFamily="49" charset="0"/>
              </a:rPr>
              <a:t>)</a:t>
            </a:r>
          </a:p>
          <a:p>
            <a:pPr lvl="1"/>
            <a:r>
              <a:rPr lang="en-NZ" dirty="0" smtClean="0">
                <a:latin typeface="Consolas" pitchFamily="49" charset="0"/>
                <a:cs typeface="Consolas" pitchFamily="49" charset="0"/>
              </a:rPr>
              <a:t>(c) O(n)</a:t>
            </a:r>
          </a:p>
          <a:p>
            <a:pPr lvl="1"/>
            <a:r>
              <a:rPr lang="en-NZ" dirty="0" smtClean="0">
                <a:latin typeface="Consolas" pitchFamily="49" charset="0"/>
                <a:cs typeface="Consolas" pitchFamily="49" charset="0"/>
              </a:rPr>
              <a:t>(d) O(n</a:t>
            </a:r>
            <a:r>
              <a:rPr lang="en-NZ" baseline="30000" dirty="0" smtClean="0">
                <a:latin typeface="Consolas" pitchFamily="49" charset="0"/>
                <a:cs typeface="Consolas" pitchFamily="49" charset="0"/>
              </a:rPr>
              <a:t>2</a:t>
            </a:r>
            <a:r>
              <a:rPr lang="en-NZ" dirty="0" smtClean="0">
                <a:latin typeface="Consolas" pitchFamily="49" charset="0"/>
                <a:cs typeface="Consolas" pitchFamily="49" charset="0"/>
              </a:rPr>
              <a:t>)</a:t>
            </a:r>
            <a:endParaRPr lang="en-NZ" dirty="0">
              <a:latin typeface="Consolas" pitchFamily="49" charset="0"/>
              <a:cs typeface="Consolas" pitchFamily="49" charset="0"/>
            </a:endParaRPr>
          </a:p>
          <a:p>
            <a:pPr lvl="1"/>
            <a:r>
              <a:rPr lang="en-NZ" dirty="0" smtClean="0">
                <a:latin typeface="Consolas" pitchFamily="49" charset="0"/>
                <a:cs typeface="Consolas" pitchFamily="49" charset="0"/>
              </a:rPr>
              <a:t>(e) None of the above</a:t>
            </a:r>
            <a:endParaRPr lang="en-NZ" dirty="0" smtClean="0"/>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6" name="TextBox 5"/>
          <p:cNvSpPr txBox="1"/>
          <p:nvPr/>
        </p:nvSpPr>
        <p:spPr>
          <a:xfrm>
            <a:off x="577515" y="1729200"/>
            <a:ext cx="3134191" cy="2308324"/>
          </a:xfrm>
          <a:prstGeom prst="rect">
            <a:avLst/>
          </a:prstGeom>
          <a:noFill/>
        </p:spPr>
        <p:txBody>
          <a:bodyPr wrap="none" rtlCol="0">
            <a:spAutoFit/>
          </a:bodyPr>
          <a:lstStyle/>
          <a:p>
            <a:r>
              <a:rPr lang="en-NZ" dirty="0" err="1" smtClean="0">
                <a:latin typeface="Consolas" pitchFamily="49" charset="0"/>
                <a:cs typeface="Consolas" pitchFamily="49" charset="0"/>
              </a:rPr>
              <a:t>def</a:t>
            </a:r>
            <a:r>
              <a:rPr lang="en-NZ" dirty="0" smtClean="0">
                <a:latin typeface="Consolas" pitchFamily="49" charset="0"/>
                <a:cs typeface="Consolas" pitchFamily="49" charset="0"/>
              </a:rPr>
              <a:t> question(n):</a:t>
            </a:r>
          </a:p>
          <a:p>
            <a:r>
              <a:rPr lang="en-NZ" dirty="0">
                <a:latin typeface="Consolas" pitchFamily="49" charset="0"/>
                <a:cs typeface="Consolas" pitchFamily="49" charset="0"/>
              </a:rPr>
              <a:t> </a:t>
            </a:r>
            <a:r>
              <a:rPr lang="en-NZ" dirty="0" smtClean="0">
                <a:latin typeface="Consolas" pitchFamily="49" charset="0"/>
                <a:cs typeface="Consolas" pitchFamily="49" charset="0"/>
              </a:rPr>
              <a:t>   count = 0</a:t>
            </a:r>
          </a:p>
          <a:p>
            <a:r>
              <a:rPr lang="en-NZ" dirty="0" smtClean="0">
                <a:latin typeface="Consolas" pitchFamily="49" charset="0"/>
                <a:cs typeface="Consolas" pitchFamily="49" charset="0"/>
              </a:rPr>
              <a:t>    for </a:t>
            </a:r>
            <a:r>
              <a:rPr lang="en-NZ" dirty="0" err="1" smtClean="0">
                <a:latin typeface="Consolas" pitchFamily="49" charset="0"/>
                <a:cs typeface="Consolas" pitchFamily="49" charset="0"/>
              </a:rPr>
              <a:t>i</a:t>
            </a:r>
            <a:r>
              <a:rPr lang="en-NZ" dirty="0" smtClean="0">
                <a:latin typeface="Consolas" pitchFamily="49" charset="0"/>
                <a:cs typeface="Consolas" pitchFamily="49" charset="0"/>
              </a:rPr>
              <a:t> in range (n):</a:t>
            </a:r>
          </a:p>
          <a:p>
            <a:r>
              <a:rPr lang="en-NZ" dirty="0">
                <a:latin typeface="Consolas" pitchFamily="49" charset="0"/>
                <a:cs typeface="Consolas" pitchFamily="49" charset="0"/>
              </a:rPr>
              <a:t> </a:t>
            </a:r>
            <a:r>
              <a:rPr lang="en-NZ" dirty="0" smtClean="0">
                <a:latin typeface="Consolas" pitchFamily="49" charset="0"/>
                <a:cs typeface="Consolas" pitchFamily="49" charset="0"/>
              </a:rPr>
              <a:t>   	j = 0</a:t>
            </a:r>
          </a:p>
          <a:p>
            <a:r>
              <a:rPr lang="en-NZ" dirty="0">
                <a:latin typeface="Consolas" pitchFamily="49" charset="0"/>
                <a:cs typeface="Consolas" pitchFamily="49" charset="0"/>
              </a:rPr>
              <a:t>	</a:t>
            </a:r>
            <a:r>
              <a:rPr lang="en-NZ" dirty="0" smtClean="0">
                <a:latin typeface="Consolas" pitchFamily="49" charset="0"/>
                <a:cs typeface="Consolas" pitchFamily="49" charset="0"/>
              </a:rPr>
              <a:t>while j &lt; n:    </a:t>
            </a:r>
          </a:p>
          <a:p>
            <a:r>
              <a:rPr lang="en-NZ" dirty="0" smtClean="0">
                <a:latin typeface="Consolas" pitchFamily="49" charset="0"/>
                <a:cs typeface="Consolas" pitchFamily="49" charset="0"/>
              </a:rPr>
              <a:t>    	    count += 1</a:t>
            </a:r>
          </a:p>
          <a:p>
            <a:r>
              <a:rPr lang="en-NZ" dirty="0">
                <a:latin typeface="Consolas" pitchFamily="49" charset="0"/>
                <a:cs typeface="Consolas" pitchFamily="49" charset="0"/>
              </a:rPr>
              <a:t> </a:t>
            </a:r>
            <a:r>
              <a:rPr lang="en-NZ" dirty="0" smtClean="0">
                <a:latin typeface="Consolas" pitchFamily="49" charset="0"/>
                <a:cs typeface="Consolas" pitchFamily="49" charset="0"/>
              </a:rPr>
              <a:t>   	    j = j * 2</a:t>
            </a:r>
          </a:p>
          <a:p>
            <a:r>
              <a:rPr lang="en-NZ" dirty="0">
                <a:latin typeface="Consolas" pitchFamily="49" charset="0"/>
                <a:cs typeface="Consolas" pitchFamily="49" charset="0"/>
              </a:rPr>
              <a:t> </a:t>
            </a:r>
            <a:r>
              <a:rPr lang="en-NZ" dirty="0" smtClean="0">
                <a:latin typeface="Consolas" pitchFamily="49" charset="0"/>
                <a:cs typeface="Consolas" pitchFamily="49" charset="0"/>
              </a:rPr>
              <a:t>   return count</a:t>
            </a:r>
            <a:endParaRPr lang="en-NZ" dirty="0">
              <a:latin typeface="Consolas" pitchFamily="49" charset="0"/>
              <a:cs typeface="Consolas" pitchFamily="49" charset="0"/>
            </a:endParaRPr>
          </a:p>
        </p:txBody>
      </p:sp>
      <p:sp>
        <p:nvSpPr>
          <p:cNvPr id="4" name="Slide Number Placeholder 3"/>
          <p:cNvSpPr>
            <a:spLocks noGrp="1"/>
          </p:cNvSpPr>
          <p:nvPr>
            <p:ph type="sldNum" sz="quarter" idx="4"/>
          </p:nvPr>
        </p:nvSpPr>
        <p:spPr/>
        <p:txBody>
          <a:bodyPr/>
          <a:lstStyle/>
          <a:p>
            <a:fld id="{B6F15528-21DE-4FAA-801E-634DDDAF4B2B}" type="slidenum">
              <a:rPr lang="en-US" smtClean="0"/>
              <a:pPr/>
              <a:t>31</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9682391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5" name="Text Box 13"/>
          <p:cNvSpPr txBox="1">
            <a:spLocks noChangeArrowheads="1"/>
          </p:cNvSpPr>
          <p:nvPr/>
        </p:nvSpPr>
        <p:spPr bwMode="auto">
          <a:xfrm>
            <a:off x="1043608" y="2492896"/>
            <a:ext cx="6877050" cy="2862322"/>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tabLst>
                <a:tab pos="303213" algn="l"/>
                <a:tab pos="652463" algn="l"/>
                <a:tab pos="1014413" algn="l"/>
                <a:tab pos="1433513" algn="l"/>
              </a:tabLst>
            </a:pPr>
            <a:r>
              <a:rPr lang="pt-BR" sz="2000" b="1" dirty="0" err="1"/>
              <a:t>def</a:t>
            </a:r>
            <a:r>
              <a:rPr lang="pt-BR" sz="2000" b="1" dirty="0"/>
              <a:t> </a:t>
            </a:r>
            <a:r>
              <a:rPr lang="pt-BR" sz="2000" b="1" dirty="0" err="1" smtClean="0"/>
              <a:t>exampleA</a:t>
            </a:r>
            <a:r>
              <a:rPr lang="pt-BR" sz="2000" b="1" dirty="0"/>
              <a:t>(</a:t>
            </a:r>
            <a:r>
              <a:rPr lang="pt-BR" sz="2000" b="1" dirty="0" err="1"/>
              <a:t>n</a:t>
            </a:r>
            <a:r>
              <a:rPr lang="pt-BR" sz="2000" b="1" dirty="0"/>
              <a:t>):</a:t>
            </a:r>
          </a:p>
          <a:p>
            <a:pPr>
              <a:tabLst>
                <a:tab pos="303213" algn="l"/>
                <a:tab pos="652463" algn="l"/>
                <a:tab pos="1014413" algn="l"/>
                <a:tab pos="1433513" algn="l"/>
              </a:tabLst>
            </a:pPr>
            <a:r>
              <a:rPr lang="pt-BR" sz="2000" b="1" dirty="0"/>
              <a:t>	</a:t>
            </a:r>
            <a:r>
              <a:rPr lang="pt-BR" sz="2000" b="1" dirty="0" err="1"/>
              <a:t>s</a:t>
            </a:r>
            <a:r>
              <a:rPr lang="pt-BR" sz="2000" b="1" dirty="0"/>
              <a:t> = "PULL FACES"</a:t>
            </a:r>
          </a:p>
          <a:p>
            <a:pPr>
              <a:tabLst>
                <a:tab pos="303213" algn="l"/>
                <a:tab pos="652463" algn="l"/>
                <a:tab pos="1014413" algn="l"/>
                <a:tab pos="1433513" algn="l"/>
              </a:tabLst>
            </a:pPr>
            <a:endParaRPr lang="pt-BR" sz="2000" b="1" dirty="0"/>
          </a:p>
          <a:p>
            <a:pPr>
              <a:tabLst>
                <a:tab pos="303213" algn="l"/>
                <a:tab pos="652463" algn="l"/>
                <a:tab pos="1014413" algn="l"/>
                <a:tab pos="1433513" algn="l"/>
              </a:tabLst>
            </a:pPr>
            <a:r>
              <a:rPr lang="pt-BR" sz="2000" b="1" dirty="0"/>
              <a:t>	for </a:t>
            </a:r>
            <a:r>
              <a:rPr lang="pt-BR" sz="2000" b="1" dirty="0" err="1"/>
              <a:t>i</a:t>
            </a:r>
            <a:r>
              <a:rPr lang="pt-BR" sz="2000" b="1" dirty="0"/>
              <a:t> in range(</a:t>
            </a:r>
            <a:r>
              <a:rPr lang="pt-BR" sz="2000" b="1" dirty="0" err="1"/>
              <a:t>n</a:t>
            </a:r>
            <a:r>
              <a:rPr lang="pt-BR" sz="2000" b="1" dirty="0"/>
              <a:t>):</a:t>
            </a:r>
          </a:p>
          <a:p>
            <a:pPr>
              <a:tabLst>
                <a:tab pos="303213" algn="l"/>
                <a:tab pos="652463" algn="l"/>
                <a:tab pos="1014413" algn="l"/>
                <a:tab pos="1433513" algn="l"/>
              </a:tabLst>
            </a:pPr>
            <a:r>
              <a:rPr lang="pt-BR" sz="2000" b="1" dirty="0"/>
              <a:t>		</a:t>
            </a:r>
            <a:r>
              <a:rPr lang="pt-BR" sz="2000" b="1" dirty="0" err="1"/>
              <a:t>print</a:t>
            </a:r>
            <a:r>
              <a:rPr lang="pt-BR" sz="2000" b="1" dirty="0"/>
              <a:t>("</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a:t>
            </a:r>
          </a:p>
          <a:p>
            <a:pPr>
              <a:tabLst>
                <a:tab pos="303213" algn="l"/>
                <a:tab pos="652463" algn="l"/>
                <a:tab pos="1014413" algn="l"/>
                <a:tab pos="1433513" algn="l"/>
              </a:tabLst>
            </a:pPr>
            <a:endParaRPr lang="pt-BR" sz="2000" b="1" dirty="0"/>
          </a:p>
          <a:p>
            <a:pPr>
              <a:tabLst>
                <a:tab pos="303213" algn="l"/>
                <a:tab pos="652463" algn="l"/>
                <a:tab pos="1014413" algn="l"/>
                <a:tab pos="1433513" algn="l"/>
              </a:tabLst>
            </a:pPr>
            <a:r>
              <a:rPr lang="pt-BR" sz="2000" b="1" dirty="0"/>
              <a:t>	for </a:t>
            </a:r>
            <a:r>
              <a:rPr lang="pt-BR" sz="2000" b="1" dirty="0" err="1"/>
              <a:t>j</a:t>
            </a:r>
            <a:r>
              <a:rPr lang="pt-BR" sz="2000" b="1" dirty="0"/>
              <a:t> in range</a:t>
            </a:r>
            <a:r>
              <a:rPr lang="pt-BR" sz="2000" b="1" dirty="0" smtClean="0"/>
              <a:t>(</a:t>
            </a:r>
            <a:r>
              <a:rPr lang="pt-BR" sz="2000" b="1" dirty="0" err="1" smtClean="0"/>
              <a:t>n</a:t>
            </a:r>
            <a:r>
              <a:rPr lang="pt-BR" sz="2000" b="1" dirty="0" smtClean="0"/>
              <a:t>, 0, </a:t>
            </a:r>
            <a:r>
              <a:rPr lang="pt-BR" sz="2000" b="1" dirty="0"/>
              <a:t>-1):</a:t>
            </a:r>
          </a:p>
          <a:p>
            <a:pPr>
              <a:tabLst>
                <a:tab pos="303213" algn="l"/>
                <a:tab pos="652463" algn="l"/>
                <a:tab pos="1014413" algn="l"/>
                <a:tab pos="1433513" algn="l"/>
              </a:tabLst>
            </a:pPr>
            <a:r>
              <a:rPr lang="pt-BR" sz="2000" b="1" dirty="0"/>
              <a:t>		</a:t>
            </a:r>
            <a:r>
              <a:rPr lang="pt-BR" sz="2000" b="1" dirty="0" err="1"/>
              <a:t>print</a:t>
            </a:r>
            <a:r>
              <a:rPr lang="pt-BR" sz="2000" b="1" dirty="0"/>
              <a:t>("</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	  </a:t>
            </a:r>
          </a:p>
          <a:p>
            <a:endParaRPr lang="pt-BR" sz="2000" b="1" dirty="0"/>
          </a:p>
        </p:txBody>
      </p:sp>
      <p:sp>
        <p:nvSpPr>
          <p:cNvPr id="4" name="Content Placeholder 3"/>
          <p:cNvSpPr>
            <a:spLocks noGrp="1"/>
          </p:cNvSpPr>
          <p:nvPr>
            <p:ph idx="1"/>
          </p:nvPr>
        </p:nvSpPr>
        <p:spPr/>
        <p:txBody>
          <a:bodyPr/>
          <a:lstStyle/>
          <a:p>
            <a:r>
              <a:rPr lang="en-NZ" dirty="0" smtClean="0"/>
              <a:t>What is the big-O running time for the following function?</a:t>
            </a:r>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32</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1775905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3" name="Text Box 4"/>
          <p:cNvSpPr txBox="1">
            <a:spLocks noChangeArrowheads="1"/>
          </p:cNvSpPr>
          <p:nvPr/>
        </p:nvSpPr>
        <p:spPr bwMode="auto">
          <a:xfrm>
            <a:off x="1295400" y="2209800"/>
            <a:ext cx="7315200" cy="2554545"/>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r>
              <a:rPr lang="pt-BR" sz="2000" b="1" dirty="0" err="1"/>
              <a:t>def</a:t>
            </a:r>
            <a:r>
              <a:rPr lang="pt-BR" sz="2000" b="1" dirty="0"/>
              <a:t> </a:t>
            </a:r>
            <a:r>
              <a:rPr lang="pt-BR" sz="2000" b="1" dirty="0" err="1" smtClean="0"/>
              <a:t>exampleB</a:t>
            </a:r>
            <a:r>
              <a:rPr lang="pt-BR" sz="2000" b="1" dirty="0"/>
              <a:t>(</a:t>
            </a:r>
            <a:r>
              <a:rPr lang="pt-BR" sz="2000" b="1" dirty="0" err="1"/>
              <a:t>n</a:t>
            </a:r>
            <a:r>
              <a:rPr lang="pt-BR" sz="2000" b="1" dirty="0"/>
              <a:t>):</a:t>
            </a:r>
          </a:p>
          <a:p>
            <a:r>
              <a:rPr lang="pt-BR" sz="2000" b="1" dirty="0"/>
              <a:t>	</a:t>
            </a:r>
            <a:r>
              <a:rPr lang="pt-BR" sz="2000" b="1" dirty="0" err="1"/>
              <a:t>s</a:t>
            </a:r>
            <a:r>
              <a:rPr lang="pt-BR" sz="2000" b="1" dirty="0"/>
              <a:t> = "JUMP ON THE BED"</a:t>
            </a:r>
          </a:p>
          <a:p>
            <a:endParaRPr lang="pt-BR" sz="2000" b="1" dirty="0"/>
          </a:p>
          <a:p>
            <a:r>
              <a:rPr lang="pt-BR" sz="2000" b="1" dirty="0"/>
              <a:t>	for </a:t>
            </a:r>
            <a:r>
              <a:rPr lang="pt-BR" sz="2000" b="1" dirty="0" err="1"/>
              <a:t>i</a:t>
            </a:r>
            <a:r>
              <a:rPr lang="pt-BR" sz="2000" b="1" dirty="0"/>
              <a:t> in range(</a:t>
            </a:r>
            <a:r>
              <a:rPr lang="pt-BR" sz="2000" b="1" dirty="0" err="1"/>
              <a:t>n</a:t>
            </a:r>
            <a:r>
              <a:rPr lang="pt-BR" sz="2000" b="1" dirty="0"/>
              <a:t>):</a:t>
            </a:r>
          </a:p>
          <a:p>
            <a:r>
              <a:rPr lang="pt-BR" sz="2000" b="1" dirty="0"/>
              <a:t>		for </a:t>
            </a:r>
            <a:r>
              <a:rPr lang="pt-BR" sz="2000" b="1" dirty="0" err="1"/>
              <a:t>j</a:t>
            </a:r>
            <a:r>
              <a:rPr lang="pt-BR" sz="2000" b="1" dirty="0"/>
              <a:t> in range(</a:t>
            </a:r>
            <a:r>
              <a:rPr lang="pt-BR" sz="2000" b="1" dirty="0" err="1"/>
              <a:t>i</a:t>
            </a:r>
            <a:r>
              <a:rPr lang="pt-BR" sz="2000" b="1" dirty="0"/>
              <a:t>):</a:t>
            </a:r>
          </a:p>
          <a:p>
            <a:r>
              <a:rPr lang="pt-BR" sz="2000" b="1" dirty="0"/>
              <a:t>			</a:t>
            </a:r>
            <a:r>
              <a:rPr lang="pt-BR" sz="2000" b="1" dirty="0" err="1"/>
              <a:t>print</a:t>
            </a:r>
            <a:r>
              <a:rPr lang="pt-BR" sz="2000" b="1" dirty="0"/>
              <a:t>("</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	</a:t>
            </a:r>
          </a:p>
          <a:p>
            <a:r>
              <a:rPr lang="pt-BR" sz="2000" b="1" dirty="0"/>
              <a:t>  </a:t>
            </a:r>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33</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27334403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01" name="Text Box 5"/>
          <p:cNvSpPr txBox="1">
            <a:spLocks noChangeArrowheads="1"/>
          </p:cNvSpPr>
          <p:nvPr/>
        </p:nvSpPr>
        <p:spPr bwMode="auto">
          <a:xfrm>
            <a:off x="1295400" y="2057400"/>
            <a:ext cx="7543800" cy="3170238"/>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r>
              <a:rPr lang="en-US" sz="2000" b="1" dirty="0" err="1"/>
              <a:t>def</a:t>
            </a:r>
            <a:r>
              <a:rPr lang="en-US" sz="2000" b="1" dirty="0"/>
              <a:t> </a:t>
            </a:r>
            <a:r>
              <a:rPr lang="en-US" sz="2000" b="1" dirty="0" err="1" smtClean="0"/>
              <a:t>exampleC</a:t>
            </a:r>
            <a:r>
              <a:rPr lang="en-US" sz="2000" b="1" dirty="0"/>
              <a:t>(n):</a:t>
            </a:r>
          </a:p>
          <a:p>
            <a:r>
              <a:rPr lang="en-US" sz="2000" b="1" dirty="0"/>
              <a:t>	s = "WHINGE"</a:t>
            </a:r>
          </a:p>
          <a:p>
            <a:r>
              <a:rPr lang="en-US" sz="2000" b="1" dirty="0"/>
              <a:t>	</a:t>
            </a:r>
            <a:r>
              <a:rPr lang="en-US" sz="2000" b="1" dirty="0" err="1"/>
              <a:t>i</a:t>
            </a:r>
            <a:r>
              <a:rPr lang="en-US" sz="2000" b="1" dirty="0"/>
              <a:t> = 1</a:t>
            </a:r>
          </a:p>
          <a:p>
            <a:r>
              <a:rPr lang="en-US" sz="2000" b="1" dirty="0"/>
              <a:t>	while </a:t>
            </a:r>
            <a:r>
              <a:rPr lang="en-US" sz="2000" b="1" dirty="0" err="1"/>
              <a:t>i</a:t>
            </a:r>
            <a:r>
              <a:rPr lang="en-US" sz="2000" b="1" dirty="0"/>
              <a:t> &lt; n:</a:t>
            </a:r>
          </a:p>
          <a:p>
            <a:r>
              <a:rPr lang="en-US" sz="2000" b="1" dirty="0"/>
              <a:t>		for j in range(n):</a:t>
            </a:r>
          </a:p>
          <a:p>
            <a:r>
              <a:rPr lang="en-US" sz="2000" b="1" dirty="0"/>
              <a:t>			print("I must not ", s) </a:t>
            </a:r>
          </a:p>
          <a:p>
            <a:endParaRPr lang="en-US" sz="2000" b="1" dirty="0"/>
          </a:p>
          <a:p>
            <a:r>
              <a:rPr lang="en-US" sz="2000" b="1" dirty="0"/>
              <a:t>		</a:t>
            </a:r>
            <a:r>
              <a:rPr lang="en-US" sz="2000" b="1" dirty="0" err="1"/>
              <a:t>i</a:t>
            </a:r>
            <a:r>
              <a:rPr lang="en-US" sz="2000" b="1" dirty="0"/>
              <a:t> = </a:t>
            </a:r>
            <a:r>
              <a:rPr lang="en-US" sz="2000" b="1" dirty="0" err="1"/>
              <a:t>i</a:t>
            </a:r>
            <a:r>
              <a:rPr lang="en-US" sz="2000" b="1" dirty="0"/>
              <a:t> * 2</a:t>
            </a:r>
            <a:r>
              <a:rPr lang="pt-BR" sz="2000" b="1" dirty="0" smtClean="0"/>
              <a:t>   </a:t>
            </a:r>
            <a:r>
              <a:rPr lang="pt-BR" sz="2000" b="1" dirty="0"/>
              <a:t>	</a:t>
            </a:r>
          </a:p>
          <a:p>
            <a:r>
              <a:rPr lang="pt-BR" sz="2000" b="1" dirty="0"/>
              <a:t>  </a:t>
            </a:r>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34</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5141455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9" name="Text Box 4"/>
          <p:cNvSpPr txBox="1">
            <a:spLocks noChangeArrowheads="1"/>
          </p:cNvSpPr>
          <p:nvPr/>
        </p:nvSpPr>
        <p:spPr bwMode="auto">
          <a:xfrm>
            <a:off x="1295400" y="2091620"/>
            <a:ext cx="6934200" cy="3785652"/>
          </a:xfrm>
          <a:prstGeom prst="rect">
            <a:avLst/>
          </a:prstGeom>
          <a:solidFill>
            <a:schemeClr val="tx2">
              <a:lumMod val="20000"/>
              <a:lumOff val="80000"/>
            </a:schemeClr>
          </a:solidFill>
          <a:ln w="9525">
            <a:solidFill>
              <a:schemeClr val="tx1"/>
            </a:solidFill>
            <a:miter lim="800000"/>
            <a:headEnd/>
            <a:tailEnd/>
          </a:ln>
        </p:spPr>
        <p:txBody>
          <a:bodyPr>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r>
              <a:rPr lang="pt-BR" sz="2000" b="1" dirty="0" err="1" smtClean="0"/>
              <a:t>def</a:t>
            </a:r>
            <a:r>
              <a:rPr lang="pt-BR" sz="2000" b="1" dirty="0" smtClean="0"/>
              <a:t> </a:t>
            </a:r>
            <a:r>
              <a:rPr lang="pt-BR" sz="2000" b="1" dirty="0" err="1" smtClean="0"/>
              <a:t>exampleD</a:t>
            </a:r>
            <a:r>
              <a:rPr lang="pt-BR" sz="2000" b="1" dirty="0"/>
              <a:t>(</a:t>
            </a:r>
            <a:r>
              <a:rPr lang="pt-BR" sz="2000" b="1" dirty="0" err="1"/>
              <a:t>n</a:t>
            </a:r>
            <a:r>
              <a:rPr lang="pt-BR" sz="2000" b="1" dirty="0"/>
              <a:t>):</a:t>
            </a:r>
          </a:p>
          <a:p>
            <a:r>
              <a:rPr lang="pt-BR" sz="2000" b="1" dirty="0"/>
              <a:t>	</a:t>
            </a:r>
            <a:r>
              <a:rPr lang="pt-BR" sz="2000" b="1" dirty="0" err="1"/>
              <a:t>s</a:t>
            </a:r>
            <a:r>
              <a:rPr lang="pt-BR" sz="2000" b="1" dirty="0"/>
              <a:t> = "PROCRASTINATE"</a:t>
            </a:r>
          </a:p>
          <a:p>
            <a:endParaRPr lang="pt-BR" sz="2000" b="1" dirty="0"/>
          </a:p>
          <a:p>
            <a:r>
              <a:rPr lang="pt-BR" sz="2000" b="1" dirty="0"/>
              <a:t>	for </a:t>
            </a:r>
            <a:r>
              <a:rPr lang="pt-BR" sz="2000" b="1" dirty="0" err="1"/>
              <a:t>i</a:t>
            </a:r>
            <a:r>
              <a:rPr lang="pt-BR" sz="2000" b="1" dirty="0"/>
              <a:t> in range(</a:t>
            </a:r>
            <a:r>
              <a:rPr lang="pt-BR" sz="2000" b="1" dirty="0" err="1"/>
              <a:t>n</a:t>
            </a:r>
            <a:r>
              <a:rPr lang="pt-BR" sz="2000" b="1" dirty="0"/>
              <a:t>):</a:t>
            </a:r>
          </a:p>
          <a:p>
            <a:r>
              <a:rPr lang="pt-BR" sz="2000" b="1" dirty="0"/>
              <a:t>		for </a:t>
            </a:r>
            <a:r>
              <a:rPr lang="pt-BR" sz="2000" b="1" dirty="0" err="1"/>
              <a:t>j</a:t>
            </a:r>
            <a:r>
              <a:rPr lang="pt-BR" sz="2000" b="1" dirty="0"/>
              <a:t> in range(</a:t>
            </a:r>
            <a:r>
              <a:rPr lang="pt-BR" sz="2000" b="1" dirty="0" err="1"/>
              <a:t>n</a:t>
            </a:r>
            <a:r>
              <a:rPr lang="pt-BR" sz="2000" b="1" dirty="0"/>
              <a:t>, 0, -1):</a:t>
            </a:r>
          </a:p>
          <a:p>
            <a:r>
              <a:rPr lang="pt-BR" sz="2000" b="1" dirty="0"/>
              <a:t>			</a:t>
            </a:r>
            <a:r>
              <a:rPr lang="pt-BR" sz="2000" b="1" dirty="0" err="1" smtClean="0"/>
              <a:t>outD</a:t>
            </a:r>
            <a:r>
              <a:rPr lang="pt-BR" sz="2000" b="1" dirty="0" smtClean="0"/>
              <a:t>(</a:t>
            </a:r>
            <a:r>
              <a:rPr lang="pt-BR" sz="2000" b="1" dirty="0" err="1"/>
              <a:t>s</a:t>
            </a:r>
            <a:r>
              <a:rPr lang="pt-BR" sz="2000" b="1" dirty="0"/>
              <a:t>, </a:t>
            </a:r>
            <a:r>
              <a:rPr lang="pt-BR" sz="2000" b="1" dirty="0" err="1"/>
              <a:t>n</a:t>
            </a:r>
            <a:r>
              <a:rPr lang="pt-BR" sz="2000" b="1" dirty="0"/>
              <a:t> / 2)   </a:t>
            </a:r>
            <a:endParaRPr lang="pt-BR" sz="2000" b="1" dirty="0" smtClean="0"/>
          </a:p>
          <a:p>
            <a:r>
              <a:rPr lang="pt-BR" sz="2000" b="1" dirty="0" smtClean="0"/>
              <a:t>  </a:t>
            </a:r>
            <a:endParaRPr lang="pt-BR" sz="2000" b="1" dirty="0"/>
          </a:p>
          <a:p>
            <a:r>
              <a:rPr lang="pt-BR" sz="2000" b="1" dirty="0" err="1"/>
              <a:t>def</a:t>
            </a:r>
            <a:r>
              <a:rPr lang="pt-BR" sz="2000" b="1" dirty="0"/>
              <a:t> </a:t>
            </a:r>
            <a:r>
              <a:rPr lang="pt-BR" sz="2000" b="1" dirty="0" err="1"/>
              <a:t>outD</a:t>
            </a:r>
            <a:r>
              <a:rPr lang="pt-BR" sz="2000" b="1" dirty="0"/>
              <a:t>(</a:t>
            </a:r>
            <a:r>
              <a:rPr lang="pt-BR" sz="2000" b="1" dirty="0" err="1"/>
              <a:t>s</a:t>
            </a:r>
            <a:r>
              <a:rPr lang="pt-BR" sz="2000" b="1" dirty="0"/>
              <a:t>, </a:t>
            </a:r>
            <a:r>
              <a:rPr lang="pt-BR" sz="2000" b="1" dirty="0" err="1"/>
              <a:t>b</a:t>
            </a:r>
            <a:r>
              <a:rPr lang="pt-BR" sz="2000" b="1" dirty="0"/>
              <a:t>):</a:t>
            </a:r>
          </a:p>
          <a:p>
            <a:r>
              <a:rPr lang="pt-BR" sz="2000" b="1" dirty="0"/>
              <a:t>	</a:t>
            </a:r>
            <a:r>
              <a:rPr lang="pt-BR" sz="2000" b="1" dirty="0" err="1"/>
              <a:t>number_of_times</a:t>
            </a:r>
            <a:r>
              <a:rPr lang="pt-BR" sz="2000" b="1" dirty="0"/>
              <a:t> = </a:t>
            </a:r>
            <a:r>
              <a:rPr lang="pt-BR" sz="2000" b="1" dirty="0" err="1"/>
              <a:t>int</a:t>
            </a:r>
            <a:r>
              <a:rPr lang="pt-BR" sz="2000" b="1" dirty="0"/>
              <a:t>(</a:t>
            </a:r>
            <a:r>
              <a:rPr lang="pt-BR" sz="2000" b="1" dirty="0" err="1"/>
              <a:t>b</a:t>
            </a:r>
            <a:r>
              <a:rPr lang="pt-BR" sz="2000" b="1" dirty="0"/>
              <a:t> % 10)</a:t>
            </a:r>
          </a:p>
          <a:p>
            <a:r>
              <a:rPr lang="pt-BR" sz="2000" b="1" dirty="0"/>
              <a:t>	for </a:t>
            </a:r>
            <a:r>
              <a:rPr lang="pt-BR" sz="2000" b="1" dirty="0" err="1"/>
              <a:t>i</a:t>
            </a:r>
            <a:r>
              <a:rPr lang="pt-BR" sz="2000" b="1" dirty="0"/>
              <a:t> in range(</a:t>
            </a:r>
            <a:r>
              <a:rPr lang="pt-BR" sz="2000" b="1" dirty="0" err="1"/>
              <a:t>number_of_times</a:t>
            </a:r>
            <a:r>
              <a:rPr lang="pt-BR" sz="2000" b="1" dirty="0"/>
              <a:t>):</a:t>
            </a:r>
          </a:p>
          <a:p>
            <a:r>
              <a:rPr lang="pt-BR" sz="2000" b="1" dirty="0"/>
              <a:t>		</a:t>
            </a:r>
            <a:r>
              <a:rPr lang="pt-BR" sz="2000" b="1" dirty="0" err="1"/>
              <a:t>print</a:t>
            </a:r>
            <a:r>
              <a:rPr lang="pt-BR" sz="2000" b="1" dirty="0"/>
              <a:t>(</a:t>
            </a:r>
            <a:r>
              <a:rPr lang="pt-BR" sz="2000" b="1" dirty="0" err="1"/>
              <a:t>i</a:t>
            </a:r>
            <a:r>
              <a:rPr lang="pt-BR" sz="2000" b="1" dirty="0"/>
              <a:t>, "</a:t>
            </a:r>
            <a:r>
              <a:rPr lang="pt-BR" sz="2000" b="1" dirty="0" err="1"/>
              <a:t>I</a:t>
            </a:r>
            <a:r>
              <a:rPr lang="pt-BR" sz="2000" b="1" dirty="0"/>
              <a:t> must </a:t>
            </a:r>
            <a:r>
              <a:rPr lang="pt-BR" sz="2000" b="1" dirty="0" err="1"/>
              <a:t>not</a:t>
            </a:r>
            <a:r>
              <a:rPr lang="pt-BR" sz="2000" b="1" dirty="0"/>
              <a:t> ", </a:t>
            </a:r>
            <a:r>
              <a:rPr lang="pt-BR" sz="2000" b="1" dirty="0" err="1"/>
              <a:t>s</a:t>
            </a:r>
            <a:r>
              <a:rPr lang="pt-BR" sz="2000" b="1" dirty="0"/>
              <a:t>) </a:t>
            </a:r>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35</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1819808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Text Box 4"/>
          <p:cNvSpPr txBox="1">
            <a:spLocks noChangeArrowheads="1"/>
          </p:cNvSpPr>
          <p:nvPr/>
        </p:nvSpPr>
        <p:spPr bwMode="auto">
          <a:xfrm>
            <a:off x="1295400" y="2204864"/>
            <a:ext cx="7453064" cy="3785652"/>
          </a:xfrm>
          <a:prstGeom prst="rect">
            <a:avLst/>
          </a:prstGeom>
          <a:solidFill>
            <a:schemeClr val="tx2">
              <a:lumMod val="20000"/>
              <a:lumOff val="80000"/>
            </a:schemeClr>
          </a:solidFill>
          <a:ln w="9525">
            <a:solidFill>
              <a:schemeClr val="tx1"/>
            </a:solidFill>
            <a:miter lim="800000"/>
            <a:headEnd/>
            <a:tailEnd/>
          </a:ln>
        </p:spPr>
        <p:txBody>
          <a:bodyPr wrap="square">
            <a:spAutoFit/>
          </a:bodyPr>
          <a:lstStyle>
            <a:lvl1pPr>
              <a:defRPr sz="2400">
                <a:solidFill>
                  <a:schemeClr val="tx1"/>
                </a:solidFill>
                <a:latin typeface="Monaco" charset="0"/>
                <a:ea typeface="MS Pゴシック" charset="0"/>
                <a:cs typeface="MS Pゴシック" charset="0"/>
              </a:defRPr>
            </a:lvl1pPr>
            <a:lvl2pPr marL="37931725" indent="-37474525">
              <a:defRPr sz="2400">
                <a:solidFill>
                  <a:schemeClr val="tx1"/>
                </a:solidFill>
                <a:latin typeface="Monaco" charset="0"/>
                <a:ea typeface="MS Pゴシック" charset="0"/>
                <a:cs typeface="MS Pゴシック" charset="0"/>
              </a:defRPr>
            </a:lvl2pPr>
            <a:lvl3pPr>
              <a:defRPr sz="2400">
                <a:solidFill>
                  <a:schemeClr val="tx1"/>
                </a:solidFill>
                <a:latin typeface="Monaco" charset="0"/>
                <a:ea typeface="MS Pゴシック" charset="0"/>
                <a:cs typeface="MS Pゴシック" charset="0"/>
              </a:defRPr>
            </a:lvl3pPr>
            <a:lvl4pPr>
              <a:defRPr sz="2400">
                <a:solidFill>
                  <a:schemeClr val="tx1"/>
                </a:solidFill>
                <a:latin typeface="Monaco" charset="0"/>
                <a:ea typeface="MS Pゴシック" charset="0"/>
                <a:cs typeface="MS Pゴシック" charset="0"/>
              </a:defRPr>
            </a:lvl4pPr>
            <a:lvl5pPr>
              <a:defRPr sz="2400">
                <a:solidFill>
                  <a:schemeClr val="tx1"/>
                </a:solidFill>
                <a:latin typeface="Monaco" charset="0"/>
                <a:ea typeface="MS Pゴシック" charset="0"/>
                <a:cs typeface="MS Pゴシック" charset="0"/>
              </a:defRPr>
            </a:lvl5pPr>
            <a:lvl6pPr marL="457200" eaLnBrk="0" fontAlgn="base" hangingPunct="0">
              <a:spcBef>
                <a:spcPct val="0"/>
              </a:spcBef>
              <a:spcAft>
                <a:spcPct val="0"/>
              </a:spcAft>
              <a:defRPr sz="2400">
                <a:solidFill>
                  <a:schemeClr val="tx1"/>
                </a:solidFill>
                <a:latin typeface="Monaco" charset="0"/>
                <a:ea typeface="MS Pゴシック" charset="0"/>
                <a:cs typeface="MS Pゴシック" charset="0"/>
              </a:defRPr>
            </a:lvl6pPr>
            <a:lvl7pPr marL="914400" eaLnBrk="0" fontAlgn="base" hangingPunct="0">
              <a:spcBef>
                <a:spcPct val="0"/>
              </a:spcBef>
              <a:spcAft>
                <a:spcPct val="0"/>
              </a:spcAft>
              <a:defRPr sz="2400">
                <a:solidFill>
                  <a:schemeClr val="tx1"/>
                </a:solidFill>
                <a:latin typeface="Monaco" charset="0"/>
                <a:ea typeface="MS Pゴシック" charset="0"/>
                <a:cs typeface="MS Pゴシック" charset="0"/>
              </a:defRPr>
            </a:lvl7pPr>
            <a:lvl8pPr marL="1371600" eaLnBrk="0" fontAlgn="base" hangingPunct="0">
              <a:spcBef>
                <a:spcPct val="0"/>
              </a:spcBef>
              <a:spcAft>
                <a:spcPct val="0"/>
              </a:spcAft>
              <a:defRPr sz="2400">
                <a:solidFill>
                  <a:schemeClr val="tx1"/>
                </a:solidFill>
                <a:latin typeface="Monaco" charset="0"/>
                <a:ea typeface="MS Pゴシック" charset="0"/>
                <a:cs typeface="MS Pゴシック" charset="0"/>
              </a:defRPr>
            </a:lvl8pPr>
            <a:lvl9pPr marL="1828800" eaLnBrk="0" fontAlgn="base" hangingPunct="0">
              <a:spcBef>
                <a:spcPct val="0"/>
              </a:spcBef>
              <a:spcAft>
                <a:spcPct val="0"/>
              </a:spcAft>
              <a:defRPr sz="2400">
                <a:solidFill>
                  <a:schemeClr val="tx1"/>
                </a:solidFill>
                <a:latin typeface="Monaco" charset="0"/>
                <a:ea typeface="MS Pゴシック" charset="0"/>
                <a:cs typeface="MS Pゴシック" charset="0"/>
              </a:defRPr>
            </a:lvl9pPr>
          </a:lstStyle>
          <a:p>
            <a:pPr>
              <a:tabLst>
                <a:tab pos="303213" algn="l"/>
                <a:tab pos="722313" algn="l"/>
                <a:tab pos="1071563" algn="l"/>
                <a:tab pos="1433513" algn="l"/>
              </a:tabLst>
            </a:pPr>
            <a:r>
              <a:rPr lang="en-US" sz="2000" b="1" dirty="0" err="1" smtClean="0"/>
              <a:t>def</a:t>
            </a:r>
            <a:r>
              <a:rPr lang="en-US" sz="2000" b="1" dirty="0" smtClean="0"/>
              <a:t> </a:t>
            </a:r>
            <a:r>
              <a:rPr lang="en-US" sz="2000" b="1" dirty="0" err="1" smtClean="0"/>
              <a:t>exampleF</a:t>
            </a:r>
            <a:r>
              <a:rPr lang="en-US" sz="2000" b="1" dirty="0"/>
              <a:t>(n):</a:t>
            </a:r>
          </a:p>
          <a:p>
            <a:pPr>
              <a:tabLst>
                <a:tab pos="303213" algn="l"/>
                <a:tab pos="722313" algn="l"/>
                <a:tab pos="1071563" algn="l"/>
                <a:tab pos="1433513" algn="l"/>
              </a:tabLst>
            </a:pPr>
            <a:r>
              <a:rPr lang="en-US" sz="2000" b="1" dirty="0"/>
              <a:t>	s = "FORGET MY MOTHER’S BIRTHDAY"</a:t>
            </a:r>
          </a:p>
          <a:p>
            <a:pPr>
              <a:tabLst>
                <a:tab pos="303213" algn="l"/>
                <a:tab pos="722313" algn="l"/>
                <a:tab pos="1071563" algn="l"/>
                <a:tab pos="1433513" algn="l"/>
              </a:tabLst>
            </a:pPr>
            <a:r>
              <a:rPr lang="en-US" sz="2000" b="1" dirty="0"/>
              <a:t>	</a:t>
            </a:r>
            <a:r>
              <a:rPr lang="en-US" sz="2000" b="1" dirty="0" err="1"/>
              <a:t>i</a:t>
            </a:r>
            <a:r>
              <a:rPr lang="en-US" sz="2000" b="1" dirty="0"/>
              <a:t> = n</a:t>
            </a:r>
          </a:p>
          <a:p>
            <a:pPr>
              <a:tabLst>
                <a:tab pos="303213" algn="l"/>
                <a:tab pos="722313" algn="l"/>
                <a:tab pos="1071563" algn="l"/>
                <a:tab pos="1433513" algn="l"/>
              </a:tabLst>
            </a:pPr>
            <a:r>
              <a:rPr lang="en-US" sz="2000" b="1" dirty="0"/>
              <a:t>	while </a:t>
            </a:r>
            <a:r>
              <a:rPr lang="en-US" sz="2000" b="1" dirty="0" err="1"/>
              <a:t>i</a:t>
            </a:r>
            <a:r>
              <a:rPr lang="en-US" sz="2000" b="1" dirty="0"/>
              <a:t> &gt; 0:</a:t>
            </a:r>
          </a:p>
          <a:p>
            <a:pPr>
              <a:tabLst>
                <a:tab pos="303213" algn="l"/>
                <a:tab pos="722313" algn="l"/>
                <a:tab pos="1071563" algn="l"/>
                <a:tab pos="1433513" algn="l"/>
              </a:tabLst>
            </a:pPr>
            <a:r>
              <a:rPr lang="en-US" sz="2000" b="1" dirty="0"/>
              <a:t>		</a:t>
            </a:r>
            <a:r>
              <a:rPr lang="en-US" sz="2000" b="1" dirty="0" err="1"/>
              <a:t>outF</a:t>
            </a:r>
            <a:r>
              <a:rPr lang="en-US" sz="2000" b="1" dirty="0"/>
              <a:t>(s) </a:t>
            </a:r>
          </a:p>
          <a:p>
            <a:pPr>
              <a:tabLst>
                <a:tab pos="303213" algn="l"/>
                <a:tab pos="722313" algn="l"/>
                <a:tab pos="1071563" algn="l"/>
                <a:tab pos="1433513" algn="l"/>
              </a:tabLst>
            </a:pPr>
            <a:r>
              <a:rPr lang="en-US" sz="2000" b="1" dirty="0"/>
              <a:t>		</a:t>
            </a:r>
            <a:r>
              <a:rPr lang="en-US" sz="2000" b="1" dirty="0" err="1"/>
              <a:t>i</a:t>
            </a:r>
            <a:r>
              <a:rPr lang="en-US" sz="2000" b="1" dirty="0"/>
              <a:t> = </a:t>
            </a:r>
            <a:r>
              <a:rPr lang="en-US" sz="2000" b="1" dirty="0" err="1"/>
              <a:t>i</a:t>
            </a:r>
            <a:r>
              <a:rPr lang="en-US" sz="2000" b="1" dirty="0"/>
              <a:t> // </a:t>
            </a:r>
            <a:r>
              <a:rPr lang="en-US" sz="2000" b="1" dirty="0" smtClean="0"/>
              <a:t>2</a:t>
            </a:r>
          </a:p>
          <a:p>
            <a:pPr>
              <a:tabLst>
                <a:tab pos="303213" algn="l"/>
                <a:tab pos="722313" algn="l"/>
                <a:tab pos="1071563" algn="l"/>
                <a:tab pos="1433513" algn="l"/>
              </a:tabLst>
            </a:pPr>
            <a:endParaRPr lang="en-US" sz="2000" b="1" dirty="0" smtClean="0"/>
          </a:p>
          <a:p>
            <a:pPr>
              <a:tabLst>
                <a:tab pos="303213" algn="l"/>
                <a:tab pos="722313" algn="l"/>
                <a:tab pos="1071563" algn="l"/>
                <a:tab pos="1433513" algn="l"/>
              </a:tabLst>
            </a:pPr>
            <a:r>
              <a:rPr lang="en-US" sz="2000" b="1" dirty="0" err="1"/>
              <a:t>def</a:t>
            </a:r>
            <a:r>
              <a:rPr lang="en-US" sz="2000" b="1" dirty="0"/>
              <a:t> </a:t>
            </a:r>
            <a:r>
              <a:rPr lang="en-US" sz="2000" b="1" dirty="0" err="1"/>
              <a:t>outF</a:t>
            </a:r>
            <a:r>
              <a:rPr lang="en-US" sz="2000" b="1" dirty="0"/>
              <a:t>(s):</a:t>
            </a:r>
          </a:p>
          <a:p>
            <a:pPr>
              <a:tabLst>
                <a:tab pos="303213" algn="l"/>
                <a:tab pos="722313" algn="l"/>
                <a:tab pos="1071563" algn="l"/>
                <a:tab pos="1433513" algn="l"/>
              </a:tabLst>
            </a:pPr>
            <a:r>
              <a:rPr lang="en-US" sz="2000" b="1" dirty="0"/>
              <a:t>	for </a:t>
            </a:r>
            <a:r>
              <a:rPr lang="en-US" sz="2000" b="1" dirty="0" err="1"/>
              <a:t>i</a:t>
            </a:r>
            <a:r>
              <a:rPr lang="en-US" sz="2000" b="1" dirty="0"/>
              <a:t> in range(25, 0, -1):</a:t>
            </a:r>
          </a:p>
          <a:p>
            <a:pPr>
              <a:tabLst>
                <a:tab pos="303213" algn="l"/>
                <a:tab pos="722313" algn="l"/>
                <a:tab pos="1071563" algn="l"/>
                <a:tab pos="1433513" algn="l"/>
              </a:tabLst>
            </a:pPr>
            <a:r>
              <a:rPr lang="en-US" sz="2000" b="1" dirty="0"/>
              <a:t>		print(</a:t>
            </a:r>
            <a:r>
              <a:rPr lang="en-US" sz="2000" b="1" dirty="0" err="1"/>
              <a:t>i</a:t>
            </a:r>
            <a:r>
              <a:rPr lang="en-US" sz="2000" b="1" dirty="0"/>
              <a:t>, "I must not ", s)</a:t>
            </a:r>
          </a:p>
          <a:p>
            <a:pPr>
              <a:tabLst>
                <a:tab pos="303213" algn="l"/>
                <a:tab pos="722313" algn="l"/>
                <a:tab pos="1071563" algn="l"/>
                <a:tab pos="1433513" algn="l"/>
              </a:tabLst>
            </a:pPr>
            <a:r>
              <a:rPr lang="pt-BR" sz="2000" b="1" dirty="0" smtClean="0"/>
              <a:t>    </a:t>
            </a:r>
            <a:endParaRPr lang="pt-BR" sz="2000" b="1" dirty="0"/>
          </a:p>
          <a:p>
            <a:endParaRPr lang="pt-BR" sz="2000" b="1" dirty="0"/>
          </a:p>
        </p:txBody>
      </p:sp>
      <p:sp>
        <p:nvSpPr>
          <p:cNvPr id="4" name="Content Placeholder 3"/>
          <p:cNvSpPr>
            <a:spLocks noGrp="1"/>
          </p:cNvSpPr>
          <p:nvPr>
            <p:ph idx="1"/>
          </p:nvPr>
        </p:nvSpPr>
        <p:spPr/>
        <p:txBody>
          <a:bodyPr/>
          <a:lstStyle/>
          <a:p>
            <a:r>
              <a:rPr lang="en-NZ" dirty="0"/>
              <a:t>What is the big-O running time for the following function?</a:t>
            </a:r>
          </a:p>
          <a:p>
            <a:endParaRPr lang="en-NZ" dirty="0"/>
          </a:p>
        </p:txBody>
      </p:sp>
      <p:sp>
        <p:nvSpPr>
          <p:cNvPr id="3" name="Title 2"/>
          <p:cNvSpPr>
            <a:spLocks noGrp="1"/>
          </p:cNvSpPr>
          <p:nvPr>
            <p:ph type="title"/>
          </p:nvPr>
        </p:nvSpPr>
        <p:spPr>
          <a:solidFill>
            <a:srgbClr val="00B0F0"/>
          </a:solidFill>
        </p:spPr>
        <p:txBody>
          <a:bodyPr/>
          <a:lstStyle/>
          <a:p>
            <a:r>
              <a:rPr lang="en-NZ" dirty="0"/>
              <a:t>Exercise</a:t>
            </a:r>
          </a:p>
        </p:txBody>
      </p:sp>
      <p:sp>
        <p:nvSpPr>
          <p:cNvPr id="5" name="Slide Number Placeholder 4"/>
          <p:cNvSpPr>
            <a:spLocks noGrp="1"/>
          </p:cNvSpPr>
          <p:nvPr>
            <p:ph type="sldNum" sz="quarter" idx="4"/>
          </p:nvPr>
        </p:nvSpPr>
        <p:spPr/>
        <p:txBody>
          <a:bodyPr/>
          <a:lstStyle/>
          <a:p>
            <a:fld id="{B6F15528-21DE-4FAA-801E-634DDDAF4B2B}" type="slidenum">
              <a:rPr lang="en-US" smtClean="0"/>
              <a:pPr/>
              <a:t>36</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extLst>
      <p:ext uri="{BB962C8B-B14F-4D97-AF65-F5344CB8AC3E}">
        <p14:creationId xmlns:p14="http://schemas.microsoft.com/office/powerpoint/2010/main" val="19124607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If a particular quadratic time algorithm uses 300 elementary operations to process an input of size 10, what is the most likely number of elementary operations it will use if given an input of size 1000.</a:t>
            </a:r>
          </a:p>
          <a:p>
            <a:endParaRPr lang="en-NZ" dirty="0"/>
          </a:p>
          <a:p>
            <a:r>
              <a:rPr lang="en-NZ" dirty="0" smtClean="0"/>
              <a:t>(a) 300 000 000</a:t>
            </a:r>
          </a:p>
          <a:p>
            <a:r>
              <a:rPr lang="en-NZ" dirty="0" smtClean="0"/>
              <a:t>(b) 3 000 000</a:t>
            </a:r>
          </a:p>
          <a:p>
            <a:r>
              <a:rPr lang="en-NZ" dirty="0" smtClean="0"/>
              <a:t>(c) 300 000</a:t>
            </a:r>
          </a:p>
          <a:p>
            <a:r>
              <a:rPr lang="en-NZ" dirty="0" smtClean="0"/>
              <a:t>(d) 30 000</a:t>
            </a:r>
          </a:p>
          <a:p>
            <a:r>
              <a:rPr lang="en-NZ" dirty="0" smtClean="0"/>
              <a:t>(e) 3 000</a:t>
            </a:r>
            <a:endParaRPr lang="en-NZ" dirty="0"/>
          </a:p>
        </p:txBody>
      </p:sp>
      <p:sp>
        <p:nvSpPr>
          <p:cNvPr id="3" name="Title 2"/>
          <p:cNvSpPr>
            <a:spLocks noGrp="1"/>
          </p:cNvSpPr>
          <p:nvPr>
            <p:ph type="title"/>
          </p:nvPr>
        </p:nvSpPr>
        <p:spPr>
          <a:solidFill>
            <a:schemeClr val="accent1">
              <a:lumMod val="60000"/>
              <a:lumOff val="40000"/>
            </a:schemeClr>
          </a:solidFill>
        </p:spPr>
        <p:txBody>
          <a:bodyPr/>
          <a:lstStyle/>
          <a:p>
            <a:r>
              <a:rPr lang="en-NZ" dirty="0" smtClean="0"/>
              <a:t>Challenge Question</a:t>
            </a:r>
            <a:endParaRPr lang="en-NZ" dirty="0"/>
          </a:p>
        </p:txBody>
      </p:sp>
      <p:sp>
        <p:nvSpPr>
          <p:cNvPr id="4" name="Slide Number Placeholder 3"/>
          <p:cNvSpPr>
            <a:spLocks noGrp="1"/>
          </p:cNvSpPr>
          <p:nvPr>
            <p:ph type="sldNum" sz="quarter" idx="4"/>
          </p:nvPr>
        </p:nvSpPr>
        <p:spPr/>
        <p:txBody>
          <a:bodyPr/>
          <a:lstStyle/>
          <a:p>
            <a:fld id="{B6F15528-21DE-4FAA-801E-634DDDAF4B2B}" type="slidenum">
              <a:rPr lang="en-US" smtClean="0"/>
              <a:pPr/>
              <a:t>37</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5338918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r>
              <a:rPr lang="en-NZ" dirty="0" smtClean="0"/>
              <a:t>You know that a given algorithm runs in O(2</a:t>
            </a:r>
            <a:r>
              <a:rPr lang="en-NZ" baseline="40000" dirty="0" smtClean="0"/>
              <a:t>n</a:t>
            </a:r>
            <a:r>
              <a:rPr lang="en-NZ" dirty="0" smtClean="0"/>
              <a:t>) time.  If your computer can process input of size 10000 in one year using an implementation of this algorithm, approximately what size input could you solve in one year with a computer 1000 times faster?</a:t>
            </a:r>
            <a:endParaRPr lang="en-NZ" dirty="0"/>
          </a:p>
        </p:txBody>
      </p:sp>
      <p:sp>
        <p:nvSpPr>
          <p:cNvPr id="3" name="Title 2"/>
          <p:cNvSpPr>
            <a:spLocks noGrp="1"/>
          </p:cNvSpPr>
          <p:nvPr>
            <p:ph type="title"/>
          </p:nvPr>
        </p:nvSpPr>
        <p:spPr>
          <a:solidFill>
            <a:schemeClr val="accent1">
              <a:lumMod val="60000"/>
              <a:lumOff val="40000"/>
            </a:schemeClr>
          </a:solidFill>
        </p:spPr>
        <p:txBody>
          <a:bodyPr/>
          <a:lstStyle/>
          <a:p>
            <a:r>
              <a:rPr lang="en-NZ" dirty="0" smtClean="0"/>
              <a:t>Challenge Question</a:t>
            </a:r>
            <a:endParaRPr lang="en-NZ" dirty="0"/>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7590" y="3572240"/>
            <a:ext cx="2117858" cy="2003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4"/>
          </p:nvPr>
        </p:nvSpPr>
        <p:spPr/>
        <p:txBody>
          <a:bodyPr/>
          <a:lstStyle/>
          <a:p>
            <a:fld id="{B6F15528-21DE-4FAA-801E-634DDDAF4B2B}" type="slidenum">
              <a:rPr lang="en-US" smtClean="0"/>
              <a:pPr/>
              <a:t>38</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41791775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endParaRPr lang="en-NZ"/>
          </a:p>
        </p:txBody>
      </p:sp>
      <p:sp>
        <p:nvSpPr>
          <p:cNvPr id="3" name="Title 2"/>
          <p:cNvSpPr>
            <a:spLocks noGrp="1"/>
          </p:cNvSpPr>
          <p:nvPr>
            <p:ph type="title"/>
          </p:nvPr>
        </p:nvSpPr>
        <p:spPr>
          <a:solidFill>
            <a:schemeClr val="accent1">
              <a:lumMod val="60000"/>
              <a:lumOff val="40000"/>
            </a:schemeClr>
          </a:solidFill>
        </p:spPr>
        <p:txBody>
          <a:bodyPr/>
          <a:lstStyle/>
          <a:p>
            <a:r>
              <a:rPr lang="en-NZ" dirty="0" err="1" smtClean="0"/>
              <a:t>ChallengeQuestion</a:t>
            </a:r>
            <a:endParaRPr lang="en-NZ" dirty="0"/>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99" y="1143000"/>
            <a:ext cx="7703350" cy="3351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43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6399" y="4786842"/>
            <a:ext cx="1800919" cy="18425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Slide Number Placeholder 1"/>
          <p:cNvSpPr>
            <a:spLocks noGrp="1"/>
          </p:cNvSpPr>
          <p:nvPr>
            <p:ph type="sldNum" sz="quarter" idx="4"/>
          </p:nvPr>
        </p:nvSpPr>
        <p:spPr/>
        <p:txBody>
          <a:bodyPr/>
          <a:lstStyle/>
          <a:p>
            <a:fld id="{B6F15528-21DE-4FAA-801E-634DDDAF4B2B}" type="slidenum">
              <a:rPr lang="en-US" smtClean="0"/>
              <a:pPr/>
              <a:t>39</a:t>
            </a:fld>
            <a:endParaRPr lang="en-US" dirty="0"/>
          </a:p>
        </p:txBody>
      </p:sp>
      <p:sp>
        <p:nvSpPr>
          <p:cNvPr id="4" name="Footer Placeholder 3"/>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433560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How long will it take for </a:t>
            </a:r>
            <a:r>
              <a:rPr lang="en-NZ" dirty="0" err="1" smtClean="0"/>
              <a:t>fib_a</a:t>
            </a:r>
            <a:r>
              <a:rPr lang="en-NZ" dirty="0" smtClean="0"/>
              <a:t>(100) to execute?</a:t>
            </a:r>
            <a:endParaRPr lang="en-NZ" dirty="0"/>
          </a:p>
        </p:txBody>
      </p:sp>
      <p:sp>
        <p:nvSpPr>
          <p:cNvPr id="3" name="Title 2"/>
          <p:cNvSpPr>
            <a:spLocks noGrp="1"/>
          </p:cNvSpPr>
          <p:nvPr>
            <p:ph type="title"/>
          </p:nvPr>
        </p:nvSpPr>
        <p:spPr/>
        <p:txBody>
          <a:bodyPr/>
          <a:lstStyle/>
          <a:p>
            <a:r>
              <a:rPr lang="en-NZ" dirty="0" smtClean="0"/>
              <a:t>Empirical testing</a:t>
            </a:r>
            <a:endParaRPr lang="en-NZ" dirty="0"/>
          </a:p>
        </p:txBody>
      </p:sp>
      <p:graphicFrame>
        <p:nvGraphicFramePr>
          <p:cNvPr id="6" name="Table 5"/>
          <p:cNvGraphicFramePr>
            <a:graphicFrameLocks noGrp="1"/>
          </p:cNvGraphicFramePr>
          <p:nvPr>
            <p:extLst>
              <p:ext uri="{D42A27DB-BD31-4B8C-83A1-F6EECF244321}">
                <p14:modId xmlns:p14="http://schemas.microsoft.com/office/powerpoint/2010/main" val="1886556223"/>
              </p:ext>
            </p:extLst>
          </p:nvPr>
        </p:nvGraphicFramePr>
        <p:xfrm>
          <a:off x="731520" y="1752602"/>
          <a:ext cx="7739073" cy="4648198"/>
        </p:xfrm>
        <a:graphic>
          <a:graphicData uri="http://schemas.openxmlformats.org/drawingml/2006/table">
            <a:tbl>
              <a:tblPr bandRow="1">
                <a:tableStyleId>{073A0DAA-6AF3-43AB-8588-CEC1D06C72B9}</a:tableStyleId>
              </a:tblPr>
              <a:tblGrid>
                <a:gridCol w="2579691"/>
                <a:gridCol w="2579691"/>
                <a:gridCol w="2579691"/>
              </a:tblGrid>
              <a:tr h="579695">
                <a:tc rowSpan="2">
                  <a:txBody>
                    <a:bodyPr/>
                    <a:lstStyle/>
                    <a:p>
                      <a:pPr algn="ctr"/>
                      <a:r>
                        <a:rPr lang="en-NZ" sz="2800" b="1" dirty="0" smtClean="0">
                          <a:ln>
                            <a:noFill/>
                          </a:ln>
                          <a:solidFill>
                            <a:schemeClr val="bg1"/>
                          </a:solidFill>
                        </a:rPr>
                        <a:t>Fibonacci</a:t>
                      </a:r>
                    </a:p>
                    <a:p>
                      <a:pPr algn="ctr"/>
                      <a:r>
                        <a:rPr lang="en-NZ" sz="2800" b="1" dirty="0" smtClean="0">
                          <a:ln>
                            <a:noFill/>
                          </a:ln>
                          <a:solidFill>
                            <a:schemeClr val="bg1"/>
                          </a:solidFill>
                        </a:rPr>
                        <a:t>number </a:t>
                      </a:r>
                      <a:endParaRPr lang="en-NZ" sz="2800" b="1" dirty="0">
                        <a:ln>
                          <a:noFill/>
                        </a:ln>
                        <a:solidFill>
                          <a:schemeClr val="bg1"/>
                        </a:solidFill>
                      </a:endParaRPr>
                    </a:p>
                  </a:txBody>
                  <a:tcPr anchor="ctr">
                    <a:lnB w="38100" cap="flat" cmpd="sng" algn="ctr">
                      <a:solidFill>
                        <a:schemeClr val="bg1"/>
                      </a:solidFill>
                      <a:prstDash val="solid"/>
                      <a:round/>
                      <a:headEnd type="none" w="med" len="med"/>
                      <a:tailEnd type="none" w="med" len="med"/>
                    </a:lnB>
                    <a:solidFill>
                      <a:schemeClr val="tx1"/>
                    </a:solidFill>
                  </a:tcPr>
                </a:tc>
                <a:tc gridSpan="2">
                  <a:txBody>
                    <a:bodyPr/>
                    <a:lstStyle/>
                    <a:p>
                      <a:pPr algn="ctr"/>
                      <a:r>
                        <a:rPr lang="en-NZ" sz="2800" b="1" dirty="0" smtClean="0">
                          <a:ln>
                            <a:noFill/>
                          </a:ln>
                          <a:solidFill>
                            <a:schemeClr val="bg1"/>
                          </a:solidFill>
                        </a:rPr>
                        <a:t>Time taken</a:t>
                      </a:r>
                      <a:endParaRPr lang="en-NZ" sz="2800" b="1" dirty="0">
                        <a:ln>
                          <a:noFill/>
                        </a:ln>
                        <a:solidFill>
                          <a:schemeClr val="bg1"/>
                        </a:solidFill>
                      </a:endParaRPr>
                    </a:p>
                  </a:txBody>
                  <a:tcPr anchor="ctr">
                    <a:lnB w="12700" cap="flat" cmpd="sng" algn="ctr">
                      <a:solidFill>
                        <a:schemeClr val="bg1"/>
                      </a:solidFill>
                      <a:prstDash val="solid"/>
                      <a:round/>
                      <a:headEnd type="none" w="med" len="med"/>
                      <a:tailEnd type="none" w="med" len="med"/>
                    </a:lnB>
                    <a:solidFill>
                      <a:schemeClr val="tx1"/>
                    </a:solidFill>
                  </a:tcPr>
                </a:tc>
                <a:tc hMerge="1">
                  <a:txBody>
                    <a:bodyPr/>
                    <a:lstStyle/>
                    <a:p>
                      <a:endParaRPr lang="en-NZ" dirty="0"/>
                    </a:p>
                  </a:txBody>
                  <a:tcPr/>
                </a:tc>
              </a:tr>
              <a:tr h="579695">
                <a:tc vMerge="1">
                  <a:txBody>
                    <a:bodyPr/>
                    <a:lstStyle/>
                    <a:p>
                      <a:pPr algn="ctr"/>
                      <a:endParaRPr lang="en-NZ" b="1" dirty="0">
                        <a:solidFill>
                          <a:schemeClr val="bg1"/>
                        </a:solidFill>
                        <a:latin typeface="Courier New" pitchFamily="49" charset="0"/>
                        <a:cs typeface="Courier New" pitchFamily="49" charset="0"/>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solidFill>
                  </a:tcPr>
                </a:tc>
                <a:tc>
                  <a:txBody>
                    <a:bodyPr/>
                    <a:lstStyle/>
                    <a:p>
                      <a:pPr algn="ctr"/>
                      <a:r>
                        <a:rPr lang="en-NZ" sz="2800" b="1" dirty="0" err="1" smtClean="0">
                          <a:solidFill>
                            <a:schemeClr val="bg1"/>
                          </a:solidFill>
                          <a:latin typeface="Courier New" pitchFamily="49" charset="0"/>
                          <a:cs typeface="Courier New" pitchFamily="49" charset="0"/>
                        </a:rPr>
                        <a:t>fib_a</a:t>
                      </a:r>
                      <a:r>
                        <a:rPr lang="en-NZ" sz="2800" b="1" dirty="0" smtClean="0">
                          <a:solidFill>
                            <a:schemeClr val="bg1"/>
                          </a:solidFill>
                          <a:latin typeface="Courier New" pitchFamily="49" charset="0"/>
                          <a:cs typeface="Courier New" pitchFamily="49" charset="0"/>
                        </a:rPr>
                        <a:t>(n)</a:t>
                      </a:r>
                      <a:endParaRPr lang="en-NZ" sz="2800" b="1" dirty="0">
                        <a:solidFill>
                          <a:schemeClr val="bg1"/>
                        </a:solidFill>
                        <a:latin typeface="Courier New" pitchFamily="49" charset="0"/>
                        <a:cs typeface="Courier New" pitchFamily="49" charset="0"/>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solidFill>
                  </a:tcPr>
                </a:tc>
                <a:tc>
                  <a:txBody>
                    <a:bodyPr/>
                    <a:lstStyle/>
                    <a:p>
                      <a:pPr algn="ctr"/>
                      <a:r>
                        <a:rPr lang="en-NZ" sz="2800" b="1" dirty="0" err="1" smtClean="0">
                          <a:solidFill>
                            <a:schemeClr val="bg1"/>
                          </a:solidFill>
                          <a:latin typeface="Courier New" pitchFamily="49" charset="0"/>
                          <a:cs typeface="Courier New" pitchFamily="49" charset="0"/>
                        </a:rPr>
                        <a:t>fib_b</a:t>
                      </a:r>
                      <a:r>
                        <a:rPr lang="en-NZ" sz="2800" b="1" dirty="0" smtClean="0">
                          <a:solidFill>
                            <a:schemeClr val="bg1"/>
                          </a:solidFill>
                          <a:latin typeface="Courier New" pitchFamily="49" charset="0"/>
                          <a:cs typeface="Courier New" pitchFamily="49" charset="0"/>
                        </a:rPr>
                        <a:t>(n)</a:t>
                      </a:r>
                      <a:endParaRPr lang="en-NZ" sz="2800" b="1" dirty="0">
                        <a:solidFill>
                          <a:schemeClr val="bg1"/>
                        </a:solidFill>
                        <a:latin typeface="Courier New" pitchFamily="49" charset="0"/>
                        <a:cs typeface="Courier New" pitchFamily="49" charset="0"/>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tx1"/>
                    </a:solidFill>
                  </a:tcPr>
                </a:tc>
              </a:tr>
              <a:tr h="872202">
                <a:tc>
                  <a:txBody>
                    <a:bodyPr/>
                    <a:lstStyle/>
                    <a:p>
                      <a:pPr algn="ctr"/>
                      <a:r>
                        <a:rPr lang="en-NZ" sz="2800" dirty="0" smtClean="0"/>
                        <a:t>10</a:t>
                      </a:r>
                      <a:endParaRPr lang="en-NZ" sz="2800" dirty="0"/>
                    </a:p>
                  </a:txBody>
                  <a:tcPr anchor="ctr">
                    <a:lnT w="38100" cap="flat" cmpd="sng" algn="ctr">
                      <a:solidFill>
                        <a:schemeClr val="bg1"/>
                      </a:solidFill>
                      <a:prstDash val="solid"/>
                      <a:round/>
                      <a:headEnd type="none" w="med" len="med"/>
                      <a:tailEnd type="none" w="med" len="med"/>
                    </a:lnT>
                  </a:tcPr>
                </a:tc>
                <a:tc>
                  <a:txBody>
                    <a:bodyPr/>
                    <a:lstStyle/>
                    <a:p>
                      <a:pPr algn="ctr"/>
                      <a:r>
                        <a:rPr lang="en-NZ" sz="2800" dirty="0" smtClean="0"/>
                        <a:t>&lt; 0.001 second</a:t>
                      </a:r>
                      <a:endParaRPr lang="en-NZ" sz="2800" dirty="0"/>
                    </a:p>
                  </a:txBody>
                  <a:tcPr anchor="ctr">
                    <a:lnT w="38100" cap="flat" cmpd="sng" algn="ctr">
                      <a:solidFill>
                        <a:schemeClr val="bg1"/>
                      </a:solidFill>
                      <a:prstDash val="solid"/>
                      <a:round/>
                      <a:headEnd type="none" w="med" len="med"/>
                      <a:tailEnd type="none" w="med" len="med"/>
                    </a:lnT>
                  </a:tcPr>
                </a:tc>
                <a:tc>
                  <a:txBody>
                    <a:bodyPr/>
                    <a:lstStyle/>
                    <a:p>
                      <a:pPr algn="ctr"/>
                      <a:r>
                        <a:rPr lang="en-NZ" sz="2800" dirty="0" smtClean="0"/>
                        <a:t>&lt; 0.001 second</a:t>
                      </a:r>
                      <a:endParaRPr lang="en-NZ" sz="2800" dirty="0"/>
                    </a:p>
                  </a:txBody>
                  <a:tcPr anchor="ctr">
                    <a:lnT w="38100" cap="flat" cmpd="sng" algn="ctr">
                      <a:solidFill>
                        <a:schemeClr val="bg1"/>
                      </a:solidFill>
                      <a:prstDash val="solid"/>
                      <a:round/>
                      <a:headEnd type="none" w="med" len="med"/>
                      <a:tailEnd type="none" w="med" len="med"/>
                    </a:lnT>
                  </a:tcPr>
                </a:tc>
              </a:tr>
              <a:tr h="872202">
                <a:tc>
                  <a:txBody>
                    <a:bodyPr/>
                    <a:lstStyle/>
                    <a:p>
                      <a:pPr algn="ctr"/>
                      <a:r>
                        <a:rPr lang="en-NZ" sz="2800" dirty="0" smtClean="0"/>
                        <a:t>20</a:t>
                      </a:r>
                      <a:endParaRPr lang="en-NZ" sz="2800" dirty="0"/>
                    </a:p>
                  </a:txBody>
                  <a:tcPr anchor="ctr"/>
                </a:tc>
                <a:tc>
                  <a:txBody>
                    <a:bodyPr/>
                    <a:lstStyle/>
                    <a:p>
                      <a:pPr algn="ctr"/>
                      <a:r>
                        <a:rPr lang="en-NZ" sz="2800" dirty="0" smtClean="0"/>
                        <a:t>&lt;</a:t>
                      </a:r>
                      <a:r>
                        <a:rPr lang="en-NZ" sz="2800" baseline="0" dirty="0" smtClean="0"/>
                        <a:t> 0.001 second</a:t>
                      </a:r>
                      <a:endParaRPr lang="en-NZ" sz="2800" dirty="0"/>
                    </a:p>
                  </a:txBody>
                  <a:tcPr anchor="ctr"/>
                </a:tc>
                <a:tc>
                  <a:txBody>
                    <a:bodyPr/>
                    <a:lstStyle/>
                    <a:p>
                      <a:pPr algn="ctr"/>
                      <a:r>
                        <a:rPr lang="en-NZ" sz="2800" dirty="0" smtClean="0"/>
                        <a:t>&lt; 0.001 second</a:t>
                      </a:r>
                      <a:endParaRPr lang="en-NZ" sz="2800" dirty="0"/>
                    </a:p>
                  </a:txBody>
                  <a:tcPr anchor="ctr"/>
                </a:tc>
              </a:tr>
              <a:tr h="872202">
                <a:tc>
                  <a:txBody>
                    <a:bodyPr/>
                    <a:lstStyle/>
                    <a:p>
                      <a:pPr algn="ctr"/>
                      <a:r>
                        <a:rPr lang="en-NZ" sz="2800" dirty="0" smtClean="0"/>
                        <a:t>30</a:t>
                      </a:r>
                      <a:endParaRPr lang="en-NZ" sz="2800" dirty="0"/>
                    </a:p>
                  </a:txBody>
                  <a:tcPr anchor="ctr"/>
                </a:tc>
                <a:tc>
                  <a:txBody>
                    <a:bodyPr/>
                    <a:lstStyle/>
                    <a:p>
                      <a:pPr algn="ctr"/>
                      <a:r>
                        <a:rPr lang="en-NZ" sz="2800" dirty="0" smtClean="0"/>
                        <a:t>1</a:t>
                      </a:r>
                      <a:r>
                        <a:rPr lang="en-NZ" sz="2800" baseline="0" dirty="0" smtClean="0"/>
                        <a:t> second</a:t>
                      </a:r>
                      <a:endParaRPr lang="en-NZ" sz="2800" dirty="0"/>
                    </a:p>
                  </a:txBody>
                  <a:tcPr anchor="ctr"/>
                </a:tc>
                <a:tc>
                  <a:txBody>
                    <a:bodyPr/>
                    <a:lstStyle/>
                    <a:p>
                      <a:pPr algn="ctr"/>
                      <a:r>
                        <a:rPr lang="en-NZ" sz="2800" dirty="0" smtClean="0"/>
                        <a:t>&lt; 0.001 second</a:t>
                      </a:r>
                      <a:endParaRPr lang="en-NZ" sz="2800" dirty="0"/>
                    </a:p>
                  </a:txBody>
                  <a:tcPr anchor="ctr"/>
                </a:tc>
              </a:tr>
              <a:tr h="872202">
                <a:tc>
                  <a:txBody>
                    <a:bodyPr/>
                    <a:lstStyle/>
                    <a:p>
                      <a:pPr algn="ctr"/>
                      <a:r>
                        <a:rPr lang="en-NZ" sz="2800" dirty="0" smtClean="0"/>
                        <a:t>100</a:t>
                      </a:r>
                      <a:endParaRPr lang="en-NZ" sz="2800" dirty="0"/>
                    </a:p>
                  </a:txBody>
                  <a:tcPr anchor="ctr"/>
                </a:tc>
                <a:tc>
                  <a:txBody>
                    <a:bodyPr/>
                    <a:lstStyle/>
                    <a:p>
                      <a:pPr algn="ctr"/>
                      <a:r>
                        <a:rPr lang="en-NZ" sz="2800" dirty="0" smtClean="0"/>
                        <a:t>???</a:t>
                      </a:r>
                      <a:endParaRPr lang="en-NZ" sz="2800" dirty="0"/>
                    </a:p>
                  </a:txBody>
                  <a:tcPr anchor="ctr"/>
                </a:tc>
                <a:tc>
                  <a:txBody>
                    <a:bodyPr/>
                    <a:lstStyle/>
                    <a:p>
                      <a:pPr algn="ctr"/>
                      <a:r>
                        <a:rPr lang="en-NZ" sz="2800" dirty="0" smtClean="0"/>
                        <a:t>&lt; 0.001 second</a:t>
                      </a:r>
                      <a:endParaRPr lang="en-NZ" sz="2800" dirty="0"/>
                    </a:p>
                  </a:txBody>
                  <a:tcPr anchor="ctr"/>
                </a:tc>
              </a:tr>
            </a:tbl>
          </a:graphicData>
        </a:graphic>
      </p:graphicFrame>
      <p:sp>
        <p:nvSpPr>
          <p:cNvPr id="4" name="Slide Number Placeholder 3"/>
          <p:cNvSpPr>
            <a:spLocks noGrp="1"/>
          </p:cNvSpPr>
          <p:nvPr>
            <p:ph type="sldNum" sz="quarter" idx="4"/>
          </p:nvPr>
        </p:nvSpPr>
        <p:spPr/>
        <p:txBody>
          <a:bodyPr/>
          <a:lstStyle/>
          <a:p>
            <a:fld id="{B6F15528-21DE-4FAA-801E-634DDDAF4B2B}" type="slidenum">
              <a:rPr lang="en-US" smtClean="0"/>
              <a:pPr/>
              <a:t>4</a:t>
            </a:fld>
            <a:endParaRPr lang="en-US" dirty="0"/>
          </a:p>
        </p:txBody>
      </p:sp>
      <p:sp>
        <p:nvSpPr>
          <p:cNvPr id="7" name="Footer Placeholder 6"/>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224877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NZ"/>
          </a:p>
        </p:txBody>
      </p:sp>
      <p:sp>
        <p:nvSpPr>
          <p:cNvPr id="3" name="Title 2"/>
          <p:cNvSpPr>
            <a:spLocks noGrp="1"/>
          </p:cNvSpPr>
          <p:nvPr>
            <p:ph type="title"/>
          </p:nvPr>
        </p:nvSpPr>
        <p:spPr/>
        <p:txBody>
          <a:bodyPr/>
          <a:lstStyle/>
          <a:p>
            <a:r>
              <a:rPr lang="en-NZ" dirty="0" smtClean="0"/>
              <a:t>Fibonacci numbers</a:t>
            </a:r>
            <a:endParaRPr lang="en-NZ" dirty="0"/>
          </a:p>
        </p:txBody>
      </p:sp>
      <p:grpSp>
        <p:nvGrpSpPr>
          <p:cNvPr id="6" name="Group 5"/>
          <p:cNvGrpSpPr/>
          <p:nvPr/>
        </p:nvGrpSpPr>
        <p:grpSpPr>
          <a:xfrm>
            <a:off x="622300" y="1282700"/>
            <a:ext cx="8064500" cy="5194300"/>
            <a:chOff x="381000" y="1219200"/>
            <a:chExt cx="8064500" cy="5194300"/>
          </a:xfrm>
        </p:grpSpPr>
        <p:grpSp>
          <p:nvGrpSpPr>
            <p:cNvPr id="7" name="Group 6"/>
            <p:cNvGrpSpPr/>
            <p:nvPr/>
          </p:nvGrpSpPr>
          <p:grpSpPr>
            <a:xfrm>
              <a:off x="2522537" y="1219200"/>
              <a:ext cx="5922963" cy="5194300"/>
              <a:chOff x="2522537" y="1219200"/>
              <a:chExt cx="5922963" cy="5194300"/>
            </a:xfrm>
          </p:grpSpPr>
          <p:sp>
            <p:nvSpPr>
              <p:cNvPr id="27" name="Rectangle 65"/>
              <p:cNvSpPr>
                <a:spLocks noChangeArrowheads="1"/>
              </p:cNvSpPr>
              <p:nvPr/>
            </p:nvSpPr>
            <p:spPr bwMode="auto">
              <a:xfrm>
                <a:off x="3405187" y="5829300"/>
                <a:ext cx="5040313"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dirty="0"/>
                  <a:t>354,224,848,179,261,915,075</a:t>
                </a:r>
              </a:p>
            </p:txBody>
          </p:sp>
          <p:sp>
            <p:nvSpPr>
              <p:cNvPr id="28" name="Rectangle 68"/>
              <p:cNvSpPr>
                <a:spLocks noChangeArrowheads="1"/>
              </p:cNvSpPr>
              <p:nvPr/>
            </p:nvSpPr>
            <p:spPr bwMode="auto">
              <a:xfrm>
                <a:off x="2522537" y="5829300"/>
                <a:ext cx="882650"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100</a:t>
                </a:r>
                <a:endParaRPr lang="en-NZ" sz="2800"/>
              </a:p>
            </p:txBody>
          </p:sp>
          <p:sp>
            <p:nvSpPr>
              <p:cNvPr id="29" name="Rectangle 69"/>
              <p:cNvSpPr>
                <a:spLocks noChangeArrowheads="1"/>
              </p:cNvSpPr>
              <p:nvPr/>
            </p:nvSpPr>
            <p:spPr bwMode="auto">
              <a:xfrm>
                <a:off x="3405187" y="5260975"/>
                <a:ext cx="5040313"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2,880,067,194,370,816,120</a:t>
                </a:r>
              </a:p>
            </p:txBody>
          </p:sp>
          <p:sp>
            <p:nvSpPr>
              <p:cNvPr id="30" name="Rectangle 70"/>
              <p:cNvSpPr>
                <a:spLocks noChangeArrowheads="1"/>
              </p:cNvSpPr>
              <p:nvPr/>
            </p:nvSpPr>
            <p:spPr bwMode="auto">
              <a:xfrm>
                <a:off x="2522537" y="5260975"/>
                <a:ext cx="882650"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90</a:t>
                </a:r>
                <a:endParaRPr lang="en-NZ"/>
              </a:p>
            </p:txBody>
          </p:sp>
          <p:sp>
            <p:nvSpPr>
              <p:cNvPr id="31" name="Rectangle 75"/>
              <p:cNvSpPr>
                <a:spLocks noChangeArrowheads="1"/>
              </p:cNvSpPr>
              <p:nvPr/>
            </p:nvSpPr>
            <p:spPr bwMode="auto">
              <a:xfrm>
                <a:off x="3405187" y="4676775"/>
                <a:ext cx="5040313"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t>23,416,728,348,467,685</a:t>
                </a:r>
              </a:p>
            </p:txBody>
          </p:sp>
          <p:sp>
            <p:nvSpPr>
              <p:cNvPr id="32" name="Rectangle 76"/>
              <p:cNvSpPr>
                <a:spLocks noChangeArrowheads="1"/>
              </p:cNvSpPr>
              <p:nvPr/>
            </p:nvSpPr>
            <p:spPr bwMode="auto">
              <a:xfrm>
                <a:off x="2522537" y="4676775"/>
                <a:ext cx="882650"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80</a:t>
                </a:r>
                <a:endParaRPr lang="en-NZ" sz="2800"/>
              </a:p>
            </p:txBody>
          </p:sp>
          <p:sp>
            <p:nvSpPr>
              <p:cNvPr id="33" name="Rectangle 77"/>
              <p:cNvSpPr>
                <a:spLocks noChangeArrowheads="1"/>
              </p:cNvSpPr>
              <p:nvPr/>
            </p:nvSpPr>
            <p:spPr bwMode="auto">
              <a:xfrm>
                <a:off x="3405187" y="4108450"/>
                <a:ext cx="5040313"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190,392,490,709,135</a:t>
                </a:r>
              </a:p>
            </p:txBody>
          </p:sp>
          <p:sp>
            <p:nvSpPr>
              <p:cNvPr id="34" name="Rectangle 78"/>
              <p:cNvSpPr>
                <a:spLocks noChangeArrowheads="1"/>
              </p:cNvSpPr>
              <p:nvPr/>
            </p:nvSpPr>
            <p:spPr bwMode="auto">
              <a:xfrm>
                <a:off x="2522537" y="4108450"/>
                <a:ext cx="882650"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70</a:t>
                </a:r>
                <a:endParaRPr lang="en-NZ"/>
              </a:p>
            </p:txBody>
          </p:sp>
          <p:sp>
            <p:nvSpPr>
              <p:cNvPr id="35" name="Rectangle 79"/>
              <p:cNvSpPr>
                <a:spLocks noChangeArrowheads="1"/>
              </p:cNvSpPr>
              <p:nvPr/>
            </p:nvSpPr>
            <p:spPr bwMode="auto">
              <a:xfrm>
                <a:off x="3405187" y="3524250"/>
                <a:ext cx="5040313"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dirty="0"/>
                  <a:t>1,548,008,755,920</a:t>
                </a:r>
              </a:p>
            </p:txBody>
          </p:sp>
          <p:sp>
            <p:nvSpPr>
              <p:cNvPr id="36" name="Rectangle 80"/>
              <p:cNvSpPr>
                <a:spLocks noChangeArrowheads="1"/>
              </p:cNvSpPr>
              <p:nvPr/>
            </p:nvSpPr>
            <p:spPr bwMode="auto">
              <a:xfrm>
                <a:off x="2522537" y="3524250"/>
                <a:ext cx="882650"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60</a:t>
                </a:r>
                <a:endParaRPr lang="en-NZ" sz="2800"/>
              </a:p>
            </p:txBody>
          </p:sp>
          <p:sp>
            <p:nvSpPr>
              <p:cNvPr id="37" name="Rectangle 81"/>
              <p:cNvSpPr>
                <a:spLocks noChangeArrowheads="1"/>
              </p:cNvSpPr>
              <p:nvPr/>
            </p:nvSpPr>
            <p:spPr bwMode="auto">
              <a:xfrm>
                <a:off x="3405187" y="2955925"/>
                <a:ext cx="5040313"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dirty="0">
                    <a:solidFill>
                      <a:srgbClr val="000000"/>
                    </a:solidFill>
                  </a:rPr>
                  <a:t>12,586,269,025</a:t>
                </a:r>
              </a:p>
            </p:txBody>
          </p:sp>
          <p:sp>
            <p:nvSpPr>
              <p:cNvPr id="38" name="Rectangle 82"/>
              <p:cNvSpPr>
                <a:spLocks noChangeArrowheads="1"/>
              </p:cNvSpPr>
              <p:nvPr/>
            </p:nvSpPr>
            <p:spPr bwMode="auto">
              <a:xfrm>
                <a:off x="2522537" y="2955925"/>
                <a:ext cx="882650"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50</a:t>
                </a:r>
                <a:endParaRPr lang="en-NZ"/>
              </a:p>
            </p:txBody>
          </p:sp>
          <p:sp>
            <p:nvSpPr>
              <p:cNvPr id="39" name="Rectangle 83"/>
              <p:cNvSpPr>
                <a:spLocks noChangeArrowheads="1"/>
              </p:cNvSpPr>
              <p:nvPr/>
            </p:nvSpPr>
            <p:spPr bwMode="auto">
              <a:xfrm>
                <a:off x="3405187" y="2371725"/>
                <a:ext cx="5040313"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t>102,334,155</a:t>
                </a:r>
              </a:p>
            </p:txBody>
          </p:sp>
          <p:sp>
            <p:nvSpPr>
              <p:cNvPr id="40" name="Rectangle 84"/>
              <p:cNvSpPr>
                <a:spLocks noChangeArrowheads="1"/>
              </p:cNvSpPr>
              <p:nvPr/>
            </p:nvSpPr>
            <p:spPr bwMode="auto">
              <a:xfrm>
                <a:off x="2522537" y="2371725"/>
                <a:ext cx="882650"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40</a:t>
                </a:r>
                <a:endParaRPr lang="en-NZ" sz="2800"/>
              </a:p>
            </p:txBody>
          </p:sp>
          <p:sp>
            <p:nvSpPr>
              <p:cNvPr id="41" name="Rectangle 85"/>
              <p:cNvSpPr>
                <a:spLocks noChangeArrowheads="1"/>
              </p:cNvSpPr>
              <p:nvPr/>
            </p:nvSpPr>
            <p:spPr bwMode="auto">
              <a:xfrm>
                <a:off x="3405187" y="1803400"/>
                <a:ext cx="5040313"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dirty="0"/>
                  <a:t>832,040</a:t>
                </a:r>
              </a:p>
            </p:txBody>
          </p:sp>
          <p:sp>
            <p:nvSpPr>
              <p:cNvPr id="42" name="Rectangle 86"/>
              <p:cNvSpPr>
                <a:spLocks noChangeArrowheads="1"/>
              </p:cNvSpPr>
              <p:nvPr/>
            </p:nvSpPr>
            <p:spPr bwMode="auto">
              <a:xfrm>
                <a:off x="2522537" y="1803400"/>
                <a:ext cx="882650" cy="568325"/>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30</a:t>
                </a:r>
                <a:endParaRPr lang="en-NZ"/>
              </a:p>
            </p:txBody>
          </p:sp>
          <p:sp>
            <p:nvSpPr>
              <p:cNvPr id="43" name="Rectangle 87"/>
              <p:cNvSpPr>
                <a:spLocks noChangeArrowheads="1"/>
              </p:cNvSpPr>
              <p:nvPr/>
            </p:nvSpPr>
            <p:spPr bwMode="auto">
              <a:xfrm>
                <a:off x="3405187" y="1219200"/>
                <a:ext cx="5040313"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t>6,765</a:t>
                </a:r>
              </a:p>
            </p:txBody>
          </p:sp>
          <p:sp>
            <p:nvSpPr>
              <p:cNvPr id="44" name="Rectangle 88"/>
              <p:cNvSpPr>
                <a:spLocks noChangeArrowheads="1"/>
              </p:cNvSpPr>
              <p:nvPr/>
            </p:nvSpPr>
            <p:spPr bwMode="auto">
              <a:xfrm>
                <a:off x="2522537" y="1219200"/>
                <a:ext cx="882650" cy="584200"/>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20</a:t>
                </a:r>
                <a:endParaRPr lang="en-NZ" sz="2800"/>
              </a:p>
            </p:txBody>
          </p:sp>
        </p:grpSp>
        <p:grpSp>
          <p:nvGrpSpPr>
            <p:cNvPr id="8" name="Group 109"/>
            <p:cNvGrpSpPr>
              <a:grpSpLocks/>
            </p:cNvGrpSpPr>
            <p:nvPr/>
          </p:nvGrpSpPr>
          <p:grpSpPr bwMode="auto">
            <a:xfrm>
              <a:off x="381000" y="1219200"/>
              <a:ext cx="1765300" cy="5194300"/>
              <a:chOff x="-80" y="929"/>
              <a:chExt cx="1112" cy="3272"/>
            </a:xfrm>
          </p:grpSpPr>
          <p:sp>
            <p:nvSpPr>
              <p:cNvPr id="9" name="Rectangle 91"/>
              <p:cNvSpPr>
                <a:spLocks noChangeArrowheads="1"/>
              </p:cNvSpPr>
              <p:nvPr/>
            </p:nvSpPr>
            <p:spPr bwMode="auto">
              <a:xfrm>
                <a:off x="-80" y="3833"/>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10</a:t>
                </a:r>
                <a:endParaRPr lang="en-NZ" sz="2800"/>
              </a:p>
            </p:txBody>
          </p:sp>
          <p:sp>
            <p:nvSpPr>
              <p:cNvPr id="10" name="Rectangle 92"/>
              <p:cNvSpPr>
                <a:spLocks noChangeArrowheads="1"/>
              </p:cNvSpPr>
              <p:nvPr/>
            </p:nvSpPr>
            <p:spPr bwMode="auto">
              <a:xfrm>
                <a:off x="-80" y="3475"/>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9</a:t>
                </a:r>
                <a:endParaRPr lang="en-NZ"/>
              </a:p>
            </p:txBody>
          </p:sp>
          <p:sp>
            <p:nvSpPr>
              <p:cNvPr id="11" name="Rectangle 93"/>
              <p:cNvSpPr>
                <a:spLocks noChangeArrowheads="1"/>
              </p:cNvSpPr>
              <p:nvPr/>
            </p:nvSpPr>
            <p:spPr bwMode="auto">
              <a:xfrm>
                <a:off x="-80" y="3107"/>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8</a:t>
                </a:r>
                <a:endParaRPr lang="en-NZ" sz="2800"/>
              </a:p>
            </p:txBody>
          </p:sp>
          <p:sp>
            <p:nvSpPr>
              <p:cNvPr id="12" name="Rectangle 94"/>
              <p:cNvSpPr>
                <a:spLocks noChangeArrowheads="1"/>
              </p:cNvSpPr>
              <p:nvPr/>
            </p:nvSpPr>
            <p:spPr bwMode="auto">
              <a:xfrm>
                <a:off x="-80" y="2749"/>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dirty="0">
                    <a:solidFill>
                      <a:srgbClr val="000000"/>
                    </a:solidFill>
                  </a:rPr>
                  <a:t>7</a:t>
                </a:r>
                <a:endParaRPr lang="en-NZ" dirty="0"/>
              </a:p>
            </p:txBody>
          </p:sp>
          <p:sp>
            <p:nvSpPr>
              <p:cNvPr id="13" name="Rectangle 95"/>
              <p:cNvSpPr>
                <a:spLocks noChangeArrowheads="1"/>
              </p:cNvSpPr>
              <p:nvPr/>
            </p:nvSpPr>
            <p:spPr bwMode="auto">
              <a:xfrm>
                <a:off x="-80" y="2381"/>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6</a:t>
                </a:r>
                <a:endParaRPr lang="en-NZ" sz="2800"/>
              </a:p>
            </p:txBody>
          </p:sp>
          <p:sp>
            <p:nvSpPr>
              <p:cNvPr id="14" name="Rectangle 96"/>
              <p:cNvSpPr>
                <a:spLocks noChangeArrowheads="1"/>
              </p:cNvSpPr>
              <p:nvPr/>
            </p:nvSpPr>
            <p:spPr bwMode="auto">
              <a:xfrm>
                <a:off x="-80" y="2023"/>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5</a:t>
                </a:r>
                <a:endParaRPr lang="en-NZ"/>
              </a:p>
            </p:txBody>
          </p:sp>
          <p:sp>
            <p:nvSpPr>
              <p:cNvPr id="15" name="Rectangle 97"/>
              <p:cNvSpPr>
                <a:spLocks noChangeArrowheads="1"/>
              </p:cNvSpPr>
              <p:nvPr/>
            </p:nvSpPr>
            <p:spPr bwMode="auto">
              <a:xfrm>
                <a:off x="-80" y="1655"/>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4</a:t>
                </a:r>
                <a:endParaRPr lang="en-NZ" sz="2800"/>
              </a:p>
            </p:txBody>
          </p:sp>
          <p:sp>
            <p:nvSpPr>
              <p:cNvPr id="16" name="Rectangle 98"/>
              <p:cNvSpPr>
                <a:spLocks noChangeArrowheads="1"/>
              </p:cNvSpPr>
              <p:nvPr/>
            </p:nvSpPr>
            <p:spPr bwMode="auto">
              <a:xfrm>
                <a:off x="-80" y="1297"/>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3</a:t>
                </a:r>
                <a:endParaRPr lang="en-NZ"/>
              </a:p>
            </p:txBody>
          </p:sp>
          <p:sp>
            <p:nvSpPr>
              <p:cNvPr id="17" name="Rectangle 99"/>
              <p:cNvSpPr>
                <a:spLocks noChangeArrowheads="1"/>
              </p:cNvSpPr>
              <p:nvPr/>
            </p:nvSpPr>
            <p:spPr bwMode="auto">
              <a:xfrm>
                <a:off x="-80" y="929"/>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dirty="0">
                    <a:solidFill>
                      <a:srgbClr val="000000"/>
                    </a:solidFill>
                  </a:rPr>
                  <a:t>2</a:t>
                </a:r>
                <a:endParaRPr lang="en-NZ" sz="2800" dirty="0"/>
              </a:p>
            </p:txBody>
          </p:sp>
          <p:sp>
            <p:nvSpPr>
              <p:cNvPr id="18" name="Rectangle 100"/>
              <p:cNvSpPr>
                <a:spLocks noChangeArrowheads="1"/>
              </p:cNvSpPr>
              <p:nvPr/>
            </p:nvSpPr>
            <p:spPr bwMode="auto">
              <a:xfrm>
                <a:off x="476" y="3833"/>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55</a:t>
                </a:r>
                <a:endParaRPr lang="en-NZ" sz="2800"/>
              </a:p>
            </p:txBody>
          </p:sp>
          <p:sp>
            <p:nvSpPr>
              <p:cNvPr id="19" name="Rectangle 101"/>
              <p:cNvSpPr>
                <a:spLocks noChangeArrowheads="1"/>
              </p:cNvSpPr>
              <p:nvPr/>
            </p:nvSpPr>
            <p:spPr bwMode="auto">
              <a:xfrm>
                <a:off x="476" y="3475"/>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34</a:t>
                </a:r>
                <a:endParaRPr lang="en-NZ"/>
              </a:p>
            </p:txBody>
          </p:sp>
          <p:sp>
            <p:nvSpPr>
              <p:cNvPr id="20" name="Rectangle 102"/>
              <p:cNvSpPr>
                <a:spLocks noChangeArrowheads="1"/>
              </p:cNvSpPr>
              <p:nvPr/>
            </p:nvSpPr>
            <p:spPr bwMode="auto">
              <a:xfrm>
                <a:off x="476" y="3107"/>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21</a:t>
                </a:r>
                <a:endParaRPr lang="en-NZ" sz="2800"/>
              </a:p>
            </p:txBody>
          </p:sp>
          <p:sp>
            <p:nvSpPr>
              <p:cNvPr id="21" name="Rectangle 103"/>
              <p:cNvSpPr>
                <a:spLocks noChangeArrowheads="1"/>
              </p:cNvSpPr>
              <p:nvPr/>
            </p:nvSpPr>
            <p:spPr bwMode="auto">
              <a:xfrm>
                <a:off x="476" y="2749"/>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13</a:t>
                </a:r>
                <a:endParaRPr lang="en-NZ"/>
              </a:p>
            </p:txBody>
          </p:sp>
          <p:sp>
            <p:nvSpPr>
              <p:cNvPr id="22" name="Rectangle 104"/>
              <p:cNvSpPr>
                <a:spLocks noChangeArrowheads="1"/>
              </p:cNvSpPr>
              <p:nvPr/>
            </p:nvSpPr>
            <p:spPr bwMode="auto">
              <a:xfrm>
                <a:off x="476" y="2381"/>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8</a:t>
                </a:r>
                <a:endParaRPr lang="en-NZ" sz="2800"/>
              </a:p>
            </p:txBody>
          </p:sp>
          <p:sp>
            <p:nvSpPr>
              <p:cNvPr id="23" name="Rectangle 105"/>
              <p:cNvSpPr>
                <a:spLocks noChangeArrowheads="1"/>
              </p:cNvSpPr>
              <p:nvPr/>
            </p:nvSpPr>
            <p:spPr bwMode="auto">
              <a:xfrm>
                <a:off x="476" y="2023"/>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5</a:t>
                </a:r>
                <a:endParaRPr lang="en-NZ"/>
              </a:p>
            </p:txBody>
          </p:sp>
          <p:sp>
            <p:nvSpPr>
              <p:cNvPr id="24" name="Rectangle 106"/>
              <p:cNvSpPr>
                <a:spLocks noChangeArrowheads="1"/>
              </p:cNvSpPr>
              <p:nvPr/>
            </p:nvSpPr>
            <p:spPr bwMode="auto">
              <a:xfrm>
                <a:off x="476" y="1655"/>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3</a:t>
                </a:r>
                <a:endParaRPr lang="en-NZ" sz="2800"/>
              </a:p>
            </p:txBody>
          </p:sp>
          <p:sp>
            <p:nvSpPr>
              <p:cNvPr id="25" name="Rectangle 107"/>
              <p:cNvSpPr>
                <a:spLocks noChangeArrowheads="1"/>
              </p:cNvSpPr>
              <p:nvPr/>
            </p:nvSpPr>
            <p:spPr bwMode="auto">
              <a:xfrm>
                <a:off x="476" y="1297"/>
                <a:ext cx="556" cy="35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700">
                    <a:solidFill>
                      <a:srgbClr val="000000"/>
                    </a:solidFill>
                  </a:rPr>
                  <a:t>2</a:t>
                </a:r>
                <a:endParaRPr lang="en-NZ"/>
              </a:p>
            </p:txBody>
          </p:sp>
          <p:sp>
            <p:nvSpPr>
              <p:cNvPr id="26" name="Rectangle 108"/>
              <p:cNvSpPr>
                <a:spLocks noChangeArrowheads="1"/>
              </p:cNvSpPr>
              <p:nvPr/>
            </p:nvSpPr>
            <p:spPr bwMode="auto">
              <a:xfrm>
                <a:off x="476" y="929"/>
                <a:ext cx="556" cy="368"/>
              </a:xfrm>
              <a:prstGeom prst="rect">
                <a:avLst/>
              </a:prstGeom>
              <a:solidFill>
                <a:schemeClr val="bg1"/>
              </a:solidFill>
              <a:ln w="12700">
                <a:solidFill>
                  <a:schemeClr val="tx1"/>
                </a:solidFill>
                <a:miter lim="800000"/>
                <a:headEnd type="none" w="sm" len="sm"/>
                <a:tailEnd type="none" w="sm" len="sm"/>
              </a:ln>
              <a:effectLst/>
            </p:spPr>
            <p:txBody>
              <a:bodyPr wrap="none" anchor="ctr"/>
              <a:lstStyle/>
              <a:p>
                <a:pPr algn="r"/>
                <a:r>
                  <a:rPr lang="en-NZ" sz="2800">
                    <a:solidFill>
                      <a:srgbClr val="000000"/>
                    </a:solidFill>
                  </a:rPr>
                  <a:t>1</a:t>
                </a:r>
                <a:endParaRPr lang="en-NZ" sz="2800"/>
              </a:p>
            </p:txBody>
          </p:sp>
        </p:grpSp>
      </p:grpSp>
      <p:sp>
        <p:nvSpPr>
          <p:cNvPr id="4" name="Slide Number Placeholder 3"/>
          <p:cNvSpPr>
            <a:spLocks noGrp="1"/>
          </p:cNvSpPr>
          <p:nvPr>
            <p:ph type="sldNum" sz="quarter" idx="4"/>
          </p:nvPr>
        </p:nvSpPr>
        <p:spPr/>
        <p:txBody>
          <a:bodyPr/>
          <a:lstStyle/>
          <a:p>
            <a:fld id="{B6F15528-21DE-4FAA-801E-634DDDAF4B2B}" type="slidenum">
              <a:rPr lang="en-US" smtClean="0"/>
              <a:pPr/>
              <a:t>5</a:t>
            </a:fld>
            <a:endParaRPr lang="en-US" dirty="0"/>
          </a:p>
        </p:txBody>
      </p:sp>
      <p:sp>
        <p:nvSpPr>
          <p:cNvPr id="45" name="Footer Placeholder 44"/>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27544418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err="1" smtClean="0">
                <a:solidFill>
                  <a:srgbClr val="00007C"/>
                </a:solidFill>
              </a:rPr>
              <a:t>Analyse</a:t>
            </a:r>
            <a:r>
              <a:rPr lang="en-US" dirty="0" smtClean="0">
                <a:solidFill>
                  <a:srgbClr val="00007C"/>
                </a:solidFill>
              </a:rPr>
              <a:t> performance</a:t>
            </a:r>
          </a:p>
          <a:p>
            <a:pPr lvl="1"/>
            <a:r>
              <a:rPr lang="en-US" dirty="0" smtClean="0">
                <a:solidFill>
                  <a:srgbClr val="00007C"/>
                </a:solidFill>
              </a:rPr>
              <a:t>How much of a given resource do we use?</a:t>
            </a:r>
          </a:p>
          <a:p>
            <a:pPr lvl="1"/>
            <a:r>
              <a:rPr lang="en-US" dirty="0" smtClean="0">
                <a:solidFill>
                  <a:srgbClr val="00007C"/>
                </a:solidFill>
              </a:rPr>
              <a:t>Space (memory)</a:t>
            </a:r>
          </a:p>
          <a:p>
            <a:pPr lvl="1"/>
            <a:r>
              <a:rPr lang="en-US" dirty="0" smtClean="0">
                <a:solidFill>
                  <a:srgbClr val="00007C"/>
                </a:solidFill>
              </a:rPr>
              <a:t>Time</a:t>
            </a:r>
          </a:p>
          <a:p>
            <a:endParaRPr lang="en-US" dirty="0" smtClean="0">
              <a:solidFill>
                <a:srgbClr val="00007C"/>
              </a:solidFill>
            </a:endParaRPr>
          </a:p>
          <a:p>
            <a:endParaRPr lang="en-US" dirty="0" smtClean="0">
              <a:solidFill>
                <a:srgbClr val="00007C"/>
              </a:solidFill>
            </a:endParaRPr>
          </a:p>
          <a:p>
            <a:r>
              <a:rPr lang="en-US" dirty="0" smtClean="0">
                <a:solidFill>
                  <a:srgbClr val="00007C"/>
                </a:solidFill>
              </a:rPr>
              <a:t>We </a:t>
            </a:r>
            <a:r>
              <a:rPr lang="en-US" dirty="0">
                <a:solidFill>
                  <a:srgbClr val="00007C"/>
                </a:solidFill>
              </a:rPr>
              <a:t>are going to be mainly interested in how long our programs take to run, as time is generally a more precious resource than space.  </a:t>
            </a:r>
          </a:p>
          <a:p>
            <a:endParaRPr lang="en-NZ" dirty="0"/>
          </a:p>
        </p:txBody>
      </p:sp>
      <p:sp>
        <p:nvSpPr>
          <p:cNvPr id="5" name="Title 4"/>
          <p:cNvSpPr>
            <a:spLocks noGrp="1"/>
          </p:cNvSpPr>
          <p:nvPr>
            <p:ph type="title"/>
          </p:nvPr>
        </p:nvSpPr>
        <p:spPr/>
        <p:txBody>
          <a:bodyPr/>
          <a:lstStyle/>
          <a:p>
            <a:r>
              <a:rPr lang="en-NZ" dirty="0" smtClean="0"/>
              <a:t>Comparing Algorithms</a:t>
            </a:r>
            <a:endParaRPr lang="en-NZ" dirty="0"/>
          </a:p>
        </p:txBody>
      </p:sp>
      <p:sp>
        <p:nvSpPr>
          <p:cNvPr id="2" name="Slide Number Placeholder 1"/>
          <p:cNvSpPr>
            <a:spLocks noGrp="1"/>
          </p:cNvSpPr>
          <p:nvPr>
            <p:ph type="sldNum" sz="quarter" idx="4"/>
          </p:nvPr>
        </p:nvSpPr>
        <p:spPr/>
        <p:txBody>
          <a:bodyPr/>
          <a:lstStyle/>
          <a:p>
            <a:fld id="{B6F15528-21DE-4FAA-801E-634DDDAF4B2B}" type="slidenum">
              <a:rPr lang="en-US" smtClean="0"/>
              <a:pPr/>
              <a:t>6</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1258855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NZ" dirty="0" smtClean="0"/>
              <a:t>Analysing time to run an algorithm</a:t>
            </a:r>
            <a:endParaRPr lang="en-NZ" dirty="0"/>
          </a:p>
        </p:txBody>
      </p:sp>
      <p:sp>
        <p:nvSpPr>
          <p:cNvPr id="4" name="Content Placeholder 3"/>
          <p:cNvSpPr>
            <a:spLocks noGrp="1"/>
          </p:cNvSpPr>
          <p:nvPr>
            <p:ph idx="1"/>
          </p:nvPr>
        </p:nvSpPr>
        <p:spPr/>
        <p:txBody>
          <a:bodyPr/>
          <a:lstStyle/>
          <a:p>
            <a:r>
              <a:rPr lang="en-NZ" dirty="0" smtClean="0"/>
              <a:t>Three considerations</a:t>
            </a:r>
          </a:p>
          <a:p>
            <a:pPr lvl="1"/>
            <a:r>
              <a:rPr lang="en-NZ" dirty="0" smtClean="0"/>
              <a:t>How are the algorithms encoded?</a:t>
            </a:r>
          </a:p>
          <a:p>
            <a:pPr lvl="1"/>
            <a:r>
              <a:rPr lang="en-NZ" dirty="0" smtClean="0"/>
              <a:t>What computer will they be running on?</a:t>
            </a:r>
          </a:p>
          <a:p>
            <a:pPr lvl="1"/>
            <a:r>
              <a:rPr lang="en-NZ" dirty="0" smtClean="0"/>
              <a:t>What data will be processed?</a:t>
            </a:r>
          </a:p>
          <a:p>
            <a:endParaRPr lang="en-NZ" dirty="0"/>
          </a:p>
          <a:p>
            <a:r>
              <a:rPr lang="en-NZ" dirty="0" smtClean="0"/>
              <a:t>Analysis should be independent of specific</a:t>
            </a:r>
          </a:p>
          <a:p>
            <a:pPr lvl="1"/>
            <a:r>
              <a:rPr lang="en-NZ" dirty="0" smtClean="0"/>
              <a:t>Coding, </a:t>
            </a:r>
          </a:p>
          <a:p>
            <a:pPr lvl="1"/>
            <a:r>
              <a:rPr lang="en-NZ" dirty="0" smtClean="0"/>
              <a:t>Computers, or </a:t>
            </a:r>
          </a:p>
          <a:p>
            <a:pPr lvl="1"/>
            <a:r>
              <a:rPr lang="en-NZ" dirty="0" smtClean="0"/>
              <a:t>Data</a:t>
            </a:r>
          </a:p>
          <a:p>
            <a:pPr lvl="1"/>
            <a:endParaRPr lang="en-NZ" dirty="0" smtClean="0"/>
          </a:p>
          <a:p>
            <a:r>
              <a:rPr lang="en-NZ" dirty="0" smtClean="0"/>
              <a:t>How do we do it?</a:t>
            </a:r>
            <a:endParaRPr lang="en-NZ" dirty="0"/>
          </a:p>
          <a:p>
            <a:pPr lvl="1"/>
            <a:r>
              <a:rPr lang="en-NZ" dirty="0" smtClean="0"/>
              <a:t>Count the number of basic operations and generalise the count</a:t>
            </a:r>
            <a:endParaRPr lang="en-NZ" dirty="0"/>
          </a:p>
        </p:txBody>
      </p:sp>
      <p:sp>
        <p:nvSpPr>
          <p:cNvPr id="5" name="Slide Number Placeholder 4"/>
          <p:cNvSpPr>
            <a:spLocks noGrp="1"/>
          </p:cNvSpPr>
          <p:nvPr>
            <p:ph type="sldNum" sz="quarter" idx="4"/>
          </p:nvPr>
        </p:nvSpPr>
        <p:spPr/>
        <p:txBody>
          <a:bodyPr/>
          <a:lstStyle/>
          <a:p>
            <a:fld id="{B6F15528-21DE-4FAA-801E-634DDDAF4B2B}" type="slidenum">
              <a:rPr lang="en-US" smtClean="0"/>
              <a:pPr/>
              <a:t>7</a:t>
            </a:fld>
            <a:endParaRPr lang="en-US" dirty="0"/>
          </a:p>
        </p:txBody>
      </p:sp>
      <p:sp>
        <p:nvSpPr>
          <p:cNvPr id="6" name="Footer Placeholder 5"/>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41750931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Sum the first 10 element of a list</a:t>
            </a:r>
            <a:endParaRPr lang="en-NZ" dirty="0"/>
          </a:p>
        </p:txBody>
      </p:sp>
      <p:sp>
        <p:nvSpPr>
          <p:cNvPr id="3" name="Title 2"/>
          <p:cNvSpPr>
            <a:spLocks noGrp="1"/>
          </p:cNvSpPr>
          <p:nvPr>
            <p:ph type="title"/>
          </p:nvPr>
        </p:nvSpPr>
        <p:spPr/>
        <p:txBody>
          <a:bodyPr/>
          <a:lstStyle/>
          <a:p>
            <a:r>
              <a:rPr lang="en-NZ" dirty="0" smtClean="0"/>
              <a:t>Example</a:t>
            </a:r>
            <a:endParaRPr lang="en-NZ" dirty="0"/>
          </a:p>
        </p:txBody>
      </p:sp>
      <p:sp>
        <p:nvSpPr>
          <p:cNvPr id="5" name="Rectangle 4"/>
          <p:cNvSpPr/>
          <p:nvPr/>
        </p:nvSpPr>
        <p:spPr>
          <a:xfrm>
            <a:off x="381000" y="2057400"/>
            <a:ext cx="4572000" cy="2308324"/>
          </a:xfrm>
          <a:prstGeom prst="rect">
            <a:avLst/>
          </a:prstGeom>
          <a:solidFill>
            <a:schemeClr val="tx2">
              <a:lumMod val="40000"/>
              <a:lumOff val="60000"/>
            </a:schemeClr>
          </a:solidFill>
        </p:spPr>
        <p:txBody>
          <a:bodyPr>
            <a:spAutoFit/>
          </a:bodyPr>
          <a:lstStyle/>
          <a:p>
            <a:pPr defTabSz="895350">
              <a:tabLst>
                <a:tab pos="295275" algn="l"/>
                <a:tab pos="601663" algn="l"/>
              </a:tabLst>
            </a:pPr>
            <a:r>
              <a:rPr lang="en-US" dirty="0" err="1"/>
              <a:t>def</a:t>
            </a:r>
            <a:r>
              <a:rPr lang="en-US" dirty="0"/>
              <a:t> count_operations1(items):</a:t>
            </a:r>
          </a:p>
          <a:p>
            <a:pPr defTabSz="895350">
              <a:tabLst>
                <a:tab pos="295275" algn="l"/>
                <a:tab pos="601663" algn="l"/>
              </a:tabLst>
            </a:pPr>
            <a:r>
              <a:rPr lang="en-US" dirty="0"/>
              <a:t>	sum = 0</a:t>
            </a:r>
          </a:p>
          <a:p>
            <a:pPr defTabSz="895350">
              <a:tabLst>
                <a:tab pos="295275" algn="l"/>
                <a:tab pos="601663" algn="l"/>
              </a:tabLst>
            </a:pPr>
            <a:r>
              <a:rPr lang="en-US" dirty="0"/>
              <a:t>	index = 0</a:t>
            </a:r>
          </a:p>
          <a:p>
            <a:pPr defTabSz="895350">
              <a:tabLst>
                <a:tab pos="295275" algn="l"/>
                <a:tab pos="601663" algn="l"/>
              </a:tabLst>
            </a:pPr>
            <a:r>
              <a:rPr lang="en-US" dirty="0"/>
              <a:t>	while index &lt; 10: </a:t>
            </a:r>
          </a:p>
          <a:p>
            <a:pPr defTabSz="895350">
              <a:tabLst>
                <a:tab pos="295275" algn="l"/>
                <a:tab pos="601663" algn="l"/>
              </a:tabLst>
            </a:pPr>
            <a:r>
              <a:rPr lang="en-US" dirty="0"/>
              <a:t>		sum = sum + items[index]</a:t>
            </a:r>
          </a:p>
          <a:p>
            <a:pPr defTabSz="895350">
              <a:tabLst>
                <a:tab pos="295275" algn="l"/>
                <a:tab pos="601663" algn="l"/>
              </a:tabLst>
            </a:pPr>
            <a:r>
              <a:rPr lang="en-US" dirty="0"/>
              <a:t>		index += 1</a:t>
            </a:r>
          </a:p>
          <a:p>
            <a:pPr defTabSz="895350">
              <a:tabLst>
                <a:tab pos="295275" algn="l"/>
                <a:tab pos="601663" algn="l"/>
              </a:tabLst>
            </a:pPr>
            <a:endParaRPr lang="en-US" dirty="0"/>
          </a:p>
          <a:p>
            <a:pPr defTabSz="895350">
              <a:tabLst>
                <a:tab pos="295275" algn="l"/>
                <a:tab pos="601663" algn="l"/>
              </a:tabLst>
            </a:pPr>
            <a:r>
              <a:rPr lang="en-US" dirty="0"/>
              <a:t>	return sum</a:t>
            </a:r>
          </a:p>
        </p:txBody>
      </p:sp>
      <p:sp>
        <p:nvSpPr>
          <p:cNvPr id="6" name="Rectangle 5"/>
          <p:cNvSpPr/>
          <p:nvPr/>
        </p:nvSpPr>
        <p:spPr>
          <a:xfrm>
            <a:off x="5105400" y="2057400"/>
            <a:ext cx="1828800" cy="2862322"/>
          </a:xfrm>
          <a:prstGeom prst="rect">
            <a:avLst/>
          </a:prstGeom>
          <a:noFill/>
        </p:spPr>
        <p:txBody>
          <a:bodyPr wrap="square">
            <a:spAutoFit/>
          </a:bodyPr>
          <a:lstStyle/>
          <a:p>
            <a:pPr defTabSz="895350">
              <a:tabLst>
                <a:tab pos="295275" algn="l"/>
                <a:tab pos="601663" algn="l"/>
              </a:tabLst>
            </a:pPr>
            <a:endParaRPr lang="en-US" dirty="0" err="1" smtClean="0"/>
          </a:p>
          <a:p>
            <a:pPr defTabSz="895350">
              <a:tabLst>
                <a:tab pos="295275" algn="l"/>
                <a:tab pos="601663" algn="l"/>
              </a:tabLst>
            </a:pPr>
            <a:r>
              <a:rPr lang="en-US" dirty="0" smtClean="0"/>
              <a:t>1 assignment</a:t>
            </a:r>
          </a:p>
          <a:p>
            <a:pPr defTabSz="895350">
              <a:tabLst>
                <a:tab pos="295275" algn="l"/>
                <a:tab pos="601663" algn="l"/>
              </a:tabLst>
            </a:pPr>
            <a:r>
              <a:rPr lang="en-US" dirty="0" smtClean="0"/>
              <a:t>1 assignment</a:t>
            </a:r>
          </a:p>
          <a:p>
            <a:pPr defTabSz="895350">
              <a:tabLst>
                <a:tab pos="295275" algn="l"/>
                <a:tab pos="601663" algn="l"/>
              </a:tabLst>
            </a:pPr>
            <a:r>
              <a:rPr lang="en-US" dirty="0" smtClean="0"/>
              <a:t>11 comparisons</a:t>
            </a:r>
          </a:p>
          <a:p>
            <a:pPr defTabSz="895350">
              <a:tabLst>
                <a:tab pos="295275" algn="l"/>
                <a:tab pos="601663" algn="l"/>
              </a:tabLst>
            </a:pPr>
            <a:r>
              <a:rPr lang="en-US" dirty="0" smtClean="0"/>
              <a:t>10 assignments</a:t>
            </a:r>
          </a:p>
          <a:p>
            <a:pPr defTabSz="895350">
              <a:tabLst>
                <a:tab pos="295275" algn="l"/>
                <a:tab pos="601663" algn="l"/>
              </a:tabLst>
            </a:pPr>
            <a:r>
              <a:rPr lang="en-US" dirty="0" smtClean="0"/>
              <a:t>10 assignments</a:t>
            </a:r>
          </a:p>
          <a:p>
            <a:pPr defTabSz="895350">
              <a:tabLst>
                <a:tab pos="295275" algn="l"/>
                <a:tab pos="601663" algn="l"/>
              </a:tabLst>
            </a:pPr>
            <a:endParaRPr lang="en-US" dirty="0"/>
          </a:p>
          <a:p>
            <a:pPr defTabSz="895350">
              <a:tabLst>
                <a:tab pos="295275" algn="l"/>
                <a:tab pos="601663" algn="l"/>
              </a:tabLst>
            </a:pPr>
            <a:r>
              <a:rPr lang="en-US" dirty="0" smtClean="0"/>
              <a:t>1 return</a:t>
            </a:r>
          </a:p>
          <a:p>
            <a:pPr defTabSz="895350">
              <a:tabLst>
                <a:tab pos="295275" algn="l"/>
                <a:tab pos="601663" algn="l"/>
              </a:tabLst>
            </a:pPr>
            <a:endParaRPr lang="en-US" dirty="0"/>
          </a:p>
          <a:p>
            <a:pPr defTabSz="895350">
              <a:tabLst>
                <a:tab pos="295275" algn="l"/>
                <a:tab pos="601663" algn="l"/>
              </a:tabLst>
            </a:pPr>
            <a:r>
              <a:rPr lang="en-US" dirty="0" smtClean="0"/>
              <a:t>Total: 34</a:t>
            </a:r>
            <a:endParaRPr lang="en-US" dirty="0"/>
          </a:p>
        </p:txBody>
      </p:sp>
      <p:sp>
        <p:nvSpPr>
          <p:cNvPr id="7" name="Slide Number Placeholder 6"/>
          <p:cNvSpPr>
            <a:spLocks noGrp="1"/>
          </p:cNvSpPr>
          <p:nvPr>
            <p:ph type="sldNum" sz="quarter" idx="4"/>
          </p:nvPr>
        </p:nvSpPr>
        <p:spPr/>
        <p:txBody>
          <a:bodyPr/>
          <a:lstStyle/>
          <a:p>
            <a:fld id="{B6F15528-21DE-4FAA-801E-634DDDAF4B2B}" type="slidenum">
              <a:rPr lang="en-US" smtClean="0"/>
              <a:pPr/>
              <a:t>8</a:t>
            </a:fld>
            <a:endParaRPr lang="en-US" dirty="0"/>
          </a:p>
        </p:txBody>
      </p:sp>
      <p:sp>
        <p:nvSpPr>
          <p:cNvPr id="8" name="Footer Placeholder 7"/>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3359618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NZ" dirty="0" smtClean="0"/>
              <a:t>Sum the elements in a list</a:t>
            </a:r>
          </a:p>
          <a:p>
            <a:endParaRPr lang="en-NZ" dirty="0"/>
          </a:p>
          <a:p>
            <a:endParaRPr lang="en-NZ" dirty="0" smtClean="0"/>
          </a:p>
          <a:p>
            <a:endParaRPr lang="en-NZ" dirty="0"/>
          </a:p>
          <a:p>
            <a:endParaRPr lang="en-NZ" dirty="0" smtClean="0"/>
          </a:p>
          <a:p>
            <a:endParaRPr lang="en-NZ" dirty="0"/>
          </a:p>
          <a:p>
            <a:endParaRPr lang="en-NZ" dirty="0" smtClean="0"/>
          </a:p>
          <a:p>
            <a:endParaRPr lang="en-NZ" dirty="0"/>
          </a:p>
          <a:p>
            <a:endParaRPr lang="en-NZ" dirty="0" smtClean="0"/>
          </a:p>
          <a:p>
            <a:endParaRPr lang="en-NZ" dirty="0"/>
          </a:p>
          <a:p>
            <a:r>
              <a:rPr lang="en-NZ" dirty="0" smtClean="0"/>
              <a:t>We express the time as a function of </a:t>
            </a:r>
            <a:r>
              <a:rPr lang="en-NZ" b="1" dirty="0" smtClean="0"/>
              <a:t>problem size</a:t>
            </a:r>
            <a:endParaRPr lang="en-NZ" b="1" dirty="0"/>
          </a:p>
        </p:txBody>
      </p:sp>
      <p:sp>
        <p:nvSpPr>
          <p:cNvPr id="3" name="Title 2"/>
          <p:cNvSpPr>
            <a:spLocks noGrp="1"/>
          </p:cNvSpPr>
          <p:nvPr>
            <p:ph type="title"/>
          </p:nvPr>
        </p:nvSpPr>
        <p:spPr/>
        <p:txBody>
          <a:bodyPr/>
          <a:lstStyle/>
          <a:p>
            <a:r>
              <a:rPr lang="en-NZ" dirty="0" smtClean="0"/>
              <a:t>Example</a:t>
            </a:r>
            <a:endParaRPr lang="en-NZ" dirty="0"/>
          </a:p>
        </p:txBody>
      </p:sp>
      <p:sp>
        <p:nvSpPr>
          <p:cNvPr id="5" name="Rectangle 4"/>
          <p:cNvSpPr/>
          <p:nvPr/>
        </p:nvSpPr>
        <p:spPr>
          <a:xfrm>
            <a:off x="381000" y="2057400"/>
            <a:ext cx="4572000" cy="2308324"/>
          </a:xfrm>
          <a:prstGeom prst="rect">
            <a:avLst/>
          </a:prstGeom>
          <a:solidFill>
            <a:schemeClr val="tx2">
              <a:lumMod val="40000"/>
              <a:lumOff val="60000"/>
            </a:schemeClr>
          </a:solidFill>
        </p:spPr>
        <p:txBody>
          <a:bodyPr>
            <a:spAutoFit/>
          </a:bodyPr>
          <a:lstStyle/>
          <a:p>
            <a:pPr defTabSz="895350">
              <a:tabLst>
                <a:tab pos="295275" algn="l"/>
                <a:tab pos="601663" algn="l"/>
              </a:tabLst>
            </a:pPr>
            <a:r>
              <a:rPr lang="en-US" dirty="0" err="1"/>
              <a:t>def</a:t>
            </a:r>
            <a:r>
              <a:rPr lang="en-US" dirty="0"/>
              <a:t> </a:t>
            </a:r>
            <a:r>
              <a:rPr lang="en-US" dirty="0" smtClean="0"/>
              <a:t>count_operations2(items</a:t>
            </a:r>
            <a:r>
              <a:rPr lang="en-US" dirty="0"/>
              <a:t>):</a:t>
            </a:r>
          </a:p>
          <a:p>
            <a:pPr defTabSz="895350">
              <a:tabLst>
                <a:tab pos="295275" algn="l"/>
                <a:tab pos="601663" algn="l"/>
              </a:tabLst>
            </a:pPr>
            <a:r>
              <a:rPr lang="en-US" dirty="0"/>
              <a:t>	sum = 0</a:t>
            </a:r>
          </a:p>
          <a:p>
            <a:pPr defTabSz="895350">
              <a:tabLst>
                <a:tab pos="295275" algn="l"/>
                <a:tab pos="601663" algn="l"/>
              </a:tabLst>
            </a:pPr>
            <a:r>
              <a:rPr lang="en-US" dirty="0"/>
              <a:t>	index = 0</a:t>
            </a:r>
          </a:p>
          <a:p>
            <a:pPr defTabSz="895350">
              <a:tabLst>
                <a:tab pos="295275" algn="l"/>
                <a:tab pos="601663" algn="l"/>
              </a:tabLst>
            </a:pPr>
            <a:r>
              <a:rPr lang="en-US" dirty="0"/>
              <a:t>	while index &lt; </a:t>
            </a:r>
            <a:r>
              <a:rPr lang="en-US" dirty="0" err="1" smtClean="0"/>
              <a:t>len</a:t>
            </a:r>
            <a:r>
              <a:rPr lang="en-US" dirty="0" smtClean="0"/>
              <a:t>(items): </a:t>
            </a:r>
            <a:endParaRPr lang="en-US" dirty="0"/>
          </a:p>
          <a:p>
            <a:pPr defTabSz="895350">
              <a:tabLst>
                <a:tab pos="295275" algn="l"/>
                <a:tab pos="601663" algn="l"/>
              </a:tabLst>
            </a:pPr>
            <a:r>
              <a:rPr lang="en-US" dirty="0"/>
              <a:t>		sum = sum + items[index]</a:t>
            </a:r>
          </a:p>
          <a:p>
            <a:pPr defTabSz="895350">
              <a:tabLst>
                <a:tab pos="295275" algn="l"/>
                <a:tab pos="601663" algn="l"/>
              </a:tabLst>
            </a:pPr>
            <a:r>
              <a:rPr lang="en-US" dirty="0"/>
              <a:t>		index += 1</a:t>
            </a:r>
          </a:p>
          <a:p>
            <a:pPr defTabSz="895350">
              <a:tabLst>
                <a:tab pos="295275" algn="l"/>
                <a:tab pos="601663" algn="l"/>
              </a:tabLst>
            </a:pPr>
            <a:endParaRPr lang="en-US" dirty="0"/>
          </a:p>
          <a:p>
            <a:pPr defTabSz="895350">
              <a:tabLst>
                <a:tab pos="295275" algn="l"/>
                <a:tab pos="601663" algn="l"/>
              </a:tabLst>
            </a:pPr>
            <a:r>
              <a:rPr lang="en-US" dirty="0"/>
              <a:t>	return sum</a:t>
            </a:r>
          </a:p>
        </p:txBody>
      </p:sp>
      <p:sp>
        <p:nvSpPr>
          <p:cNvPr id="6" name="Rectangle 5"/>
          <p:cNvSpPr/>
          <p:nvPr/>
        </p:nvSpPr>
        <p:spPr>
          <a:xfrm>
            <a:off x="5105400" y="2057400"/>
            <a:ext cx="2057400" cy="2862322"/>
          </a:xfrm>
          <a:prstGeom prst="rect">
            <a:avLst/>
          </a:prstGeom>
          <a:noFill/>
        </p:spPr>
        <p:txBody>
          <a:bodyPr wrap="square">
            <a:spAutoFit/>
          </a:bodyPr>
          <a:lstStyle/>
          <a:p>
            <a:pPr defTabSz="895350">
              <a:tabLst>
                <a:tab pos="295275" algn="l"/>
                <a:tab pos="601663" algn="l"/>
              </a:tabLst>
            </a:pPr>
            <a:endParaRPr lang="en-US" dirty="0" err="1" smtClean="0"/>
          </a:p>
          <a:p>
            <a:pPr defTabSz="895350">
              <a:tabLst>
                <a:tab pos="295275" algn="l"/>
                <a:tab pos="601663" algn="l"/>
              </a:tabLst>
            </a:pPr>
            <a:r>
              <a:rPr lang="en-US" dirty="0" smtClean="0"/>
              <a:t>1 assignment</a:t>
            </a:r>
          </a:p>
          <a:p>
            <a:pPr defTabSz="895350">
              <a:tabLst>
                <a:tab pos="295275" algn="l"/>
                <a:tab pos="601663" algn="l"/>
              </a:tabLst>
            </a:pPr>
            <a:r>
              <a:rPr lang="en-US" dirty="0" smtClean="0"/>
              <a:t>1 assignment</a:t>
            </a:r>
          </a:p>
          <a:p>
            <a:pPr defTabSz="895350">
              <a:tabLst>
                <a:tab pos="295275" algn="l"/>
                <a:tab pos="601663" algn="l"/>
              </a:tabLst>
            </a:pPr>
            <a:r>
              <a:rPr lang="en-US" dirty="0" smtClean="0"/>
              <a:t>N + 1 comparisons</a:t>
            </a:r>
          </a:p>
          <a:p>
            <a:pPr defTabSz="895350">
              <a:tabLst>
                <a:tab pos="295275" algn="l"/>
                <a:tab pos="601663" algn="l"/>
              </a:tabLst>
            </a:pPr>
            <a:r>
              <a:rPr lang="en-US" dirty="0" smtClean="0"/>
              <a:t>N assignments</a:t>
            </a:r>
          </a:p>
          <a:p>
            <a:pPr defTabSz="895350">
              <a:tabLst>
                <a:tab pos="295275" algn="l"/>
                <a:tab pos="601663" algn="l"/>
              </a:tabLst>
            </a:pPr>
            <a:r>
              <a:rPr lang="en-US" dirty="0" smtClean="0"/>
              <a:t>N assignments</a:t>
            </a:r>
          </a:p>
          <a:p>
            <a:pPr defTabSz="895350">
              <a:tabLst>
                <a:tab pos="295275" algn="l"/>
                <a:tab pos="601663" algn="l"/>
              </a:tabLst>
            </a:pPr>
            <a:endParaRPr lang="en-US" dirty="0"/>
          </a:p>
          <a:p>
            <a:pPr defTabSz="895350">
              <a:tabLst>
                <a:tab pos="295275" algn="l"/>
                <a:tab pos="601663" algn="l"/>
              </a:tabLst>
            </a:pPr>
            <a:r>
              <a:rPr lang="en-US" dirty="0" smtClean="0"/>
              <a:t>1 return</a:t>
            </a:r>
          </a:p>
          <a:p>
            <a:pPr defTabSz="895350">
              <a:tabLst>
                <a:tab pos="295275" algn="l"/>
                <a:tab pos="601663" algn="l"/>
              </a:tabLst>
            </a:pPr>
            <a:endParaRPr lang="en-US" dirty="0"/>
          </a:p>
          <a:p>
            <a:pPr defTabSz="895350">
              <a:tabLst>
                <a:tab pos="295275" algn="l"/>
                <a:tab pos="601663" algn="l"/>
              </a:tabLst>
            </a:pPr>
            <a:r>
              <a:rPr lang="en-US" dirty="0" smtClean="0"/>
              <a:t>Total: 3n + 5</a:t>
            </a:r>
            <a:endParaRPr lang="en-US" dirty="0"/>
          </a:p>
        </p:txBody>
      </p:sp>
      <p:sp>
        <p:nvSpPr>
          <p:cNvPr id="7" name="Slide Number Placeholder 6"/>
          <p:cNvSpPr>
            <a:spLocks noGrp="1"/>
          </p:cNvSpPr>
          <p:nvPr>
            <p:ph type="sldNum" sz="quarter" idx="4"/>
          </p:nvPr>
        </p:nvSpPr>
        <p:spPr/>
        <p:txBody>
          <a:bodyPr/>
          <a:lstStyle/>
          <a:p>
            <a:fld id="{B6F15528-21DE-4FAA-801E-634DDDAF4B2B}" type="slidenum">
              <a:rPr lang="en-US" smtClean="0"/>
              <a:pPr/>
              <a:t>9</a:t>
            </a:fld>
            <a:endParaRPr lang="en-US" dirty="0"/>
          </a:p>
        </p:txBody>
      </p:sp>
      <p:sp>
        <p:nvSpPr>
          <p:cNvPr id="8" name="Footer Placeholder 7"/>
          <p:cNvSpPr>
            <a:spLocks noGrp="1"/>
          </p:cNvSpPr>
          <p:nvPr>
            <p:ph type="ftr" sz="quarter" idx="3"/>
          </p:nvPr>
        </p:nvSpPr>
        <p:spPr/>
        <p:txBody>
          <a:bodyPr/>
          <a:lstStyle/>
          <a:p>
            <a:r>
              <a:rPr lang="en-US" smtClean="0"/>
              <a:t>COMPSCI 107 - Computer Science Fundamentals</a:t>
            </a:r>
            <a:endParaRPr lang="en-US" dirty="0"/>
          </a:p>
        </p:txBody>
      </p:sp>
    </p:spTree>
    <p:custDataLst>
      <p:tags r:id="rId1"/>
    </p:custDataLst>
    <p:extLst>
      <p:ext uri="{BB962C8B-B14F-4D97-AF65-F5344CB8AC3E}">
        <p14:creationId xmlns:p14="http://schemas.microsoft.com/office/powerpoint/2010/main" val="419941740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15131</TotalTime>
  <Words>2751</Words>
  <Application>Microsoft Office PowerPoint</Application>
  <PresentationFormat>On-screen Show (4:3)</PresentationFormat>
  <Paragraphs>625</Paragraphs>
  <Slides>39</Slides>
  <Notes>17</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Composite</vt:lpstr>
      <vt:lpstr>COMPSCI 107 Computer Science Fundamentals</vt:lpstr>
      <vt:lpstr>Fibonacci numbers</vt:lpstr>
      <vt:lpstr>Question</vt:lpstr>
      <vt:lpstr>Empirical testing</vt:lpstr>
      <vt:lpstr>Fibonacci numbers</vt:lpstr>
      <vt:lpstr>Comparing Algorithms</vt:lpstr>
      <vt:lpstr>Analysing time to run an algorithm</vt:lpstr>
      <vt:lpstr>Example</vt:lpstr>
      <vt:lpstr>Example</vt:lpstr>
      <vt:lpstr>Exercise</vt:lpstr>
      <vt:lpstr>Exercise</vt:lpstr>
      <vt:lpstr>Efficiency – we care most about scalability</vt:lpstr>
      <vt:lpstr>Growth rates of common time-complexity functions</vt:lpstr>
      <vt:lpstr>Describing time-complexity</vt:lpstr>
      <vt:lpstr>Ignore constant factors</vt:lpstr>
      <vt:lpstr>Big-O</vt:lpstr>
      <vt:lpstr>Common big-O functions</vt:lpstr>
      <vt:lpstr>Comparison of Growth Rates</vt:lpstr>
      <vt:lpstr>Comparison of Growth Rates</vt:lpstr>
      <vt:lpstr>Properties of Big O</vt:lpstr>
      <vt:lpstr>Properties of Big O</vt:lpstr>
      <vt:lpstr>Properties of Big O</vt:lpstr>
      <vt:lpstr>Exercise</vt:lpstr>
      <vt:lpstr>Worst-case and average-case analyses</vt:lpstr>
      <vt:lpstr>Exercise</vt:lpstr>
      <vt:lpstr>Exercise</vt:lpstr>
      <vt:lpstr>Exercise</vt:lpstr>
      <vt:lpstr>Exercise</vt:lpstr>
      <vt:lpstr>Exercise</vt:lpstr>
      <vt:lpstr>Exercise</vt:lpstr>
      <vt:lpstr>Exercise</vt:lpstr>
      <vt:lpstr>Exercise</vt:lpstr>
      <vt:lpstr>Exercise</vt:lpstr>
      <vt:lpstr>Exercise</vt:lpstr>
      <vt:lpstr>Exercise</vt:lpstr>
      <vt:lpstr>Exercise</vt:lpstr>
      <vt:lpstr>Challenge Question</vt:lpstr>
      <vt:lpstr>Challenge Question</vt:lpstr>
      <vt:lpstr>ChallengeQuestion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Engineering 250</dc:title>
  <dc:creator>Andrew Luxton-Reilly</dc:creator>
  <cp:lastModifiedBy>Andrew Luxton-Reilly</cp:lastModifiedBy>
  <cp:revision>170</cp:revision>
  <cp:lastPrinted>2014-07-24T22:32:59Z</cp:lastPrinted>
  <dcterms:created xsi:type="dcterms:W3CDTF">2006-08-16T00:00:00Z</dcterms:created>
  <dcterms:modified xsi:type="dcterms:W3CDTF">2015-03-25T01:43:08Z</dcterms:modified>
</cp:coreProperties>
</file>