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0"/>
  </p:notesMasterIdLst>
  <p:handoutMasterIdLst>
    <p:handoutMasterId r:id="rId31"/>
  </p:handoutMasterIdLst>
  <p:sldIdLst>
    <p:sldId id="394" r:id="rId2"/>
    <p:sldId id="395" r:id="rId3"/>
    <p:sldId id="396" r:id="rId4"/>
    <p:sldId id="397" r:id="rId5"/>
    <p:sldId id="381" r:id="rId6"/>
    <p:sldId id="375" r:id="rId7"/>
    <p:sldId id="376" r:id="rId8"/>
    <p:sldId id="380" r:id="rId9"/>
    <p:sldId id="378" r:id="rId10"/>
    <p:sldId id="350" r:id="rId11"/>
    <p:sldId id="351" r:id="rId12"/>
    <p:sldId id="352" r:id="rId13"/>
    <p:sldId id="353" r:id="rId14"/>
    <p:sldId id="354" r:id="rId15"/>
    <p:sldId id="382" r:id="rId16"/>
    <p:sldId id="383" r:id="rId17"/>
    <p:sldId id="355" r:id="rId18"/>
    <p:sldId id="356" r:id="rId19"/>
    <p:sldId id="384" r:id="rId20"/>
    <p:sldId id="385" r:id="rId21"/>
    <p:sldId id="386" r:id="rId22"/>
    <p:sldId id="387" r:id="rId23"/>
    <p:sldId id="388" r:id="rId24"/>
    <p:sldId id="389" r:id="rId25"/>
    <p:sldId id="390" r:id="rId26"/>
    <p:sldId id="391" r:id="rId27"/>
    <p:sldId id="392" r:id="rId28"/>
    <p:sldId id="393" r:id="rId2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516" autoAdjust="0"/>
  </p:normalViewPr>
  <p:slideViewPr>
    <p:cSldViewPr>
      <p:cViewPr varScale="1">
        <p:scale>
          <a:sx n="59" d="100"/>
          <a:sy n="59" d="100"/>
        </p:scale>
        <p:origin x="-11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20/03/2015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20/03/2015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649B1467-7752-449E-9757-B45823500D62}" type="datetime1">
              <a:rPr lang="en-US" smtClean="0"/>
              <a:t>3/20/2015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A4B3-7D5D-4BD5-B067-B8A342BBB22C}" type="datetime1">
              <a:rPr lang="en-US" smtClean="0"/>
              <a:t>3/20/2015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F620F-6D5F-46A7-9105-F546006F08BC}" type="datetime1">
              <a:rPr lang="en-US" smtClean="0"/>
              <a:t>3/20/2015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3D1EC2-342D-449C-BBE1-BEDD26C4A486}" type="datetime1">
              <a:rPr lang="en-US" smtClean="0"/>
              <a:t>3/20/2015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0D5A0C35-B64C-422C-B048-A99CDD2D3CF4}" type="datetime1">
              <a:rPr lang="en-US" smtClean="0"/>
              <a:t>3/20/2015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F8D67-34E5-4E98-89E9-1716535F0BE8}" type="datetime1">
              <a:rPr lang="en-US" smtClean="0"/>
              <a:t>3/20/2015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42444-CB3F-47E8-B0FF-4524B066E4FE}" type="datetime1">
              <a:rPr lang="en-US" smtClean="0"/>
              <a:t>3/20/2015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A0CA1-867A-4988-B9E2-856A93F59F96}" type="datetime1">
              <a:rPr lang="en-US" smtClean="0"/>
              <a:t>3/20/2015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4CC8A-06DF-4828-9C4F-A475AFEEDF27}" type="datetime1">
              <a:rPr lang="en-US" smtClean="0"/>
              <a:t>3/20/2015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33034-E67C-4218-BD84-B57CDA4886AC}" type="datetime1">
              <a:rPr lang="en-US" smtClean="0"/>
              <a:t>3/20/2015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11DA0-F1D6-4E98-AD09-715FC654AD0B}" type="datetime1">
              <a:rPr lang="en-US" smtClean="0"/>
              <a:t>3/20/2015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79CBB97-651D-47F0-8D15-2673176EF5A8}" type="datetime1">
              <a:rPr lang="en-US" smtClean="0"/>
              <a:t>3/20/2015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smtClean="0"/>
              <a:t>Lecture 09 </a:t>
            </a:r>
            <a:r>
              <a:rPr lang="en-NZ" dirty="0" smtClean="0"/>
              <a:t>– Classes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378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class to represent fractions in Python</a:t>
            </a:r>
          </a:p>
          <a:p>
            <a:pPr lvl="1"/>
            <a:r>
              <a:rPr lang="en-US" dirty="0" smtClean="0"/>
              <a:t>create a fraction</a:t>
            </a:r>
          </a:p>
          <a:p>
            <a:pPr lvl="1"/>
            <a:r>
              <a:rPr lang="en-US" dirty="0" smtClean="0"/>
              <a:t>add</a:t>
            </a:r>
          </a:p>
          <a:p>
            <a:pPr lvl="1"/>
            <a:r>
              <a:rPr lang="en-US" dirty="0" smtClean="0"/>
              <a:t>subtract</a:t>
            </a:r>
          </a:p>
          <a:p>
            <a:pPr lvl="1"/>
            <a:r>
              <a:rPr lang="en-US" dirty="0" smtClean="0"/>
              <a:t>multiply</a:t>
            </a:r>
          </a:p>
          <a:p>
            <a:pPr lvl="1"/>
            <a:r>
              <a:rPr lang="en-US" dirty="0" smtClean="0"/>
              <a:t>divide</a:t>
            </a:r>
          </a:p>
          <a:p>
            <a:pPr lvl="1"/>
            <a:r>
              <a:rPr lang="en-US" dirty="0" smtClean="0"/>
              <a:t>text representation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Fractions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676400" y="4038600"/>
            <a:ext cx="5984541" cy="1569660"/>
            <a:chOff x="1828800" y="1600200"/>
            <a:chExt cx="5984541" cy="1569660"/>
          </a:xfrm>
        </p:grpSpPr>
        <p:sp>
          <p:nvSpPr>
            <p:cNvPr id="7" name="TextBox 6"/>
            <p:cNvSpPr txBox="1"/>
            <p:nvPr/>
          </p:nvSpPr>
          <p:spPr>
            <a:xfrm>
              <a:off x="3810000" y="1600200"/>
              <a:ext cx="18288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600" dirty="0" smtClean="0"/>
                <a:t>½</a:t>
              </a:r>
              <a:endParaRPr lang="en-US" sz="9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828800" y="2133600"/>
              <a:ext cx="11977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numerator</a:t>
              </a:r>
              <a:endParaRPr lang="en-US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>
              <a:off x="3048000" y="2362200"/>
              <a:ext cx="12192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6400800" y="2438400"/>
              <a:ext cx="14125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denominator</a:t>
              </a:r>
              <a:endParaRPr lang="en-US" dirty="0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257800" y="2667000"/>
              <a:ext cx="1143000" cy="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3121536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of objects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5867400" y="1219200"/>
            <a:ext cx="2743200" cy="2590800"/>
            <a:chOff x="6172200" y="1219200"/>
            <a:chExt cx="2743200" cy="2590800"/>
          </a:xfrm>
        </p:grpSpPr>
        <p:sp>
          <p:nvSpPr>
            <p:cNvPr id="6" name="Oval 5"/>
            <p:cNvSpPr/>
            <p:nvPr/>
          </p:nvSpPr>
          <p:spPr>
            <a:xfrm>
              <a:off x="6172200" y="1219200"/>
              <a:ext cx="2743200" cy="2590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10400" y="3276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methods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6781800" y="1752600"/>
              <a:ext cx="1524000" cy="1524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216295" y="1840468"/>
              <a:ext cx="655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state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086600" y="2240578"/>
              <a:ext cx="564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num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86600" y="2697778"/>
              <a:ext cx="510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den:</a:t>
              </a:r>
              <a:endParaRPr lang="en-US" sz="14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00" y="22098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7</a:t>
              </a:r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620000" y="26670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/>
                <a:t>8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352800" y="3886200"/>
            <a:ext cx="2743200" cy="2590800"/>
            <a:chOff x="6172200" y="1219200"/>
            <a:chExt cx="2743200" cy="2590800"/>
          </a:xfrm>
        </p:grpSpPr>
        <p:sp>
          <p:nvSpPr>
            <p:cNvPr id="16" name="Oval 15"/>
            <p:cNvSpPr/>
            <p:nvPr/>
          </p:nvSpPr>
          <p:spPr>
            <a:xfrm>
              <a:off x="6172200" y="1219200"/>
              <a:ext cx="2743200" cy="2590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010400" y="3276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methods</a:t>
              </a:r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6781800" y="1752600"/>
              <a:ext cx="1524000" cy="1524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16295" y="1840468"/>
              <a:ext cx="655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state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086600" y="2240578"/>
              <a:ext cx="564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num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086600" y="2697778"/>
              <a:ext cx="510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den:</a:t>
              </a:r>
              <a:endParaRPr lang="en-US" sz="14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620000" y="22098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620000" y="26670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3581400"/>
            <a:ext cx="2743200" cy="2590800"/>
            <a:chOff x="6172200" y="1219200"/>
            <a:chExt cx="2743200" cy="2590800"/>
          </a:xfrm>
        </p:grpSpPr>
        <p:sp>
          <p:nvSpPr>
            <p:cNvPr id="25" name="Oval 24"/>
            <p:cNvSpPr/>
            <p:nvPr/>
          </p:nvSpPr>
          <p:spPr>
            <a:xfrm>
              <a:off x="6172200" y="1219200"/>
              <a:ext cx="2743200" cy="2590800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010400" y="3276600"/>
              <a:ext cx="10182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methods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6781800" y="1752600"/>
              <a:ext cx="1524000" cy="152400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216295" y="1840468"/>
              <a:ext cx="6550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 smtClean="0"/>
                <a:t>state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086600" y="2240578"/>
              <a:ext cx="5647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err="1" smtClean="0"/>
                <a:t>num</a:t>
              </a:r>
              <a:r>
                <a:rPr lang="en-US" sz="1400" dirty="0" smtClean="0"/>
                <a:t>: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086600" y="2697778"/>
              <a:ext cx="51068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den: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620000" y="22098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620000" y="2667000"/>
              <a:ext cx="3016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24000" y="20574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267200" y="2743200"/>
            <a:ext cx="287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029200" y="2286000"/>
            <a:ext cx="275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33" idx="2"/>
            <a:endCxn id="25" idx="0"/>
          </p:cNvCxnSpPr>
          <p:nvPr/>
        </p:nvCxnSpPr>
        <p:spPr>
          <a:xfrm>
            <a:off x="1667629" y="2426732"/>
            <a:ext cx="8771" cy="11546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34" idx="2"/>
            <a:endCxn id="16" idx="0"/>
          </p:cNvCxnSpPr>
          <p:nvPr/>
        </p:nvCxnSpPr>
        <p:spPr>
          <a:xfrm>
            <a:off x="4410829" y="3112532"/>
            <a:ext cx="313571" cy="77366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5" idx="3"/>
            <a:endCxn id="6" idx="2"/>
          </p:cNvCxnSpPr>
          <p:nvPr/>
        </p:nvCxnSpPr>
        <p:spPr>
          <a:xfrm>
            <a:off x="5305049" y="2470666"/>
            <a:ext cx="562351" cy="4393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412273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classes must have a constructor</a:t>
            </a:r>
          </a:p>
          <a:p>
            <a:pPr lvl="1"/>
            <a:r>
              <a:rPr lang="en-US" dirty="0" smtClean="0"/>
              <a:t>The constructor for a Fraction should store the numerator and the denominator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70760" y="2895599"/>
            <a:ext cx="45720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dirty="0"/>
              <a:t>class Fraction:</a:t>
            </a:r>
          </a:p>
          <a:p>
            <a:r>
              <a:rPr lang="en-US" dirty="0"/>
              <a:t>   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__(self, top, bottom):</a:t>
            </a:r>
          </a:p>
          <a:p>
            <a:r>
              <a:rPr lang="en-US" dirty="0"/>
              <a:t>        </a:t>
            </a:r>
            <a:r>
              <a:rPr lang="en-US" dirty="0" err="1"/>
              <a:t>self.num</a:t>
            </a:r>
            <a:r>
              <a:rPr lang="en-US" dirty="0"/>
              <a:t> = top            </a:t>
            </a:r>
            <a:r>
              <a:rPr lang="en-US" dirty="0" smtClean="0"/>
              <a:t> #</a:t>
            </a:r>
            <a:r>
              <a:rPr lang="en-US" dirty="0"/>
              <a:t>numerator</a:t>
            </a:r>
          </a:p>
          <a:p>
            <a:r>
              <a:rPr lang="en-US" dirty="0"/>
              <a:t>        </a:t>
            </a:r>
            <a:r>
              <a:rPr lang="en-US" dirty="0" err="1"/>
              <a:t>self.den</a:t>
            </a:r>
            <a:r>
              <a:rPr lang="en-US" dirty="0"/>
              <a:t> = bottom       #denominator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6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 far, we can create a Fraction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 access the state variables directly</a:t>
            </a:r>
          </a:p>
          <a:p>
            <a:pPr lvl="1"/>
            <a:r>
              <a:rPr lang="en-US" dirty="0" smtClean="0"/>
              <a:t>Although not generally good practice to do so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What else can we do with Fractions?  </a:t>
            </a:r>
          </a:p>
          <a:p>
            <a:pPr lvl="1"/>
            <a:r>
              <a:rPr lang="en-US" dirty="0" smtClean="0"/>
              <a:t>Nothing yet.  We need to write the functions first!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the Fraction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3371671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&gt;&gt;&gt; </a:t>
            </a:r>
            <a:r>
              <a:rPr lang="fr-FR" dirty="0" err="1" smtClean="0"/>
              <a:t>x.num</a:t>
            </a:r>
            <a:endParaRPr lang="fr-FR" dirty="0"/>
          </a:p>
          <a:p>
            <a:r>
              <a:rPr lang="fr-FR" dirty="0"/>
              <a:t>3</a:t>
            </a:r>
          </a:p>
          <a:p>
            <a:r>
              <a:rPr lang="fr-FR" dirty="0" smtClean="0"/>
              <a:t>&gt;&gt;&gt; </a:t>
            </a:r>
            <a:r>
              <a:rPr lang="fr-FR" dirty="0" err="1" smtClean="0"/>
              <a:t>x.den</a:t>
            </a:r>
            <a:endParaRPr lang="fr-FR" dirty="0"/>
          </a:p>
          <a:p>
            <a:r>
              <a:rPr lang="fr-FR" dirty="0"/>
              <a:t>4</a:t>
            </a:r>
          </a:p>
        </p:txBody>
      </p:sp>
      <p:sp>
        <p:nvSpPr>
          <p:cNvPr id="7" name="Rectangle 6"/>
          <p:cNvSpPr/>
          <p:nvPr/>
        </p:nvSpPr>
        <p:spPr>
          <a:xfrm>
            <a:off x="2438400" y="1676400"/>
            <a:ext cx="4267200" cy="369332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fr-FR" dirty="0"/>
              <a:t>&gt;&gt;&gt; x = Fraction(3, 4)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384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classes get a number of methods provided by default</a:t>
            </a:r>
          </a:p>
          <a:p>
            <a:pPr lvl="1"/>
            <a:r>
              <a:rPr lang="en-US" dirty="0" smtClean="0"/>
              <a:t>Since default </a:t>
            </a:r>
            <a:r>
              <a:rPr lang="en-US" dirty="0" err="1" smtClean="0"/>
              <a:t>behaviour</a:t>
            </a:r>
            <a:r>
              <a:rPr lang="en-US" dirty="0" smtClean="0"/>
              <a:t> is not very useful, we should write our own versions of those methods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default </a:t>
            </a:r>
            <a:r>
              <a:rPr lang="en-US" dirty="0" err="1" smtClean="0"/>
              <a:t>behaviour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65003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Often we want to use a string that combines literal text and information from variables</a:t>
            </a:r>
          </a:p>
          <a:p>
            <a:endParaRPr lang="en-NZ" dirty="0"/>
          </a:p>
          <a:p>
            <a:r>
              <a:rPr lang="en-NZ" dirty="0" smtClean="0"/>
              <a:t>Example: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 smtClean="0"/>
              <a:t>We can use string formatting to perform this task</a:t>
            </a:r>
          </a:p>
          <a:p>
            <a:pPr lvl="1"/>
            <a:r>
              <a:rPr lang="en-NZ" dirty="0" smtClean="0"/>
              <a:t>Use curly braces within the string to signify a variable to be replaced</a:t>
            </a:r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r>
              <a:rPr lang="en-NZ" dirty="0" smtClean="0"/>
              <a:t>We can put the argument position in the curly braces</a:t>
            </a:r>
          </a:p>
          <a:p>
            <a:pPr marL="0" indent="0">
              <a:buNone/>
            </a:pPr>
            <a:endParaRPr lang="en-NZ" dirty="0" smtClean="0"/>
          </a:p>
          <a:p>
            <a:pPr marL="0" indent="0">
              <a:buNone/>
            </a:pP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Aside: Use of string formatting syntax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25040" y="2341096"/>
            <a:ext cx="463296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err="1" smtClean="0"/>
              <a:t>name</a:t>
            </a:r>
            <a:r>
              <a:rPr lang="fr-FR" dirty="0" smtClean="0"/>
              <a:t> = 'Andrew'</a:t>
            </a:r>
          </a:p>
          <a:p>
            <a:r>
              <a:rPr lang="fr-FR" dirty="0" err="1" smtClean="0"/>
              <a:t>greeting</a:t>
            </a:r>
            <a:r>
              <a:rPr lang="fr-FR" dirty="0" smtClean="0"/>
              <a:t> = 'Hello ' +  </a:t>
            </a:r>
            <a:r>
              <a:rPr lang="fr-FR" dirty="0" err="1" smtClean="0"/>
              <a:t>name</a:t>
            </a:r>
            <a:r>
              <a:rPr lang="fr-FR" dirty="0"/>
              <a:t> </a:t>
            </a:r>
            <a:r>
              <a:rPr lang="fr-FR" dirty="0" smtClean="0"/>
              <a:t>+ '. How are </a:t>
            </a:r>
            <a:r>
              <a:rPr lang="fr-FR" dirty="0" err="1" smtClean="0"/>
              <a:t>you</a:t>
            </a:r>
            <a:r>
              <a:rPr lang="fr-FR" dirty="0" smtClean="0"/>
              <a:t>?'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7280" y="4114800"/>
            <a:ext cx="7467600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err="1" smtClean="0"/>
              <a:t>my_name</a:t>
            </a:r>
            <a:r>
              <a:rPr lang="fr-FR" dirty="0" smtClean="0"/>
              <a:t> = 'Andrew'</a:t>
            </a:r>
          </a:p>
          <a:p>
            <a:r>
              <a:rPr lang="fr-FR" dirty="0" err="1" smtClean="0"/>
              <a:t>greeting</a:t>
            </a:r>
            <a:r>
              <a:rPr lang="fr-FR" dirty="0" smtClean="0"/>
              <a:t> = 'Hello {</a:t>
            </a:r>
            <a:r>
              <a:rPr lang="fr-FR" dirty="0" err="1" smtClean="0"/>
              <a:t>name</a:t>
            </a:r>
            <a:r>
              <a:rPr lang="fr-FR" dirty="0" smtClean="0"/>
              <a:t>}.  How are </a:t>
            </a:r>
            <a:r>
              <a:rPr lang="fr-FR" dirty="0" err="1" smtClean="0"/>
              <a:t>you</a:t>
            </a:r>
            <a:r>
              <a:rPr lang="fr-FR" dirty="0" smtClean="0"/>
              <a:t>?'.format(</a:t>
            </a:r>
            <a:r>
              <a:rPr lang="fr-FR" dirty="0" err="1" smtClean="0"/>
              <a:t>name</a:t>
            </a:r>
            <a:r>
              <a:rPr lang="fr-FR" dirty="0" smtClean="0"/>
              <a:t>=</a:t>
            </a:r>
            <a:r>
              <a:rPr lang="fr-FR" dirty="0" err="1" smtClean="0"/>
              <a:t>my_name</a:t>
            </a:r>
            <a:r>
              <a:rPr lang="fr-FR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66800" y="5410200"/>
            <a:ext cx="74676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first = 'Andrew'</a:t>
            </a:r>
          </a:p>
          <a:p>
            <a:r>
              <a:rPr lang="fr-FR" dirty="0" smtClean="0"/>
              <a:t>second = 'Luxton-Reilly'</a:t>
            </a:r>
          </a:p>
          <a:p>
            <a:r>
              <a:rPr lang="fr-FR" dirty="0" err="1" smtClean="0"/>
              <a:t>greeting</a:t>
            </a:r>
            <a:r>
              <a:rPr lang="fr-FR" dirty="0" smtClean="0"/>
              <a:t> = 'Hello {0} {1}'.format(first, second)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24588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What is the output from the following code: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Rewrite the code so that it uses explicit variable names in the string.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752600"/>
            <a:ext cx="8382000" cy="369332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sentence = 'Hello {2}.  It is {0} today and it is {1}.'.format('Andrew', 'Wednesday', 'Cold')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6788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</a:t>
            </a:r>
            <a:r>
              <a:rPr lang="en-US" dirty="0" err="1" smtClean="0"/>
              <a:t>repr</a:t>
            </a:r>
            <a:r>
              <a:rPr lang="en-US" dirty="0" smtClean="0"/>
              <a:t>__ method produces an string that unambiguously describes the object</a:t>
            </a:r>
          </a:p>
          <a:p>
            <a:pPr lvl="1"/>
            <a:r>
              <a:rPr lang="en-US" dirty="0" smtClean="0"/>
              <a:t>All </a:t>
            </a:r>
            <a:r>
              <a:rPr lang="en-US" dirty="0"/>
              <a:t>classes should have a __</a:t>
            </a:r>
            <a:r>
              <a:rPr lang="en-US" dirty="0" err="1"/>
              <a:t>repr</a:t>
            </a:r>
            <a:r>
              <a:rPr lang="en-US" dirty="0"/>
              <a:t>__ function implemented</a:t>
            </a:r>
          </a:p>
          <a:p>
            <a:pPr lvl="1"/>
            <a:r>
              <a:rPr lang="en-US" dirty="0" smtClean="0"/>
              <a:t>Ideally, the representation could be used to create the object</a:t>
            </a:r>
          </a:p>
          <a:p>
            <a:pPr lvl="1"/>
            <a:r>
              <a:rPr lang="en-US" dirty="0" smtClean="0"/>
              <a:t>For example, a fraction created using Fraction(2, 3) should have a __</a:t>
            </a:r>
            <a:r>
              <a:rPr lang="en-US" dirty="0" err="1" smtClean="0"/>
              <a:t>repr</a:t>
            </a:r>
            <a:r>
              <a:rPr lang="en-US" dirty="0" smtClean="0"/>
              <a:t>__ method that returned 'Fraction(2, 3)'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repr</a:t>
            </a:r>
            <a:r>
              <a:rPr lang="en-US" dirty="0" smtClean="0"/>
              <a:t>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" y="4495800"/>
            <a:ext cx="8077200" cy="646331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repr</a:t>
            </a:r>
            <a:r>
              <a:rPr lang="en-US" dirty="0"/>
              <a:t>__(self):</a:t>
            </a:r>
          </a:p>
          <a:p>
            <a:r>
              <a:rPr lang="en-US" dirty="0"/>
              <a:t>        return 'Fraction</a:t>
            </a:r>
            <a:r>
              <a:rPr lang="en-US" dirty="0" smtClean="0"/>
              <a:t>({0}, {1})'.format(</a:t>
            </a:r>
            <a:r>
              <a:rPr lang="en-US" dirty="0" err="1" smtClean="0"/>
              <a:t>self.num</a:t>
            </a:r>
            <a:r>
              <a:rPr lang="en-US" dirty="0" smtClean="0"/>
              <a:t>, </a:t>
            </a:r>
            <a:r>
              <a:rPr lang="en-US" dirty="0" err="1" smtClean="0"/>
              <a:t>self.den</a:t>
            </a:r>
            <a:r>
              <a:rPr lang="en-US" dirty="0"/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0" y="3352800"/>
            <a:ext cx="4572000" cy="923330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dirty="0" smtClean="0"/>
              <a:t>&gt;&gt;&gt; x </a:t>
            </a:r>
            <a:r>
              <a:rPr lang="en-US" dirty="0"/>
              <a:t>= Fraction(2, 3)</a:t>
            </a:r>
          </a:p>
          <a:p>
            <a:r>
              <a:rPr lang="en-US" dirty="0" smtClean="0"/>
              <a:t>&gt;&gt;&gt; x</a:t>
            </a:r>
            <a:endParaRPr lang="en-US" dirty="0"/>
          </a:p>
          <a:p>
            <a:r>
              <a:rPr lang="en-US" dirty="0"/>
              <a:t>&lt;__</a:t>
            </a:r>
            <a:r>
              <a:rPr lang="en-US" dirty="0" err="1"/>
              <a:t>main__.Fraction</a:t>
            </a:r>
            <a:r>
              <a:rPr lang="en-US" dirty="0"/>
              <a:t> object at 0x02762290&gt;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2270760" y="5334000"/>
            <a:ext cx="4572000" cy="923330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fr-FR" dirty="0" smtClean="0"/>
              <a:t>&gt;&gt;&gt; x </a:t>
            </a:r>
            <a:r>
              <a:rPr lang="fr-FR" dirty="0"/>
              <a:t>= Fraction(2, 3)</a:t>
            </a:r>
          </a:p>
          <a:p>
            <a:r>
              <a:rPr lang="fr-FR" dirty="0" smtClean="0"/>
              <a:t>&gt;&gt;&gt; x</a:t>
            </a:r>
            <a:endParaRPr lang="fr-FR" dirty="0"/>
          </a:p>
          <a:p>
            <a:r>
              <a:rPr lang="fr-FR" dirty="0"/>
              <a:t>Fraction(2, 3)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210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</a:t>
            </a:r>
            <a:r>
              <a:rPr lang="en-US" dirty="0" err="1" smtClean="0"/>
              <a:t>str</a:t>
            </a:r>
            <a:r>
              <a:rPr lang="en-US" dirty="0" smtClean="0"/>
              <a:t>__ method returns a string representing the object</a:t>
            </a:r>
          </a:p>
          <a:p>
            <a:pPr lvl="1"/>
            <a:r>
              <a:rPr lang="en-US" dirty="0" smtClean="0"/>
              <a:t>By default, it calls the __</a:t>
            </a:r>
            <a:r>
              <a:rPr lang="en-US" dirty="0" err="1" smtClean="0"/>
              <a:t>repr</a:t>
            </a:r>
            <a:r>
              <a:rPr lang="en-US" dirty="0" smtClean="0"/>
              <a:t>__ method</a:t>
            </a:r>
          </a:p>
          <a:p>
            <a:pPr lvl="1"/>
            <a:r>
              <a:rPr lang="en-US" dirty="0" smtClean="0"/>
              <a:t>The __</a:t>
            </a:r>
            <a:r>
              <a:rPr lang="en-US" dirty="0" err="1" smtClean="0"/>
              <a:t>str</a:t>
            </a:r>
            <a:r>
              <a:rPr lang="en-US" dirty="0" smtClean="0"/>
              <a:t>__ method should focus on being human readable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We should implement a version with a natural representation: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After we have implemented the method, we can use standard Python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str</a:t>
            </a:r>
            <a:r>
              <a:rPr lang="en-US" dirty="0" smtClean="0"/>
              <a:t>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2514600"/>
            <a:ext cx="4253651" cy="923330"/>
          </a:xfrm>
          <a:prstGeom prst="rect">
            <a:avLst/>
          </a:prstGeom>
          <a:solidFill>
            <a:srgbClr val="BBC3C9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&gt;&gt;&gt; x = Fraction(3, 4)</a:t>
            </a:r>
          </a:p>
          <a:p>
            <a:r>
              <a:rPr lang="en-US" dirty="0" smtClean="0"/>
              <a:t>&gt;&gt;&gt; print(x)</a:t>
            </a:r>
          </a:p>
          <a:p>
            <a:r>
              <a:rPr lang="en-US" dirty="0" smtClean="0"/>
              <a:t>&lt;</a:t>
            </a:r>
            <a:r>
              <a:rPr lang="en-US" dirty="0"/>
              <a:t>__</a:t>
            </a:r>
            <a:r>
              <a:rPr lang="en-US" dirty="0" err="1"/>
              <a:t>main__.Fraction</a:t>
            </a:r>
            <a:r>
              <a:rPr lang="en-US" dirty="0"/>
              <a:t> object at 0x02714290&gt;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2209800" y="4038600"/>
            <a:ext cx="4572000" cy="646331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dirty="0"/>
              <a:t> </a:t>
            </a:r>
            <a:r>
              <a:rPr lang="en-US" b="1" dirty="0" err="1"/>
              <a:t>def</a:t>
            </a:r>
            <a:r>
              <a:rPr lang="en-US" dirty="0"/>
              <a:t> __</a:t>
            </a:r>
            <a:r>
              <a:rPr lang="en-US" dirty="0" err="1"/>
              <a:t>str</a:t>
            </a:r>
            <a:r>
              <a:rPr lang="en-US" dirty="0"/>
              <a:t>__(self):</a:t>
            </a:r>
          </a:p>
          <a:p>
            <a:r>
              <a:rPr lang="en-US" dirty="0"/>
              <a:t>        return 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self.num</a:t>
            </a:r>
            <a:r>
              <a:rPr lang="en-US" dirty="0"/>
              <a:t>) + '/' + </a:t>
            </a:r>
            <a:r>
              <a:rPr lang="en-US" dirty="0" err="1"/>
              <a:t>str</a:t>
            </a:r>
            <a:r>
              <a:rPr lang="en-US" dirty="0"/>
              <a:t>(</a:t>
            </a:r>
            <a:r>
              <a:rPr lang="en-US" dirty="0" err="1"/>
              <a:t>self.den</a:t>
            </a:r>
            <a:r>
              <a:rPr lang="en-US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2209800" y="5401270"/>
            <a:ext cx="4572000" cy="923330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&gt;&gt;&gt; x = Fraction(3, 4)</a:t>
            </a:r>
          </a:p>
          <a:p>
            <a:r>
              <a:rPr lang="en-US" dirty="0" smtClean="0"/>
              <a:t>&gt;&gt;&gt; print(x)</a:t>
            </a:r>
          </a:p>
          <a:p>
            <a:r>
              <a:rPr lang="en-US" dirty="0" smtClean="0"/>
              <a:t>3/4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76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__</a:t>
            </a:r>
            <a:r>
              <a:rPr lang="en-US" dirty="0" err="1" smtClean="0"/>
              <a:t>repr</a:t>
            </a:r>
            <a:r>
              <a:rPr lang="en-US" dirty="0" smtClean="0"/>
              <a:t>__ method for the Square class created earlier.</a:t>
            </a:r>
          </a:p>
          <a:p>
            <a:endParaRPr lang="en-US" dirty="0"/>
          </a:p>
          <a:p>
            <a:r>
              <a:rPr lang="en-US" dirty="0" smtClean="0"/>
              <a:t>Would it be useful to implement a __</a:t>
            </a:r>
            <a:r>
              <a:rPr lang="en-US" dirty="0" err="1" smtClean="0"/>
              <a:t>str</a:t>
            </a:r>
            <a:r>
              <a:rPr lang="en-US" dirty="0" smtClean="0"/>
              <a:t>__ method?</a:t>
            </a:r>
          </a:p>
          <a:p>
            <a:endParaRPr lang="en-US" dirty="0"/>
          </a:p>
          <a:p>
            <a:r>
              <a:rPr lang="en-US" dirty="0" smtClean="0"/>
              <a:t>What would you choose to produce as output from a __</a:t>
            </a:r>
            <a:r>
              <a:rPr lang="en-US" dirty="0" err="1" smtClean="0"/>
              <a:t>str</a:t>
            </a:r>
            <a:r>
              <a:rPr lang="en-US" dirty="0" smtClean="0"/>
              <a:t>__ method?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7718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At the end of this lecture, students should be able to:</a:t>
            </a:r>
          </a:p>
          <a:p>
            <a:pPr lvl="1"/>
            <a:r>
              <a:rPr lang="en-US" dirty="0" smtClean="0"/>
              <a:t>Define a new class</a:t>
            </a:r>
          </a:p>
          <a:p>
            <a:pPr lvl="1"/>
            <a:r>
              <a:rPr lang="en-US" dirty="0" smtClean="0"/>
              <a:t>Store state information about instances of the class</a:t>
            </a:r>
          </a:p>
          <a:p>
            <a:pPr lvl="1"/>
            <a:r>
              <a:rPr lang="en-US" dirty="0" smtClean="0"/>
              <a:t>Define new methods of the class</a:t>
            </a:r>
          </a:p>
          <a:p>
            <a:pPr lvl="1"/>
            <a:r>
              <a:rPr lang="en-US" dirty="0" smtClean="0"/>
              <a:t>Override the default </a:t>
            </a:r>
            <a:r>
              <a:rPr lang="en-US" dirty="0" err="1" smtClean="0"/>
              <a:t>behaviour</a:t>
            </a:r>
            <a:r>
              <a:rPr lang="en-US" dirty="0" smtClean="0"/>
              <a:t> for standard operations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52040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__add__ method is called when the + operator is used</a:t>
            </a:r>
          </a:p>
          <a:p>
            <a:pPr lvl="1"/>
            <a:r>
              <a:rPr lang="en-US" dirty="0" smtClean="0"/>
              <a:t>If we implement __add__ then we can use + to add the objects</a:t>
            </a:r>
          </a:p>
          <a:p>
            <a:pPr lvl="1"/>
            <a:r>
              <a:rPr lang="en-US" dirty="0" smtClean="0"/>
              <a:t>f1 + f2 gets translated into f1.__add__(f2)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__add__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62200" y="4724400"/>
            <a:ext cx="4572000" cy="1477328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dirty="0"/>
              <a:t>x = Fraction(1, 2)</a:t>
            </a:r>
          </a:p>
          <a:p>
            <a:r>
              <a:rPr lang="en-US" dirty="0"/>
              <a:t>y = Fraction(1, 4)</a:t>
            </a:r>
          </a:p>
          <a:p>
            <a:r>
              <a:rPr lang="en-US" dirty="0"/>
              <a:t>z = x + y</a:t>
            </a:r>
          </a:p>
          <a:p>
            <a:r>
              <a:rPr lang="en-US" dirty="0"/>
              <a:t>print(z)</a:t>
            </a:r>
          </a:p>
          <a:p>
            <a:r>
              <a:rPr lang="en-US" dirty="0"/>
              <a:t>6/8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2100" y="2819399"/>
            <a:ext cx="6172200" cy="1200329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 err="1"/>
              <a:t>def</a:t>
            </a:r>
            <a:r>
              <a:rPr lang="en-US" dirty="0"/>
              <a:t> __add__(self, other):</a:t>
            </a:r>
          </a:p>
          <a:p>
            <a:r>
              <a:rPr lang="en-US" dirty="0"/>
              <a:t>        </a:t>
            </a:r>
            <a:r>
              <a:rPr lang="en-US" dirty="0" err="1"/>
              <a:t>new_num</a:t>
            </a:r>
            <a:r>
              <a:rPr lang="en-US" dirty="0"/>
              <a:t> = </a:t>
            </a:r>
            <a:r>
              <a:rPr lang="en-US" dirty="0" err="1" smtClean="0"/>
              <a:t>self.num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/>
              <a:t>other.den</a:t>
            </a:r>
            <a:r>
              <a:rPr lang="en-US" dirty="0"/>
              <a:t> + </a:t>
            </a:r>
            <a:r>
              <a:rPr lang="en-US" dirty="0" err="1" smtClean="0"/>
              <a:t>self.den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other.num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new_den</a:t>
            </a:r>
            <a:r>
              <a:rPr lang="en-US" dirty="0"/>
              <a:t> = </a:t>
            </a:r>
            <a:r>
              <a:rPr lang="en-US" dirty="0" err="1"/>
              <a:t>self.den</a:t>
            </a:r>
            <a:r>
              <a:rPr lang="en-US" dirty="0"/>
              <a:t> * </a:t>
            </a:r>
            <a:r>
              <a:rPr lang="en-US" dirty="0" err="1"/>
              <a:t>other.den</a:t>
            </a:r>
            <a:endParaRPr lang="en-US" dirty="0"/>
          </a:p>
          <a:p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Fraction(</a:t>
            </a:r>
            <a:r>
              <a:rPr lang="en-US" dirty="0" err="1"/>
              <a:t>new_num</a:t>
            </a:r>
            <a:r>
              <a:rPr lang="en-US" dirty="0"/>
              <a:t>, </a:t>
            </a:r>
            <a:r>
              <a:rPr lang="en-US" dirty="0" err="1"/>
              <a:t>new_den</a:t>
            </a:r>
            <a:r>
              <a:rPr lang="en-US" dirty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9686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Euclid's Algorithm</a:t>
            </a:r>
          </a:p>
          <a:p>
            <a:pPr lvl="1"/>
            <a:r>
              <a:rPr lang="en-US" dirty="0" smtClean="0"/>
              <a:t>Given two numbers, n and m, find the number k, such that k is the largest number that evenly divides both n and m.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Greatest Common Divisor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819400"/>
            <a:ext cx="4572000" cy="2031325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b="1" dirty="0" err="1"/>
              <a:t>def</a:t>
            </a:r>
            <a:r>
              <a:rPr lang="en-US" dirty="0"/>
              <a:t> </a:t>
            </a:r>
            <a:r>
              <a:rPr lang="en-US" dirty="0" err="1"/>
              <a:t>gcd</a:t>
            </a:r>
            <a:r>
              <a:rPr lang="en-US" dirty="0"/>
              <a:t>(m, n):</a:t>
            </a:r>
          </a:p>
          <a:p>
            <a:r>
              <a:rPr lang="en-US" dirty="0"/>
              <a:t>        </a:t>
            </a:r>
            <a:r>
              <a:rPr lang="en-US" b="1" dirty="0"/>
              <a:t>while</a:t>
            </a:r>
            <a:r>
              <a:rPr lang="en-US" dirty="0"/>
              <a:t> m % n != 0:</a:t>
            </a:r>
          </a:p>
          <a:p>
            <a:r>
              <a:rPr lang="en-US" dirty="0"/>
              <a:t>            </a:t>
            </a:r>
            <a:r>
              <a:rPr lang="en-US" dirty="0" err="1"/>
              <a:t>old_m</a:t>
            </a:r>
            <a:r>
              <a:rPr lang="en-US" dirty="0"/>
              <a:t> = m</a:t>
            </a:r>
          </a:p>
          <a:p>
            <a:r>
              <a:rPr lang="en-US" dirty="0"/>
              <a:t>            </a:t>
            </a:r>
            <a:r>
              <a:rPr lang="en-US" dirty="0" err="1"/>
              <a:t>old_n</a:t>
            </a:r>
            <a:r>
              <a:rPr lang="en-US" dirty="0"/>
              <a:t> = n</a:t>
            </a:r>
          </a:p>
          <a:p>
            <a:r>
              <a:rPr lang="en-US" dirty="0"/>
              <a:t>            m = </a:t>
            </a:r>
            <a:r>
              <a:rPr lang="en-US" dirty="0" err="1"/>
              <a:t>old_n</a:t>
            </a:r>
            <a:endParaRPr lang="en-US" dirty="0"/>
          </a:p>
          <a:p>
            <a:r>
              <a:rPr lang="en-US" dirty="0"/>
              <a:t>            n = </a:t>
            </a:r>
            <a:r>
              <a:rPr lang="en-US" dirty="0" err="1"/>
              <a:t>old_m</a:t>
            </a:r>
            <a:r>
              <a:rPr lang="en-US" dirty="0"/>
              <a:t> % </a:t>
            </a:r>
            <a:r>
              <a:rPr lang="en-US" dirty="0" err="1"/>
              <a:t>old_n</a:t>
            </a:r>
            <a:endParaRPr lang="en-US" dirty="0"/>
          </a:p>
          <a:p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0084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improve the constructor  so that it always represents a fraction using the "lowest terms" form.</a:t>
            </a:r>
          </a:p>
          <a:p>
            <a:pPr lvl="1"/>
            <a:r>
              <a:rPr lang="en-US" dirty="0" smtClean="0"/>
              <a:t>What other things might we want to add to a Fraction?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 the constructor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" y="2743200"/>
            <a:ext cx="7391400" cy="39703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/>
              <a:t>class</a:t>
            </a:r>
            <a:r>
              <a:rPr lang="en-US" dirty="0"/>
              <a:t> Fraction:</a:t>
            </a:r>
          </a:p>
          <a:p>
            <a:r>
              <a:rPr lang="en-US" dirty="0"/>
              <a:t>    </a:t>
            </a:r>
            <a:r>
              <a:rPr lang="en-US" b="1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__(self, top, bottom):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</a:t>
            </a:r>
            <a:r>
              <a:rPr lang="en-US" dirty="0" smtClean="0"/>
              <a:t>common </a:t>
            </a:r>
            <a:r>
              <a:rPr lang="en-US" dirty="0"/>
              <a:t>= </a:t>
            </a:r>
            <a:r>
              <a:rPr lang="en-US" dirty="0" err="1" smtClean="0"/>
              <a:t>Fraction.gcd</a:t>
            </a:r>
            <a:r>
              <a:rPr lang="en-US" dirty="0" smtClean="0"/>
              <a:t>(top</a:t>
            </a:r>
            <a:r>
              <a:rPr lang="en-US" dirty="0"/>
              <a:t>, bottom</a:t>
            </a:r>
            <a:r>
              <a:rPr lang="en-US" dirty="0" smtClean="0"/>
              <a:t>)</a:t>
            </a:r>
            <a:r>
              <a:rPr lang="en-US" dirty="0"/>
              <a:t> </a:t>
            </a:r>
            <a:r>
              <a:rPr lang="en-US" dirty="0" smtClean="0"/>
              <a:t>       #get largest common term</a:t>
            </a:r>
            <a:endParaRPr lang="en-US" dirty="0"/>
          </a:p>
          <a:p>
            <a:r>
              <a:rPr lang="en-US" dirty="0" smtClean="0"/>
              <a:t>        </a:t>
            </a:r>
            <a:r>
              <a:rPr lang="en-US" dirty="0" err="1"/>
              <a:t>self.num</a:t>
            </a:r>
            <a:r>
              <a:rPr lang="en-US" dirty="0"/>
              <a:t> = top </a:t>
            </a:r>
            <a:r>
              <a:rPr lang="en-US" dirty="0" smtClean="0"/>
              <a:t>// common            #</a:t>
            </a:r>
            <a:r>
              <a:rPr lang="en-US" dirty="0"/>
              <a:t>numerator</a:t>
            </a:r>
          </a:p>
          <a:p>
            <a:r>
              <a:rPr lang="en-US" dirty="0"/>
              <a:t>        </a:t>
            </a:r>
            <a:r>
              <a:rPr lang="en-US" dirty="0" err="1"/>
              <a:t>self.den</a:t>
            </a:r>
            <a:r>
              <a:rPr lang="en-US" dirty="0"/>
              <a:t> = </a:t>
            </a:r>
            <a:r>
              <a:rPr lang="en-US" dirty="0" smtClean="0"/>
              <a:t>bottom // common      #denominator</a:t>
            </a:r>
          </a:p>
          <a:p>
            <a:endParaRPr lang="en-US" dirty="0"/>
          </a:p>
          <a:p>
            <a:r>
              <a:rPr lang="en-US" b="1" dirty="0"/>
              <a:t> </a:t>
            </a:r>
            <a:r>
              <a:rPr lang="en-US" b="1" dirty="0" smtClean="0"/>
              <a:t>   </a:t>
            </a:r>
            <a:r>
              <a:rPr lang="en-US" b="1" dirty="0" err="1" smtClean="0"/>
              <a:t>def</a:t>
            </a:r>
            <a:r>
              <a:rPr lang="en-US" dirty="0" smtClean="0"/>
              <a:t> </a:t>
            </a:r>
            <a:r>
              <a:rPr lang="en-US" dirty="0" err="1"/>
              <a:t>gcd</a:t>
            </a:r>
            <a:r>
              <a:rPr lang="en-US" dirty="0"/>
              <a:t>(m, n):</a:t>
            </a:r>
          </a:p>
          <a:p>
            <a:r>
              <a:rPr lang="en-US" dirty="0"/>
              <a:t>        </a:t>
            </a:r>
            <a:r>
              <a:rPr lang="en-US" b="1" dirty="0"/>
              <a:t>while</a:t>
            </a:r>
            <a:r>
              <a:rPr lang="en-US" dirty="0"/>
              <a:t> m % n != 0:</a:t>
            </a:r>
          </a:p>
          <a:p>
            <a:r>
              <a:rPr lang="en-US" dirty="0"/>
              <a:t>            </a:t>
            </a:r>
            <a:r>
              <a:rPr lang="en-US" dirty="0" err="1"/>
              <a:t>old_m</a:t>
            </a:r>
            <a:r>
              <a:rPr lang="en-US" dirty="0"/>
              <a:t> = m</a:t>
            </a:r>
          </a:p>
          <a:p>
            <a:r>
              <a:rPr lang="en-US" dirty="0"/>
              <a:t>            </a:t>
            </a:r>
            <a:r>
              <a:rPr lang="en-US" dirty="0" err="1"/>
              <a:t>old_n</a:t>
            </a:r>
            <a:r>
              <a:rPr lang="en-US" dirty="0"/>
              <a:t> = n</a:t>
            </a:r>
          </a:p>
          <a:p>
            <a:r>
              <a:rPr lang="en-US" dirty="0"/>
              <a:t>            m = </a:t>
            </a:r>
            <a:r>
              <a:rPr lang="en-US" dirty="0" err="1"/>
              <a:t>old_n</a:t>
            </a:r>
            <a:endParaRPr lang="en-US" dirty="0"/>
          </a:p>
          <a:p>
            <a:r>
              <a:rPr lang="en-US" dirty="0"/>
              <a:t>            n = </a:t>
            </a:r>
            <a:r>
              <a:rPr lang="en-US" dirty="0" err="1"/>
              <a:t>old_m</a:t>
            </a:r>
            <a:r>
              <a:rPr lang="en-US" dirty="0"/>
              <a:t> % </a:t>
            </a:r>
            <a:r>
              <a:rPr lang="en-US" dirty="0" err="1"/>
              <a:t>old_n</a:t>
            </a:r>
            <a:endParaRPr lang="en-US" dirty="0"/>
          </a:p>
          <a:p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n</a:t>
            </a:r>
          </a:p>
          <a:p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69560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__</a:t>
            </a:r>
            <a:r>
              <a:rPr lang="en-US" dirty="0" err="1" smtClean="0"/>
              <a:t>eq</a:t>
            </a:r>
            <a:r>
              <a:rPr lang="en-US" dirty="0" smtClean="0"/>
              <a:t>__ method checks equality of the objects</a:t>
            </a:r>
          </a:p>
          <a:p>
            <a:pPr lvl="1"/>
            <a:r>
              <a:rPr lang="en-US" dirty="0" smtClean="0"/>
              <a:t>Default </a:t>
            </a:r>
            <a:r>
              <a:rPr lang="en-US" dirty="0" err="1" smtClean="0"/>
              <a:t>behaviour</a:t>
            </a:r>
            <a:r>
              <a:rPr lang="en-US" dirty="0"/>
              <a:t> </a:t>
            </a:r>
            <a:r>
              <a:rPr lang="en-US" dirty="0" smtClean="0"/>
              <a:t>is to compare the references</a:t>
            </a:r>
          </a:p>
          <a:p>
            <a:pPr lvl="1"/>
            <a:r>
              <a:rPr lang="en-US" dirty="0" smtClean="0"/>
              <a:t>We want to compare the contents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__</a:t>
            </a:r>
            <a:r>
              <a:rPr lang="en-US" dirty="0" err="1" smtClean="0"/>
              <a:t>eq</a:t>
            </a:r>
            <a:r>
              <a:rPr lang="en-US" dirty="0" smtClean="0"/>
              <a:t>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667000"/>
            <a:ext cx="6477000" cy="646331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dirty="0" err="1"/>
              <a:t>def</a:t>
            </a:r>
            <a:r>
              <a:rPr lang="en-US" dirty="0"/>
              <a:t> __</a:t>
            </a:r>
            <a:r>
              <a:rPr lang="en-US" dirty="0" err="1"/>
              <a:t>eq</a:t>
            </a:r>
            <a:r>
              <a:rPr lang="en-US" dirty="0"/>
              <a:t>__(self, other):</a:t>
            </a:r>
          </a:p>
          <a:p>
            <a:r>
              <a:rPr lang="en-US" dirty="0"/>
              <a:t>        return </a:t>
            </a:r>
            <a:r>
              <a:rPr lang="en-US" dirty="0" err="1" smtClean="0"/>
              <a:t>self.num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/>
              <a:t>other.den</a:t>
            </a:r>
            <a:r>
              <a:rPr lang="en-US" dirty="0"/>
              <a:t> == </a:t>
            </a:r>
            <a:r>
              <a:rPr lang="en-US" dirty="0" err="1" smtClean="0"/>
              <a:t>other.num</a:t>
            </a:r>
            <a:r>
              <a:rPr lang="en-US" dirty="0" smtClean="0"/>
              <a:t> </a:t>
            </a:r>
            <a:r>
              <a:rPr lang="en-US" dirty="0"/>
              <a:t>* </a:t>
            </a:r>
            <a:r>
              <a:rPr lang="en-US" dirty="0" err="1" smtClean="0"/>
              <a:t>self.den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38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of the following code?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6000" y="2667000"/>
            <a:ext cx="4572000" cy="2031325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dirty="0" smtClean="0"/>
              <a:t>x = Fraction(2, 3)</a:t>
            </a:r>
          </a:p>
          <a:p>
            <a:r>
              <a:rPr lang="en-US" dirty="0" smtClean="0"/>
              <a:t>y = Fraction(1, 3)</a:t>
            </a:r>
          </a:p>
          <a:p>
            <a:r>
              <a:rPr lang="en-US" dirty="0" smtClean="0"/>
              <a:t>z = y + y</a:t>
            </a:r>
          </a:p>
          <a:p>
            <a:r>
              <a:rPr lang="en-US" dirty="0" smtClean="0"/>
              <a:t>print(x == z)</a:t>
            </a:r>
          </a:p>
          <a:p>
            <a:r>
              <a:rPr lang="en-US" dirty="0" smtClean="0"/>
              <a:t>print(x is z)</a:t>
            </a:r>
          </a:p>
          <a:p>
            <a:r>
              <a:rPr lang="en-US" dirty="0" smtClean="0"/>
              <a:t>w = x + y</a:t>
            </a:r>
          </a:p>
          <a:p>
            <a:r>
              <a:rPr lang="en-US" dirty="0" smtClean="0"/>
              <a:t>print(w == 1)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1081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type of the other operand</a:t>
            </a:r>
          </a:p>
          <a:p>
            <a:pPr lvl="1"/>
            <a:r>
              <a:rPr lang="en-US" dirty="0" smtClean="0"/>
              <a:t>If the type is not a Fraction, then not equal?</a:t>
            </a:r>
          </a:p>
          <a:p>
            <a:pPr lvl="1"/>
            <a:r>
              <a:rPr lang="en-US" dirty="0" smtClean="0"/>
              <a:t>What other decisions could we make for equality?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__</a:t>
            </a:r>
            <a:r>
              <a:rPr lang="en-US" dirty="0" err="1" smtClean="0"/>
              <a:t>eq</a:t>
            </a:r>
            <a:r>
              <a:rPr lang="en-US" dirty="0" smtClean="0"/>
              <a:t>__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733800"/>
            <a:ext cx="5486400" cy="1200329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  <a:r>
              <a:rPr lang="en-US" b="1" dirty="0" err="1"/>
              <a:t>def</a:t>
            </a:r>
            <a:r>
              <a:rPr lang="en-US" dirty="0"/>
              <a:t> __</a:t>
            </a:r>
            <a:r>
              <a:rPr lang="en-US" dirty="0" err="1"/>
              <a:t>eq</a:t>
            </a:r>
            <a:r>
              <a:rPr lang="en-US" dirty="0"/>
              <a:t>__(self, other):</a:t>
            </a:r>
          </a:p>
          <a:p>
            <a:r>
              <a:rPr lang="en-US" dirty="0"/>
              <a:t>        if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 err="1"/>
              <a:t>isinstance</a:t>
            </a:r>
            <a:r>
              <a:rPr lang="en-US" dirty="0"/>
              <a:t>(other, Fraction):</a:t>
            </a:r>
          </a:p>
          <a:p>
            <a:r>
              <a:rPr lang="en-US" dirty="0"/>
              <a:t>                </a:t>
            </a:r>
            <a:r>
              <a:rPr lang="en-US" b="1" dirty="0"/>
              <a:t>return</a:t>
            </a:r>
            <a:r>
              <a:rPr lang="en-US" dirty="0"/>
              <a:t> False</a:t>
            </a:r>
          </a:p>
          <a:p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dirty="0"/>
              <a:t> </a:t>
            </a:r>
            <a:r>
              <a:rPr lang="en-US" dirty="0" err="1"/>
              <a:t>self.num</a:t>
            </a:r>
            <a:r>
              <a:rPr lang="en-US" dirty="0"/>
              <a:t> * </a:t>
            </a:r>
            <a:r>
              <a:rPr lang="en-US" dirty="0" err="1"/>
              <a:t>other.den</a:t>
            </a:r>
            <a:r>
              <a:rPr lang="en-US" dirty="0"/>
              <a:t> == </a:t>
            </a:r>
            <a:r>
              <a:rPr lang="en-US" dirty="0" err="1"/>
              <a:t>other.num</a:t>
            </a:r>
            <a:r>
              <a:rPr lang="en-US" dirty="0"/>
              <a:t> * </a:t>
            </a:r>
            <a:r>
              <a:rPr lang="en-US" dirty="0" err="1"/>
              <a:t>self.den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4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the type of the other operand</a:t>
            </a:r>
          </a:p>
          <a:p>
            <a:pPr lvl="1"/>
            <a:r>
              <a:rPr lang="en-US" dirty="0" smtClean="0"/>
              <a:t>If the type is an integer, then compare against our Fraction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2533471"/>
            <a:ext cx="5486400" cy="1754326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b="1" dirty="0" err="1" smtClean="0"/>
              <a:t>def</a:t>
            </a:r>
            <a:r>
              <a:rPr lang="en-US" dirty="0" smtClean="0"/>
              <a:t> </a:t>
            </a:r>
            <a:r>
              <a:rPr lang="en-US" dirty="0"/>
              <a:t>__</a:t>
            </a:r>
            <a:r>
              <a:rPr lang="en-US" dirty="0" err="1"/>
              <a:t>eq</a:t>
            </a:r>
            <a:r>
              <a:rPr lang="en-US" dirty="0"/>
              <a:t>__(self, other):</a:t>
            </a:r>
          </a:p>
          <a:p>
            <a:r>
              <a:rPr lang="en-US" dirty="0"/>
              <a:t>    </a:t>
            </a:r>
            <a:r>
              <a:rPr lang="en-US" dirty="0" smtClean="0"/>
              <a:t># Add your code to compare the Fraction with an </a:t>
            </a:r>
            <a:r>
              <a:rPr lang="en-US" dirty="0" err="1" smtClean="0"/>
              <a:t>int</a:t>
            </a:r>
            <a:endParaRPr lang="en-US" dirty="0" smtClean="0"/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if </a:t>
            </a:r>
            <a:r>
              <a:rPr lang="en-US" b="1" dirty="0"/>
              <a:t>not</a:t>
            </a:r>
            <a:r>
              <a:rPr lang="en-US" dirty="0"/>
              <a:t> </a:t>
            </a:r>
            <a:r>
              <a:rPr lang="en-US" b="1" dirty="0" err="1"/>
              <a:t>isinstance</a:t>
            </a:r>
            <a:r>
              <a:rPr lang="en-US" dirty="0"/>
              <a:t>(other, Fraction):</a:t>
            </a:r>
          </a:p>
          <a:p>
            <a:r>
              <a:rPr lang="en-US" dirty="0"/>
              <a:t>    </a:t>
            </a:r>
            <a:r>
              <a:rPr lang="en-US" dirty="0" smtClean="0"/>
              <a:t>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/>
              <a:t>False</a:t>
            </a:r>
          </a:p>
          <a:p>
            <a:r>
              <a:rPr lang="en-US" dirty="0"/>
              <a:t>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/>
              <a:t>self.num</a:t>
            </a:r>
            <a:r>
              <a:rPr lang="en-US" dirty="0"/>
              <a:t> * </a:t>
            </a:r>
            <a:r>
              <a:rPr lang="en-US" dirty="0" err="1"/>
              <a:t>other.den</a:t>
            </a:r>
            <a:r>
              <a:rPr lang="en-US" dirty="0"/>
              <a:t> == </a:t>
            </a:r>
            <a:r>
              <a:rPr lang="en-US" dirty="0" err="1"/>
              <a:t>other.num</a:t>
            </a:r>
            <a:r>
              <a:rPr lang="en-US" dirty="0"/>
              <a:t> * </a:t>
            </a:r>
            <a:r>
              <a:rPr lang="en-US" dirty="0" err="1"/>
              <a:t>self.den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0106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standard operators and </a:t>
            </a:r>
            <a:r>
              <a:rPr lang="en-US" dirty="0" err="1" smtClean="0"/>
              <a:t>funtions</a:t>
            </a:r>
            <a:r>
              <a:rPr lang="en-US" dirty="0" smtClean="0"/>
              <a:t>:</a:t>
            </a:r>
          </a:p>
          <a:p>
            <a:pPr marL="228600" lvl="1" indent="0">
              <a:buNone/>
            </a:pPr>
            <a:r>
              <a:rPr lang="en-US" dirty="0" smtClean="0"/>
              <a:t>https</a:t>
            </a:r>
            <a:r>
              <a:rPr lang="en-US" dirty="0"/>
              <a:t>://docs.python.org/3.4/library/operator.html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Common Arithmetic operators</a:t>
            </a:r>
          </a:p>
          <a:p>
            <a:pPr lvl="1"/>
            <a:r>
              <a:rPr lang="en-US" dirty="0" err="1" smtClean="0"/>
              <a:t>object.__add</a:t>
            </a:r>
            <a:r>
              <a:rPr lang="en-US" dirty="0" smtClean="0"/>
              <a:t>__(</a:t>
            </a:r>
            <a:r>
              <a:rPr lang="en-US" i="1" dirty="0" smtClean="0"/>
              <a:t>self, other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object</a:t>
            </a:r>
            <a:r>
              <a:rPr lang="en-US" dirty="0" err="1"/>
              <a:t>.__sub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object.__</a:t>
            </a:r>
            <a:r>
              <a:rPr lang="en-US" dirty="0" err="1"/>
              <a:t>mul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object.__</a:t>
            </a:r>
            <a:r>
              <a:rPr lang="en-US" dirty="0" err="1"/>
              <a:t>truediv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  <a:p>
            <a:endParaRPr lang="en-US" dirty="0" smtClean="0"/>
          </a:p>
          <a:p>
            <a:r>
              <a:rPr lang="en-US" dirty="0" smtClean="0"/>
              <a:t>Common Relational operators</a:t>
            </a:r>
            <a:endParaRPr lang="en-US" dirty="0"/>
          </a:p>
          <a:p>
            <a:pPr lvl="1"/>
            <a:r>
              <a:rPr lang="en-US" dirty="0" smtClean="0"/>
              <a:t>object</a:t>
            </a:r>
            <a:r>
              <a:rPr lang="en-US" dirty="0"/>
              <a:t>.__</a:t>
            </a:r>
            <a:r>
              <a:rPr lang="en-US" dirty="0" err="1"/>
              <a:t>lt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err="1" smtClean="0"/>
              <a:t>object</a:t>
            </a:r>
            <a:r>
              <a:rPr lang="en-US" dirty="0" err="1"/>
              <a:t>.__le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object</a:t>
            </a:r>
            <a:r>
              <a:rPr lang="en-US" dirty="0"/>
              <a:t>.__</a:t>
            </a:r>
            <a:r>
              <a:rPr lang="en-US" dirty="0" err="1"/>
              <a:t>eq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err="1" smtClean="0"/>
              <a:t>object</a:t>
            </a:r>
            <a:r>
              <a:rPr lang="en-US" dirty="0" err="1"/>
              <a:t>.__ne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 smtClean="0"/>
              <a:t>object</a:t>
            </a:r>
            <a:r>
              <a:rPr lang="en-US" dirty="0"/>
              <a:t>.__</a:t>
            </a:r>
            <a:r>
              <a:rPr lang="en-US" dirty="0" err="1"/>
              <a:t>gt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  <a:p>
            <a:pPr lvl="1"/>
            <a:r>
              <a:rPr lang="en-US" dirty="0"/>
              <a:t>object.__</a:t>
            </a:r>
            <a:r>
              <a:rPr lang="en-US" dirty="0" err="1"/>
              <a:t>ge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standard Python operators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419600" y="2148840"/>
            <a:ext cx="4572000" cy="153888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200" dirty="0" err="1"/>
              <a:t>Inplace</a:t>
            </a:r>
            <a:r>
              <a:rPr lang="en-US" sz="2200" dirty="0"/>
              <a:t> arithmetic </a:t>
            </a:r>
            <a:r>
              <a:rPr lang="en-US" sz="2200" dirty="0" smtClean="0"/>
              <a:t>operators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object</a:t>
            </a:r>
            <a:r>
              <a:rPr lang="en-US" dirty="0"/>
              <a:t>.__</a:t>
            </a:r>
            <a:r>
              <a:rPr lang="en-US" dirty="0" err="1"/>
              <a:t>iadd</a:t>
            </a:r>
            <a:r>
              <a:rPr lang="en-US" dirty="0"/>
              <a:t>__(</a:t>
            </a:r>
            <a:r>
              <a:rPr lang="en-US" i="1" dirty="0"/>
              <a:t>self, other</a:t>
            </a:r>
            <a:r>
              <a:rPr lang="en-US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object</a:t>
            </a:r>
            <a:r>
              <a:rPr lang="en-US" dirty="0" smtClean="0"/>
              <a:t>.__</a:t>
            </a:r>
            <a:r>
              <a:rPr lang="en-US" dirty="0" err="1" smtClean="0"/>
              <a:t>isub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object</a:t>
            </a:r>
            <a:r>
              <a:rPr lang="en-US" dirty="0" smtClean="0"/>
              <a:t>.__</a:t>
            </a:r>
            <a:r>
              <a:rPr lang="en-US" dirty="0" err="1" smtClean="0"/>
              <a:t>imul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object</a:t>
            </a:r>
            <a:r>
              <a:rPr lang="en-US" dirty="0" smtClean="0"/>
              <a:t>.__</a:t>
            </a:r>
            <a:r>
              <a:rPr lang="en-US" dirty="0" err="1" smtClean="0"/>
              <a:t>itruediv</a:t>
            </a:r>
            <a:r>
              <a:rPr lang="en-US" dirty="0"/>
              <a:t>__(</a:t>
            </a:r>
            <a:r>
              <a:rPr lang="en-US" i="1" dirty="0"/>
              <a:t>self</a:t>
            </a:r>
            <a:r>
              <a:rPr lang="en-US" dirty="0"/>
              <a:t>, </a:t>
            </a:r>
            <a:r>
              <a:rPr lang="en-US" i="1" dirty="0"/>
              <a:t>other</a:t>
            </a:r>
            <a:r>
              <a:rPr lang="en-US" dirty="0"/>
              <a:t>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3151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types in Python are defined in a class</a:t>
            </a:r>
          </a:p>
          <a:p>
            <a:pPr lvl="1"/>
            <a:r>
              <a:rPr lang="en-US" dirty="0" smtClean="0"/>
              <a:t>All operators are translated into a method call</a:t>
            </a:r>
          </a:p>
          <a:p>
            <a:pPr lvl="1"/>
            <a:r>
              <a:rPr lang="en-US" dirty="0" smtClean="0"/>
              <a:t>All "standard" Python functions are translated into method calls</a:t>
            </a:r>
          </a:p>
          <a:p>
            <a:pPr lvl="1"/>
            <a:r>
              <a:rPr lang="en-US" dirty="0" smtClean="0"/>
              <a:t>When we write our own classes, we can define </a:t>
            </a:r>
            <a:r>
              <a:rPr lang="en-US" dirty="0" err="1" smtClean="0"/>
              <a:t>behaviour</a:t>
            </a:r>
            <a:r>
              <a:rPr lang="en-US" dirty="0" smtClean="0"/>
              <a:t> for standard operators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59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a number of classes built-in</a:t>
            </a:r>
          </a:p>
          <a:p>
            <a:pPr lvl="1"/>
            <a:r>
              <a:rPr lang="en-US" dirty="0" smtClean="0"/>
              <a:t>lists, dictionaries, sets, </a:t>
            </a:r>
            <a:r>
              <a:rPr lang="en-US" dirty="0" err="1" smtClean="0"/>
              <a:t>int</a:t>
            </a:r>
            <a:r>
              <a:rPr lang="en-US" dirty="0" smtClean="0"/>
              <a:t>, float, </a:t>
            </a:r>
            <a:r>
              <a:rPr lang="en-US" dirty="0" err="1" smtClean="0"/>
              <a:t>boolean</a:t>
            </a:r>
            <a:r>
              <a:rPr lang="en-US" dirty="0" smtClean="0"/>
              <a:t>, strings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We can define our own classes</a:t>
            </a:r>
          </a:p>
          <a:p>
            <a:pPr lvl="1"/>
            <a:r>
              <a:rPr lang="en-US" dirty="0" smtClean="0"/>
              <a:t>creates a new type of object in Python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Classes consist of:</a:t>
            </a:r>
          </a:p>
          <a:p>
            <a:pPr lvl="1"/>
            <a:r>
              <a:rPr lang="en-US" dirty="0" smtClean="0"/>
              <a:t>state variables (sometimes called instance variables)</a:t>
            </a:r>
          </a:p>
          <a:p>
            <a:pPr lvl="1"/>
            <a:r>
              <a:rPr lang="en-US" dirty="0" smtClean="0"/>
              <a:t>methods (functions that are linked to a particular instance of the class)</a:t>
            </a:r>
          </a:p>
          <a:p>
            <a:pPr marL="2286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3343870"/>
            <a:ext cx="42672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class </a:t>
            </a:r>
            <a:r>
              <a:rPr lang="en-US" i="1" dirty="0" err="1" smtClean="0"/>
              <a:t>name_of_the_class</a:t>
            </a:r>
            <a:r>
              <a:rPr lang="en-US" b="1" dirty="0" smtClean="0"/>
              <a:t>:</a:t>
            </a:r>
            <a:endParaRPr lang="en-US" b="1" dirty="0"/>
          </a:p>
          <a:p>
            <a:r>
              <a:rPr lang="en-US" b="1" dirty="0"/>
              <a:t>    </a:t>
            </a:r>
            <a:endParaRPr lang="en-US" i="1" dirty="0" smtClean="0"/>
          </a:p>
          <a:p>
            <a:r>
              <a:rPr lang="en-US" i="1" dirty="0"/>
              <a:t> </a:t>
            </a:r>
            <a:r>
              <a:rPr lang="en-US" i="1" dirty="0" smtClean="0"/>
              <a:t>   definition of the class goes here</a:t>
            </a:r>
            <a:endParaRPr lang="en-US" i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42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Defining and using a simple class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 Point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2133600"/>
            <a:ext cx="42672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class</a:t>
            </a:r>
            <a:r>
              <a:rPr lang="en-US" dirty="0"/>
              <a:t> Point:</a:t>
            </a:r>
          </a:p>
          <a:p>
            <a:r>
              <a:rPr lang="en-US" dirty="0"/>
              <a:t>    </a:t>
            </a:r>
            <a:r>
              <a:rPr lang="en-US" b="1" dirty="0" err="1"/>
              <a:t>def</a:t>
            </a:r>
            <a:r>
              <a:rPr lang="en-US" dirty="0"/>
              <a:t> __</a:t>
            </a:r>
            <a:r>
              <a:rPr lang="en-US" dirty="0" err="1"/>
              <a:t>init</a:t>
            </a:r>
            <a:r>
              <a:rPr lang="en-US" dirty="0"/>
              <a:t>__(self, </a:t>
            </a:r>
            <a:r>
              <a:rPr lang="en-US" dirty="0" err="1"/>
              <a:t>loc_x</a:t>
            </a:r>
            <a:r>
              <a:rPr lang="en-US" dirty="0"/>
              <a:t>, </a:t>
            </a:r>
            <a:r>
              <a:rPr lang="en-US" dirty="0" err="1"/>
              <a:t>loc_y</a:t>
            </a:r>
            <a:r>
              <a:rPr lang="en-US" dirty="0"/>
              <a:t>):</a:t>
            </a:r>
          </a:p>
          <a:p>
            <a:r>
              <a:rPr lang="en-US" dirty="0"/>
              <a:t>            </a:t>
            </a:r>
            <a:r>
              <a:rPr lang="en-US" dirty="0" err="1"/>
              <a:t>self.x</a:t>
            </a:r>
            <a:r>
              <a:rPr lang="en-US" dirty="0"/>
              <a:t> = </a:t>
            </a:r>
            <a:r>
              <a:rPr lang="en-US" dirty="0" err="1"/>
              <a:t>loc_x</a:t>
            </a:r>
            <a:endParaRPr lang="en-US" dirty="0"/>
          </a:p>
          <a:p>
            <a:r>
              <a:rPr lang="en-US" dirty="0"/>
              <a:t>            </a:t>
            </a:r>
            <a:r>
              <a:rPr lang="en-US" dirty="0" err="1"/>
              <a:t>self.y</a:t>
            </a:r>
            <a:r>
              <a:rPr lang="en-US" dirty="0"/>
              <a:t> = </a:t>
            </a:r>
            <a:r>
              <a:rPr lang="en-US" dirty="0" err="1"/>
              <a:t>loc_y</a:t>
            </a:r>
            <a:endParaRPr lang="en-US" i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2438400" y="3886200"/>
            <a:ext cx="4267200" cy="175432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&gt;&gt;&gt; origin = Point(0, 0)</a:t>
            </a:r>
          </a:p>
          <a:p>
            <a:r>
              <a:rPr lang="en-US" dirty="0" smtClean="0"/>
              <a:t>&gt;&gt;&gt; destination = Point(34, 65)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destination.x</a:t>
            </a:r>
            <a:endParaRPr lang="en-US" dirty="0" smtClean="0"/>
          </a:p>
          <a:p>
            <a:r>
              <a:rPr lang="en-US" dirty="0" smtClean="0"/>
              <a:t>34</a:t>
            </a:r>
          </a:p>
          <a:p>
            <a:r>
              <a:rPr lang="en-US" dirty="0" smtClean="0"/>
              <a:t>&gt;&gt;&gt; </a:t>
            </a:r>
            <a:r>
              <a:rPr lang="en-US" dirty="0" err="1" smtClean="0"/>
              <a:t>destination.y</a:t>
            </a:r>
            <a:endParaRPr lang="en-US" dirty="0" smtClean="0"/>
          </a:p>
          <a:p>
            <a:r>
              <a:rPr lang="en-US" dirty="0" smtClean="0"/>
              <a:t>65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0728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class provides the definition for the type of an object</a:t>
            </a:r>
          </a:p>
          <a:p>
            <a:pPr lvl="1"/>
            <a:r>
              <a:rPr lang="en-NZ" dirty="0" smtClean="0"/>
              <a:t>Classes can store information in variables</a:t>
            </a:r>
          </a:p>
          <a:p>
            <a:pPr lvl="1"/>
            <a:r>
              <a:rPr lang="en-NZ" dirty="0" smtClean="0"/>
              <a:t>Classes can provide methods that do something with the information</a:t>
            </a:r>
          </a:p>
          <a:p>
            <a:pPr marL="0" indent="0">
              <a:buNone/>
            </a:pPr>
            <a:endParaRPr lang="en-NZ" dirty="0"/>
          </a:p>
          <a:p>
            <a:r>
              <a:rPr lang="en-NZ" dirty="0" smtClean="0"/>
              <a:t>Example: A square class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Classes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4600" y="3276600"/>
            <a:ext cx="3317632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Square:</a:t>
            </a:r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err="1" smtClean="0"/>
              <a:t>def</a:t>
            </a:r>
            <a:r>
              <a:rPr lang="en-US" dirty="0" smtClean="0"/>
              <a:t> __</a:t>
            </a:r>
            <a:r>
              <a:rPr lang="en-US" dirty="0" err="1" smtClean="0"/>
              <a:t>init</a:t>
            </a:r>
            <a:r>
              <a:rPr lang="en-US" dirty="0" smtClean="0"/>
              <a:t>__(self, s):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self.size</a:t>
            </a:r>
            <a:r>
              <a:rPr lang="en-US" dirty="0" smtClean="0"/>
              <a:t> = s</a:t>
            </a:r>
          </a:p>
        </p:txBody>
      </p:sp>
      <p:sp>
        <p:nvSpPr>
          <p:cNvPr id="7" name="Rectangle 6"/>
          <p:cNvSpPr/>
          <p:nvPr/>
        </p:nvSpPr>
        <p:spPr>
          <a:xfrm>
            <a:off x="1887416" y="4724400"/>
            <a:ext cx="4572000" cy="120032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US" b="1" dirty="0"/>
              <a:t>from</a:t>
            </a:r>
            <a:r>
              <a:rPr lang="en-US" dirty="0"/>
              <a:t> Geometry </a:t>
            </a:r>
            <a:r>
              <a:rPr lang="en-US" b="1" dirty="0"/>
              <a:t>import</a:t>
            </a:r>
            <a:r>
              <a:rPr lang="en-US" dirty="0"/>
              <a:t> Square</a:t>
            </a:r>
          </a:p>
          <a:p>
            <a:endParaRPr lang="en-US" dirty="0"/>
          </a:p>
          <a:p>
            <a:r>
              <a:rPr lang="en-US" dirty="0"/>
              <a:t>side = 10</a:t>
            </a:r>
          </a:p>
          <a:p>
            <a:r>
              <a:rPr lang="en-US" dirty="0"/>
              <a:t>s = Square(side)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69765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  Add </a:t>
            </a:r>
            <a:r>
              <a:rPr lang="en-US" dirty="0" smtClean="0"/>
              <a:t>a method to the class to calculate the perimeter of the square.  The following code shows how the method may be used.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66292" y="2133600"/>
            <a:ext cx="3317632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from</a:t>
            </a:r>
            <a:r>
              <a:rPr lang="en-US" dirty="0" smtClean="0"/>
              <a:t> Geometry </a:t>
            </a:r>
            <a:r>
              <a:rPr lang="en-US" b="1" dirty="0" smtClean="0"/>
              <a:t>import</a:t>
            </a:r>
            <a:r>
              <a:rPr lang="en-US" dirty="0" smtClean="0"/>
              <a:t> Square</a:t>
            </a:r>
          </a:p>
          <a:p>
            <a:endParaRPr lang="en-US" dirty="0" smtClean="0"/>
          </a:p>
          <a:p>
            <a:r>
              <a:rPr lang="en-US" dirty="0"/>
              <a:t>side = 10</a:t>
            </a:r>
          </a:p>
          <a:p>
            <a:r>
              <a:rPr lang="en-US" dirty="0"/>
              <a:t>s = Square(side)</a:t>
            </a:r>
          </a:p>
          <a:p>
            <a:r>
              <a:rPr lang="en-US" dirty="0" smtClean="0"/>
              <a:t>p = </a:t>
            </a:r>
            <a:r>
              <a:rPr lang="en-US" dirty="0" err="1" smtClean="0"/>
              <a:t>s.perimeter</a:t>
            </a:r>
            <a:r>
              <a:rPr lang="en-US" dirty="0" smtClean="0"/>
              <a:t>()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66292" y="4267200"/>
            <a:ext cx="3317632" cy="17543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 Square</a:t>
            </a:r>
            <a:r>
              <a:rPr lang="en-US" dirty="0" smtClean="0"/>
              <a:t>: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err="1" smtClean="0"/>
              <a:t>def</a:t>
            </a:r>
            <a:r>
              <a:rPr lang="en-US" dirty="0" smtClean="0"/>
              <a:t> __</a:t>
            </a:r>
            <a:r>
              <a:rPr lang="en-US" dirty="0" err="1" smtClean="0"/>
              <a:t>init</a:t>
            </a:r>
            <a:r>
              <a:rPr lang="en-US" dirty="0" smtClean="0"/>
              <a:t>__(self, s):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self.size</a:t>
            </a:r>
            <a:r>
              <a:rPr lang="en-US" dirty="0" smtClean="0"/>
              <a:t> = </a:t>
            </a:r>
            <a:r>
              <a:rPr lang="en-US" dirty="0" smtClean="0"/>
              <a:t>s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err="1" smtClean="0"/>
              <a:t>def</a:t>
            </a:r>
            <a:r>
              <a:rPr lang="en-US" dirty="0" smtClean="0"/>
              <a:t> perimeter(self):</a:t>
            </a:r>
          </a:p>
          <a:p>
            <a:r>
              <a:rPr lang="en-US" dirty="0"/>
              <a:t> </a:t>
            </a:r>
            <a:r>
              <a:rPr lang="en-US" dirty="0" smtClean="0"/>
              <a:t>       return </a:t>
            </a:r>
            <a:r>
              <a:rPr lang="en-US" dirty="0" err="1" smtClean="0"/>
              <a:t>self.size</a:t>
            </a:r>
            <a:r>
              <a:rPr lang="en-US" dirty="0" smtClean="0"/>
              <a:t> * 4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574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method to the class to </a:t>
            </a:r>
            <a:r>
              <a:rPr lang="en-US" dirty="0" smtClean="0"/>
              <a:t>return a square that is bigger by </a:t>
            </a:r>
            <a:r>
              <a:rPr lang="en-US" dirty="0" smtClean="0"/>
              <a:t>a scaling factor.  For example, if you scale the square by a factor of 2, then the sides of the square will be twice as long. The following code shows how the method may be used.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842846" y="3124200"/>
            <a:ext cx="3317632" cy="14773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from</a:t>
            </a:r>
            <a:r>
              <a:rPr lang="en-US" dirty="0" smtClean="0"/>
              <a:t> Geometry </a:t>
            </a:r>
            <a:r>
              <a:rPr lang="en-US" b="1" dirty="0" smtClean="0"/>
              <a:t>import</a:t>
            </a:r>
            <a:r>
              <a:rPr lang="en-US" dirty="0" smtClean="0"/>
              <a:t> Square</a:t>
            </a:r>
          </a:p>
          <a:p>
            <a:endParaRPr lang="en-US" dirty="0" smtClean="0"/>
          </a:p>
          <a:p>
            <a:r>
              <a:rPr lang="en-US" dirty="0"/>
              <a:t>side = 10</a:t>
            </a:r>
          </a:p>
          <a:p>
            <a:r>
              <a:rPr lang="en-US" dirty="0"/>
              <a:t>s = Square(side)</a:t>
            </a:r>
          </a:p>
          <a:p>
            <a:r>
              <a:rPr lang="en-US" dirty="0" err="1" smtClean="0"/>
              <a:t>big_s</a:t>
            </a:r>
            <a:r>
              <a:rPr lang="en-US" dirty="0" smtClean="0"/>
              <a:t> = </a:t>
            </a:r>
            <a:r>
              <a:rPr lang="en-US" dirty="0" err="1" smtClean="0"/>
              <a:t>s.scaled_square</a:t>
            </a:r>
            <a:r>
              <a:rPr lang="en-US" dirty="0" smtClean="0"/>
              <a:t>(2</a:t>
            </a:r>
            <a:r>
              <a:rPr lang="en-US" dirty="0" smtClean="0"/>
              <a:t>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6532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Write a function that compares the size of two squares given as </a:t>
            </a:r>
            <a:r>
              <a:rPr lang="en-NZ" dirty="0" smtClean="0"/>
              <a:t>parameters.  This function should not be part of the Square class.</a:t>
            </a:r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NZ" dirty="0" smtClean="0"/>
              <a:t>Exercise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3124200"/>
            <a:ext cx="4103078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def</a:t>
            </a:r>
            <a:r>
              <a:rPr lang="en-US" dirty="0" smtClean="0"/>
              <a:t> </a:t>
            </a:r>
            <a:r>
              <a:rPr lang="en-US" dirty="0" err="1" smtClean="0"/>
              <a:t>is_bigger</a:t>
            </a:r>
            <a:r>
              <a:rPr lang="en-US" dirty="0" smtClean="0"/>
              <a:t>(a, b):</a:t>
            </a:r>
          </a:p>
          <a:p>
            <a:r>
              <a:rPr lang="en-US" dirty="0"/>
              <a:t> </a:t>
            </a:r>
            <a:r>
              <a:rPr lang="en-US" dirty="0" smtClean="0"/>
              <a:t>   #returns true if a is larger than b</a:t>
            </a:r>
          </a:p>
          <a:p>
            <a:r>
              <a:rPr lang="en-US" dirty="0" smtClean="0"/>
              <a:t>    #add your code here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1023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a method to the Square class that compares the size of the square with the size of another square.  The method should be called </a:t>
            </a:r>
            <a:r>
              <a:rPr lang="en-US" dirty="0" err="1" smtClean="0"/>
              <a:t>bigger_than</a:t>
            </a:r>
            <a:r>
              <a:rPr lang="en-US" dirty="0" smtClean="0"/>
              <a:t>() and should accept a square as a parameter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667000" y="3124200"/>
            <a:ext cx="3862754" cy="175432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from</a:t>
            </a:r>
            <a:r>
              <a:rPr lang="en-US" dirty="0" smtClean="0"/>
              <a:t> Geometry </a:t>
            </a:r>
            <a:r>
              <a:rPr lang="en-US" b="1" dirty="0" smtClean="0"/>
              <a:t>import</a:t>
            </a:r>
            <a:r>
              <a:rPr lang="en-US" dirty="0" smtClean="0"/>
              <a:t> Square</a:t>
            </a:r>
          </a:p>
          <a:p>
            <a:endParaRPr lang="en-US" dirty="0" smtClean="0"/>
          </a:p>
          <a:p>
            <a:r>
              <a:rPr lang="en-US" dirty="0" smtClean="0"/>
              <a:t>s </a:t>
            </a:r>
            <a:r>
              <a:rPr lang="en-US" dirty="0"/>
              <a:t>= </a:t>
            </a:r>
            <a:r>
              <a:rPr lang="en-US" dirty="0" smtClean="0"/>
              <a:t>Square(6)</a:t>
            </a:r>
          </a:p>
          <a:p>
            <a:r>
              <a:rPr lang="en-US" dirty="0" smtClean="0"/>
              <a:t>t = Square(7)</a:t>
            </a:r>
          </a:p>
          <a:p>
            <a:r>
              <a:rPr lang="en-US" dirty="0" smtClean="0"/>
              <a:t>if </a:t>
            </a:r>
            <a:r>
              <a:rPr lang="en-US" dirty="0" err="1" smtClean="0"/>
              <a:t>s.bigger_than</a:t>
            </a:r>
            <a:r>
              <a:rPr lang="en-US" dirty="0" smtClean="0"/>
              <a:t>(t):</a:t>
            </a:r>
          </a:p>
          <a:p>
            <a:r>
              <a:rPr lang="en-US" dirty="0"/>
              <a:t> </a:t>
            </a:r>
            <a:r>
              <a:rPr lang="en-US" dirty="0" smtClean="0"/>
              <a:t>   print(“The first square is bigger”)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3227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15061</TotalTime>
  <Words>1928</Words>
  <Application>Microsoft Office PowerPoint</Application>
  <PresentationFormat>On-screen Show (4:3)</PresentationFormat>
  <Paragraphs>371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Composite</vt:lpstr>
      <vt:lpstr>COMPSCI 107 Computer Science Fundamentals</vt:lpstr>
      <vt:lpstr>Learning outcomes</vt:lpstr>
      <vt:lpstr>Classes</vt:lpstr>
      <vt:lpstr>Example:  Point class</vt:lpstr>
      <vt:lpstr>Classes</vt:lpstr>
      <vt:lpstr>Example</vt:lpstr>
      <vt:lpstr>Exercise</vt:lpstr>
      <vt:lpstr>Exercise</vt:lpstr>
      <vt:lpstr>Exercise</vt:lpstr>
      <vt:lpstr>Example:  Fractions</vt:lpstr>
      <vt:lpstr>Model of objects in memory</vt:lpstr>
      <vt:lpstr>Constructor</vt:lpstr>
      <vt:lpstr>Using the Fraction class</vt:lpstr>
      <vt:lpstr>Overriding default behaviour</vt:lpstr>
      <vt:lpstr>Aside: Use of string formatting syntax</vt:lpstr>
      <vt:lpstr>Exercise</vt:lpstr>
      <vt:lpstr>__repr__</vt:lpstr>
      <vt:lpstr>__str__</vt:lpstr>
      <vt:lpstr>Exercise</vt:lpstr>
      <vt:lpstr>__add__</vt:lpstr>
      <vt:lpstr>Greatest Common Divisor</vt:lpstr>
      <vt:lpstr>Improve the constructor</vt:lpstr>
      <vt:lpstr>__eq__</vt:lpstr>
      <vt:lpstr>Exercise</vt:lpstr>
      <vt:lpstr>Improving __eq__</vt:lpstr>
      <vt:lpstr>Exercise</vt:lpstr>
      <vt:lpstr>Other standard Python operators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161</cp:revision>
  <cp:lastPrinted>2014-07-24T22:32:59Z</cp:lastPrinted>
  <dcterms:created xsi:type="dcterms:W3CDTF">2006-08-16T00:00:00Z</dcterms:created>
  <dcterms:modified xsi:type="dcterms:W3CDTF">2015-03-19T21:22:34Z</dcterms:modified>
</cp:coreProperties>
</file>