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80" r:id="rId3"/>
    <p:sldId id="381" r:id="rId4"/>
    <p:sldId id="382" r:id="rId5"/>
    <p:sldId id="383" r:id="rId6"/>
    <p:sldId id="384" r:id="rId7"/>
    <p:sldId id="385" r:id="rId8"/>
    <p:sldId id="386" r:id="rId9"/>
    <p:sldId id="387" r:id="rId10"/>
    <p:sldId id="388" r:id="rId11"/>
    <p:sldId id="389" r:id="rId12"/>
    <p:sldId id="390" r:id="rId13"/>
    <p:sldId id="399" r:id="rId14"/>
    <p:sldId id="392" r:id="rId15"/>
    <p:sldId id="398" r:id="rId16"/>
    <p:sldId id="393" r:id="rId17"/>
    <p:sldId id="394" r:id="rId18"/>
    <p:sldId id="400" r:id="rId19"/>
    <p:sldId id="395" r:id="rId20"/>
    <p:sldId id="397" r:id="rId21"/>
    <p:sldId id="391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553" autoAdjust="0"/>
  </p:normalViewPr>
  <p:slideViewPr>
    <p:cSldViewPr>
      <p:cViewPr varScale="1">
        <p:scale>
          <a:sx n="80" d="100"/>
          <a:sy n="80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FBC93-25B9-444D-AB33-FB5BE5326080}" type="datetimeFigureOut">
              <a:rPr lang="en-NZ" smtClean="0"/>
              <a:t>19/03/2015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744B1-BB5A-4FFF-9FC1-D9657206DF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56162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F4E5E-F2C2-41BC-B8A0-92A3E475D9EC}" type="datetimeFigureOut">
              <a:rPr lang="en-NZ" smtClean="0"/>
              <a:t>19/03/2015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C43D3-C661-4244-84AB-C965DC249C4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33663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ars_Climate_Orbiter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42641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>
                <a:hlinkClick r:id="rId3"/>
              </a:rPr>
              <a:t>http://en.wikipedia.org/wiki/Mars_Climate_Orbiter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55713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ONLY GOT TO</a:t>
            </a:r>
            <a:r>
              <a:rPr lang="en-NZ" baseline="0" dirty="0" smtClean="0"/>
              <a:t> HERE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2055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8F08870A-5A81-4865-A126-B6DAF7318D7F}" type="datetime1">
              <a:rPr lang="en-US" smtClean="0"/>
              <a:t>3/19/2015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6D8BF-61F3-45B8-8A42-75B019C9EE01}" type="datetime1">
              <a:rPr lang="en-US" smtClean="0"/>
              <a:t>3/19/2015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DF025-2CB2-4A3F-B225-34420099ECE2}" type="datetime1">
              <a:rPr lang="en-US" smtClean="0"/>
              <a:t>3/19/2015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 anchor="b" anchorCtr="0"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990600"/>
            <a:ext cx="9144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763000" y="6629400"/>
            <a:ext cx="4572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8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819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EC5B13-A4D9-4298-8F5A-0289FC72CD6B}" type="datetime1">
              <a:rPr lang="en-US" smtClean="0"/>
              <a:t>3/19/2015</a:t>
            </a:fld>
            <a:endParaRPr lang="en-US"/>
          </a:p>
        </p:txBody>
      </p:sp>
      <p:sp>
        <p:nvSpPr>
          <p:cNvPr id="17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419600" y="6629400"/>
            <a:ext cx="42672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C0926D04-8706-4243-B209-CACF5E404725}" type="datetime1">
              <a:rPr lang="en-US" smtClean="0"/>
              <a:t>3/19/2015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CBCE-0590-45F6-8A90-B724DE322FE9}" type="datetime1">
              <a:rPr lang="en-US" smtClean="0"/>
              <a:t>3/19/2015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B7100-A984-45AB-8E80-29E5630908FD}" type="datetime1">
              <a:rPr lang="en-US" smtClean="0"/>
              <a:t>3/19/2015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C06F-7E01-4806-8D0E-1132CB5B1582}" type="datetime1">
              <a:rPr lang="en-US" smtClean="0"/>
              <a:t>3/19/2015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BD5F-B780-4EED-BE22-9C9B4606F71A}" type="datetime1">
              <a:rPr lang="en-US" smtClean="0"/>
              <a:t>3/19/2015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8046F-26A3-4BAC-B3A4-BF7034F48DDB}" type="datetime1">
              <a:rPr lang="en-US" smtClean="0"/>
              <a:t>3/19/2015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D399-AB7C-428D-9660-4AFB5FA5D663}" type="datetime1">
              <a:rPr lang="en-US" smtClean="0"/>
              <a:t>3/19/2015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10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43000"/>
            <a:ext cx="8610600" cy="5257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229600" y="66294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152400" y="6477000"/>
            <a:ext cx="2819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BA961CF-A71F-4089-907A-F94427A2CA25}" type="datetime1">
              <a:rPr lang="en-US" smtClean="0"/>
              <a:t>3/19/2015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72000" y="6477000"/>
            <a:ext cx="41910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2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Lecture 08 – </a:t>
            </a:r>
            <a:r>
              <a:rPr lang="en-NZ" dirty="0" smtClean="0"/>
              <a:t>Documentation, debugging</a:t>
            </a:r>
            <a:endParaRPr lang="en-NZ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447800"/>
            <a:ext cx="5105400" cy="2133600"/>
          </a:xfrm>
        </p:spPr>
        <p:txBody>
          <a:bodyPr/>
          <a:lstStyle/>
          <a:p>
            <a:r>
              <a:rPr lang="en-NZ" dirty="0" smtClean="0"/>
              <a:t>COMPSCI 107</a:t>
            </a:r>
            <a:br>
              <a:rPr lang="en-NZ" dirty="0" smtClean="0"/>
            </a:br>
            <a:r>
              <a:rPr lang="en-NZ" dirty="0" smtClean="0"/>
              <a:t>Computer Science Fundamentals</a:t>
            </a: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949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Write a function that calculates the area of a triangle.</a:t>
            </a:r>
          </a:p>
          <a:p>
            <a:endParaRPr lang="en-NZ" dirty="0"/>
          </a:p>
          <a:p>
            <a:r>
              <a:rPr lang="en-NZ" dirty="0" smtClean="0"/>
              <a:t>How can you check if your code works correctly?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NZ" dirty="0" smtClean="0"/>
              <a:t>Exercise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9395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err="1" smtClean="0"/>
              <a:t>doctest</a:t>
            </a:r>
            <a:r>
              <a:rPr lang="en-NZ" dirty="0" smtClean="0"/>
              <a:t> is a simple system for testing code</a:t>
            </a:r>
          </a:p>
          <a:p>
            <a:pPr lvl="1"/>
            <a:r>
              <a:rPr lang="en-NZ" dirty="0" smtClean="0"/>
              <a:t>Not as sophisticated as unit testing</a:t>
            </a:r>
          </a:p>
          <a:p>
            <a:pPr lvl="1"/>
            <a:r>
              <a:rPr lang="en-NZ" dirty="0" smtClean="0"/>
              <a:t>Tests are included in the </a:t>
            </a:r>
            <a:r>
              <a:rPr lang="en-NZ" dirty="0" err="1" smtClean="0"/>
              <a:t>docstring</a:t>
            </a:r>
            <a:r>
              <a:rPr lang="en-NZ" dirty="0" smtClean="0"/>
              <a:t> for a function</a:t>
            </a:r>
          </a:p>
          <a:p>
            <a:pPr lvl="1"/>
            <a:r>
              <a:rPr lang="en-NZ" dirty="0" smtClean="0"/>
              <a:t>Any line that begins with the Python prompt &gt;&gt;&gt; will be executed</a:t>
            </a:r>
          </a:p>
          <a:p>
            <a:pPr lvl="1"/>
            <a:r>
              <a:rPr lang="en-NZ" dirty="0" smtClean="0"/>
              <a:t>The output from executing the code will be compared with the line following</a:t>
            </a:r>
          </a:p>
          <a:p>
            <a:pPr lvl="1"/>
            <a:endParaRPr lang="en-NZ" dirty="0" smtClean="0"/>
          </a:p>
          <a:p>
            <a:pPr lvl="1"/>
            <a:endParaRPr lang="en-NZ" dirty="0"/>
          </a:p>
          <a:p>
            <a:pPr lvl="1"/>
            <a:endParaRPr lang="en-NZ" dirty="0" smtClean="0"/>
          </a:p>
          <a:p>
            <a:pPr lvl="1"/>
            <a:endParaRPr lang="en-NZ" dirty="0"/>
          </a:p>
          <a:p>
            <a:pPr lvl="1"/>
            <a:endParaRPr lang="en-NZ" dirty="0" smtClean="0"/>
          </a:p>
          <a:p>
            <a:pPr marL="228600" lvl="1" indent="0">
              <a:buNone/>
            </a:pPr>
            <a:endParaRPr lang="en-NZ" dirty="0" smtClean="0"/>
          </a:p>
          <a:p>
            <a:r>
              <a:rPr lang="en-NZ" dirty="0" smtClean="0"/>
              <a:t>To test the code, include the following statements in the module</a:t>
            </a:r>
            <a:endParaRPr lang="en-NZ" dirty="0"/>
          </a:p>
          <a:p>
            <a:pPr marL="228600" lvl="1" indent="0">
              <a:buNone/>
            </a:pPr>
            <a:endParaRPr lang="en-NZ" dirty="0" smtClean="0"/>
          </a:p>
          <a:p>
            <a:pPr lvl="1"/>
            <a:endParaRPr lang="en-NZ" dirty="0" smtClean="0"/>
          </a:p>
          <a:p>
            <a:pPr lvl="1"/>
            <a:endParaRPr lang="en-NZ" dirty="0" smtClean="0"/>
          </a:p>
          <a:p>
            <a:pPr lvl="1"/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doctest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52550" y="5334000"/>
            <a:ext cx="6477000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import </a:t>
            </a:r>
            <a:r>
              <a:rPr lang="en-US" dirty="0" err="1" smtClean="0"/>
              <a:t>doctest</a:t>
            </a:r>
            <a:endParaRPr lang="en-US" dirty="0" smtClean="0"/>
          </a:p>
          <a:p>
            <a:r>
              <a:rPr lang="en-US" dirty="0" err="1" smtClean="0"/>
              <a:t>doctest.testmod</a:t>
            </a:r>
            <a:r>
              <a:rPr lang="en-US" dirty="0" smtClean="0"/>
              <a:t>()</a:t>
            </a:r>
          </a:p>
        </p:txBody>
      </p:sp>
      <p:sp>
        <p:nvSpPr>
          <p:cNvPr id="7" name="Rectangle 6"/>
          <p:cNvSpPr/>
          <p:nvPr/>
        </p:nvSpPr>
        <p:spPr>
          <a:xfrm>
            <a:off x="1352550" y="2971800"/>
            <a:ext cx="6477000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&gt;&gt;&gt; </a:t>
            </a:r>
            <a:r>
              <a:rPr lang="en-US" dirty="0" err="1" smtClean="0"/>
              <a:t>circle_area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3.1415927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19449" y="3923615"/>
            <a:ext cx="5926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include this inside your </a:t>
            </a:r>
            <a:r>
              <a:rPr lang="en-NZ" dirty="0" err="1" smtClean="0"/>
              <a:t>docstring</a:t>
            </a:r>
            <a:r>
              <a:rPr lang="en-NZ" dirty="0" smtClean="0"/>
              <a:t> for the </a:t>
            </a:r>
            <a:r>
              <a:rPr lang="en-NZ" dirty="0" err="1" smtClean="0"/>
              <a:t>circle_area</a:t>
            </a:r>
            <a:r>
              <a:rPr lang="en-NZ" dirty="0" smtClean="0"/>
              <a:t>  function</a:t>
            </a:r>
            <a:endParaRPr lang="en-NZ" dirty="0"/>
          </a:p>
        </p:txBody>
      </p:sp>
      <p:sp>
        <p:nvSpPr>
          <p:cNvPr id="9" name="Freeform 8"/>
          <p:cNvSpPr/>
          <p:nvPr/>
        </p:nvSpPr>
        <p:spPr>
          <a:xfrm>
            <a:off x="514330" y="3256865"/>
            <a:ext cx="742970" cy="857250"/>
          </a:xfrm>
          <a:custGeom>
            <a:avLst/>
            <a:gdLst>
              <a:gd name="connsiteX0" fmla="*/ 742970 w 742970"/>
              <a:gd name="connsiteY0" fmla="*/ 857250 h 857250"/>
              <a:gd name="connsiteX1" fmla="*/ 20 w 742970"/>
              <a:gd name="connsiteY1" fmla="*/ 304800 h 857250"/>
              <a:gd name="connsiteX2" fmla="*/ 723920 w 742970"/>
              <a:gd name="connsiteY2" fmla="*/ 0 h 85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2970" h="857250">
                <a:moveTo>
                  <a:pt x="742970" y="857250"/>
                </a:moveTo>
                <a:cubicBezTo>
                  <a:pt x="373082" y="652462"/>
                  <a:pt x="3195" y="447675"/>
                  <a:pt x="20" y="304800"/>
                </a:cubicBezTo>
                <a:cubicBezTo>
                  <a:pt x="-3155" y="161925"/>
                  <a:pt x="360382" y="80962"/>
                  <a:pt x="723920" y="0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0250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1295400"/>
            <a:ext cx="8382000" cy="50783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NZ" dirty="0" err="1"/>
              <a:t>def</a:t>
            </a:r>
            <a:r>
              <a:rPr lang="en-NZ" dirty="0"/>
              <a:t> </a:t>
            </a:r>
            <a:r>
              <a:rPr lang="en-NZ" dirty="0" err="1"/>
              <a:t>triangle_area</a:t>
            </a:r>
            <a:r>
              <a:rPr lang="en-NZ" dirty="0"/>
              <a:t>(base, height):</a:t>
            </a:r>
          </a:p>
          <a:p>
            <a:r>
              <a:rPr lang="en-NZ" dirty="0" smtClean="0"/>
              <a:t>    """</a:t>
            </a:r>
            <a:r>
              <a:rPr lang="en-NZ" dirty="0"/>
              <a:t>Returns the area of a triangle</a:t>
            </a:r>
            <a:r>
              <a:rPr lang="en-NZ" dirty="0" smtClean="0"/>
              <a:t>.</a:t>
            </a:r>
          </a:p>
          <a:p>
            <a:endParaRPr lang="en-NZ" dirty="0"/>
          </a:p>
          <a:p>
            <a:r>
              <a:rPr lang="en-NZ" dirty="0" smtClean="0"/>
              <a:t>    Arguments</a:t>
            </a:r>
            <a:r>
              <a:rPr lang="en-NZ" dirty="0"/>
              <a:t>:</a:t>
            </a:r>
          </a:p>
          <a:p>
            <a:r>
              <a:rPr lang="en-NZ" dirty="0" smtClean="0"/>
              <a:t>        base </a:t>
            </a:r>
            <a:r>
              <a:rPr lang="en-NZ" dirty="0"/>
              <a:t>-- a number (float) or (</a:t>
            </a:r>
            <a:r>
              <a:rPr lang="en-NZ" dirty="0" err="1"/>
              <a:t>int</a:t>
            </a:r>
            <a:r>
              <a:rPr lang="en-NZ" dirty="0"/>
              <a:t>) representing </a:t>
            </a:r>
            <a:r>
              <a:rPr lang="en-NZ" dirty="0" smtClean="0"/>
              <a:t>the length </a:t>
            </a:r>
            <a:r>
              <a:rPr lang="en-NZ" dirty="0"/>
              <a:t>of the triangle base</a:t>
            </a:r>
          </a:p>
          <a:p>
            <a:r>
              <a:rPr lang="en-NZ" dirty="0" smtClean="0"/>
              <a:t>        height </a:t>
            </a:r>
            <a:r>
              <a:rPr lang="en-NZ" dirty="0"/>
              <a:t>-- a number (float) or (</a:t>
            </a:r>
            <a:r>
              <a:rPr lang="en-NZ" dirty="0" err="1"/>
              <a:t>int</a:t>
            </a:r>
            <a:r>
              <a:rPr lang="en-NZ" dirty="0"/>
              <a:t>) representing </a:t>
            </a:r>
            <a:r>
              <a:rPr lang="en-NZ" dirty="0" smtClean="0"/>
              <a:t>the length </a:t>
            </a:r>
            <a:r>
              <a:rPr lang="en-NZ" dirty="0"/>
              <a:t>of the triangle height</a:t>
            </a:r>
          </a:p>
          <a:p>
            <a:endParaRPr lang="en-NZ" dirty="0" smtClean="0"/>
          </a:p>
          <a:p>
            <a:r>
              <a:rPr lang="en-NZ" dirty="0"/>
              <a:t> </a:t>
            </a:r>
            <a:r>
              <a:rPr lang="en-NZ" dirty="0" smtClean="0"/>
              <a:t>   Returns</a:t>
            </a:r>
            <a:r>
              <a:rPr lang="en-NZ" dirty="0"/>
              <a:t>:</a:t>
            </a:r>
          </a:p>
          <a:p>
            <a:r>
              <a:rPr lang="en-NZ" dirty="0" smtClean="0"/>
              <a:t>        The </a:t>
            </a:r>
            <a:r>
              <a:rPr lang="en-NZ" dirty="0"/>
              <a:t>area of the triangle (float)</a:t>
            </a:r>
          </a:p>
          <a:p>
            <a:endParaRPr lang="en-NZ" dirty="0" smtClean="0"/>
          </a:p>
          <a:p>
            <a:r>
              <a:rPr lang="en-NZ" dirty="0"/>
              <a:t> </a:t>
            </a:r>
            <a:r>
              <a:rPr lang="en-NZ" dirty="0" smtClean="0"/>
              <a:t>   &gt;&gt;&gt; </a:t>
            </a:r>
            <a:r>
              <a:rPr lang="en-NZ" dirty="0" err="1"/>
              <a:t>triangle_area</a:t>
            </a:r>
            <a:r>
              <a:rPr lang="en-NZ" dirty="0"/>
              <a:t>(10, 5)</a:t>
            </a:r>
          </a:p>
          <a:p>
            <a:r>
              <a:rPr lang="en-NZ" dirty="0" smtClean="0"/>
              <a:t>    25.0</a:t>
            </a:r>
            <a:endParaRPr lang="en-NZ" dirty="0"/>
          </a:p>
          <a:p>
            <a:r>
              <a:rPr lang="en-NZ" dirty="0" smtClean="0"/>
              <a:t>    &gt;&gt;&gt; </a:t>
            </a:r>
            <a:r>
              <a:rPr lang="en-NZ" dirty="0" err="1"/>
              <a:t>triangle_area</a:t>
            </a:r>
            <a:r>
              <a:rPr lang="en-NZ" dirty="0"/>
              <a:t>(1, 1)</a:t>
            </a:r>
          </a:p>
          <a:p>
            <a:r>
              <a:rPr lang="en-NZ" dirty="0" smtClean="0"/>
              <a:t>    0.5</a:t>
            </a:r>
            <a:endParaRPr lang="en-NZ" dirty="0"/>
          </a:p>
          <a:p>
            <a:r>
              <a:rPr lang="en-NZ" dirty="0" smtClean="0"/>
              <a:t>    &gt;&gt;&gt; </a:t>
            </a:r>
            <a:r>
              <a:rPr lang="en-NZ" dirty="0" err="1"/>
              <a:t>triangle_area</a:t>
            </a:r>
            <a:r>
              <a:rPr lang="en-NZ" dirty="0"/>
              <a:t>(2.5, 2)</a:t>
            </a:r>
          </a:p>
          <a:p>
            <a:r>
              <a:rPr lang="en-NZ" dirty="0" smtClean="0"/>
              <a:t>    2.5</a:t>
            </a:r>
            <a:endParaRPr lang="en-NZ" dirty="0"/>
          </a:p>
          <a:p>
            <a:r>
              <a:rPr lang="en-NZ" dirty="0" smtClean="0"/>
              <a:t>    """</a:t>
            </a:r>
            <a:endParaRPr lang="en-NZ" dirty="0"/>
          </a:p>
          <a:p>
            <a:r>
              <a:rPr lang="en-NZ" dirty="0" smtClean="0"/>
              <a:t>    return </a:t>
            </a:r>
            <a:r>
              <a:rPr lang="en-NZ" dirty="0"/>
              <a:t>base * height / 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9636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The output from the function is compared against the </a:t>
            </a:r>
            <a:r>
              <a:rPr lang="en-NZ" dirty="0" err="1" smtClean="0"/>
              <a:t>doctest</a:t>
            </a:r>
            <a:r>
              <a:rPr lang="en-NZ" dirty="0" smtClean="0"/>
              <a:t> output line by line until a blank line is encountered</a:t>
            </a:r>
          </a:p>
          <a:p>
            <a:pPr lvl="1"/>
            <a:r>
              <a:rPr lang="en-NZ" dirty="0" smtClean="0"/>
              <a:t>SO if your output includes blank lines you need to use:</a:t>
            </a:r>
          </a:p>
          <a:p>
            <a:pPr lvl="1"/>
            <a:r>
              <a:rPr lang="en-NZ" dirty="0" smtClean="0"/>
              <a:t>&lt;BLANKLINE&gt; in the </a:t>
            </a:r>
            <a:r>
              <a:rPr lang="en-NZ" dirty="0" err="1" smtClean="0"/>
              <a:t>doctest</a:t>
            </a:r>
            <a:r>
              <a:rPr lang="en-NZ" dirty="0" smtClean="0"/>
              <a:t> output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More </a:t>
            </a:r>
            <a:r>
              <a:rPr lang="en-NZ" dirty="0" err="1" smtClean="0"/>
              <a:t>doctest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90600" y="3124200"/>
            <a:ext cx="6477000" cy="175432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"""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print_many_lines</a:t>
            </a:r>
            <a:r>
              <a:rPr lang="en-US" dirty="0" smtClean="0"/>
              <a:t>()</a:t>
            </a:r>
          </a:p>
          <a:p>
            <a:r>
              <a:rPr lang="en-US" dirty="0" smtClean="0"/>
              <a:t>The first line</a:t>
            </a:r>
          </a:p>
          <a:p>
            <a:r>
              <a:rPr lang="en-US" dirty="0" smtClean="0"/>
              <a:t>&lt;BLANKLINE&gt;</a:t>
            </a:r>
          </a:p>
          <a:p>
            <a:r>
              <a:rPr lang="en-US" dirty="0" smtClean="0"/>
              <a:t>The last line</a:t>
            </a:r>
          </a:p>
          <a:p>
            <a:r>
              <a:rPr lang="en-US" dirty="0" smtClean="0"/>
              <a:t>"""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7506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Testing with floating point values is tricky</a:t>
            </a:r>
          </a:p>
          <a:p>
            <a:pPr lvl="1"/>
            <a:r>
              <a:rPr lang="en-NZ" dirty="0" smtClean="0"/>
              <a:t>Why? Use round(value, </a:t>
            </a:r>
            <a:r>
              <a:rPr lang="en-NZ" dirty="0" err="1" smtClean="0"/>
              <a:t>dp</a:t>
            </a:r>
            <a:r>
              <a:rPr lang="en-NZ" dirty="0" smtClean="0"/>
              <a:t>)</a:t>
            </a:r>
          </a:p>
          <a:p>
            <a:pPr lvl="1"/>
            <a:r>
              <a:rPr lang="en-NZ" dirty="0" smtClean="0"/>
              <a:t>Round is tricky.  Why?</a:t>
            </a:r>
          </a:p>
          <a:p>
            <a:endParaRPr lang="en-NZ" dirty="0"/>
          </a:p>
          <a:p>
            <a:r>
              <a:rPr lang="en-NZ" dirty="0" smtClean="0"/>
              <a:t>Testing with long output</a:t>
            </a:r>
          </a:p>
          <a:p>
            <a:pPr lvl="1"/>
            <a:r>
              <a:rPr lang="en-NZ" dirty="0" smtClean="0"/>
              <a:t>Use a </a:t>
            </a:r>
            <a:r>
              <a:rPr lang="en-NZ" dirty="0" err="1" smtClean="0"/>
              <a:t>doctest</a:t>
            </a:r>
            <a:r>
              <a:rPr lang="en-NZ" dirty="0" smtClean="0"/>
              <a:t> directive (essentially option flags)</a:t>
            </a:r>
          </a:p>
          <a:p>
            <a:endParaRPr lang="en-NZ" dirty="0"/>
          </a:p>
          <a:p>
            <a:endParaRPr lang="en-NZ" dirty="0" smtClean="0"/>
          </a:p>
          <a:p>
            <a:endParaRPr lang="en-NZ" dirty="0"/>
          </a:p>
          <a:p>
            <a:r>
              <a:rPr lang="en-NZ" dirty="0" smtClean="0"/>
              <a:t>Misdirected confidence</a:t>
            </a:r>
          </a:p>
          <a:p>
            <a:pPr lvl="1"/>
            <a:r>
              <a:rPr lang="en-NZ" dirty="0" smtClean="0"/>
              <a:t>Tests are only as good as you make them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Issues with </a:t>
            </a:r>
            <a:r>
              <a:rPr lang="en-NZ" dirty="0" err="1" smtClean="0"/>
              <a:t>doctests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3581400"/>
            <a:ext cx="4572000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n-NZ" dirty="0"/>
              <a:t> &gt;&gt;&gt; </a:t>
            </a:r>
            <a:r>
              <a:rPr lang="en-NZ" dirty="0" err="1" smtClean="0"/>
              <a:t>math.pi</a:t>
            </a:r>
            <a:r>
              <a:rPr lang="en-NZ" dirty="0" smtClean="0"/>
              <a:t>  # </a:t>
            </a:r>
            <a:r>
              <a:rPr lang="en-NZ" dirty="0" err="1" smtClean="0"/>
              <a:t>doctest</a:t>
            </a:r>
            <a:r>
              <a:rPr lang="en-NZ" dirty="0" smtClean="0"/>
              <a:t>: +ELLIPSIS </a:t>
            </a:r>
          </a:p>
          <a:p>
            <a:r>
              <a:rPr lang="en-NZ" dirty="0" smtClean="0"/>
              <a:t>3.1415926...</a:t>
            </a: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1680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Put the tests in an external file</a:t>
            </a:r>
          </a:p>
          <a:p>
            <a:endParaRPr lang="en-NZ" dirty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Alternative use of </a:t>
            </a:r>
            <a:r>
              <a:rPr lang="en-NZ" dirty="0" err="1" smtClean="0"/>
              <a:t>doctest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1295400"/>
            <a:ext cx="83820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NZ" dirty="0" smtClean="0"/>
              <a:t>#This code can be in any module</a:t>
            </a:r>
          </a:p>
          <a:p>
            <a:r>
              <a:rPr lang="en-NZ" dirty="0" smtClean="0"/>
              <a:t>#When you want to run the tests, simply load this module</a:t>
            </a:r>
          </a:p>
          <a:p>
            <a:r>
              <a:rPr lang="en-NZ" dirty="0" smtClean="0"/>
              <a:t>import </a:t>
            </a:r>
            <a:r>
              <a:rPr lang="en-NZ" dirty="0" err="1" smtClean="0"/>
              <a:t>doctest</a:t>
            </a:r>
            <a:endParaRPr lang="en-NZ" dirty="0" smtClean="0"/>
          </a:p>
          <a:p>
            <a:r>
              <a:rPr lang="en-NZ" dirty="0" err="1" smtClean="0"/>
              <a:t>doctest.testfile</a:t>
            </a:r>
            <a:r>
              <a:rPr lang="en-NZ" dirty="0" smtClean="0"/>
              <a:t>('tests.txt')</a:t>
            </a:r>
            <a:endParaRPr lang="en-NZ" dirty="0"/>
          </a:p>
        </p:txBody>
      </p:sp>
      <p:sp>
        <p:nvSpPr>
          <p:cNvPr id="7" name="Rectangle 6"/>
          <p:cNvSpPr/>
          <p:nvPr/>
        </p:nvSpPr>
        <p:spPr>
          <a:xfrm>
            <a:off x="371104" y="2819400"/>
            <a:ext cx="8382000" cy="36933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NZ" dirty="0" smtClean="0"/>
              <a:t>This is the tests.txt file</a:t>
            </a:r>
          </a:p>
          <a:p>
            <a:endParaRPr lang="en-NZ" dirty="0"/>
          </a:p>
          <a:p>
            <a:r>
              <a:rPr lang="en-NZ" dirty="0" smtClean="0"/>
              <a:t>It can contain any text, including working notes and other examples</a:t>
            </a:r>
          </a:p>
          <a:p>
            <a:endParaRPr lang="en-NZ" dirty="0" smtClean="0"/>
          </a:p>
          <a:p>
            <a:r>
              <a:rPr lang="en-NZ" dirty="0" smtClean="0"/>
              <a:t>Assume XXX is the name of a file (module), and </a:t>
            </a:r>
            <a:r>
              <a:rPr lang="en-NZ" dirty="0" err="1" smtClean="0"/>
              <a:t>get_seed_words</a:t>
            </a:r>
            <a:r>
              <a:rPr lang="en-NZ" dirty="0" smtClean="0"/>
              <a:t> is the name of the function that you want to test</a:t>
            </a:r>
          </a:p>
          <a:p>
            <a:endParaRPr lang="en-NZ" dirty="0"/>
          </a:p>
          <a:p>
            <a:r>
              <a:rPr lang="en-NZ" dirty="0" smtClean="0"/>
              <a:t>&gt;&gt;&gt; from XXX import </a:t>
            </a:r>
            <a:r>
              <a:rPr lang="en-NZ" dirty="0" err="1" smtClean="0"/>
              <a:t>get_seed_words</a:t>
            </a:r>
            <a:endParaRPr lang="en-NZ" dirty="0" smtClean="0"/>
          </a:p>
          <a:p>
            <a:endParaRPr lang="en-NZ" dirty="0"/>
          </a:p>
          <a:p>
            <a:r>
              <a:rPr lang="en-NZ" dirty="0" smtClean="0"/>
              <a:t>&gt;&gt;&gt; </a:t>
            </a:r>
            <a:r>
              <a:rPr lang="en-NZ" dirty="0" err="1" smtClean="0"/>
              <a:t>get_seed_words</a:t>
            </a:r>
            <a:r>
              <a:rPr lang="en-NZ" dirty="0" smtClean="0"/>
              <a:t>('This is a test.')</a:t>
            </a:r>
          </a:p>
          <a:p>
            <a:r>
              <a:rPr lang="en-NZ" dirty="0" smtClean="0"/>
              <a:t>['This']</a:t>
            </a:r>
          </a:p>
          <a:p>
            <a:endParaRPr lang="en-NZ" dirty="0"/>
          </a:p>
          <a:p>
            <a:r>
              <a:rPr lang="en-NZ" dirty="0" smtClean="0"/>
              <a:t>etc.</a:t>
            </a: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4553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Example:  'seed' words</a:t>
            </a:r>
          </a:p>
          <a:p>
            <a:pPr lvl="1"/>
            <a:r>
              <a:rPr lang="en-NZ" dirty="0" smtClean="0"/>
              <a:t>Given a string of text, output a list containing the first word of each sentence.</a:t>
            </a:r>
          </a:p>
          <a:p>
            <a:pPr lvl="1"/>
            <a:r>
              <a:rPr lang="en-NZ" dirty="0" smtClean="0"/>
              <a:t>A word is defined as a sequence of one or more characters separated by whitespace.  A word may include punctuation.</a:t>
            </a:r>
          </a:p>
          <a:p>
            <a:pPr lvl="1"/>
            <a:r>
              <a:rPr lang="en-NZ" dirty="0" smtClean="0"/>
              <a:t>A sentence consists of a sequence of words in which the last word terminates with a full stop, or the end of the string.</a:t>
            </a:r>
          </a:p>
          <a:p>
            <a:endParaRPr lang="en-NZ" dirty="0" smtClean="0"/>
          </a:p>
          <a:p>
            <a:r>
              <a:rPr lang="en-NZ" dirty="0" smtClean="0"/>
              <a:t>In each of the following cases, state the number of words and sentences (spaces indicated with ^, tab with \T and newline with \n)?</a:t>
            </a:r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Choosing test cases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90800" y="4445675"/>
            <a:ext cx="1752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^</a:t>
            </a:r>
            <a:r>
              <a:rPr lang="en-NZ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abc.def</a:t>
            </a:r>
          </a:p>
          <a:p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abc.def</a:t>
            </a:r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abc^def</a:t>
            </a:r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abc-def</a:t>
            </a:r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29200" y="4445675"/>
            <a:ext cx="1752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a.b.c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NZ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a^b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.^c.</a:t>
            </a:r>
          </a:p>
          <a:p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a\Tb</a:t>
            </a:r>
          </a:p>
          <a:p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a.\</a:t>
            </a:r>
            <a:r>
              <a:rPr lang="en-NZ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nb.</a:t>
            </a:r>
            <a:endParaRPr lang="en-NZ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a.\</a:t>
            </a:r>
            <a:r>
              <a:rPr lang="en-NZ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nb.</a:t>
            </a:r>
            <a:endParaRPr lang="en-NZ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a.\T^\</a:t>
            </a:r>
            <a:r>
              <a:rPr lang="en-NZ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n^b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^.</a:t>
            </a:r>
          </a:p>
          <a:p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^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6463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Define a set of test cases for a function that returns a list of seed words for a given string of text.</a:t>
            </a:r>
          </a:p>
          <a:p>
            <a:pPr marL="0" indent="0">
              <a:buNone/>
            </a:pPr>
            <a:endParaRPr lang="en-NZ" dirty="0" smtClean="0"/>
          </a:p>
          <a:p>
            <a:r>
              <a:rPr lang="en-NZ" dirty="0" err="1" smtClean="0"/>
              <a:t>def</a:t>
            </a:r>
            <a:r>
              <a:rPr lang="en-NZ" dirty="0" smtClean="0"/>
              <a:t> </a:t>
            </a:r>
            <a:r>
              <a:rPr lang="en-NZ" dirty="0" err="1" smtClean="0"/>
              <a:t>seed_words</a:t>
            </a:r>
            <a:r>
              <a:rPr lang="en-NZ" dirty="0" smtClean="0"/>
              <a:t>(text):</a:t>
            </a:r>
          </a:p>
          <a:p>
            <a:endParaRPr lang="en-NZ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NZ" dirty="0" smtClean="0"/>
              <a:t>Exercise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6712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Start by thinking of the different kinds of input and the output</a:t>
            </a:r>
          </a:p>
          <a:p>
            <a:endParaRPr lang="en-NZ" dirty="0"/>
          </a:p>
          <a:p>
            <a:r>
              <a:rPr lang="en-NZ" dirty="0" smtClean="0"/>
              <a:t>Test Cases</a:t>
            </a:r>
          </a:p>
          <a:p>
            <a:endParaRPr lang="en-NZ" dirty="0"/>
          </a:p>
          <a:p>
            <a:r>
              <a:rPr lang="en-NZ" dirty="0" smtClean="0"/>
              <a:t>Work on the solution, keeping the test cases in mind</a:t>
            </a:r>
          </a:p>
          <a:p>
            <a:endParaRPr lang="en-NZ" dirty="0"/>
          </a:p>
          <a:p>
            <a:r>
              <a:rPr lang="en-NZ" dirty="0" smtClean="0"/>
              <a:t>Test your code after each development advance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Program Development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73210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Debugging and tracing code are closely linked skills</a:t>
            </a:r>
          </a:p>
          <a:p>
            <a:endParaRPr lang="en-NZ" dirty="0"/>
          </a:p>
          <a:p>
            <a:r>
              <a:rPr lang="en-NZ" dirty="0" smtClean="0"/>
              <a:t>To debug your code, you need to know:</a:t>
            </a:r>
          </a:p>
          <a:p>
            <a:pPr lvl="1"/>
            <a:r>
              <a:rPr lang="en-NZ" dirty="0" smtClean="0"/>
              <a:t>what your code *should* produce</a:t>
            </a:r>
          </a:p>
          <a:p>
            <a:pPr lvl="1"/>
            <a:r>
              <a:rPr lang="en-NZ" dirty="0" smtClean="0"/>
              <a:t>what your code *does* produce</a:t>
            </a:r>
          </a:p>
          <a:p>
            <a:pPr lvl="1"/>
            <a:r>
              <a:rPr lang="en-NZ" dirty="0" smtClean="0"/>
              <a:t>why is there is a difference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Debugging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178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/>
          <a:lstStyle/>
          <a:p>
            <a:r>
              <a:rPr lang="en-NZ" dirty="0" err="1" smtClean="0"/>
              <a:t>docstring</a:t>
            </a:r>
            <a:endParaRPr lang="en-NZ" dirty="0" smtClean="0"/>
          </a:p>
          <a:p>
            <a:pPr lvl="1"/>
            <a:r>
              <a:rPr lang="en-NZ" dirty="0" smtClean="0"/>
              <a:t>A special kind of string (text) used to provide documentation</a:t>
            </a:r>
          </a:p>
          <a:p>
            <a:pPr lvl="1"/>
            <a:r>
              <a:rPr lang="en-NZ" dirty="0" smtClean="0"/>
              <a:t>Appears at the top of a module</a:t>
            </a:r>
          </a:p>
          <a:p>
            <a:pPr lvl="1"/>
            <a:r>
              <a:rPr lang="en-NZ" dirty="0" smtClean="0"/>
              <a:t>Appears at the top of a function</a:t>
            </a:r>
          </a:p>
          <a:p>
            <a:pPr lvl="1"/>
            <a:r>
              <a:rPr lang="en-NZ" dirty="0" smtClean="0"/>
              <a:t>Uses three double-quotes to surround the documentation</a:t>
            </a:r>
          </a:p>
          <a:p>
            <a:pPr lvl="1"/>
            <a:r>
              <a:rPr lang="en-NZ" dirty="0" smtClean="0"/>
              <a:t>All modules , and all functions should include a </a:t>
            </a:r>
            <a:r>
              <a:rPr lang="en-NZ" dirty="0" err="1" smtClean="0"/>
              <a:t>docstring</a:t>
            </a:r>
            <a:endParaRPr lang="en-NZ" dirty="0" smtClean="0"/>
          </a:p>
          <a:p>
            <a:pPr lvl="1"/>
            <a:r>
              <a:rPr lang="en-NZ" dirty="0" smtClean="0"/>
              <a:t>Using the </a:t>
            </a:r>
            <a:r>
              <a:rPr lang="en-NZ" b="1" dirty="0" smtClean="0"/>
              <a:t>help</a:t>
            </a:r>
            <a:r>
              <a:rPr lang="en-NZ" dirty="0" smtClean="0"/>
              <a:t> function returns the </a:t>
            </a:r>
            <a:r>
              <a:rPr lang="en-NZ" dirty="0" err="1" smtClean="0"/>
              <a:t>docstring</a:t>
            </a:r>
            <a:r>
              <a:rPr lang="en-NZ" dirty="0" smtClean="0"/>
              <a:t> for that function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Documentation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33500" y="3657600"/>
            <a:ext cx="6477000" cy="286232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"""Converts a length in inches to a length in </a:t>
            </a:r>
            <a:r>
              <a:rPr lang="en-US" dirty="0" err="1"/>
              <a:t>centimetres</a:t>
            </a:r>
            <a:r>
              <a:rPr lang="en-US" dirty="0"/>
              <a:t>.  </a:t>
            </a:r>
          </a:p>
          <a:p>
            <a:endParaRPr lang="en-US" dirty="0"/>
          </a:p>
          <a:p>
            <a:r>
              <a:rPr lang="en-US" dirty="0"/>
              <a:t>Author: Andrew Luxton-</a:t>
            </a:r>
            <a:r>
              <a:rPr lang="en-US" dirty="0" smtClean="0"/>
              <a:t>Reilly</a:t>
            </a:r>
          </a:p>
          <a:p>
            <a:endParaRPr lang="en-US" dirty="0"/>
          </a:p>
          <a:p>
            <a:r>
              <a:rPr lang="en-US" dirty="0"/>
              <a:t>"</a:t>
            </a:r>
            <a:r>
              <a:rPr lang="en-US" dirty="0" smtClean="0"/>
              <a:t>""</a:t>
            </a:r>
          </a:p>
          <a:p>
            <a:r>
              <a:rPr lang="en-US" dirty="0" err="1" smtClean="0"/>
              <a:t>length_in_inches</a:t>
            </a:r>
            <a:r>
              <a:rPr lang="en-US" dirty="0" smtClean="0"/>
              <a:t> </a:t>
            </a:r>
            <a:r>
              <a:rPr lang="en-US" dirty="0"/>
              <a:t>= 100</a:t>
            </a:r>
          </a:p>
          <a:p>
            <a:endParaRPr lang="en-US" dirty="0"/>
          </a:p>
          <a:p>
            <a:r>
              <a:rPr lang="en-US" dirty="0" err="1"/>
              <a:t>length_in_cm</a:t>
            </a:r>
            <a:r>
              <a:rPr lang="en-US" dirty="0"/>
              <a:t> = </a:t>
            </a:r>
            <a:r>
              <a:rPr lang="en-US" dirty="0" err="1"/>
              <a:t>length_in_inches</a:t>
            </a:r>
            <a:r>
              <a:rPr lang="en-US" dirty="0"/>
              <a:t> * 2.54</a:t>
            </a:r>
          </a:p>
          <a:p>
            <a:endParaRPr lang="en-US" dirty="0"/>
          </a:p>
          <a:p>
            <a:r>
              <a:rPr lang="en-US" dirty="0"/>
              <a:t>print(</a:t>
            </a:r>
            <a:r>
              <a:rPr lang="en-US" dirty="0" err="1"/>
              <a:t>length_in_cm</a:t>
            </a:r>
            <a:r>
              <a:rPr lang="en-US" dirty="0"/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2937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Example:</a:t>
            </a:r>
          </a:p>
          <a:p>
            <a:pPr lvl="1"/>
            <a:r>
              <a:rPr lang="en-NZ" dirty="0" err="1" smtClean="0"/>
              <a:t>seedBank</a:t>
            </a:r>
            <a:r>
              <a:rPr lang="en-NZ" dirty="0" smtClean="0"/>
              <a:t> += [</a:t>
            </a:r>
            <a:r>
              <a:rPr lang="en-NZ" dirty="0" err="1" smtClean="0"/>
              <a:t>wordBank</a:t>
            </a:r>
            <a:r>
              <a:rPr lang="en-NZ" dirty="0" smtClean="0"/>
              <a:t>[0]]</a:t>
            </a:r>
          </a:p>
          <a:p>
            <a:pPr lvl="1"/>
            <a:r>
              <a:rPr lang="en-NZ" dirty="0" err="1" smtClean="0"/>
              <a:t>IndexError</a:t>
            </a:r>
            <a:r>
              <a:rPr lang="en-NZ" dirty="0" smtClean="0"/>
              <a:t>: list index out of range</a:t>
            </a:r>
          </a:p>
          <a:p>
            <a:pPr lvl="1"/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Debugging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2438400"/>
            <a:ext cx="8458200" cy="39703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NZ" dirty="0" err="1"/>
              <a:t>def</a:t>
            </a:r>
            <a:r>
              <a:rPr lang="en-NZ" dirty="0"/>
              <a:t> </a:t>
            </a:r>
            <a:r>
              <a:rPr lang="en-NZ" dirty="0" err="1"/>
              <a:t>gsw</a:t>
            </a:r>
            <a:r>
              <a:rPr lang="en-NZ" dirty="0"/>
              <a:t>(text):</a:t>
            </a:r>
          </a:p>
          <a:p>
            <a:r>
              <a:rPr lang="en-NZ" dirty="0"/>
              <a:t>    </a:t>
            </a:r>
            <a:r>
              <a:rPr lang="en-NZ" dirty="0" err="1"/>
              <a:t>sentenceBank</a:t>
            </a:r>
            <a:r>
              <a:rPr lang="en-NZ" dirty="0"/>
              <a:t> = []</a:t>
            </a:r>
          </a:p>
          <a:p>
            <a:r>
              <a:rPr lang="en-NZ" dirty="0"/>
              <a:t>    </a:t>
            </a:r>
            <a:r>
              <a:rPr lang="en-NZ" dirty="0" err="1"/>
              <a:t>wordBank</a:t>
            </a:r>
            <a:r>
              <a:rPr lang="en-NZ" dirty="0"/>
              <a:t> = []</a:t>
            </a:r>
          </a:p>
          <a:p>
            <a:r>
              <a:rPr lang="en-NZ" dirty="0"/>
              <a:t>    </a:t>
            </a:r>
            <a:r>
              <a:rPr lang="en-NZ" dirty="0" err="1"/>
              <a:t>seedBank</a:t>
            </a:r>
            <a:r>
              <a:rPr lang="en-NZ" dirty="0"/>
              <a:t> = []</a:t>
            </a:r>
          </a:p>
          <a:p>
            <a:r>
              <a:rPr lang="en-NZ" dirty="0"/>
              <a:t>    </a:t>
            </a:r>
            <a:r>
              <a:rPr lang="en-NZ" dirty="0" err="1"/>
              <a:t>text.replace</a:t>
            </a:r>
            <a:r>
              <a:rPr lang="en-NZ" dirty="0"/>
              <a:t>('!','.')</a:t>
            </a:r>
          </a:p>
          <a:p>
            <a:r>
              <a:rPr lang="en-NZ" dirty="0"/>
              <a:t>    </a:t>
            </a:r>
            <a:r>
              <a:rPr lang="en-NZ" dirty="0" err="1"/>
              <a:t>text.replace</a:t>
            </a:r>
            <a:r>
              <a:rPr lang="en-NZ" dirty="0"/>
              <a:t>('?','.')</a:t>
            </a:r>
          </a:p>
          <a:p>
            <a:r>
              <a:rPr lang="en-NZ" dirty="0"/>
              <a:t>    if (text[</a:t>
            </a:r>
            <a:r>
              <a:rPr lang="en-NZ" dirty="0" err="1"/>
              <a:t>len</a:t>
            </a:r>
            <a:r>
              <a:rPr lang="en-NZ" dirty="0"/>
              <a:t>(text)-1] == '.'):</a:t>
            </a:r>
          </a:p>
          <a:p>
            <a:r>
              <a:rPr lang="en-NZ" dirty="0"/>
              <a:t>        text = text[:-1]</a:t>
            </a:r>
          </a:p>
          <a:p>
            <a:r>
              <a:rPr lang="en-NZ" dirty="0"/>
              <a:t>    </a:t>
            </a:r>
            <a:r>
              <a:rPr lang="en-NZ" dirty="0" err="1"/>
              <a:t>sentenceBank</a:t>
            </a:r>
            <a:r>
              <a:rPr lang="en-NZ" dirty="0"/>
              <a:t> = </a:t>
            </a:r>
            <a:r>
              <a:rPr lang="en-NZ" dirty="0" err="1"/>
              <a:t>text.split</a:t>
            </a:r>
            <a:r>
              <a:rPr lang="en-NZ" dirty="0"/>
              <a:t>('.')</a:t>
            </a:r>
          </a:p>
          <a:p>
            <a:r>
              <a:rPr lang="en-NZ" dirty="0"/>
              <a:t>    for i in range(0,len(</a:t>
            </a:r>
            <a:r>
              <a:rPr lang="en-NZ" dirty="0" err="1"/>
              <a:t>sentenceBank</a:t>
            </a:r>
            <a:r>
              <a:rPr lang="en-NZ" dirty="0"/>
              <a:t>)):</a:t>
            </a:r>
          </a:p>
          <a:p>
            <a:r>
              <a:rPr lang="en-NZ" dirty="0"/>
              <a:t>        if (</a:t>
            </a:r>
            <a:r>
              <a:rPr lang="en-NZ" dirty="0" err="1"/>
              <a:t>sentenceBank</a:t>
            </a:r>
            <a:r>
              <a:rPr lang="en-NZ" dirty="0"/>
              <a:t>[i] != ''):</a:t>
            </a:r>
          </a:p>
          <a:p>
            <a:r>
              <a:rPr lang="en-NZ" dirty="0"/>
              <a:t>            </a:t>
            </a:r>
            <a:r>
              <a:rPr lang="en-NZ" dirty="0" err="1"/>
              <a:t>wordBank</a:t>
            </a:r>
            <a:r>
              <a:rPr lang="en-NZ" dirty="0"/>
              <a:t> = </a:t>
            </a:r>
            <a:r>
              <a:rPr lang="en-NZ" dirty="0" err="1"/>
              <a:t>sentenceBank</a:t>
            </a:r>
            <a:r>
              <a:rPr lang="en-NZ" dirty="0"/>
              <a:t>[i].split()</a:t>
            </a:r>
          </a:p>
          <a:p>
            <a:r>
              <a:rPr lang="en-NZ" b="1" dirty="0">
                <a:solidFill>
                  <a:srgbClr val="C00000"/>
                </a:solidFill>
              </a:rPr>
              <a:t>            </a:t>
            </a:r>
            <a:r>
              <a:rPr lang="en-NZ" b="1" dirty="0" err="1">
                <a:solidFill>
                  <a:srgbClr val="C00000"/>
                </a:solidFill>
              </a:rPr>
              <a:t>seedBank</a:t>
            </a:r>
            <a:r>
              <a:rPr lang="en-NZ" b="1" dirty="0">
                <a:solidFill>
                  <a:srgbClr val="C00000"/>
                </a:solidFill>
              </a:rPr>
              <a:t> += [</a:t>
            </a:r>
            <a:r>
              <a:rPr lang="en-NZ" b="1" dirty="0" err="1">
                <a:solidFill>
                  <a:srgbClr val="C00000"/>
                </a:solidFill>
              </a:rPr>
              <a:t>wordBank</a:t>
            </a:r>
            <a:r>
              <a:rPr lang="en-NZ" b="1" dirty="0">
                <a:solidFill>
                  <a:srgbClr val="C00000"/>
                </a:solidFill>
              </a:rPr>
              <a:t>[0]]</a:t>
            </a:r>
          </a:p>
          <a:p>
            <a:r>
              <a:rPr lang="en-NZ" dirty="0"/>
              <a:t>    return </a:t>
            </a:r>
            <a:r>
              <a:rPr lang="en-NZ" dirty="0" err="1"/>
              <a:t>seedBank</a:t>
            </a: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09364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Comments are directed towards programmers and ignored by the computer</a:t>
            </a:r>
          </a:p>
          <a:p>
            <a:endParaRPr lang="en-NZ" dirty="0" smtClean="0"/>
          </a:p>
          <a:p>
            <a:r>
              <a:rPr lang="en-NZ" dirty="0" err="1" smtClean="0"/>
              <a:t>Docstrings</a:t>
            </a:r>
            <a:r>
              <a:rPr lang="en-NZ" dirty="0" smtClean="0"/>
              <a:t> are used to convey the purpose of modules and functions</a:t>
            </a:r>
          </a:p>
          <a:p>
            <a:endParaRPr lang="en-NZ" dirty="0" smtClean="0"/>
          </a:p>
          <a:p>
            <a:r>
              <a:rPr lang="en-NZ" dirty="0" err="1" smtClean="0"/>
              <a:t>Doctest</a:t>
            </a:r>
            <a:r>
              <a:rPr lang="en-NZ" dirty="0" smtClean="0"/>
              <a:t> is a simple system to automate the testing of code</a:t>
            </a:r>
          </a:p>
          <a:p>
            <a:endParaRPr lang="en-NZ" dirty="0" smtClean="0"/>
          </a:p>
          <a:p>
            <a:pPr marL="0" indent="0">
              <a:buNone/>
            </a:pP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Summary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1650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4419600" cy="5410200"/>
          </a:xfrm>
        </p:spPr>
        <p:txBody>
          <a:bodyPr/>
          <a:lstStyle/>
          <a:p>
            <a:pPr eaLnBrk="0" hangingPunct="0">
              <a:spcBef>
                <a:spcPct val="40000"/>
              </a:spcBef>
            </a:pPr>
            <a:r>
              <a:rPr lang="en-NZ" dirty="0">
                <a:latin typeface="+mj-lt"/>
              </a:rPr>
              <a:t>The NASA subcontractor that built the Mars Climate </a:t>
            </a:r>
            <a:r>
              <a:rPr lang="en-NZ" dirty="0" err="1">
                <a:latin typeface="+mj-lt"/>
              </a:rPr>
              <a:t>Orbiter</a:t>
            </a:r>
            <a:r>
              <a:rPr lang="en-NZ" dirty="0">
                <a:latin typeface="+mj-lt"/>
              </a:rPr>
              <a:t> used English units instead of the intended metric system. </a:t>
            </a:r>
          </a:p>
          <a:p>
            <a:pPr eaLnBrk="0" hangingPunct="0">
              <a:spcBef>
                <a:spcPct val="40000"/>
              </a:spcBef>
            </a:pPr>
            <a:r>
              <a:rPr lang="en-NZ" dirty="0">
                <a:latin typeface="+mj-lt"/>
              </a:rPr>
              <a:t>This confusion led the </a:t>
            </a:r>
            <a:r>
              <a:rPr lang="en-NZ" dirty="0" err="1">
                <a:latin typeface="+mj-lt"/>
              </a:rPr>
              <a:t>Orbiter’s</a:t>
            </a:r>
            <a:r>
              <a:rPr lang="en-NZ" dirty="0">
                <a:latin typeface="+mj-lt"/>
              </a:rPr>
              <a:t> </a:t>
            </a:r>
            <a:r>
              <a:rPr lang="en-NZ" dirty="0" err="1">
                <a:latin typeface="+mj-lt"/>
              </a:rPr>
              <a:t>thrusters</a:t>
            </a:r>
            <a:r>
              <a:rPr lang="en-NZ" dirty="0">
                <a:latin typeface="+mj-lt"/>
              </a:rPr>
              <a:t> to fire at the wrong time, causing it to crash on its arrival at Mars in 1999. </a:t>
            </a:r>
          </a:p>
          <a:p>
            <a:pPr eaLnBrk="0" hangingPunct="0">
              <a:spcBef>
                <a:spcPct val="40000"/>
              </a:spcBef>
            </a:pPr>
            <a:r>
              <a:rPr lang="en-NZ" dirty="0">
                <a:latin typeface="+mj-lt"/>
              </a:rPr>
              <a:t>This </a:t>
            </a:r>
            <a:r>
              <a:rPr lang="en-NZ" dirty="0" smtClean="0">
                <a:latin typeface="+mj-lt"/>
              </a:rPr>
              <a:t>embarrassing </a:t>
            </a:r>
            <a:r>
              <a:rPr lang="en-NZ" dirty="0">
                <a:latin typeface="+mj-lt"/>
              </a:rPr>
              <a:t>error wasted $327 million, not to mention the year needed for the </a:t>
            </a:r>
            <a:r>
              <a:rPr lang="en-NZ" dirty="0" err="1">
                <a:latin typeface="+mj-lt"/>
              </a:rPr>
              <a:t>Orbiter</a:t>
            </a:r>
            <a:r>
              <a:rPr lang="en-NZ" dirty="0">
                <a:latin typeface="+mj-lt"/>
              </a:rPr>
              <a:t> to reach Mars.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>
                <a:latin typeface="Arial" pitchFamily="34" charset="0"/>
              </a:rPr>
              <a:t>Lost in Space (1999)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pic>
        <p:nvPicPr>
          <p:cNvPr id="7" name="Picture 4" descr="http://marsprogram.jpl.nasa.gov/msp98/images/mco981211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143000"/>
            <a:ext cx="2028825" cy="306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http://nssdc.gsfc.nasa.gov/image/spacecraft/mars98orb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085"/>
          <a:stretch>
            <a:fillRect/>
          </a:stretch>
        </p:blipFill>
        <p:spPr bwMode="auto">
          <a:xfrm>
            <a:off x="5984875" y="3352800"/>
            <a:ext cx="2924175" cy="306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04862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/>
          <a:lstStyle/>
          <a:p>
            <a:r>
              <a:rPr lang="en-NZ" dirty="0" smtClean="0"/>
              <a:t>Comment</a:t>
            </a:r>
          </a:p>
          <a:p>
            <a:pPr lvl="1"/>
            <a:r>
              <a:rPr lang="en-NZ" dirty="0" smtClean="0"/>
              <a:t>A programming comment is a note to other programmers</a:t>
            </a:r>
          </a:p>
          <a:p>
            <a:pPr lvl="1"/>
            <a:r>
              <a:rPr lang="en-NZ" dirty="0" smtClean="0"/>
              <a:t>Anything between a # and the end of the line is ignored by the computer</a:t>
            </a:r>
          </a:p>
          <a:p>
            <a:pPr lvl="1"/>
            <a:r>
              <a:rPr lang="en-NZ" dirty="0" smtClean="0"/>
              <a:t>Add comments sparingly to explain code that is difficult, or tell other programmers something they need to know about </a:t>
            </a:r>
            <a:r>
              <a:rPr lang="en-US" dirty="0" err="1" smtClean="0"/>
              <a:t>th</a:t>
            </a:r>
            <a:r>
              <a:rPr lang="en-NZ" dirty="0" smtClean="0"/>
              <a:t>e code.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Comments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8200" y="3276600"/>
            <a:ext cx="7467600" cy="286232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"""Converts a length in inches to a length in </a:t>
            </a:r>
            <a:r>
              <a:rPr lang="en-US" dirty="0" err="1"/>
              <a:t>centimetres</a:t>
            </a:r>
            <a:r>
              <a:rPr lang="en-US" dirty="0"/>
              <a:t>.  </a:t>
            </a:r>
          </a:p>
          <a:p>
            <a:endParaRPr lang="en-US" dirty="0"/>
          </a:p>
          <a:p>
            <a:r>
              <a:rPr lang="en-US" dirty="0"/>
              <a:t>Author: Andrew Luxton-</a:t>
            </a:r>
            <a:r>
              <a:rPr lang="en-US" dirty="0" smtClean="0"/>
              <a:t>Reilly</a:t>
            </a:r>
          </a:p>
          <a:p>
            <a:endParaRPr lang="en-US" dirty="0"/>
          </a:p>
          <a:p>
            <a:r>
              <a:rPr lang="en-US" dirty="0"/>
              <a:t>"</a:t>
            </a:r>
            <a:r>
              <a:rPr lang="en-US" dirty="0" smtClean="0"/>
              <a:t>""</a:t>
            </a:r>
          </a:p>
          <a:p>
            <a:r>
              <a:rPr lang="en-US" dirty="0" err="1" smtClean="0"/>
              <a:t>length_in_inches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100    #Alter this value to convert a different length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length_in_cm</a:t>
            </a:r>
            <a:r>
              <a:rPr lang="en-US" dirty="0"/>
              <a:t> = </a:t>
            </a:r>
            <a:r>
              <a:rPr lang="en-US" dirty="0" err="1"/>
              <a:t>length_in_inches</a:t>
            </a:r>
            <a:r>
              <a:rPr lang="en-US" dirty="0"/>
              <a:t> * 2.54</a:t>
            </a:r>
          </a:p>
          <a:p>
            <a:endParaRPr lang="en-US" dirty="0"/>
          </a:p>
          <a:p>
            <a:r>
              <a:rPr lang="en-US" dirty="0"/>
              <a:t>print(</a:t>
            </a:r>
            <a:r>
              <a:rPr lang="en-US" dirty="0" err="1"/>
              <a:t>length_in_cm</a:t>
            </a:r>
            <a:r>
              <a:rPr lang="en-US" dirty="0"/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3185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Improve the function that calculates the area of a circle by adding a </a:t>
            </a:r>
            <a:r>
              <a:rPr lang="en-NZ" dirty="0" err="1" smtClean="0"/>
              <a:t>docstring</a:t>
            </a:r>
            <a:r>
              <a:rPr lang="en-NZ" dirty="0" smtClean="0"/>
              <a:t> specifying the purpose of the code, the arguments and the return value.</a:t>
            </a:r>
            <a:endParaRPr lang="en-NZ" dirty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NZ" dirty="0" smtClean="0"/>
              <a:t>Exercises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7196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4419600" cy="5410200"/>
          </a:xfrm>
        </p:spPr>
        <p:txBody>
          <a:bodyPr>
            <a:noAutofit/>
          </a:bodyPr>
          <a:lstStyle/>
          <a:p>
            <a:pPr eaLnBrk="0" hangingPunct="0">
              <a:spcBef>
                <a:spcPct val="30000"/>
              </a:spcBef>
            </a:pPr>
            <a:r>
              <a:rPr lang="en-NZ" dirty="0">
                <a:latin typeface="+mj-lt"/>
              </a:rPr>
              <a:t>During the 1991 Gulf War, the U.S. deployed its Patriot missile system to protect its troops, allies, and civilians from Iraqi SCUD missile attacks. </a:t>
            </a:r>
          </a:p>
          <a:p>
            <a:pPr eaLnBrk="0" hangingPunct="0">
              <a:spcBef>
                <a:spcPct val="30000"/>
              </a:spcBef>
            </a:pPr>
            <a:r>
              <a:rPr lang="en-NZ" dirty="0">
                <a:latin typeface="+mj-lt"/>
              </a:rPr>
              <a:t>A software rounding error in the system calculated time incorrectly, causing it to ignore some incoming missiles. </a:t>
            </a:r>
          </a:p>
          <a:p>
            <a:pPr eaLnBrk="0" hangingPunct="0">
              <a:spcBef>
                <a:spcPct val="30000"/>
              </a:spcBef>
            </a:pPr>
            <a:r>
              <a:rPr lang="en-NZ" dirty="0">
                <a:latin typeface="+mj-lt"/>
              </a:rPr>
              <a:t>A missile battery in Saudi Arabia failed to intercept an incoming SCUD that destroyed a U.S. Army barracks, killed 28 soldiers, and injured 100 others.</a:t>
            </a:r>
            <a:endParaRPr lang="en-US" dirty="0">
              <a:latin typeface="+mj-lt"/>
            </a:endParaRPr>
          </a:p>
          <a:p>
            <a:pPr eaLnBrk="0" hangingPunct="0">
              <a:spcBef>
                <a:spcPct val="30000"/>
              </a:spcBef>
            </a:pPr>
            <a:endParaRPr lang="en-NZ" dirty="0">
              <a:latin typeface="Arial" pitchFamily="34" charset="0"/>
            </a:endParaRP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Turning a Blind Eye (1991)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pic>
        <p:nvPicPr>
          <p:cNvPr id="6" name="Picture 2" descr="http://cache.daylife.com/imageserve/0atc8xE1D34LI/610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03" b="7903"/>
          <a:stretch>
            <a:fillRect/>
          </a:stretch>
        </p:blipFill>
        <p:spPr bwMode="auto">
          <a:xfrm>
            <a:off x="4724400" y="2133600"/>
            <a:ext cx="4191000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57062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Syntax errors</a:t>
            </a:r>
          </a:p>
          <a:p>
            <a:pPr lvl="1"/>
            <a:r>
              <a:rPr lang="en-NZ" dirty="0" smtClean="0"/>
              <a:t>Easy to identify</a:t>
            </a:r>
          </a:p>
          <a:p>
            <a:pPr lvl="1"/>
            <a:r>
              <a:rPr lang="en-NZ" dirty="0" smtClean="0"/>
              <a:t>Static analysis possible</a:t>
            </a:r>
          </a:p>
          <a:p>
            <a:pPr lvl="1"/>
            <a:r>
              <a:rPr lang="en-NZ" dirty="0" smtClean="0"/>
              <a:t>The compiler tells you</a:t>
            </a:r>
          </a:p>
          <a:p>
            <a:pPr lvl="1"/>
            <a:endParaRPr lang="en-NZ" dirty="0"/>
          </a:p>
          <a:p>
            <a:r>
              <a:rPr lang="en-NZ" dirty="0" smtClean="0"/>
              <a:t>Runtime errors</a:t>
            </a:r>
          </a:p>
          <a:p>
            <a:pPr lvl="1"/>
            <a:r>
              <a:rPr lang="en-NZ" dirty="0" smtClean="0"/>
              <a:t>Occur while the program is running</a:t>
            </a:r>
          </a:p>
          <a:p>
            <a:pPr lvl="1"/>
            <a:r>
              <a:rPr lang="en-NZ" dirty="0" smtClean="0"/>
              <a:t>Provide feedback about when the program caused the error</a:t>
            </a:r>
          </a:p>
          <a:p>
            <a:pPr lvl="1"/>
            <a:r>
              <a:rPr lang="en-NZ" dirty="0" smtClean="0"/>
              <a:t>Often harder to fix than syntax errors but easier than logic errors</a:t>
            </a:r>
          </a:p>
          <a:p>
            <a:pPr lvl="1"/>
            <a:endParaRPr lang="en-NZ" dirty="0" smtClean="0"/>
          </a:p>
          <a:p>
            <a:r>
              <a:rPr lang="en-NZ" dirty="0" smtClean="0"/>
              <a:t>Logic errors </a:t>
            </a:r>
          </a:p>
          <a:p>
            <a:pPr lvl="1"/>
            <a:r>
              <a:rPr lang="en-NZ" dirty="0" smtClean="0"/>
              <a:t>Difficult to identify</a:t>
            </a:r>
          </a:p>
          <a:p>
            <a:pPr lvl="1"/>
            <a:r>
              <a:rPr lang="en-NZ" dirty="0" smtClean="0"/>
              <a:t>Program does exactly what you told it</a:t>
            </a:r>
          </a:p>
          <a:p>
            <a:pPr lvl="1"/>
            <a:r>
              <a:rPr lang="en-NZ" dirty="0" smtClean="0"/>
              <a:t>Not always what you meant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How do you know if your code works?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0951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4343400" cy="5410200"/>
          </a:xfrm>
        </p:spPr>
        <p:txBody>
          <a:bodyPr>
            <a:normAutofit/>
          </a:bodyPr>
          <a:lstStyle/>
          <a:p>
            <a:r>
              <a:rPr lang="en-NZ" sz="2000" dirty="0"/>
              <a:t>In 1996, code from the </a:t>
            </a:r>
            <a:r>
              <a:rPr lang="en-NZ" sz="2000" dirty="0" err="1"/>
              <a:t>Ariane</a:t>
            </a:r>
            <a:r>
              <a:rPr lang="en-NZ" sz="2000" dirty="0"/>
              <a:t> 4 rocket is reused in the </a:t>
            </a:r>
            <a:r>
              <a:rPr lang="en-NZ" sz="2000" dirty="0" err="1"/>
              <a:t>Ariane</a:t>
            </a:r>
            <a:r>
              <a:rPr lang="en-NZ" sz="2000" dirty="0"/>
              <a:t> 5, but the new rocket’s faster engines trigger a bug in an arithmetic routine inside the flight computer. </a:t>
            </a:r>
          </a:p>
          <a:p>
            <a:pPr eaLnBrk="0" hangingPunct="0">
              <a:spcBef>
                <a:spcPct val="50000"/>
              </a:spcBef>
            </a:pPr>
            <a:r>
              <a:rPr lang="en-NZ" sz="2000" dirty="0"/>
              <a:t>The error is in code to convert 64-bit floating-point numbers to a 16-bit signed integers. The faster engines cause the 64-bit numbers to be larger, triggering an overflow condition that crashes the flight computer.</a:t>
            </a:r>
          </a:p>
          <a:p>
            <a:pPr eaLnBrk="0" hangingPunct="0">
              <a:spcBef>
                <a:spcPct val="50000"/>
              </a:spcBef>
            </a:pPr>
            <a:r>
              <a:rPr lang="en-NZ" sz="2000" dirty="0"/>
              <a:t>As a result, the rocket's primary processor overpowers the rocket's engines and causes   the rocket to disintegrate only  40 seconds after launch.</a:t>
            </a:r>
            <a:endParaRPr lang="en-US" sz="2000" dirty="0"/>
          </a:p>
          <a:p>
            <a:endParaRPr lang="en-NZ" sz="1800" dirty="0"/>
          </a:p>
          <a:p>
            <a:endParaRPr lang="en-NZ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Expensive Fireworks (1996)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pic>
        <p:nvPicPr>
          <p:cNvPr id="6" name="Picture 4" descr="http://www.applicationsoftwaredeveloper.com/features/june07/images/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73"/>
          <a:stretch>
            <a:fillRect/>
          </a:stretch>
        </p:blipFill>
        <p:spPr bwMode="auto">
          <a:xfrm>
            <a:off x="4577556" y="1047750"/>
            <a:ext cx="3459163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Ariane 501 failu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79" r="27480"/>
          <a:stretch>
            <a:fillRect/>
          </a:stretch>
        </p:blipFill>
        <p:spPr bwMode="auto">
          <a:xfrm>
            <a:off x="6581775" y="3048000"/>
            <a:ext cx="256222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95321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Before you write the code, figure out what output you expect</a:t>
            </a:r>
          </a:p>
          <a:p>
            <a:endParaRPr lang="en-NZ" dirty="0"/>
          </a:p>
          <a:p>
            <a:r>
              <a:rPr lang="en-NZ" dirty="0" smtClean="0"/>
              <a:t>Example:  Write a function that calculates the area of a triangle</a:t>
            </a:r>
          </a:p>
          <a:p>
            <a:endParaRPr lang="en-NZ" dirty="0"/>
          </a:p>
          <a:p>
            <a:endParaRPr lang="en-NZ" dirty="0" smtClean="0"/>
          </a:p>
          <a:p>
            <a:endParaRPr lang="en-NZ" dirty="0"/>
          </a:p>
          <a:p>
            <a:endParaRPr lang="en-NZ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Test cases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163" y="2686050"/>
            <a:ext cx="349567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604411"/>
              </p:ext>
            </p:extLst>
          </p:nvPr>
        </p:nvGraphicFramePr>
        <p:xfrm>
          <a:off x="1524000" y="40386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Height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Base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Area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20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123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1230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2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2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2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10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0</a:t>
                      </a:r>
                      <a:endParaRPr lang="en-NZ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7301285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10688</TotalTime>
  <Words>1442</Words>
  <Application>Microsoft Office PowerPoint</Application>
  <PresentationFormat>On-screen Show (4:3)</PresentationFormat>
  <Paragraphs>278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Composite</vt:lpstr>
      <vt:lpstr>COMPSCI 107 Computer Science Fundamentals</vt:lpstr>
      <vt:lpstr>Documentation</vt:lpstr>
      <vt:lpstr>Lost in Space (1999)</vt:lpstr>
      <vt:lpstr>Comments</vt:lpstr>
      <vt:lpstr>Exercises</vt:lpstr>
      <vt:lpstr>Turning a Blind Eye (1991)</vt:lpstr>
      <vt:lpstr>How do you know if your code works?</vt:lpstr>
      <vt:lpstr>Expensive Fireworks (1996)</vt:lpstr>
      <vt:lpstr>Test cases</vt:lpstr>
      <vt:lpstr>Exercise</vt:lpstr>
      <vt:lpstr>doctest</vt:lpstr>
      <vt:lpstr>Example</vt:lpstr>
      <vt:lpstr>More doctest</vt:lpstr>
      <vt:lpstr>Issues with doctests</vt:lpstr>
      <vt:lpstr>Alternative use of doctest</vt:lpstr>
      <vt:lpstr>Choosing test cases</vt:lpstr>
      <vt:lpstr>Exercise</vt:lpstr>
      <vt:lpstr>Program Development</vt:lpstr>
      <vt:lpstr>Debugging</vt:lpstr>
      <vt:lpstr>Debugging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Engineering 250</dc:title>
  <dc:creator>Andrew Luxton-Reilly</dc:creator>
  <cp:lastModifiedBy>Andrew Luxton-Reilly</cp:lastModifiedBy>
  <cp:revision>296</cp:revision>
  <cp:lastPrinted>2014-03-17T20:43:37Z</cp:lastPrinted>
  <dcterms:created xsi:type="dcterms:W3CDTF">2006-08-16T00:00:00Z</dcterms:created>
  <dcterms:modified xsi:type="dcterms:W3CDTF">2015-03-18T20:44:00Z</dcterms:modified>
</cp:coreProperties>
</file>