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48" r:id="rId3"/>
    <p:sldId id="339" r:id="rId4"/>
    <p:sldId id="343" r:id="rId5"/>
    <p:sldId id="347" r:id="rId6"/>
    <p:sldId id="349" r:id="rId7"/>
    <p:sldId id="350" r:id="rId8"/>
    <p:sldId id="341" r:id="rId9"/>
    <p:sldId id="354" r:id="rId10"/>
    <p:sldId id="359" r:id="rId11"/>
    <p:sldId id="355" r:id="rId12"/>
    <p:sldId id="352" r:id="rId13"/>
    <p:sldId id="353" r:id="rId14"/>
    <p:sldId id="357" r:id="rId15"/>
    <p:sldId id="358" r:id="rId16"/>
    <p:sldId id="356" r:id="rId17"/>
    <p:sldId id="360" r:id="rId18"/>
    <p:sldId id="342" r:id="rId19"/>
    <p:sldId id="362" r:id="rId20"/>
    <p:sldId id="361" r:id="rId21"/>
    <p:sldId id="363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53" autoAdjust="0"/>
  </p:normalViewPr>
  <p:slideViewPr>
    <p:cSldViewPr>
      <p:cViewPr varScale="1">
        <p:scale>
          <a:sx n="80" d="100"/>
          <a:sy n="8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16/03/2015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16/03/2015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8F08870A-5A81-4865-A126-B6DAF7318D7F}" type="datetime1">
              <a:rPr lang="en-US" smtClean="0"/>
              <a:t>3/16/2015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D8BF-61F3-45B8-8A42-75B019C9EE01}" type="datetime1">
              <a:rPr lang="en-US" smtClean="0"/>
              <a:t>3/16/2015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025-2CB2-4A3F-B225-34420099ECE2}" type="datetime1">
              <a:rPr lang="en-US" smtClean="0"/>
              <a:t>3/16/2015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C5B13-A4D9-4298-8F5A-0289FC72CD6B}" type="datetime1">
              <a:rPr lang="en-US" smtClean="0"/>
              <a:t>3/16/2015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C0926D04-8706-4243-B209-CACF5E404725}" type="datetime1">
              <a:rPr lang="en-US" smtClean="0"/>
              <a:t>3/16/2015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CBCE-0590-45F6-8A90-B724DE322FE9}" type="datetime1">
              <a:rPr lang="en-US" smtClean="0"/>
              <a:t>3/16/2015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7100-A984-45AB-8E80-29E5630908FD}" type="datetime1">
              <a:rPr lang="en-US" smtClean="0"/>
              <a:t>3/16/2015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C06F-7E01-4806-8D0E-1132CB5B1582}" type="datetime1">
              <a:rPr lang="en-US" smtClean="0"/>
              <a:t>3/16/2015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5F-B780-4EED-BE22-9C9B4606F71A}" type="datetime1">
              <a:rPr lang="en-US" smtClean="0"/>
              <a:t>3/16/2015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8046F-26A3-4BAC-B3A4-BF7034F48DDB}" type="datetime1">
              <a:rPr lang="en-US" smtClean="0"/>
              <a:t>3/16/2015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D399-AB7C-428D-9660-4AFB5FA5D663}" type="datetime1">
              <a:rPr lang="en-US" smtClean="0"/>
              <a:t>3/16/2015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A961CF-A71F-4089-907A-F94427A2CA25}" type="datetime1">
              <a:rPr lang="en-US" smtClean="0"/>
              <a:t>3/16/2015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Lecture 07 – Exceptions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output of the following?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133600"/>
            <a:ext cx="4572000" cy="3693319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fi-FI" b="1" dirty="0" err="1"/>
              <a:t>def</a:t>
            </a:r>
            <a:r>
              <a:rPr lang="fi-FI" dirty="0"/>
              <a:t> </a:t>
            </a:r>
            <a:r>
              <a:rPr lang="fi-FI" dirty="0" err="1" smtClean="0"/>
              <a:t>divide(</a:t>
            </a:r>
            <a:r>
              <a:rPr lang="fi-FI" dirty="0" err="1"/>
              <a:t>dividend</a:t>
            </a:r>
            <a:r>
              <a:rPr lang="fi-FI" dirty="0"/>
              <a:t>, </a:t>
            </a:r>
            <a:r>
              <a:rPr lang="fi-FI" dirty="0" err="1"/>
              <a:t>divisor</a:t>
            </a:r>
            <a:r>
              <a:rPr lang="fi-FI" dirty="0"/>
              <a:t>):</a:t>
            </a:r>
          </a:p>
          <a:p>
            <a:r>
              <a:rPr lang="fi-FI" dirty="0"/>
              <a:t>    </a:t>
            </a:r>
            <a:r>
              <a:rPr lang="fi-FI" b="1" dirty="0" err="1"/>
              <a:t>try</a:t>
            </a:r>
            <a:r>
              <a:rPr lang="fi-FI" dirty="0"/>
              <a:t>:</a:t>
            </a:r>
          </a:p>
          <a:p>
            <a:r>
              <a:rPr lang="fi-FI" dirty="0"/>
              <a:t>        </a:t>
            </a:r>
            <a:r>
              <a:rPr lang="fi-FI" dirty="0" err="1"/>
              <a:t>quotient</a:t>
            </a:r>
            <a:r>
              <a:rPr lang="fi-FI" dirty="0"/>
              <a:t> = </a:t>
            </a:r>
            <a:r>
              <a:rPr lang="fi-FI" dirty="0" err="1" smtClean="0"/>
              <a:t>dividend</a:t>
            </a:r>
            <a:r>
              <a:rPr lang="fi-FI" dirty="0" smtClean="0"/>
              <a:t> </a:t>
            </a:r>
            <a:r>
              <a:rPr lang="fi-FI" dirty="0"/>
              <a:t>/ </a:t>
            </a:r>
            <a:r>
              <a:rPr lang="fi-FI" dirty="0" err="1"/>
              <a:t>divsor</a:t>
            </a:r>
            <a:endParaRPr lang="fi-FI" dirty="0"/>
          </a:p>
          <a:p>
            <a:r>
              <a:rPr lang="fi-FI" dirty="0"/>
              <a:t>    </a:t>
            </a:r>
            <a:r>
              <a:rPr lang="fi-FI" b="1" dirty="0" err="1"/>
              <a:t>except</a:t>
            </a:r>
            <a:r>
              <a:rPr lang="fi-FI" dirty="0"/>
              <a:t>:</a:t>
            </a:r>
          </a:p>
          <a:p>
            <a:r>
              <a:rPr lang="fi-FI" dirty="0"/>
              <a:t>        </a:t>
            </a:r>
            <a:r>
              <a:rPr lang="fi-FI" dirty="0" err="1"/>
              <a:t>quotient</a:t>
            </a:r>
            <a:r>
              <a:rPr lang="fi-FI" dirty="0"/>
              <a:t> = '</a:t>
            </a:r>
            <a:r>
              <a:rPr lang="fi-FI" dirty="0" err="1"/>
              <a:t>Error</a:t>
            </a:r>
            <a:r>
              <a:rPr lang="fi-FI" dirty="0"/>
              <a:t> in input data'</a:t>
            </a:r>
          </a:p>
          <a:p>
            <a:r>
              <a:rPr lang="fi-FI" dirty="0"/>
              <a:t>    </a:t>
            </a:r>
            <a:r>
              <a:rPr lang="fi-FI" b="1" dirty="0" err="1"/>
              <a:t>return</a:t>
            </a:r>
            <a:r>
              <a:rPr lang="fi-FI" dirty="0"/>
              <a:t> </a:t>
            </a:r>
            <a:r>
              <a:rPr lang="fi-FI" dirty="0" err="1" smtClean="0"/>
              <a:t>quotient</a:t>
            </a:r>
            <a:endParaRPr lang="fi-FI" dirty="0" smtClean="0"/>
          </a:p>
          <a:p>
            <a:endParaRPr lang="fi-FI" dirty="0"/>
          </a:p>
          <a:p>
            <a:r>
              <a:rPr lang="en-US" dirty="0"/>
              <a:t>x = divide(5, </a:t>
            </a:r>
            <a:r>
              <a:rPr lang="en-US" dirty="0" smtClean="0"/>
              <a:t>0)</a:t>
            </a:r>
            <a:endParaRPr lang="en-US" dirty="0"/>
          </a:p>
          <a:p>
            <a:r>
              <a:rPr lang="en-US" dirty="0"/>
              <a:t>print(x</a:t>
            </a:r>
            <a:r>
              <a:rPr lang="en-US" dirty="0" smtClean="0"/>
              <a:t>)</a:t>
            </a:r>
          </a:p>
          <a:p>
            <a:r>
              <a:rPr lang="en-US" dirty="0" smtClean="0"/>
              <a:t>x = divide('hello', 'world')</a:t>
            </a:r>
          </a:p>
          <a:p>
            <a:r>
              <a:rPr lang="en-US" dirty="0" smtClean="0"/>
              <a:t>print(x)</a:t>
            </a:r>
          </a:p>
          <a:p>
            <a:r>
              <a:rPr lang="en-US" dirty="0"/>
              <a:t>x = divide(5, 5)</a:t>
            </a:r>
          </a:p>
          <a:p>
            <a:r>
              <a:rPr lang="en-US" dirty="0"/>
              <a:t>print(x</a:t>
            </a:r>
            <a:r>
              <a:rPr lang="en-US" dirty="0" smtClean="0"/>
              <a:t>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736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general except clause catching all runtime errors</a:t>
            </a:r>
          </a:p>
          <a:p>
            <a:pPr lvl="1"/>
            <a:r>
              <a:rPr lang="en-US" dirty="0" smtClean="0"/>
              <a:t>Sometimes that can hide problems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Danger in catching all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551837"/>
            <a:ext cx="4572000" cy="2585323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fi-FI" b="1" dirty="0" err="1"/>
              <a:t>def</a:t>
            </a:r>
            <a:r>
              <a:rPr lang="fi-FI" dirty="0"/>
              <a:t> </a:t>
            </a:r>
            <a:r>
              <a:rPr lang="fi-FI" dirty="0" err="1" smtClean="0"/>
              <a:t>divide(</a:t>
            </a:r>
            <a:r>
              <a:rPr lang="fi-FI" dirty="0" err="1"/>
              <a:t>dividend</a:t>
            </a:r>
            <a:r>
              <a:rPr lang="fi-FI" dirty="0"/>
              <a:t>, </a:t>
            </a:r>
            <a:r>
              <a:rPr lang="fi-FI" dirty="0" err="1"/>
              <a:t>divisor</a:t>
            </a:r>
            <a:r>
              <a:rPr lang="fi-FI" dirty="0"/>
              <a:t>):</a:t>
            </a:r>
          </a:p>
          <a:p>
            <a:r>
              <a:rPr lang="fi-FI" dirty="0"/>
              <a:t>    </a:t>
            </a:r>
            <a:r>
              <a:rPr lang="fi-FI" b="1" dirty="0" err="1"/>
              <a:t>try</a:t>
            </a:r>
            <a:r>
              <a:rPr lang="fi-FI" dirty="0"/>
              <a:t>:</a:t>
            </a:r>
          </a:p>
          <a:p>
            <a:r>
              <a:rPr lang="fi-FI" dirty="0"/>
              <a:t>        </a:t>
            </a:r>
            <a:r>
              <a:rPr lang="fi-FI" dirty="0" err="1"/>
              <a:t>quotient</a:t>
            </a:r>
            <a:r>
              <a:rPr lang="fi-FI" dirty="0"/>
              <a:t> = </a:t>
            </a:r>
            <a:r>
              <a:rPr lang="fi-FI" dirty="0" err="1"/>
              <a:t>dividend</a:t>
            </a:r>
            <a:r>
              <a:rPr lang="fi-FI" dirty="0"/>
              <a:t> / </a:t>
            </a:r>
            <a:r>
              <a:rPr lang="fi-FI" dirty="0" err="1"/>
              <a:t>divsor</a:t>
            </a:r>
            <a:endParaRPr lang="fi-FI" dirty="0"/>
          </a:p>
          <a:p>
            <a:r>
              <a:rPr lang="fi-FI" dirty="0"/>
              <a:t>    </a:t>
            </a:r>
            <a:r>
              <a:rPr lang="fi-FI" b="1" dirty="0" err="1"/>
              <a:t>except</a:t>
            </a:r>
            <a:r>
              <a:rPr lang="fi-FI" dirty="0"/>
              <a:t>:</a:t>
            </a:r>
          </a:p>
          <a:p>
            <a:r>
              <a:rPr lang="fi-FI" dirty="0"/>
              <a:t>        </a:t>
            </a:r>
            <a:r>
              <a:rPr lang="fi-FI" dirty="0" err="1"/>
              <a:t>quotient</a:t>
            </a:r>
            <a:r>
              <a:rPr lang="fi-FI" dirty="0"/>
              <a:t> = '</a:t>
            </a:r>
            <a:r>
              <a:rPr lang="fi-FI" dirty="0" err="1"/>
              <a:t>Error</a:t>
            </a:r>
            <a:r>
              <a:rPr lang="fi-FI" dirty="0"/>
              <a:t> in input data'</a:t>
            </a:r>
          </a:p>
          <a:p>
            <a:r>
              <a:rPr lang="fi-FI" dirty="0"/>
              <a:t>    </a:t>
            </a:r>
            <a:r>
              <a:rPr lang="fi-FI" b="1" dirty="0" err="1"/>
              <a:t>return</a:t>
            </a:r>
            <a:r>
              <a:rPr lang="fi-FI" dirty="0"/>
              <a:t> </a:t>
            </a:r>
            <a:r>
              <a:rPr lang="fi-FI" dirty="0" err="1" smtClean="0"/>
              <a:t>quotient</a:t>
            </a:r>
            <a:endParaRPr lang="fi-FI" dirty="0" smtClean="0"/>
          </a:p>
          <a:p>
            <a:endParaRPr lang="fi-FI" dirty="0"/>
          </a:p>
          <a:p>
            <a:r>
              <a:rPr lang="en-US" dirty="0"/>
              <a:t>x = divide(5, </a:t>
            </a:r>
            <a:r>
              <a:rPr lang="en-US" dirty="0" smtClean="0"/>
              <a:t>2.5)</a:t>
            </a:r>
            <a:endParaRPr lang="en-US" dirty="0"/>
          </a:p>
          <a:p>
            <a:r>
              <a:rPr lang="en-US" dirty="0"/>
              <a:t>print(x</a:t>
            </a:r>
            <a:r>
              <a:rPr lang="en-US" dirty="0" smtClean="0"/>
              <a:t>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7338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choose to catch only some exceptions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the exceptions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133600"/>
            <a:ext cx="5257800" cy="313932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divide(a, b):</a:t>
            </a:r>
          </a:p>
          <a:p>
            <a:r>
              <a:rPr lang="en-US" dirty="0"/>
              <a:t>    </a:t>
            </a:r>
            <a:r>
              <a:rPr lang="en-US" b="1" dirty="0"/>
              <a:t>try</a:t>
            </a:r>
            <a:r>
              <a:rPr lang="en-US" dirty="0"/>
              <a:t>:</a:t>
            </a:r>
          </a:p>
          <a:p>
            <a:r>
              <a:rPr lang="en-US" dirty="0"/>
              <a:t>        result = a / b</a:t>
            </a:r>
          </a:p>
          <a:p>
            <a:r>
              <a:rPr lang="en-US" dirty="0"/>
              <a:t>    </a:t>
            </a:r>
            <a:r>
              <a:rPr lang="en-US" b="1" dirty="0"/>
              <a:t>except</a:t>
            </a:r>
            <a:r>
              <a:rPr lang="en-US" dirty="0"/>
              <a:t> </a:t>
            </a:r>
            <a:r>
              <a:rPr lang="en-US" dirty="0" err="1"/>
              <a:t>TypeError</a:t>
            </a:r>
            <a:r>
              <a:rPr lang="en-US" dirty="0"/>
              <a:t>:</a:t>
            </a:r>
          </a:p>
          <a:p>
            <a:r>
              <a:rPr lang="en-US" dirty="0"/>
              <a:t>        result = 'Type of operands is incorrect'</a:t>
            </a:r>
          </a:p>
          <a:p>
            <a:r>
              <a:rPr lang="en-US" dirty="0"/>
              <a:t>    </a:t>
            </a:r>
            <a:r>
              <a:rPr lang="en-US" b="1" dirty="0"/>
              <a:t>except</a:t>
            </a:r>
            <a:r>
              <a:rPr lang="en-US" dirty="0"/>
              <a:t> </a:t>
            </a:r>
            <a:r>
              <a:rPr lang="en-US" dirty="0" err="1"/>
              <a:t>ZeroDivisionError</a:t>
            </a:r>
            <a:r>
              <a:rPr lang="en-US" dirty="0"/>
              <a:t>:</a:t>
            </a:r>
          </a:p>
          <a:p>
            <a:r>
              <a:rPr lang="en-US" dirty="0"/>
              <a:t>        result = 'Divided by zero'</a:t>
            </a:r>
          </a:p>
          <a:p>
            <a:r>
              <a:rPr lang="en-US" dirty="0"/>
              <a:t>    </a:t>
            </a:r>
            <a:r>
              <a:rPr lang="en-US" b="1" dirty="0"/>
              <a:t>return</a:t>
            </a:r>
            <a:r>
              <a:rPr lang="en-US" dirty="0"/>
              <a:t> result</a:t>
            </a:r>
          </a:p>
          <a:p>
            <a:endParaRPr lang="en-US" dirty="0"/>
          </a:p>
          <a:p>
            <a:r>
              <a:rPr lang="en-US" dirty="0"/>
              <a:t>x = divide('hello', 0)</a:t>
            </a:r>
          </a:p>
          <a:p>
            <a:r>
              <a:rPr lang="en-US" dirty="0"/>
              <a:t>print(x)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2908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kind of built-in error can be caught</a:t>
            </a:r>
          </a:p>
          <a:p>
            <a:pPr lvl="1"/>
            <a:r>
              <a:rPr lang="en-US" dirty="0" smtClean="0"/>
              <a:t>Check the Python documentation for the complete list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905000"/>
            <a:ext cx="6248400" cy="470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 err="1"/>
              <a:t>BaseException</a:t>
            </a:r>
            <a:endParaRPr lang="en-US" sz="600" dirty="0"/>
          </a:p>
          <a:p>
            <a:r>
              <a:rPr lang="en-US" sz="600" dirty="0"/>
              <a:t> +-- </a:t>
            </a:r>
            <a:r>
              <a:rPr lang="en-US" sz="600" dirty="0" err="1"/>
              <a:t>SystemExit</a:t>
            </a:r>
            <a:endParaRPr lang="en-US" sz="600" dirty="0"/>
          </a:p>
          <a:p>
            <a:r>
              <a:rPr lang="ro-RO" sz="600" dirty="0"/>
              <a:t> +-- KeyboardInterrupt</a:t>
            </a:r>
          </a:p>
          <a:p>
            <a:r>
              <a:rPr lang="it-IT" sz="600" dirty="0"/>
              <a:t> +-- </a:t>
            </a:r>
            <a:r>
              <a:rPr lang="it-IT" sz="600" dirty="0" err="1"/>
              <a:t>GeneratorExit</a:t>
            </a:r>
            <a:endParaRPr lang="it-IT" sz="600" dirty="0"/>
          </a:p>
          <a:p>
            <a:r>
              <a:rPr lang="en-US" sz="600" dirty="0"/>
              <a:t> +-- Exception</a:t>
            </a:r>
          </a:p>
          <a:p>
            <a:r>
              <a:rPr lang="en-US" sz="600" dirty="0"/>
              <a:t>      +-- </a:t>
            </a:r>
            <a:r>
              <a:rPr lang="en-US" sz="600" dirty="0" err="1"/>
              <a:t>StopIteration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ArithmeticError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FloatingPointError</a:t>
            </a:r>
            <a:endParaRPr lang="en-US" sz="600" dirty="0"/>
          </a:p>
          <a:p>
            <a:r>
              <a:rPr lang="pl-PL" sz="600" dirty="0"/>
              <a:t>      |    +-- </a:t>
            </a:r>
            <a:r>
              <a:rPr lang="pl-PL" sz="600" dirty="0" err="1"/>
              <a:t>OverflowError</a:t>
            </a:r>
            <a:endParaRPr lang="pl-PL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ZeroDivisionError</a:t>
            </a:r>
            <a:endParaRPr lang="en-US" sz="600" dirty="0"/>
          </a:p>
          <a:p>
            <a:r>
              <a:rPr lang="nb-NO" sz="600" dirty="0"/>
              <a:t>      +-- </a:t>
            </a:r>
            <a:r>
              <a:rPr lang="nb-NO" sz="600" dirty="0" err="1"/>
              <a:t>AssertionError</a:t>
            </a:r>
            <a:endParaRPr lang="nb-NO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AttributeError</a:t>
            </a:r>
            <a:endParaRPr lang="en-US" sz="600" dirty="0"/>
          </a:p>
          <a:p>
            <a:r>
              <a:rPr lang="de-DE" sz="600" dirty="0"/>
              <a:t>      +-- </a:t>
            </a:r>
            <a:r>
              <a:rPr lang="de-DE" sz="600" dirty="0" err="1"/>
              <a:t>BufferError</a:t>
            </a:r>
            <a:endParaRPr lang="de-DE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EOFError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ImportError</a:t>
            </a:r>
            <a:endParaRPr lang="en-US" sz="600" dirty="0"/>
          </a:p>
          <a:p>
            <a:r>
              <a:rPr lang="nl-NL" sz="600" dirty="0"/>
              <a:t>      +-- </a:t>
            </a:r>
            <a:r>
              <a:rPr lang="nl-NL" sz="600" dirty="0" err="1"/>
              <a:t>LookupError</a:t>
            </a:r>
            <a:endParaRPr lang="nl-NL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IndexError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KeyError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MemoryError</a:t>
            </a:r>
            <a:endParaRPr lang="en-US" sz="600" dirty="0"/>
          </a:p>
          <a:p>
            <a:r>
              <a:rPr lang="de-DE" sz="600" dirty="0"/>
              <a:t>      +-- </a:t>
            </a:r>
            <a:r>
              <a:rPr lang="de-DE" sz="600" dirty="0" err="1"/>
              <a:t>NameError</a:t>
            </a:r>
            <a:endParaRPr lang="de-DE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UnboundLocalError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OSError</a:t>
            </a:r>
            <a:endParaRPr lang="en-US" sz="600" dirty="0"/>
          </a:p>
          <a:p>
            <a:r>
              <a:rPr lang="pl-PL" sz="600" dirty="0"/>
              <a:t>      |    +-- </a:t>
            </a:r>
            <a:r>
              <a:rPr lang="pl-PL" sz="600" dirty="0" err="1"/>
              <a:t>BlockingIOError</a:t>
            </a:r>
            <a:endParaRPr lang="pl-PL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ChildProcessError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ConnectionError</a:t>
            </a:r>
            <a:endParaRPr lang="en-US" sz="600" dirty="0"/>
          </a:p>
          <a:p>
            <a:r>
              <a:rPr lang="nl-NL" sz="600" dirty="0"/>
              <a:t>      |    |    +-- </a:t>
            </a:r>
            <a:r>
              <a:rPr lang="nl-NL" sz="600" dirty="0" err="1"/>
              <a:t>BrokenPipeError</a:t>
            </a:r>
            <a:endParaRPr lang="nl-NL" sz="600" dirty="0"/>
          </a:p>
          <a:p>
            <a:r>
              <a:rPr lang="en-US" sz="600" dirty="0"/>
              <a:t>      |    |    +-- </a:t>
            </a:r>
            <a:r>
              <a:rPr lang="en-US" sz="600" dirty="0" err="1"/>
              <a:t>ConnectionAbortedError</a:t>
            </a:r>
            <a:endParaRPr lang="en-US" sz="600" dirty="0"/>
          </a:p>
          <a:p>
            <a:r>
              <a:rPr lang="en-US" sz="600" dirty="0"/>
              <a:t>      |    |    +-- </a:t>
            </a:r>
            <a:r>
              <a:rPr lang="en-US" sz="600" dirty="0" err="1"/>
              <a:t>ConnectionRefusedError</a:t>
            </a:r>
            <a:endParaRPr lang="en-US" sz="600" dirty="0"/>
          </a:p>
          <a:p>
            <a:r>
              <a:rPr lang="en-US" sz="600" dirty="0"/>
              <a:t>      |    |    +-- </a:t>
            </a:r>
            <a:r>
              <a:rPr lang="en-US" sz="600" dirty="0" err="1"/>
              <a:t>ConnectionResetError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FileExistsError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FileNotFoundError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InterruptedError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IsADirectoryError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NotADirectoryError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PermissionError</a:t>
            </a:r>
            <a:endParaRPr lang="en-US" sz="600" dirty="0"/>
          </a:p>
          <a:p>
            <a:r>
              <a:rPr lang="nl-NL" sz="600" dirty="0"/>
              <a:t>      |    +-- </a:t>
            </a:r>
            <a:r>
              <a:rPr lang="nl-NL" sz="600" dirty="0" err="1"/>
              <a:t>ProcessLookupError</a:t>
            </a:r>
            <a:endParaRPr lang="nl-NL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TimeoutError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ReferenceError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RuntimeError</a:t>
            </a:r>
            <a:endParaRPr lang="en-US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NotImplementedError</a:t>
            </a:r>
            <a:endParaRPr lang="en-US" sz="600" dirty="0"/>
          </a:p>
          <a:p>
            <a:r>
              <a:rPr lang="fi-FI" sz="600" dirty="0"/>
              <a:t>      +-- </a:t>
            </a:r>
            <a:r>
              <a:rPr lang="fi-FI" sz="600" dirty="0" err="1"/>
              <a:t>SyntaxError</a:t>
            </a:r>
            <a:endParaRPr lang="fi-FI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IndentationError</a:t>
            </a:r>
            <a:endParaRPr lang="en-US" sz="600" dirty="0"/>
          </a:p>
          <a:p>
            <a:r>
              <a:rPr lang="en-US" sz="600" dirty="0"/>
              <a:t>      |         +-- </a:t>
            </a:r>
            <a:r>
              <a:rPr lang="en-US" sz="600" dirty="0" err="1"/>
              <a:t>TabError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SystemError</a:t>
            </a:r>
            <a:endParaRPr lang="en-US" sz="600" dirty="0"/>
          </a:p>
          <a:p>
            <a:r>
              <a:rPr lang="en-US" sz="600" dirty="0"/>
              <a:t>      +-- </a:t>
            </a:r>
            <a:r>
              <a:rPr lang="en-US" sz="600" dirty="0" err="1"/>
              <a:t>TypeError</a:t>
            </a:r>
            <a:endParaRPr lang="en-US" sz="600" dirty="0"/>
          </a:p>
          <a:p>
            <a:r>
              <a:rPr lang="fi-FI" sz="600" dirty="0"/>
              <a:t>      +-- </a:t>
            </a:r>
            <a:r>
              <a:rPr lang="fi-FI" sz="600" dirty="0" err="1"/>
              <a:t>ValueError</a:t>
            </a:r>
            <a:endParaRPr lang="fi-FI" sz="600" dirty="0"/>
          </a:p>
          <a:p>
            <a:r>
              <a:rPr lang="en-US" sz="600" dirty="0"/>
              <a:t>      |    +-- </a:t>
            </a:r>
            <a:r>
              <a:rPr lang="en-US" sz="600" dirty="0" err="1"/>
              <a:t>UnicodeError</a:t>
            </a:r>
            <a:endParaRPr lang="en-US" sz="600" dirty="0"/>
          </a:p>
          <a:p>
            <a:r>
              <a:rPr lang="en-US" sz="600" dirty="0"/>
              <a:t>      |         +-- </a:t>
            </a:r>
            <a:r>
              <a:rPr lang="en-US" sz="600" dirty="0" err="1"/>
              <a:t>UnicodeDecodeError</a:t>
            </a:r>
            <a:endParaRPr lang="en-US" sz="600" dirty="0"/>
          </a:p>
          <a:p>
            <a:r>
              <a:rPr lang="en-US" sz="600" dirty="0"/>
              <a:t>      |         +-- </a:t>
            </a:r>
            <a:r>
              <a:rPr lang="en-US" sz="600" dirty="0" err="1"/>
              <a:t>UnicodeEncodeError</a:t>
            </a:r>
            <a:endParaRPr lang="en-US" sz="600" dirty="0"/>
          </a:p>
          <a:p>
            <a:r>
              <a:rPr lang="en-US" sz="600" dirty="0"/>
              <a:t>      |         +-- </a:t>
            </a:r>
            <a:r>
              <a:rPr lang="en-US" sz="600" dirty="0" err="1"/>
              <a:t>UnicodeTranslateError</a:t>
            </a:r>
            <a:endParaRPr lang="en-US" sz="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3242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raise</a:t>
            </a:r>
          </a:p>
          <a:p>
            <a:pPr lvl="1"/>
            <a:r>
              <a:rPr lang="en-US" dirty="0" smtClean="0"/>
              <a:t>Creates a runtime error – by default, the most recent runtime error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i="1" dirty="0" smtClean="0"/>
              <a:t>raise Error('Error message goes here')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useful techniques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057400"/>
            <a:ext cx="4572000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b="1" dirty="0"/>
              <a:t>try</a:t>
            </a:r>
            <a:r>
              <a:rPr lang="en-US" dirty="0" smtClean="0"/>
              <a:t>: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statement block here</a:t>
            </a:r>
            <a:endParaRPr lang="en-US" i="1" dirty="0"/>
          </a:p>
          <a:p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r>
              <a:rPr lang="sv-SE" dirty="0" smtClean="0"/>
              <a:t>    </a:t>
            </a:r>
            <a:r>
              <a:rPr lang="sv-SE" i="1" dirty="0" err="1" smtClean="0"/>
              <a:t>more</a:t>
            </a:r>
            <a:r>
              <a:rPr lang="sv-SE" i="1" dirty="0" smtClean="0"/>
              <a:t> </a:t>
            </a:r>
            <a:r>
              <a:rPr lang="sv-SE" i="1" dirty="0" err="1" smtClean="0"/>
              <a:t>statements</a:t>
            </a:r>
            <a:r>
              <a:rPr lang="sv-SE" i="1" dirty="0" smtClean="0"/>
              <a:t> </a:t>
            </a:r>
            <a:r>
              <a:rPr lang="sv-SE" i="1" dirty="0" err="1" smtClean="0"/>
              <a:t>here</a:t>
            </a:r>
            <a:r>
              <a:rPr lang="sv-SE" i="1" dirty="0" smtClean="0"/>
              <a:t> (</a:t>
            </a:r>
            <a:r>
              <a:rPr lang="sv-SE" i="1" dirty="0" err="1" smtClean="0"/>
              <a:t>undo</a:t>
            </a:r>
            <a:r>
              <a:rPr lang="sv-SE" i="1" dirty="0" smtClean="0"/>
              <a:t> operations)</a:t>
            </a:r>
          </a:p>
          <a:p>
            <a:r>
              <a:rPr lang="fr-FR" b="1" dirty="0" smtClean="0"/>
              <a:t>    </a:t>
            </a:r>
            <a:r>
              <a:rPr lang="fr-FR" b="1" dirty="0" err="1" smtClean="0"/>
              <a:t>raise</a:t>
            </a:r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2286000" y="4419600"/>
            <a:ext cx="45720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fr-FR" b="1" dirty="0" err="1" smtClean="0"/>
              <a:t>raise</a:t>
            </a:r>
            <a:r>
              <a:rPr lang="fr-FR" b="1" dirty="0" smtClean="0"/>
              <a:t> </a:t>
            </a:r>
            <a:r>
              <a:rPr lang="fr-FR" dirty="0" err="1" smtClean="0"/>
              <a:t>ValueError</a:t>
            </a:r>
            <a:r>
              <a:rPr lang="fr-FR" dirty="0" smtClean="0"/>
              <a:t>("</a:t>
            </a:r>
            <a:r>
              <a:rPr lang="fr-FR" dirty="0" err="1" smtClean="0"/>
              <a:t>My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runtime</a:t>
            </a:r>
            <a:r>
              <a:rPr lang="fr-FR" dirty="0" smtClean="0"/>
              <a:t> </a:t>
            </a:r>
            <a:r>
              <a:rPr lang="fr-FR" dirty="0" err="1" smtClean="0"/>
              <a:t>error</a:t>
            </a:r>
            <a:r>
              <a:rPr lang="fr-FR" dirty="0" smtClean="0"/>
              <a:t>")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2534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following function that converts a day number into the name of a day of the week, write code that will generate an informative exception if the name is outside the desired range.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2819400"/>
            <a:ext cx="65532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weekday(n):</a:t>
            </a:r>
          </a:p>
          <a:p>
            <a:r>
              <a:rPr lang="en-US" dirty="0" smtClean="0"/>
              <a:t>    names </a:t>
            </a:r>
            <a:r>
              <a:rPr lang="en-US" dirty="0"/>
              <a:t>= ['Sunday', 'Monday', 'Tuesday'</a:t>
            </a:r>
            <a:r>
              <a:rPr lang="en-US" dirty="0" smtClean="0"/>
              <a:t>, '</a:t>
            </a:r>
            <a:r>
              <a:rPr lang="en-US" dirty="0"/>
              <a:t>Wednesday', </a:t>
            </a:r>
            <a:endParaRPr lang="en-US" dirty="0" smtClean="0"/>
          </a:p>
          <a:p>
            <a:r>
              <a:rPr lang="en-US" dirty="0" smtClean="0"/>
              <a:t>                     '</a:t>
            </a:r>
            <a:r>
              <a:rPr lang="en-US" dirty="0"/>
              <a:t>Thursday', 'Friday', </a:t>
            </a:r>
            <a:r>
              <a:rPr lang="en-US" dirty="0" smtClean="0"/>
              <a:t>'</a:t>
            </a:r>
            <a:r>
              <a:rPr lang="en-US" dirty="0"/>
              <a:t>Saturday']</a:t>
            </a:r>
          </a:p>
          <a:p>
            <a:r>
              <a:rPr lang="en-US" dirty="0"/>
              <a:t>    </a:t>
            </a:r>
            <a:r>
              <a:rPr lang="en-US" b="1" dirty="0"/>
              <a:t>return</a:t>
            </a:r>
            <a:r>
              <a:rPr lang="en-US" dirty="0"/>
              <a:t> names[n]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0813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following function that converts a day number into the name of a day of the week, write code that will generate an informative exception if the name is outside the desired range.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8200" y="2971800"/>
            <a:ext cx="6553200" cy="20313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weekday(n):</a:t>
            </a:r>
          </a:p>
          <a:p>
            <a:r>
              <a:rPr lang="en-US" dirty="0"/>
              <a:t>    </a:t>
            </a:r>
            <a:r>
              <a:rPr lang="en-US" b="1" dirty="0"/>
              <a:t>if</a:t>
            </a:r>
            <a:r>
              <a:rPr lang="en-US" dirty="0"/>
              <a:t> n </a:t>
            </a:r>
            <a:r>
              <a:rPr lang="en-US" b="1" dirty="0"/>
              <a:t>not in </a:t>
            </a:r>
            <a:r>
              <a:rPr lang="en-US" dirty="0"/>
              <a:t>range(0, 8):</a:t>
            </a:r>
          </a:p>
          <a:p>
            <a:r>
              <a:rPr lang="en-US" dirty="0"/>
              <a:t>        </a:t>
            </a:r>
            <a:r>
              <a:rPr lang="en-US" b="1" dirty="0"/>
              <a:t>raise</a:t>
            </a:r>
            <a:r>
              <a:rPr lang="en-US" dirty="0"/>
              <a:t> </a:t>
            </a:r>
            <a:r>
              <a:rPr lang="en-US" dirty="0" err="1"/>
              <a:t>ValueError</a:t>
            </a:r>
            <a:r>
              <a:rPr lang="en-US" dirty="0"/>
              <a:t>('Data must be between 0 and </a:t>
            </a:r>
            <a:r>
              <a:rPr lang="en-US" dirty="0" smtClean="0"/>
              <a:t>7 inclusive'</a:t>
            </a:r>
            <a:r>
              <a:rPr lang="en-US" dirty="0"/>
              <a:t>)</a:t>
            </a:r>
          </a:p>
          <a:p>
            <a:r>
              <a:rPr lang="en-US" dirty="0"/>
              <a:t>  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names </a:t>
            </a:r>
            <a:r>
              <a:rPr lang="en-US" dirty="0"/>
              <a:t>= ['Sunday', 'Monday', 'Tuesday'</a:t>
            </a:r>
            <a:r>
              <a:rPr lang="en-US" dirty="0" smtClean="0"/>
              <a:t>, '</a:t>
            </a:r>
            <a:r>
              <a:rPr lang="en-US" dirty="0"/>
              <a:t>Wednesday', </a:t>
            </a:r>
            <a:endParaRPr lang="en-US" dirty="0" smtClean="0"/>
          </a:p>
          <a:p>
            <a:r>
              <a:rPr lang="en-US" dirty="0" smtClean="0"/>
              <a:t>                     '</a:t>
            </a:r>
            <a:r>
              <a:rPr lang="en-US" dirty="0"/>
              <a:t>Thursday', 'Friday', </a:t>
            </a:r>
            <a:r>
              <a:rPr lang="en-US" dirty="0" smtClean="0"/>
              <a:t>'</a:t>
            </a:r>
            <a:r>
              <a:rPr lang="en-US" dirty="0"/>
              <a:t>Saturday']</a:t>
            </a:r>
          </a:p>
          <a:p>
            <a:r>
              <a:rPr lang="en-US" dirty="0"/>
              <a:t>    </a:t>
            </a:r>
            <a:r>
              <a:rPr lang="en-US" b="1" dirty="0"/>
              <a:t>return</a:t>
            </a:r>
            <a:r>
              <a:rPr lang="en-US" dirty="0"/>
              <a:t> names[n]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9714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 the following function that calculates the mean value of a list of numbers to ensure that the function generates an informative exception when input is unexpected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33600" y="2819400"/>
            <a:ext cx="45720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dirty="0" err="1"/>
              <a:t>def</a:t>
            </a:r>
            <a:r>
              <a:rPr lang="en-US" dirty="0"/>
              <a:t> mean(data):</a:t>
            </a:r>
          </a:p>
          <a:p>
            <a:r>
              <a:rPr lang="en-US" dirty="0"/>
              <a:t>    sum = 0</a:t>
            </a:r>
          </a:p>
          <a:p>
            <a:r>
              <a:rPr lang="en-US" dirty="0"/>
              <a:t>    for element in data:</a:t>
            </a:r>
          </a:p>
          <a:p>
            <a:r>
              <a:rPr lang="en-US" dirty="0"/>
              <a:t>        sum += element</a:t>
            </a:r>
          </a:p>
          <a:p>
            <a:r>
              <a:rPr lang="en-US" dirty="0"/>
              <a:t>    mean = sum / </a:t>
            </a:r>
            <a:r>
              <a:rPr lang="en-US" dirty="0" err="1"/>
              <a:t>len</a:t>
            </a:r>
            <a:r>
              <a:rPr lang="en-US" dirty="0"/>
              <a:t>(data)</a:t>
            </a:r>
          </a:p>
          <a:p>
            <a:r>
              <a:rPr lang="en-US" dirty="0"/>
              <a:t>    return mean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0854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finally</a:t>
            </a:r>
          </a:p>
          <a:p>
            <a:pPr lvl="1"/>
            <a:r>
              <a:rPr lang="en-US" dirty="0" smtClean="0"/>
              <a:t>Executed after the try and except blocks, but before the entire try-except ends</a:t>
            </a:r>
          </a:p>
          <a:p>
            <a:pPr lvl="1"/>
            <a:r>
              <a:rPr lang="en-US" dirty="0" smtClean="0"/>
              <a:t>Often used with files to close the file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228600" lvl="1" indent="0">
              <a:buNone/>
            </a:pPr>
            <a:endParaRPr lang="en-US" dirty="0"/>
          </a:p>
          <a:p>
            <a:r>
              <a:rPr lang="en-US" i="1" dirty="0" smtClean="0"/>
              <a:t>else</a:t>
            </a:r>
          </a:p>
          <a:p>
            <a:pPr lvl="1"/>
            <a:r>
              <a:rPr lang="en-US" dirty="0" smtClean="0"/>
              <a:t>Executed only if the try clause completes with no errors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useful techniques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2209800"/>
            <a:ext cx="45720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b="1" dirty="0"/>
              <a:t>try</a:t>
            </a:r>
            <a:r>
              <a:rPr lang="en-US" dirty="0" smtClean="0"/>
              <a:t>: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statement block here</a:t>
            </a:r>
            <a:endParaRPr lang="en-US" i="1" dirty="0"/>
          </a:p>
          <a:p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r>
              <a:rPr lang="sv-SE" i="1" dirty="0" smtClean="0"/>
              <a:t>    </a:t>
            </a:r>
            <a:r>
              <a:rPr lang="sv-SE" i="1" dirty="0" err="1" smtClean="0"/>
              <a:t>more</a:t>
            </a:r>
            <a:r>
              <a:rPr lang="sv-SE" i="1" dirty="0" smtClean="0"/>
              <a:t> </a:t>
            </a:r>
            <a:r>
              <a:rPr lang="sv-SE" i="1" dirty="0" err="1"/>
              <a:t>statements</a:t>
            </a:r>
            <a:r>
              <a:rPr lang="sv-SE" i="1" dirty="0"/>
              <a:t> </a:t>
            </a:r>
            <a:r>
              <a:rPr lang="sv-SE" i="1" dirty="0" err="1"/>
              <a:t>here</a:t>
            </a:r>
            <a:r>
              <a:rPr lang="sv-SE" i="1" dirty="0"/>
              <a:t> (</a:t>
            </a:r>
            <a:r>
              <a:rPr lang="sv-SE" i="1" dirty="0" err="1"/>
              <a:t>undo</a:t>
            </a:r>
            <a:r>
              <a:rPr lang="sv-SE" i="1" dirty="0"/>
              <a:t> operations</a:t>
            </a:r>
            <a:r>
              <a:rPr lang="sv-SE" i="1" dirty="0" smtClean="0"/>
              <a:t>)</a:t>
            </a:r>
          </a:p>
          <a:p>
            <a:r>
              <a:rPr lang="fr-FR" b="1" dirty="0" err="1" smtClean="0"/>
              <a:t>finally</a:t>
            </a:r>
            <a:r>
              <a:rPr lang="fr-FR" dirty="0" smtClean="0"/>
              <a:t>:</a:t>
            </a:r>
          </a:p>
          <a:p>
            <a:r>
              <a:rPr lang="fr-FR" b="1" dirty="0" smtClean="0"/>
              <a:t>   </a:t>
            </a:r>
            <a:r>
              <a:rPr lang="fr-FR" i="1" dirty="0" smtClean="0"/>
              <a:t> more </a:t>
            </a:r>
            <a:r>
              <a:rPr lang="fr-FR" i="1" dirty="0" err="1" smtClean="0"/>
              <a:t>statements</a:t>
            </a:r>
            <a:r>
              <a:rPr lang="fr-FR" i="1" dirty="0" smtClean="0"/>
              <a:t> </a:t>
            </a:r>
            <a:r>
              <a:rPr lang="fr-FR" i="1" dirty="0" err="1" smtClean="0"/>
              <a:t>here</a:t>
            </a:r>
            <a:r>
              <a:rPr lang="fr-FR" i="1" dirty="0" smtClean="0"/>
              <a:t> (close </a:t>
            </a:r>
            <a:r>
              <a:rPr lang="fr-FR" i="1" dirty="0" err="1" smtClean="0"/>
              <a:t>operations</a:t>
            </a:r>
            <a:r>
              <a:rPr lang="fr-FR" i="1" dirty="0" smtClean="0"/>
              <a:t>)    </a:t>
            </a:r>
            <a:endParaRPr lang="fr-FR" i="1" dirty="0"/>
          </a:p>
        </p:txBody>
      </p:sp>
      <p:sp>
        <p:nvSpPr>
          <p:cNvPr id="9" name="Rectangle 8"/>
          <p:cNvSpPr/>
          <p:nvPr/>
        </p:nvSpPr>
        <p:spPr>
          <a:xfrm>
            <a:off x="2286000" y="4648200"/>
            <a:ext cx="45720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b="1" dirty="0"/>
              <a:t>try</a:t>
            </a:r>
            <a:r>
              <a:rPr lang="en-US" dirty="0" smtClean="0"/>
              <a:t>: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statement block here</a:t>
            </a:r>
            <a:endParaRPr lang="en-US" i="1" dirty="0"/>
          </a:p>
          <a:p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r>
              <a:rPr lang="sv-SE" i="1" dirty="0" smtClean="0"/>
              <a:t>    </a:t>
            </a:r>
            <a:r>
              <a:rPr lang="sv-SE" i="1" dirty="0" err="1" smtClean="0"/>
              <a:t>more</a:t>
            </a:r>
            <a:r>
              <a:rPr lang="sv-SE" i="1" dirty="0" smtClean="0"/>
              <a:t> </a:t>
            </a:r>
            <a:r>
              <a:rPr lang="sv-SE" i="1" dirty="0" err="1"/>
              <a:t>statements</a:t>
            </a:r>
            <a:r>
              <a:rPr lang="sv-SE" i="1" dirty="0"/>
              <a:t> </a:t>
            </a:r>
            <a:r>
              <a:rPr lang="sv-SE" i="1" dirty="0" err="1"/>
              <a:t>here</a:t>
            </a:r>
            <a:r>
              <a:rPr lang="sv-SE" i="1" dirty="0"/>
              <a:t> (</a:t>
            </a:r>
            <a:r>
              <a:rPr lang="sv-SE" i="1" dirty="0" err="1"/>
              <a:t>undo</a:t>
            </a:r>
            <a:r>
              <a:rPr lang="sv-SE" i="1" dirty="0"/>
              <a:t> operations</a:t>
            </a:r>
            <a:r>
              <a:rPr lang="sv-SE" i="1" dirty="0" smtClean="0"/>
              <a:t>)</a:t>
            </a:r>
          </a:p>
          <a:p>
            <a:r>
              <a:rPr lang="fr-FR" b="1" dirty="0" err="1" smtClean="0"/>
              <a:t>else</a:t>
            </a:r>
            <a:r>
              <a:rPr lang="fr-FR" dirty="0" smtClean="0"/>
              <a:t>:</a:t>
            </a:r>
          </a:p>
          <a:p>
            <a:r>
              <a:rPr lang="fr-FR" b="1" dirty="0" smtClean="0"/>
              <a:t>   </a:t>
            </a:r>
            <a:r>
              <a:rPr lang="fr-FR" i="1" dirty="0" smtClean="0"/>
              <a:t> more </a:t>
            </a:r>
            <a:r>
              <a:rPr lang="fr-FR" i="1" dirty="0" err="1" smtClean="0"/>
              <a:t>statements</a:t>
            </a:r>
            <a:r>
              <a:rPr lang="fr-FR" i="1" dirty="0" smtClean="0"/>
              <a:t> </a:t>
            </a:r>
            <a:r>
              <a:rPr lang="fr-FR" i="1" dirty="0" err="1" smtClean="0"/>
              <a:t>here</a:t>
            </a:r>
            <a:r>
              <a:rPr lang="fr-FR" i="1" dirty="0" smtClean="0"/>
              <a:t> (close </a:t>
            </a:r>
            <a:r>
              <a:rPr lang="fr-FR" i="1" dirty="0" err="1" smtClean="0"/>
              <a:t>operations</a:t>
            </a:r>
            <a:r>
              <a:rPr lang="fr-FR" i="1" dirty="0" smtClean="0"/>
              <a:t>)    </a:t>
            </a:r>
            <a:endParaRPr lang="fr-FR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180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2590800"/>
            <a:ext cx="5943600" cy="2585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/>
              <a:t>try</a:t>
            </a:r>
            <a:r>
              <a:rPr lang="en-US" dirty="0"/>
              <a:t>:</a:t>
            </a:r>
          </a:p>
          <a:p>
            <a:r>
              <a:rPr lang="en-US" dirty="0"/>
              <a:t>   </a:t>
            </a:r>
            <a:r>
              <a:rPr lang="en-US" dirty="0" smtClean="0"/>
              <a:t> file </a:t>
            </a:r>
            <a:r>
              <a:rPr lang="en-US" dirty="0"/>
              <a:t>= open</a:t>
            </a:r>
            <a:r>
              <a:rPr lang="en-US" dirty="0" smtClean="0"/>
              <a:t>('</a:t>
            </a:r>
            <a:r>
              <a:rPr lang="en-US" dirty="0" err="1" smtClean="0"/>
              <a:t>test.txt</a:t>
            </a:r>
            <a:r>
              <a:rPr lang="en-US" dirty="0" smtClean="0"/>
              <a:t>')</a:t>
            </a:r>
            <a:endParaRPr lang="en-US" dirty="0"/>
          </a:p>
          <a:p>
            <a:r>
              <a:rPr lang="en-US" dirty="0"/>
              <a:t>   </a:t>
            </a:r>
            <a:r>
              <a:rPr lang="en-US" dirty="0" smtClean="0"/>
              <a:t> </a:t>
            </a:r>
            <a:r>
              <a:rPr lang="en-US" dirty="0" err="1" smtClean="0"/>
              <a:t>file.write</a:t>
            </a:r>
            <a:r>
              <a:rPr lang="en-US" dirty="0" smtClean="0"/>
              <a:t>('Trying to write to a read-only file')</a:t>
            </a:r>
          </a:p>
          <a:p>
            <a:r>
              <a:rPr lang="en-US" b="1" dirty="0" smtClean="0"/>
              <a:t>except</a:t>
            </a:r>
            <a:r>
              <a:rPr lang="en-US" dirty="0" smtClean="0"/>
              <a:t> </a:t>
            </a:r>
            <a:r>
              <a:rPr lang="en-US" dirty="0" err="1"/>
              <a:t>IOError</a:t>
            </a:r>
            <a:r>
              <a:rPr lang="en-US" dirty="0"/>
              <a:t>:</a:t>
            </a:r>
          </a:p>
          <a:p>
            <a:r>
              <a:rPr lang="en-US" dirty="0"/>
              <a:t>   </a:t>
            </a:r>
            <a:r>
              <a:rPr lang="en-US" dirty="0" smtClean="0"/>
              <a:t> print('Error</a:t>
            </a:r>
            <a:r>
              <a:rPr lang="en-US" dirty="0"/>
              <a:t>: </a:t>
            </a:r>
            <a:r>
              <a:rPr lang="en-US" dirty="0" smtClean="0"/>
              <a:t>cant </a:t>
            </a:r>
            <a:r>
              <a:rPr lang="en-US" dirty="0"/>
              <a:t>find file or read </a:t>
            </a:r>
            <a:r>
              <a:rPr lang="en-US" dirty="0" smtClean="0"/>
              <a:t>data')</a:t>
            </a:r>
            <a:endParaRPr lang="en-US" dirty="0"/>
          </a:p>
          <a:p>
            <a:r>
              <a:rPr lang="en-US" b="1" dirty="0"/>
              <a:t>else</a:t>
            </a:r>
            <a:r>
              <a:rPr lang="en-US" dirty="0"/>
              <a:t>:</a:t>
            </a:r>
          </a:p>
          <a:p>
            <a:r>
              <a:rPr lang="en-US" dirty="0"/>
              <a:t>   </a:t>
            </a:r>
            <a:r>
              <a:rPr lang="en-US" dirty="0" smtClean="0"/>
              <a:t> print("Written </a:t>
            </a:r>
            <a:r>
              <a:rPr lang="en-US" dirty="0"/>
              <a:t>content in the file successfully</a:t>
            </a:r>
            <a:r>
              <a:rPr lang="en-US" dirty="0" smtClean="0"/>
              <a:t>")</a:t>
            </a:r>
          </a:p>
          <a:p>
            <a:r>
              <a:rPr lang="en-US" b="1" dirty="0" smtClean="0"/>
              <a:t>finally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file.close</a:t>
            </a:r>
            <a:r>
              <a:rPr lang="en-US" dirty="0" smtClean="0"/>
              <a:t>()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155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flow of control that occurs with exceptions</a:t>
            </a:r>
          </a:p>
          <a:p>
            <a:pPr lvl="1"/>
            <a:r>
              <a:rPr lang="en-US" dirty="0" smtClean="0"/>
              <a:t>try, except, finally</a:t>
            </a:r>
          </a:p>
          <a:p>
            <a:endParaRPr lang="en-US" dirty="0" smtClean="0"/>
          </a:p>
          <a:p>
            <a:r>
              <a:rPr lang="en-US" dirty="0" smtClean="0"/>
              <a:t>Use exceptions to handle unexpected runtime errors gracefully</a:t>
            </a:r>
          </a:p>
          <a:p>
            <a:pPr lvl="1"/>
            <a:r>
              <a:rPr lang="en-US" dirty="0" smtClean="0"/>
              <a:t>'catching' an exception of the appropriate type</a:t>
            </a:r>
          </a:p>
          <a:p>
            <a:endParaRPr lang="en-US" dirty="0" smtClean="0"/>
          </a:p>
          <a:p>
            <a:r>
              <a:rPr lang="en-US" dirty="0" smtClean="0"/>
              <a:t>Generate exceptions when appropriate</a:t>
            </a:r>
          </a:p>
          <a:p>
            <a:pPr lvl="1"/>
            <a:r>
              <a:rPr lang="en-US" dirty="0" smtClean="0"/>
              <a:t>raise an exception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900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What is the output of the following program when x is 1, 0 and '0'?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0" y="2362200"/>
            <a:ext cx="4572000" cy="34163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b="1" dirty="0"/>
              <a:t>try</a:t>
            </a:r>
            <a:r>
              <a:rPr lang="en-US" dirty="0"/>
              <a:t>:</a:t>
            </a:r>
          </a:p>
          <a:p>
            <a:r>
              <a:rPr lang="en-US" dirty="0"/>
              <a:t>    print('Trying some code')</a:t>
            </a:r>
          </a:p>
          <a:p>
            <a:r>
              <a:rPr lang="en-US" dirty="0"/>
              <a:t>    2 / </a:t>
            </a:r>
            <a:r>
              <a:rPr lang="en-US" dirty="0" smtClean="0"/>
              <a:t>x</a:t>
            </a:r>
            <a:endParaRPr lang="en-US" dirty="0"/>
          </a:p>
          <a:p>
            <a:r>
              <a:rPr lang="en-US" b="1" dirty="0"/>
              <a:t>except</a:t>
            </a:r>
            <a:r>
              <a:rPr lang="en-US" dirty="0"/>
              <a:t> </a:t>
            </a:r>
            <a:r>
              <a:rPr lang="en-US" dirty="0" err="1"/>
              <a:t>ZeroDivisionError</a:t>
            </a:r>
            <a:r>
              <a:rPr lang="en-US" dirty="0"/>
              <a:t>:</a:t>
            </a:r>
          </a:p>
          <a:p>
            <a:r>
              <a:rPr lang="en-US" dirty="0"/>
              <a:t>    print('</a:t>
            </a:r>
            <a:r>
              <a:rPr lang="en-US" dirty="0" err="1"/>
              <a:t>ZeroDivisionError</a:t>
            </a:r>
            <a:r>
              <a:rPr lang="en-US" dirty="0"/>
              <a:t> raised here')    </a:t>
            </a:r>
          </a:p>
          <a:p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r>
              <a:rPr lang="en-US" dirty="0"/>
              <a:t>    print('Error raised here')</a:t>
            </a:r>
          </a:p>
          <a:p>
            <a:r>
              <a:rPr lang="en-US" dirty="0"/>
              <a:t>    </a:t>
            </a:r>
            <a:r>
              <a:rPr lang="en-US" b="1" dirty="0"/>
              <a:t>raise</a:t>
            </a:r>
          </a:p>
          <a:p>
            <a:r>
              <a:rPr lang="en-US" b="1" dirty="0"/>
              <a:t>else</a:t>
            </a:r>
            <a:r>
              <a:rPr lang="en-US" dirty="0"/>
              <a:t>:</a:t>
            </a:r>
          </a:p>
          <a:p>
            <a:r>
              <a:rPr lang="en-US" dirty="0"/>
              <a:t>    print('Else clause')</a:t>
            </a:r>
          </a:p>
          <a:p>
            <a:r>
              <a:rPr lang="en-US" b="1" dirty="0"/>
              <a:t>finally</a:t>
            </a:r>
            <a:r>
              <a:rPr lang="en-US" dirty="0"/>
              <a:t>:</a:t>
            </a:r>
          </a:p>
          <a:p>
            <a:r>
              <a:rPr lang="en-US" dirty="0"/>
              <a:t>    print('Finally')</a:t>
            </a:r>
            <a:endParaRPr lang="fr-FR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9237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Exceptions alter the flow of control</a:t>
            </a:r>
          </a:p>
          <a:p>
            <a:pPr lvl="1"/>
            <a:r>
              <a:rPr lang="en-US" dirty="0" smtClean="0"/>
              <a:t>When an exception is raised, execution stops</a:t>
            </a:r>
          </a:p>
          <a:p>
            <a:pPr lvl="1"/>
            <a:r>
              <a:rPr lang="en-US" dirty="0" smtClean="0"/>
              <a:t>When the exception is caught, execution starts again</a:t>
            </a:r>
          </a:p>
          <a:p>
            <a:endParaRPr lang="en-US" dirty="0"/>
          </a:p>
          <a:p>
            <a:r>
              <a:rPr lang="en-US" dirty="0" smtClean="0"/>
              <a:t>try… except blocks are used to handle problem code</a:t>
            </a:r>
          </a:p>
          <a:p>
            <a:pPr lvl="1"/>
            <a:r>
              <a:rPr lang="en-US" dirty="0" smtClean="0"/>
              <a:t>Can ensure that code fails gracefully</a:t>
            </a:r>
          </a:p>
          <a:p>
            <a:pPr lvl="1"/>
            <a:r>
              <a:rPr lang="en-US" dirty="0" smtClean="0"/>
              <a:t>Can ensure input is acceptable</a:t>
            </a:r>
          </a:p>
          <a:p>
            <a:endParaRPr lang="en-US" dirty="0" smtClean="0"/>
          </a:p>
          <a:p>
            <a:r>
              <a:rPr lang="en-US" dirty="0" smtClean="0"/>
              <a:t>raise</a:t>
            </a:r>
          </a:p>
          <a:p>
            <a:pPr lvl="1"/>
            <a:r>
              <a:rPr lang="en-US" dirty="0" smtClean="0"/>
              <a:t>Creates a runtime exception</a:t>
            </a:r>
          </a:p>
          <a:p>
            <a:endParaRPr lang="en-US" dirty="0"/>
          </a:p>
          <a:p>
            <a:r>
              <a:rPr lang="en-US" dirty="0" smtClean="0"/>
              <a:t>finally</a:t>
            </a:r>
          </a:p>
          <a:p>
            <a:pPr lvl="1"/>
            <a:r>
              <a:rPr lang="en-US" dirty="0" smtClean="0"/>
              <a:t>Executes code after the exception handling code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1660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code with no errors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514600"/>
            <a:ext cx="42672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def</a:t>
            </a:r>
            <a:r>
              <a:rPr lang="en-US" dirty="0" smtClean="0"/>
              <a:t> divide(a, b):</a:t>
            </a:r>
          </a:p>
          <a:p>
            <a:r>
              <a:rPr lang="en-US" dirty="0"/>
              <a:t> </a:t>
            </a:r>
            <a:r>
              <a:rPr lang="en-US" dirty="0" smtClean="0"/>
              <a:t>   result = a / b 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return</a:t>
            </a:r>
            <a:r>
              <a:rPr lang="en-US" dirty="0" smtClean="0"/>
              <a:t> result</a:t>
            </a:r>
          </a:p>
          <a:p>
            <a:endParaRPr lang="en-US" dirty="0"/>
          </a:p>
          <a:p>
            <a:r>
              <a:rPr lang="en-US" dirty="0" smtClean="0"/>
              <a:t>x = divide(5, 5)</a:t>
            </a:r>
          </a:p>
          <a:p>
            <a:r>
              <a:rPr lang="en-US" dirty="0" smtClean="0"/>
              <a:t>print(x)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63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the function is passed a value that causes a divide by zero?</a:t>
            </a:r>
          </a:p>
          <a:p>
            <a:pPr lvl="1"/>
            <a:r>
              <a:rPr lang="en-US" dirty="0" smtClean="0"/>
              <a:t>Error caused at runtime</a:t>
            </a:r>
          </a:p>
          <a:p>
            <a:pPr lvl="1"/>
            <a:r>
              <a:rPr lang="en-US" dirty="0" smtClean="0"/>
              <a:t>Error occurs within the function</a:t>
            </a:r>
          </a:p>
          <a:p>
            <a:pPr lvl="1"/>
            <a:r>
              <a:rPr lang="en-US" dirty="0" smtClean="0"/>
              <a:t>Problem is with the input</a:t>
            </a:r>
          </a:p>
          <a:p>
            <a:pPr lvl="1"/>
            <a:endParaRPr lang="en-US" dirty="0"/>
          </a:p>
          <a:p>
            <a:r>
              <a:rPr lang="en-US" dirty="0" smtClean="0"/>
              <a:t>What can we do?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unexpected input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3505200"/>
            <a:ext cx="42672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def</a:t>
            </a:r>
            <a:r>
              <a:rPr lang="en-US" dirty="0" smtClean="0"/>
              <a:t> divide(a, b):</a:t>
            </a:r>
          </a:p>
          <a:p>
            <a:r>
              <a:rPr lang="en-US" dirty="0"/>
              <a:t> </a:t>
            </a:r>
            <a:r>
              <a:rPr lang="en-US" dirty="0" smtClean="0"/>
              <a:t>   result </a:t>
            </a:r>
            <a:r>
              <a:rPr lang="en-US" dirty="0"/>
              <a:t>= a / b </a:t>
            </a:r>
          </a:p>
          <a:p>
            <a:r>
              <a:rPr lang="en-US" dirty="0"/>
              <a:t>    </a:t>
            </a: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dirty="0" smtClean="0"/>
              <a:t>result</a:t>
            </a:r>
          </a:p>
          <a:p>
            <a:endParaRPr lang="en-US" dirty="0"/>
          </a:p>
          <a:p>
            <a:r>
              <a:rPr lang="en-US" dirty="0" smtClean="0"/>
              <a:t>x = divide(5, 0)</a:t>
            </a:r>
          </a:p>
          <a:p>
            <a:r>
              <a:rPr lang="en-US" dirty="0" smtClean="0"/>
              <a:t>print(x)</a:t>
            </a:r>
          </a:p>
        </p:txBody>
      </p:sp>
    </p:spTree>
    <p:extLst>
      <p:ext uri="{BB962C8B-B14F-4D97-AF65-F5344CB8AC3E}">
        <p14:creationId xmlns:p14="http://schemas.microsoft.com/office/powerpoint/2010/main" val="115235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valid input first</a:t>
            </a:r>
          </a:p>
          <a:p>
            <a:pPr lvl="1"/>
            <a:r>
              <a:rPr lang="en-US" dirty="0" smtClean="0"/>
              <a:t>Only accept input where the divisor is non-zero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Divide by zero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2200" y="2514600"/>
            <a:ext cx="4267200" cy="2585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def</a:t>
            </a:r>
            <a:r>
              <a:rPr lang="en-US" dirty="0" smtClean="0"/>
              <a:t> divide(a, b):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/>
              <a:t>if</a:t>
            </a:r>
            <a:r>
              <a:rPr lang="en-US" dirty="0" smtClean="0"/>
              <a:t> b == 0:</a:t>
            </a:r>
          </a:p>
          <a:p>
            <a:r>
              <a:rPr lang="en-US" dirty="0"/>
              <a:t> </a:t>
            </a:r>
            <a:r>
              <a:rPr lang="en-US" dirty="0" smtClean="0"/>
              <a:t>       result </a:t>
            </a:r>
            <a:r>
              <a:rPr lang="en-US" dirty="0"/>
              <a:t>= 'Error: cannot divide by zero</a:t>
            </a:r>
            <a:r>
              <a:rPr lang="en-US" dirty="0" smtClean="0"/>
              <a:t>'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else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      result </a:t>
            </a:r>
            <a:r>
              <a:rPr lang="en-US" dirty="0"/>
              <a:t>= a / </a:t>
            </a:r>
            <a:r>
              <a:rPr lang="en-US" dirty="0" smtClean="0"/>
              <a:t>b</a:t>
            </a:r>
          </a:p>
          <a:p>
            <a:r>
              <a:rPr lang="en-US" b="1" dirty="0" smtClean="0"/>
              <a:t>    return</a:t>
            </a:r>
            <a:r>
              <a:rPr lang="en-US" dirty="0" smtClean="0"/>
              <a:t> result</a:t>
            </a:r>
          </a:p>
          <a:p>
            <a:endParaRPr lang="en-US" dirty="0"/>
          </a:p>
          <a:p>
            <a:r>
              <a:rPr lang="en-US" dirty="0" smtClean="0"/>
              <a:t>x = divide(5, 0)</a:t>
            </a:r>
          </a:p>
          <a:p>
            <a:r>
              <a:rPr lang="en-US" dirty="0" smtClean="0"/>
              <a:t>print(x)</a:t>
            </a:r>
          </a:p>
        </p:txBody>
      </p:sp>
    </p:spTree>
    <p:extLst>
      <p:ext uri="{BB962C8B-B14F-4D97-AF65-F5344CB8AC3E}">
        <p14:creationId xmlns:p14="http://schemas.microsoft.com/office/powerpoint/2010/main" val="3022723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valid input first</a:t>
            </a:r>
          </a:p>
          <a:p>
            <a:pPr lvl="1"/>
            <a:r>
              <a:rPr lang="en-US" dirty="0" smtClean="0"/>
              <a:t>What if b is not a number?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input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362200"/>
            <a:ext cx="5257800" cy="36933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divide(a, b):</a:t>
            </a:r>
          </a:p>
          <a:p>
            <a:r>
              <a:rPr lang="en-US" dirty="0"/>
              <a:t>    if (type(b) </a:t>
            </a:r>
            <a:r>
              <a:rPr lang="en-US" b="1" dirty="0"/>
              <a:t>is not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dirty="0" smtClean="0"/>
              <a:t>and</a:t>
            </a:r>
            <a:endParaRPr lang="en-US" b="1" dirty="0"/>
          </a:p>
          <a:p>
            <a:r>
              <a:rPr lang="en-US" dirty="0"/>
              <a:t>        type(b) </a:t>
            </a:r>
            <a:r>
              <a:rPr lang="en-US" b="1" dirty="0"/>
              <a:t>is not </a:t>
            </a:r>
            <a:r>
              <a:rPr lang="en-US" dirty="0"/>
              <a:t>float):</a:t>
            </a:r>
          </a:p>
          <a:p>
            <a:r>
              <a:rPr lang="en-US" dirty="0"/>
              <a:t>            result = "Error: divisor is not a number"</a:t>
            </a:r>
          </a:p>
          <a:p>
            <a:r>
              <a:rPr lang="en-US" dirty="0"/>
              <a:t>    </a:t>
            </a:r>
            <a:r>
              <a:rPr lang="en-US" b="1" dirty="0" err="1"/>
              <a:t>elif</a:t>
            </a:r>
            <a:r>
              <a:rPr lang="en-US" dirty="0"/>
              <a:t> b </a:t>
            </a:r>
            <a:r>
              <a:rPr lang="en-US" dirty="0" smtClean="0"/>
              <a:t>== </a:t>
            </a:r>
            <a:r>
              <a:rPr lang="en-US" dirty="0"/>
              <a:t>0:</a:t>
            </a:r>
          </a:p>
          <a:p>
            <a:r>
              <a:rPr lang="en-US" dirty="0"/>
              <a:t> </a:t>
            </a:r>
            <a:r>
              <a:rPr lang="en-US" dirty="0" smtClean="0"/>
              <a:t>       result </a:t>
            </a:r>
            <a:r>
              <a:rPr lang="en-US" dirty="0"/>
              <a:t>= 'Error: cannot divide by zero</a:t>
            </a:r>
            <a:r>
              <a:rPr lang="en-US" dirty="0" smtClean="0"/>
              <a:t>'</a:t>
            </a:r>
          </a:p>
          <a:p>
            <a:r>
              <a:rPr lang="en-US" b="1" dirty="0" smtClean="0"/>
              <a:t>    else</a:t>
            </a:r>
            <a:r>
              <a:rPr lang="en-US" dirty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      result </a:t>
            </a:r>
            <a:r>
              <a:rPr lang="en-US" dirty="0"/>
              <a:t>= a / </a:t>
            </a:r>
            <a:r>
              <a:rPr lang="en-US" dirty="0" smtClean="0"/>
              <a:t>b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return</a:t>
            </a:r>
            <a:r>
              <a:rPr lang="en-US" dirty="0" smtClean="0"/>
              <a:t> </a:t>
            </a:r>
            <a:r>
              <a:rPr lang="en-US" dirty="0"/>
              <a:t>result</a:t>
            </a:r>
          </a:p>
          <a:p>
            <a:endParaRPr lang="en-US" dirty="0"/>
          </a:p>
          <a:p>
            <a:r>
              <a:rPr lang="en-US" dirty="0"/>
              <a:t>x = divide(5, 'hello')</a:t>
            </a:r>
          </a:p>
          <a:p>
            <a:r>
              <a:rPr lang="en-US" dirty="0"/>
              <a:t>print(x)</a:t>
            </a:r>
          </a:p>
          <a:p>
            <a:endParaRPr lang="en-US" dirty="0" err="1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531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for valid input first</a:t>
            </a:r>
          </a:p>
          <a:p>
            <a:pPr lvl="1"/>
            <a:r>
              <a:rPr lang="en-US" dirty="0" smtClean="0"/>
              <a:t>What if a is not a number?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input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133600"/>
            <a:ext cx="5257800" cy="424731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divide(a, b):</a:t>
            </a:r>
          </a:p>
          <a:p>
            <a:r>
              <a:rPr lang="en-US" dirty="0"/>
              <a:t>    if (type(b) </a:t>
            </a:r>
            <a:r>
              <a:rPr lang="en-US" b="1" dirty="0"/>
              <a:t>is not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dirty="0"/>
              <a:t>and</a:t>
            </a:r>
          </a:p>
          <a:p>
            <a:r>
              <a:rPr lang="en-US" dirty="0"/>
              <a:t>        type(b) </a:t>
            </a:r>
            <a:r>
              <a:rPr lang="en-US" b="1" dirty="0"/>
              <a:t>is not </a:t>
            </a:r>
            <a:r>
              <a:rPr lang="en-US" dirty="0"/>
              <a:t>float </a:t>
            </a:r>
            <a:r>
              <a:rPr lang="en-US" b="1" dirty="0"/>
              <a:t>or</a:t>
            </a:r>
          </a:p>
          <a:p>
            <a:r>
              <a:rPr lang="en-US" dirty="0"/>
              <a:t>        type(a) </a:t>
            </a:r>
            <a:r>
              <a:rPr lang="en-US" b="1" dirty="0"/>
              <a:t>is not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b="1" dirty="0"/>
              <a:t>and</a:t>
            </a:r>
          </a:p>
          <a:p>
            <a:r>
              <a:rPr lang="en-US" dirty="0"/>
              <a:t>        type (a) </a:t>
            </a:r>
            <a:r>
              <a:rPr lang="en-US" b="1" dirty="0"/>
              <a:t>is not </a:t>
            </a:r>
            <a:r>
              <a:rPr lang="en-US" dirty="0"/>
              <a:t>float):</a:t>
            </a:r>
          </a:p>
          <a:p>
            <a:r>
              <a:rPr lang="en-US" dirty="0"/>
              <a:t>            result = ('Error: one or more operands' + </a:t>
            </a:r>
          </a:p>
          <a:p>
            <a:r>
              <a:rPr lang="en-US" dirty="0"/>
              <a:t>                          ' is not a number') </a:t>
            </a:r>
          </a:p>
          <a:p>
            <a:r>
              <a:rPr lang="en-US" dirty="0"/>
              <a:t>    </a:t>
            </a:r>
            <a:r>
              <a:rPr lang="en-US" b="1" dirty="0" err="1"/>
              <a:t>elif</a:t>
            </a:r>
            <a:r>
              <a:rPr lang="en-US" dirty="0"/>
              <a:t> b != 0:</a:t>
            </a:r>
          </a:p>
          <a:p>
            <a:r>
              <a:rPr lang="en-US" dirty="0"/>
              <a:t>        result = a / b</a:t>
            </a:r>
          </a:p>
          <a:p>
            <a:r>
              <a:rPr lang="en-US" dirty="0"/>
              <a:t>    </a:t>
            </a:r>
            <a:r>
              <a:rPr lang="en-US" b="1" dirty="0"/>
              <a:t>else</a:t>
            </a:r>
            <a:r>
              <a:rPr lang="en-US" dirty="0"/>
              <a:t>:</a:t>
            </a:r>
          </a:p>
          <a:p>
            <a:r>
              <a:rPr lang="en-US" dirty="0"/>
              <a:t>        result = 'Error: cannot divide by zero'</a:t>
            </a:r>
          </a:p>
          <a:p>
            <a:r>
              <a:rPr lang="en-US" dirty="0"/>
              <a:t>    </a:t>
            </a:r>
            <a:r>
              <a:rPr lang="en-US" b="1" dirty="0"/>
              <a:t>return</a:t>
            </a:r>
            <a:r>
              <a:rPr lang="en-US" dirty="0"/>
              <a:t> result</a:t>
            </a:r>
          </a:p>
          <a:p>
            <a:endParaRPr lang="en-US" dirty="0"/>
          </a:p>
          <a:p>
            <a:r>
              <a:rPr lang="en-US" dirty="0"/>
              <a:t>x = divide(5, 'hello')</a:t>
            </a:r>
          </a:p>
          <a:p>
            <a:r>
              <a:rPr lang="en-US" dirty="0"/>
              <a:t>print(x</a:t>
            </a:r>
            <a:r>
              <a:rPr lang="en-US" dirty="0" smtClean="0"/>
              <a:t>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1255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that might create a runtime error is enclosed in a try block</a:t>
            </a:r>
          </a:p>
          <a:p>
            <a:pPr lvl="1"/>
            <a:r>
              <a:rPr lang="en-US" dirty="0" smtClean="0"/>
              <a:t>Statements are executed sequentially as normal</a:t>
            </a:r>
          </a:p>
          <a:p>
            <a:pPr lvl="1"/>
            <a:r>
              <a:rPr lang="en-US" dirty="0" smtClean="0"/>
              <a:t>If an error occurs then the remainder of the code is skipped</a:t>
            </a:r>
          </a:p>
          <a:p>
            <a:endParaRPr lang="en-US" dirty="0"/>
          </a:p>
          <a:p>
            <a:r>
              <a:rPr lang="en-US" dirty="0" smtClean="0"/>
              <a:t>The code starts executing again at the except clause</a:t>
            </a:r>
          </a:p>
          <a:p>
            <a:pPr lvl="1"/>
            <a:r>
              <a:rPr lang="en-US" dirty="0" smtClean="0"/>
              <a:t>The exception is "caught"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3886200"/>
            <a:ext cx="3352800" cy="17543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/>
              <a:t>try</a:t>
            </a:r>
            <a:r>
              <a:rPr lang="en-US" dirty="0"/>
              <a:t>:</a:t>
            </a:r>
          </a:p>
          <a:p>
            <a:r>
              <a:rPr lang="en-US" i="1" dirty="0"/>
              <a:t>    </a:t>
            </a:r>
            <a:r>
              <a:rPr lang="en-US" i="1" dirty="0" smtClean="0"/>
              <a:t>statement block</a:t>
            </a:r>
          </a:p>
          <a:p>
            <a:r>
              <a:rPr lang="en-US" i="1" dirty="0"/>
              <a:t> </a:t>
            </a:r>
            <a:r>
              <a:rPr lang="en-US" i="1" dirty="0" smtClean="0"/>
              <a:t>   statement block</a:t>
            </a:r>
            <a:endParaRPr lang="en-US" i="1" dirty="0"/>
          </a:p>
          <a:p>
            <a:r>
              <a:rPr lang="en-US" b="1" dirty="0"/>
              <a:t>except</a:t>
            </a:r>
            <a:r>
              <a:rPr lang="en-US" dirty="0"/>
              <a:t>:</a:t>
            </a:r>
          </a:p>
          <a:p>
            <a:r>
              <a:rPr lang="da-DK" dirty="0"/>
              <a:t>    </a:t>
            </a:r>
            <a:r>
              <a:rPr lang="da-DK" i="1" dirty="0" err="1"/>
              <a:t>exception</a:t>
            </a:r>
            <a:r>
              <a:rPr lang="da-DK" i="1" dirty="0"/>
              <a:t> </a:t>
            </a:r>
            <a:r>
              <a:rPr lang="da-DK" i="1" dirty="0" smtClean="0"/>
              <a:t>handling statements</a:t>
            </a:r>
          </a:p>
          <a:p>
            <a:r>
              <a:rPr lang="da-DK" i="1" dirty="0"/>
              <a:t> </a:t>
            </a:r>
            <a:r>
              <a:rPr lang="da-DK" i="1" dirty="0" smtClean="0"/>
              <a:t>   </a:t>
            </a:r>
            <a:r>
              <a:rPr lang="da-DK" i="1" dirty="0" err="1" smtClean="0"/>
              <a:t>exception</a:t>
            </a:r>
            <a:r>
              <a:rPr lang="da-DK" i="1" dirty="0" smtClean="0"/>
              <a:t> </a:t>
            </a:r>
            <a:r>
              <a:rPr lang="da-DK" i="1" dirty="0"/>
              <a:t>handling </a:t>
            </a:r>
            <a:r>
              <a:rPr lang="da-DK" i="1" dirty="0" smtClean="0"/>
              <a:t>statements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9171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input is correct</a:t>
            </a:r>
          </a:p>
          <a:p>
            <a:pPr lvl="1"/>
            <a:r>
              <a:rPr lang="en-US" dirty="0" smtClean="0"/>
              <a:t>Deal with invalid input an an exceptional case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method of handling input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133600"/>
            <a:ext cx="5257800" cy="258532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divide(a, b):</a:t>
            </a:r>
          </a:p>
          <a:p>
            <a:r>
              <a:rPr lang="en-US" dirty="0"/>
              <a:t>    </a:t>
            </a:r>
            <a:r>
              <a:rPr lang="en-US" b="1" dirty="0" smtClean="0"/>
              <a:t>try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      result </a:t>
            </a:r>
            <a:r>
              <a:rPr lang="en-US" dirty="0"/>
              <a:t>= a / b</a:t>
            </a:r>
          </a:p>
          <a:p>
            <a:r>
              <a:rPr lang="en-US" dirty="0"/>
              <a:t>    </a:t>
            </a:r>
            <a:r>
              <a:rPr lang="en-US" b="1" dirty="0" smtClean="0"/>
              <a:t>except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        result = '</a:t>
            </a:r>
            <a:r>
              <a:rPr lang="en-US" dirty="0" smtClean="0"/>
              <a:t>Error in input data'</a:t>
            </a:r>
            <a:endParaRPr lang="en-US" dirty="0"/>
          </a:p>
          <a:p>
            <a:r>
              <a:rPr lang="en-US" dirty="0"/>
              <a:t>    </a:t>
            </a:r>
            <a:r>
              <a:rPr lang="en-US" b="1" dirty="0"/>
              <a:t>return</a:t>
            </a:r>
            <a:r>
              <a:rPr lang="en-US" dirty="0"/>
              <a:t> result</a:t>
            </a:r>
          </a:p>
          <a:p>
            <a:endParaRPr lang="en-US" dirty="0"/>
          </a:p>
          <a:p>
            <a:r>
              <a:rPr lang="en-US" dirty="0"/>
              <a:t>x = divide(5, 'hello')</a:t>
            </a:r>
          </a:p>
          <a:p>
            <a:r>
              <a:rPr lang="en-US" dirty="0"/>
              <a:t>print(x</a:t>
            </a:r>
            <a:r>
              <a:rPr lang="en-US" dirty="0" smtClean="0"/>
              <a:t>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96270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10354</TotalTime>
  <Words>1544</Words>
  <Application>Microsoft Office PowerPoint</Application>
  <PresentationFormat>On-screen Show (4:3)</PresentationFormat>
  <Paragraphs>346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Composite</vt:lpstr>
      <vt:lpstr>COMPSCI 107 Computer Science Fundamentals</vt:lpstr>
      <vt:lpstr>Learning outcomes</vt:lpstr>
      <vt:lpstr>Example</vt:lpstr>
      <vt:lpstr>Handling unexpected input values</vt:lpstr>
      <vt:lpstr>Divide by zero error</vt:lpstr>
      <vt:lpstr>Handling input error</vt:lpstr>
      <vt:lpstr>Handling input error</vt:lpstr>
      <vt:lpstr>try</vt:lpstr>
      <vt:lpstr>Alternative method of handling input error</vt:lpstr>
      <vt:lpstr>Exercise</vt:lpstr>
      <vt:lpstr>Danger in catching all exceptions</vt:lpstr>
      <vt:lpstr>Specifying the exceptions</vt:lpstr>
      <vt:lpstr>Exceptions</vt:lpstr>
      <vt:lpstr>Some other useful techniques</vt:lpstr>
      <vt:lpstr>Exercise</vt:lpstr>
      <vt:lpstr>Example</vt:lpstr>
      <vt:lpstr>Exercise</vt:lpstr>
      <vt:lpstr>Some other useful techniques</vt:lpstr>
      <vt:lpstr>Example</vt:lpstr>
      <vt:lpstr>Exercise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Andrew Luxton-Reilly</cp:lastModifiedBy>
  <cp:revision>252</cp:revision>
  <cp:lastPrinted>2014-03-17T20:43:37Z</cp:lastPrinted>
  <dcterms:created xsi:type="dcterms:W3CDTF">2006-08-16T00:00:00Z</dcterms:created>
  <dcterms:modified xsi:type="dcterms:W3CDTF">2015-03-15T20:27:28Z</dcterms:modified>
</cp:coreProperties>
</file>