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8" r:id="rId3"/>
    <p:sldId id="326" r:id="rId4"/>
    <p:sldId id="327" r:id="rId5"/>
    <p:sldId id="328" r:id="rId6"/>
    <p:sldId id="329" r:id="rId7"/>
    <p:sldId id="330" r:id="rId8"/>
    <p:sldId id="336" r:id="rId9"/>
    <p:sldId id="334" r:id="rId10"/>
    <p:sldId id="335" r:id="rId11"/>
    <p:sldId id="337" r:id="rId12"/>
    <p:sldId id="331" r:id="rId13"/>
    <p:sldId id="332" r:id="rId14"/>
    <p:sldId id="333" r:id="rId15"/>
    <p:sldId id="323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3" autoAdjust="0"/>
  </p:normalViewPr>
  <p:slideViewPr>
    <p:cSldViewPr>
      <p:cViewPr varScale="1">
        <p:scale>
          <a:sx n="80" d="100"/>
          <a:sy n="8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11/03/2015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11/03/2015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3/11/2015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3/11/2015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3/11/2015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3/11/2015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05 – Dictionaries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383268"/>
            <a:ext cx="5029200" cy="4247317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translate(point, vector):</a:t>
            </a:r>
          </a:p>
          <a:p>
            <a:r>
              <a:rPr lang="en-US" dirty="0" smtClean="0"/>
              <a:t>    """Translate a point by a given vector</a:t>
            </a:r>
          </a:p>
          <a:p>
            <a:endParaRPr lang="en-US" dirty="0" smtClean="0"/>
          </a:p>
          <a:p>
            <a:r>
              <a:rPr lang="en-US" dirty="0" smtClean="0"/>
              <a:t>    Arguments:</a:t>
            </a:r>
          </a:p>
          <a:p>
            <a:r>
              <a:rPr lang="en-US" dirty="0" smtClean="0"/>
              <a:t>        point – a tuple representing an (x, y) point on</a:t>
            </a:r>
          </a:p>
          <a:p>
            <a:r>
              <a:rPr lang="en-US" dirty="0" smtClean="0"/>
              <a:t>            the </a:t>
            </a:r>
            <a:r>
              <a:rPr lang="en-US" dirty="0" err="1" smtClean="0"/>
              <a:t>cartesian</a:t>
            </a:r>
            <a:r>
              <a:rPr lang="en-US" dirty="0" smtClean="0"/>
              <a:t> plane</a:t>
            </a:r>
          </a:p>
          <a:p>
            <a:r>
              <a:rPr lang="en-US" dirty="0" smtClean="0"/>
              <a:t>        vector – a tuple representing a translation of</a:t>
            </a:r>
          </a:p>
          <a:p>
            <a:r>
              <a:rPr lang="en-US" dirty="0" smtClean="0"/>
              <a:t>            (dx, </a:t>
            </a:r>
            <a:r>
              <a:rPr lang="en-US" dirty="0" err="1" smtClean="0"/>
              <a:t>dy</a:t>
            </a:r>
            <a:r>
              <a:rPr lang="en-US" dirty="0" smtClean="0"/>
              <a:t>) on the </a:t>
            </a:r>
            <a:r>
              <a:rPr lang="en-US" dirty="0" err="1" smtClean="0"/>
              <a:t>cartesian</a:t>
            </a:r>
            <a:r>
              <a:rPr lang="en-US" dirty="0" smtClean="0"/>
              <a:t> plane</a:t>
            </a:r>
          </a:p>
          <a:p>
            <a:endParaRPr lang="en-US" dirty="0" smtClean="0"/>
          </a:p>
          <a:p>
            <a:r>
              <a:rPr lang="en-US" dirty="0" smtClean="0"/>
              <a:t>    &gt;&gt;&gt; translate((0, 0), (4, 5))</a:t>
            </a:r>
          </a:p>
          <a:p>
            <a:r>
              <a:rPr lang="en-US" dirty="0" smtClean="0"/>
              <a:t>    (4, 5)</a:t>
            </a:r>
          </a:p>
          <a:p>
            <a:r>
              <a:rPr lang="en-US" dirty="0" smtClean="0"/>
              <a:t>    """</a:t>
            </a:r>
          </a:p>
          <a:p>
            <a:r>
              <a:rPr lang="en-US" dirty="0" smtClean="0"/>
              <a:t>    x = point[0] + vector[0]</a:t>
            </a:r>
          </a:p>
          <a:p>
            <a:r>
              <a:rPr lang="en-US" dirty="0" smtClean="0"/>
              <a:t>    y = point[1] + vector[1]</a:t>
            </a:r>
          </a:p>
          <a:p>
            <a:r>
              <a:rPr lang="en-US" dirty="0" smtClean="0"/>
              <a:t>    return (x, y)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5955268"/>
            <a:ext cx="5029200" cy="369332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new_x</a:t>
            </a:r>
            <a:r>
              <a:rPr lang="en-US" dirty="0" smtClean="0"/>
              <a:t>, </a:t>
            </a:r>
            <a:r>
              <a:rPr lang="en-US" dirty="0" err="1" smtClean="0"/>
              <a:t>new_y</a:t>
            </a:r>
            <a:r>
              <a:rPr lang="en-US" dirty="0" smtClean="0"/>
              <a:t> = translate((1, 2), (3, 4))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32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Write a function that calculates the difference between two points and returns a vector (dx, </a:t>
            </a:r>
            <a:r>
              <a:rPr lang="en-NZ" dirty="0" err="1" smtClean="0"/>
              <a:t>dy</a:t>
            </a:r>
            <a:r>
              <a:rPr lang="en-NZ" dirty="0" smtClean="0"/>
              <a:t>) to translate from one to the other.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NZ" dirty="0" smtClean="0"/>
              <a:t>Exercise: Difference between two points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3733800"/>
            <a:ext cx="541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00550" y="2286000"/>
            <a:ext cx="114300" cy="2895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86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/>
          <p:cNvSpPr/>
          <p:nvPr/>
        </p:nvSpPr>
        <p:spPr>
          <a:xfrm>
            <a:off x="5029200" y="4267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5715000" y="2596634"/>
            <a:ext cx="8739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dirty="0" smtClean="0"/>
              <a:t>(x1, y1)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5262978" y="4120634"/>
            <a:ext cx="8739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dirty="0" smtClean="0"/>
              <a:t>(x2, y2)</a:t>
            </a:r>
            <a:endParaRPr lang="en-NZ" dirty="0"/>
          </a:p>
        </p:txBody>
      </p:sp>
      <p:cxnSp>
        <p:nvCxnSpPr>
          <p:cNvPr id="16" name="Straight Arrow Connector 15"/>
          <p:cNvCxnSpPr>
            <a:stCxn id="10" idx="4"/>
            <a:endCxn id="12" idx="0"/>
          </p:cNvCxnSpPr>
          <p:nvPr/>
        </p:nvCxnSpPr>
        <p:spPr>
          <a:xfrm flipH="1">
            <a:off x="5067300" y="2819400"/>
            <a:ext cx="457200" cy="1447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2"/>
          </p:cNvCxnSpPr>
          <p:nvPr/>
        </p:nvCxnSpPr>
        <p:spPr>
          <a:xfrm flipH="1">
            <a:off x="5067300" y="2781300"/>
            <a:ext cx="4191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2" idx="0"/>
          </p:cNvCxnSpPr>
          <p:nvPr/>
        </p:nvCxnSpPr>
        <p:spPr>
          <a:xfrm>
            <a:off x="5067300" y="2781300"/>
            <a:ext cx="0" cy="14859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32022" y="2357124"/>
            <a:ext cx="4764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dirty="0" smtClean="0"/>
              <a:t>dx)</a:t>
            </a:r>
            <a:endParaRPr lang="en-NZ" dirty="0"/>
          </a:p>
        </p:txBody>
      </p:sp>
      <p:sp>
        <p:nvSpPr>
          <p:cNvPr id="31" name="TextBox 30"/>
          <p:cNvSpPr txBox="1"/>
          <p:nvPr/>
        </p:nvSpPr>
        <p:spPr>
          <a:xfrm>
            <a:off x="4631096" y="3154918"/>
            <a:ext cx="4106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Z" dirty="0" err="1" smtClean="0"/>
              <a:t>dy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57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sparse matrix is a matrix with few non-zero values.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most obvious way to represent the matrix is a list of lists: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33800" y="1828800"/>
            <a:ext cx="1752600" cy="1477328"/>
            <a:chOff x="3810000" y="2362200"/>
            <a:chExt cx="1752600" cy="1477328"/>
          </a:xfrm>
        </p:grpSpPr>
        <p:sp>
          <p:nvSpPr>
            <p:cNvPr id="6" name="TextBox 5"/>
            <p:cNvSpPr txBox="1"/>
            <p:nvPr/>
          </p:nvSpPr>
          <p:spPr>
            <a:xfrm>
              <a:off x="3886200" y="2362200"/>
              <a:ext cx="163378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0  0  0  0  0  0  0</a:t>
              </a:r>
            </a:p>
            <a:p>
              <a:r>
                <a:rPr lang="en-US" dirty="0" smtClean="0"/>
                <a:t>0  1  0  0  0  0  0</a:t>
              </a:r>
            </a:p>
            <a:p>
              <a:r>
                <a:rPr lang="en-US" dirty="0" smtClean="0"/>
                <a:t>0  0  0  3  0  0  0</a:t>
              </a:r>
            </a:p>
            <a:p>
              <a:r>
                <a:rPr lang="en-US" dirty="0" smtClean="0"/>
                <a:t>0  0  7  0  0  0  4</a:t>
              </a:r>
            </a:p>
            <a:p>
              <a:r>
                <a:rPr lang="en-US" dirty="0" smtClean="0"/>
                <a:t>0  0  0  0  0  2  0</a:t>
              </a:r>
              <a:endParaRPr lang="en-US" dirty="0"/>
            </a:p>
          </p:txBody>
        </p:sp>
        <p:sp>
          <p:nvSpPr>
            <p:cNvPr id="7" name="Left Bracket 6"/>
            <p:cNvSpPr/>
            <p:nvPr/>
          </p:nvSpPr>
          <p:spPr>
            <a:xfrm>
              <a:off x="3810000" y="2362200"/>
              <a:ext cx="152400" cy="1447800"/>
            </a:xfrm>
            <a:prstGeom prst="leftBracke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Bracket 7"/>
            <p:cNvSpPr/>
            <p:nvPr/>
          </p:nvSpPr>
          <p:spPr>
            <a:xfrm flipH="1">
              <a:off x="5410200" y="2362200"/>
              <a:ext cx="152400" cy="1447800"/>
            </a:xfrm>
            <a:prstGeom prst="leftBracke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124200" y="4572000"/>
            <a:ext cx="29718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matrix = [	[0, 0, 0, 0, 0, 0, 0],</a:t>
            </a:r>
          </a:p>
          <a:p>
            <a:r>
              <a:rPr lang="en-US" dirty="0"/>
              <a:t> 	[0, 1, 0, 0, 0, 0, 0],</a:t>
            </a:r>
          </a:p>
          <a:p>
            <a:r>
              <a:rPr lang="en-US" dirty="0"/>
              <a:t> 	[0, </a:t>
            </a:r>
            <a:r>
              <a:rPr lang="en-US" dirty="0" smtClean="0"/>
              <a:t>0, </a:t>
            </a:r>
            <a:r>
              <a:rPr lang="en-US" dirty="0"/>
              <a:t>0, </a:t>
            </a:r>
            <a:r>
              <a:rPr lang="en-US" dirty="0" smtClean="0"/>
              <a:t>3, </a:t>
            </a:r>
            <a:r>
              <a:rPr lang="en-US" dirty="0"/>
              <a:t>0, 0, 0],</a:t>
            </a:r>
          </a:p>
          <a:p>
            <a:r>
              <a:rPr lang="en-US" dirty="0"/>
              <a:t> 	[0, </a:t>
            </a:r>
            <a:r>
              <a:rPr lang="en-US" dirty="0" smtClean="0"/>
              <a:t>0, 7, </a:t>
            </a:r>
            <a:r>
              <a:rPr lang="en-US" dirty="0"/>
              <a:t>0, 0, 0, </a:t>
            </a:r>
            <a:r>
              <a:rPr lang="en-US" dirty="0" smtClean="0"/>
              <a:t>4]</a:t>
            </a:r>
            <a:r>
              <a:rPr lang="en-US" dirty="0"/>
              <a:t>,</a:t>
            </a:r>
          </a:p>
          <a:p>
            <a:r>
              <a:rPr lang="en-US" dirty="0"/>
              <a:t> 	[0, </a:t>
            </a:r>
            <a:r>
              <a:rPr lang="en-US" dirty="0" smtClean="0"/>
              <a:t>0, </a:t>
            </a:r>
            <a:r>
              <a:rPr lang="en-US" dirty="0"/>
              <a:t>0, 0, 0, </a:t>
            </a:r>
            <a:r>
              <a:rPr lang="en-US" dirty="0" smtClean="0"/>
              <a:t>2, </a:t>
            </a:r>
            <a:r>
              <a:rPr lang="en-US" dirty="0"/>
              <a:t>0</a:t>
            </a:r>
            <a:r>
              <a:rPr lang="en-US" dirty="0" smtClean="0"/>
              <a:t>] 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867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implementation</a:t>
            </a:r>
          </a:p>
          <a:p>
            <a:endParaRPr lang="en-US" dirty="0"/>
          </a:p>
          <a:p>
            <a:r>
              <a:rPr lang="en-US" dirty="0" smtClean="0"/>
              <a:t>Use a dictionary</a:t>
            </a:r>
          </a:p>
          <a:p>
            <a:pPr lvl="1"/>
            <a:r>
              <a:rPr lang="en-US" dirty="0" smtClean="0"/>
              <a:t>Use the location as the key</a:t>
            </a:r>
          </a:p>
          <a:p>
            <a:pPr lvl="1"/>
            <a:r>
              <a:rPr lang="en-US" dirty="0" smtClean="0"/>
              <a:t>Store location as a tuple (x, 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886200"/>
            <a:ext cx="42672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matrix = {	(1, 1) : 1,</a:t>
            </a:r>
          </a:p>
          <a:p>
            <a:r>
              <a:rPr lang="en-US" dirty="0" smtClean="0"/>
              <a:t>	(2, 3) : 7,</a:t>
            </a:r>
          </a:p>
          <a:p>
            <a:r>
              <a:rPr lang="en-US" dirty="0"/>
              <a:t>	</a:t>
            </a:r>
            <a:r>
              <a:rPr lang="en-US" dirty="0" smtClean="0"/>
              <a:t>(3, 2) </a:t>
            </a:r>
            <a:r>
              <a:rPr lang="en-US" dirty="0"/>
              <a:t>: </a:t>
            </a:r>
            <a:r>
              <a:rPr lang="en-US" dirty="0" smtClean="0"/>
              <a:t>3,</a:t>
            </a:r>
          </a:p>
          <a:p>
            <a:r>
              <a:rPr lang="en-US" dirty="0"/>
              <a:t>	</a:t>
            </a:r>
            <a:r>
              <a:rPr lang="en-US" dirty="0" smtClean="0"/>
              <a:t>(5, 4) </a:t>
            </a:r>
            <a:r>
              <a:rPr lang="en-US" dirty="0"/>
              <a:t>: </a:t>
            </a:r>
            <a:r>
              <a:rPr lang="en-US" dirty="0" smtClean="0"/>
              <a:t>2,</a:t>
            </a:r>
          </a:p>
          <a:p>
            <a:r>
              <a:rPr lang="en-US" dirty="0"/>
              <a:t>	</a:t>
            </a:r>
            <a:r>
              <a:rPr lang="en-US" dirty="0" smtClean="0"/>
              <a:t>(6, 3) </a:t>
            </a:r>
            <a:r>
              <a:rPr lang="en-US" dirty="0"/>
              <a:t>: </a:t>
            </a:r>
            <a:r>
              <a:rPr lang="en-US" dirty="0" smtClean="0"/>
              <a:t>4 }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10400" y="1371600"/>
            <a:ext cx="1752600" cy="1477328"/>
            <a:chOff x="3810000" y="2362200"/>
            <a:chExt cx="1752600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3886200" y="2362200"/>
              <a:ext cx="163378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0  0  0  0  0  0  0</a:t>
              </a:r>
            </a:p>
            <a:p>
              <a:r>
                <a:rPr lang="en-US" dirty="0" smtClean="0"/>
                <a:t>0  1  0  0  0  0  0</a:t>
              </a:r>
            </a:p>
            <a:p>
              <a:r>
                <a:rPr lang="en-US" dirty="0" smtClean="0"/>
                <a:t>0  0  0  3  0  0  0</a:t>
              </a:r>
            </a:p>
            <a:p>
              <a:r>
                <a:rPr lang="en-US" dirty="0" smtClean="0"/>
                <a:t>0  0  7  0  0  0  4</a:t>
              </a:r>
            </a:p>
            <a:p>
              <a:r>
                <a:rPr lang="en-US" dirty="0" smtClean="0"/>
                <a:t>0  0  0  0  0  2  0</a:t>
              </a:r>
              <a:endParaRPr lang="en-US" dirty="0"/>
            </a:p>
          </p:txBody>
        </p:sp>
        <p:sp>
          <p:nvSpPr>
            <p:cNvPr id="10" name="Left Bracket 9"/>
            <p:cNvSpPr/>
            <p:nvPr/>
          </p:nvSpPr>
          <p:spPr>
            <a:xfrm>
              <a:off x="3810000" y="2362200"/>
              <a:ext cx="152400" cy="1447800"/>
            </a:xfrm>
            <a:prstGeom prst="leftBracke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ket 10"/>
            <p:cNvSpPr/>
            <p:nvPr/>
          </p:nvSpPr>
          <p:spPr>
            <a:xfrm flipH="1">
              <a:off x="5410200" y="2362200"/>
              <a:ext cx="152400" cy="1447800"/>
            </a:xfrm>
            <a:prstGeom prst="leftBracke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306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 location (x, y) as the index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Use the location (x, y) as the </a:t>
            </a:r>
            <a:r>
              <a:rPr lang="en-US" dirty="0" smtClean="0"/>
              <a:t>index, but use a default value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sparse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219200"/>
            <a:ext cx="426720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matrix = {	(1, 1) : 1,</a:t>
            </a:r>
          </a:p>
          <a:p>
            <a:r>
              <a:rPr lang="en-US" dirty="0" smtClean="0"/>
              <a:t>	(2, 3) : 7,</a:t>
            </a:r>
          </a:p>
          <a:p>
            <a:r>
              <a:rPr lang="en-US" dirty="0"/>
              <a:t>	</a:t>
            </a:r>
            <a:r>
              <a:rPr lang="en-US" dirty="0" smtClean="0"/>
              <a:t>(3, 2) </a:t>
            </a:r>
            <a:r>
              <a:rPr lang="en-US" dirty="0"/>
              <a:t>: </a:t>
            </a:r>
            <a:r>
              <a:rPr lang="en-US" dirty="0" smtClean="0"/>
              <a:t>3,</a:t>
            </a:r>
          </a:p>
          <a:p>
            <a:r>
              <a:rPr lang="en-US" dirty="0"/>
              <a:t>	</a:t>
            </a:r>
            <a:r>
              <a:rPr lang="en-US" dirty="0" smtClean="0"/>
              <a:t>(5, 4) </a:t>
            </a:r>
            <a:r>
              <a:rPr lang="en-US" dirty="0"/>
              <a:t>: </a:t>
            </a:r>
            <a:r>
              <a:rPr lang="en-US" dirty="0" smtClean="0"/>
              <a:t>2,</a:t>
            </a:r>
          </a:p>
          <a:p>
            <a:r>
              <a:rPr lang="en-US" dirty="0"/>
              <a:t>	</a:t>
            </a:r>
            <a:r>
              <a:rPr lang="en-US" dirty="0" smtClean="0"/>
              <a:t>(6, 3) </a:t>
            </a:r>
            <a:r>
              <a:rPr lang="en-US" dirty="0"/>
              <a:t>: </a:t>
            </a:r>
            <a:r>
              <a:rPr lang="en-US" dirty="0" smtClean="0"/>
              <a:t>4 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505200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matrix[(3, 2)]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&gt;&gt;&gt; matrix[(0, 0)]</a:t>
            </a:r>
          </a:p>
          <a:p>
            <a:r>
              <a:rPr lang="fr-FR" dirty="0" err="1"/>
              <a:t>KeyError</a:t>
            </a:r>
            <a:r>
              <a:rPr lang="fr-FR" dirty="0"/>
              <a:t>: </a:t>
            </a:r>
            <a:r>
              <a:rPr lang="fr-FR" dirty="0" smtClean="0"/>
              <a:t>(0, 0)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5637920"/>
            <a:ext cx="4267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matrix.get</a:t>
            </a:r>
            <a:r>
              <a:rPr lang="en-US" dirty="0" smtClean="0"/>
              <a:t>((4, 3), 0)</a:t>
            </a:r>
          </a:p>
          <a:p>
            <a:r>
              <a:rPr lang="en-US" dirty="0"/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98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Dictionaries are also known as associative arrays or hash tables</a:t>
            </a:r>
          </a:p>
          <a:p>
            <a:pPr lvl="1"/>
            <a:r>
              <a:rPr lang="en-NZ" dirty="0" smtClean="0"/>
              <a:t>Consist of key : value pairs</a:t>
            </a:r>
          </a:p>
          <a:p>
            <a:pPr lvl="1"/>
            <a:r>
              <a:rPr lang="en-NZ" dirty="0" smtClean="0"/>
              <a:t>keys must be immutable</a:t>
            </a:r>
          </a:p>
          <a:p>
            <a:pPr lvl="1"/>
            <a:r>
              <a:rPr lang="en-NZ" dirty="0" smtClean="0"/>
              <a:t>Syntax is {a : b, c : d, </a:t>
            </a:r>
            <a:r>
              <a:rPr lang="en-US" dirty="0" smtClean="0"/>
              <a:t>…}</a:t>
            </a:r>
          </a:p>
          <a:p>
            <a:pPr lvl="1"/>
            <a:endParaRPr lang="en-US" dirty="0"/>
          </a:p>
          <a:p>
            <a:r>
              <a:rPr lang="en-US" dirty="0" smtClean="0"/>
              <a:t>Adding an item</a:t>
            </a:r>
          </a:p>
          <a:p>
            <a:pPr lvl="1"/>
            <a:r>
              <a:rPr lang="en-US" dirty="0" smtClean="0"/>
              <a:t>d[key] = value</a:t>
            </a:r>
          </a:p>
          <a:p>
            <a:endParaRPr lang="en-US" dirty="0"/>
          </a:p>
          <a:p>
            <a:r>
              <a:rPr lang="en-US" dirty="0" smtClean="0"/>
              <a:t>Deleting an item</a:t>
            </a:r>
          </a:p>
          <a:p>
            <a:pPr lvl="1"/>
            <a:r>
              <a:rPr lang="en-US" dirty="0" err="1" smtClean="0"/>
              <a:t>d.pop</a:t>
            </a:r>
            <a:r>
              <a:rPr lang="en-US" dirty="0" smtClean="0"/>
              <a:t>(key)</a:t>
            </a:r>
          </a:p>
          <a:p>
            <a:endParaRPr lang="en-US" dirty="0"/>
          </a:p>
          <a:p>
            <a:r>
              <a:rPr lang="en-US" dirty="0" smtClean="0"/>
              <a:t>Getting an item</a:t>
            </a:r>
          </a:p>
          <a:p>
            <a:pPr lvl="1"/>
            <a:r>
              <a:rPr lang="en-US" dirty="0" err="1" smtClean="0"/>
              <a:t>d.get</a:t>
            </a:r>
            <a:r>
              <a:rPr lang="en-US" dirty="0" smtClean="0"/>
              <a:t>(key, default)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0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Consider the following methods of sorting information in a sequence.  What is the output produced by each program?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590798"/>
            <a:ext cx="21336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[4, 2, 3, 1]</a:t>
            </a:r>
          </a:p>
          <a:p>
            <a:r>
              <a:rPr lang="en-US" dirty="0" smtClean="0"/>
              <a:t>y = x</a:t>
            </a:r>
          </a:p>
          <a:p>
            <a:r>
              <a:rPr lang="en-US" dirty="0" smtClean="0"/>
              <a:t>z = sorted(x)</a:t>
            </a:r>
          </a:p>
          <a:p>
            <a:r>
              <a:rPr lang="en-US" dirty="0" smtClean="0"/>
              <a:t>print(x, y, z)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181600" y="2590799"/>
            <a:ext cx="21336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 = [4, 2, 3, 1]</a:t>
            </a:r>
          </a:p>
          <a:p>
            <a:r>
              <a:rPr lang="en-US" dirty="0" smtClean="0"/>
              <a:t>y = x</a:t>
            </a:r>
          </a:p>
          <a:p>
            <a:r>
              <a:rPr lang="en-US" dirty="0" smtClean="0"/>
              <a:t>z = </a:t>
            </a:r>
            <a:r>
              <a:rPr lang="en-US" dirty="0" err="1" smtClean="0"/>
              <a:t>x.sort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print(x, y, z)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60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unordered set of </a:t>
            </a:r>
            <a:r>
              <a:rPr lang="en-US" b="1" i="1" dirty="0" smtClean="0"/>
              <a:t>key</a:t>
            </a:r>
            <a:r>
              <a:rPr lang="en-US" i="1" dirty="0" smtClean="0"/>
              <a:t> : </a:t>
            </a:r>
            <a:r>
              <a:rPr lang="en-US" b="1" i="1" dirty="0" smtClean="0"/>
              <a:t>value</a:t>
            </a:r>
            <a:r>
              <a:rPr lang="en-US" dirty="0" smtClean="0"/>
              <a:t> pairs</a:t>
            </a:r>
          </a:p>
          <a:p>
            <a:pPr lvl="1"/>
            <a:r>
              <a:rPr lang="en-US" dirty="0" smtClean="0"/>
              <a:t>keys must be unique (within a given dictionary)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immutable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90800"/>
            <a:ext cx="42672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my_dict</a:t>
            </a:r>
            <a:r>
              <a:rPr lang="en-US" dirty="0" smtClean="0"/>
              <a:t> = { 'alux001' : 'Andrew',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'afer023' : 'Adriana',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'rshe001' : 'Robert'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38100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my_dict</a:t>
            </a:r>
            <a:r>
              <a:rPr lang="en-US" dirty="0" smtClean="0"/>
              <a:t>['alux001']</a:t>
            </a:r>
          </a:p>
          <a:p>
            <a:r>
              <a:rPr lang="en-US" dirty="0" smtClean="0"/>
              <a:t>'Andrew'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my_dict</a:t>
            </a:r>
            <a:r>
              <a:rPr lang="en-US" dirty="0" smtClean="0"/>
              <a:t>['rshe001']</a:t>
            </a:r>
          </a:p>
          <a:p>
            <a:r>
              <a:rPr lang="en-US" dirty="0" smtClean="0"/>
              <a:t>'Robert'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my_dict</a:t>
            </a:r>
            <a:r>
              <a:rPr lang="en-US" dirty="0" smtClean="0"/>
              <a:t>['afer023']</a:t>
            </a:r>
          </a:p>
          <a:p>
            <a:r>
              <a:rPr lang="en-US" dirty="0" smtClean="0"/>
              <a:t>'Adriana'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93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are created when you assign a value for the first time</a:t>
            </a:r>
          </a:p>
          <a:p>
            <a:pPr lvl="1"/>
            <a:r>
              <a:rPr lang="en-US" dirty="0" smtClean="0"/>
              <a:t>Assigning a value to a new dictionary entry creates that entry</a:t>
            </a:r>
          </a:p>
          <a:p>
            <a:pPr lvl="1"/>
            <a:r>
              <a:rPr lang="en-US" dirty="0" smtClean="0"/>
              <a:t>Assigning a value to an existing dictionary entry changes that entry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entries to a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4267200" cy="17543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my_dict</a:t>
            </a:r>
            <a:r>
              <a:rPr lang="en-US" dirty="0" smtClean="0"/>
              <a:t> = {}</a:t>
            </a:r>
          </a:p>
          <a:p>
            <a:r>
              <a:rPr lang="en-US" dirty="0" err="1" smtClean="0"/>
              <a:t>my_dict</a:t>
            </a:r>
            <a:r>
              <a:rPr lang="en-US" dirty="0" smtClean="0"/>
              <a:t>['alux001'] = 'Andrew'</a:t>
            </a:r>
          </a:p>
          <a:p>
            <a:r>
              <a:rPr lang="en-US" dirty="0" err="1" smtClean="0"/>
              <a:t>my_dict</a:t>
            </a:r>
            <a:r>
              <a:rPr lang="en-US" dirty="0" smtClean="0"/>
              <a:t>['rshe001'] = 'Robert'</a:t>
            </a:r>
          </a:p>
          <a:p>
            <a:r>
              <a:rPr lang="en-US" dirty="0" err="1" smtClean="0"/>
              <a:t>my_dict</a:t>
            </a:r>
            <a:r>
              <a:rPr lang="en-US" dirty="0" smtClean="0"/>
              <a:t>['afer023'] = 'Adriana'</a:t>
            </a:r>
          </a:p>
          <a:p>
            <a:endParaRPr lang="en-US" dirty="0"/>
          </a:p>
          <a:p>
            <a:r>
              <a:rPr lang="en-US" dirty="0" err="1" smtClean="0"/>
              <a:t>my_dict</a:t>
            </a:r>
            <a:r>
              <a:rPr lang="en-US" dirty="0" smtClean="0"/>
              <a:t>['alux001'] = 'Andrew Luxton-Reilly'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846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/>
              <a:t>del</a:t>
            </a:r>
            <a:r>
              <a:rPr lang="en-US" dirty="0" smtClean="0"/>
              <a:t> operator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the </a:t>
            </a:r>
            <a:r>
              <a:rPr lang="en-US" b="1" dirty="0" smtClean="0"/>
              <a:t>pop</a:t>
            </a:r>
            <a:r>
              <a:rPr lang="en-US" dirty="0" smtClean="0"/>
              <a:t> method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element from a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752600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del </a:t>
            </a:r>
            <a:r>
              <a:rPr lang="en-US" dirty="0" err="1" smtClean="0"/>
              <a:t>my_dict</a:t>
            </a:r>
            <a:r>
              <a:rPr lang="en-US" dirty="0" smtClean="0"/>
              <a:t>['alux001']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3581400"/>
            <a:ext cx="4267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my_dict.pop</a:t>
            </a:r>
            <a:r>
              <a:rPr lang="en-US" dirty="0" smtClean="0"/>
              <a:t>('alux001')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22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items in a dictionary is undefined</a:t>
            </a:r>
          </a:p>
          <a:p>
            <a:endParaRPr lang="en-US" dirty="0"/>
          </a:p>
          <a:p>
            <a:r>
              <a:rPr lang="en-US" dirty="0" smtClean="0"/>
              <a:t>Can get a "view" of the keys, values, or (key, value) pairs</a:t>
            </a:r>
          </a:p>
          <a:p>
            <a:pPr lvl="1"/>
            <a:r>
              <a:rPr lang="en-US" dirty="0" smtClean="0"/>
              <a:t>Can iterate through the "view"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Views are dynamic, so they change when the dictionary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the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971800"/>
            <a:ext cx="4267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k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my_dict.keys</a:t>
            </a:r>
            <a:r>
              <a:rPr lang="en-US" dirty="0" smtClean="0"/>
              <a:t>():</a:t>
            </a:r>
          </a:p>
          <a:p>
            <a:r>
              <a:rPr lang="en-US" dirty="0"/>
              <a:t> </a:t>
            </a:r>
            <a:r>
              <a:rPr lang="en-US" dirty="0" smtClean="0"/>
              <a:t>   print(k)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3810000"/>
            <a:ext cx="4267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v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my_dict.values</a:t>
            </a:r>
            <a:r>
              <a:rPr lang="en-US" dirty="0" smtClean="0"/>
              <a:t>():</a:t>
            </a:r>
          </a:p>
          <a:p>
            <a:r>
              <a:rPr lang="en-US" dirty="0"/>
              <a:t> </a:t>
            </a:r>
            <a:r>
              <a:rPr lang="en-US" dirty="0" smtClean="0"/>
              <a:t>   print(v)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4648200"/>
            <a:ext cx="4267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my_dict.items</a:t>
            </a:r>
            <a:r>
              <a:rPr lang="en-US" dirty="0" smtClean="0"/>
              <a:t>():</a:t>
            </a:r>
          </a:p>
          <a:p>
            <a:r>
              <a:rPr lang="en-US" dirty="0"/>
              <a:t> </a:t>
            </a:r>
            <a:r>
              <a:rPr lang="en-US" dirty="0" smtClean="0"/>
              <a:t>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10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value associated with a given key</a:t>
            </a:r>
          </a:p>
          <a:p>
            <a:pPr lvl="1"/>
            <a:r>
              <a:rPr lang="en-US" dirty="0" smtClean="0"/>
              <a:t>Use the index, use get, or use get with default value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value from the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076271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my_dict</a:t>
            </a:r>
            <a:r>
              <a:rPr lang="en-US" dirty="0" smtClean="0"/>
              <a:t>['alux001']</a:t>
            </a:r>
          </a:p>
          <a:p>
            <a:r>
              <a:rPr lang="en-US" dirty="0" smtClean="0"/>
              <a:t>'Andrew'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my_dict</a:t>
            </a:r>
            <a:r>
              <a:rPr lang="en-US" dirty="0" smtClean="0"/>
              <a:t>['ALUX999']</a:t>
            </a:r>
          </a:p>
          <a:p>
            <a:r>
              <a:rPr lang="fr-FR" dirty="0" err="1"/>
              <a:t>KeyError</a:t>
            </a:r>
            <a:r>
              <a:rPr lang="fr-FR" dirty="0"/>
              <a:t>: 'ALUX999</a:t>
            </a:r>
            <a:r>
              <a:rPr lang="fr-FR" dirty="0" smtClean="0"/>
              <a:t>'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505200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my_dict.get</a:t>
            </a:r>
            <a:r>
              <a:rPr lang="en-US" dirty="0" smtClean="0"/>
              <a:t>('alux001')</a:t>
            </a:r>
          </a:p>
          <a:p>
            <a:r>
              <a:rPr lang="en-US" dirty="0" smtClean="0"/>
              <a:t>'Andrew'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my_dict.get</a:t>
            </a:r>
            <a:r>
              <a:rPr lang="en-US" dirty="0" smtClean="0"/>
              <a:t>('ALUX999')</a:t>
            </a:r>
          </a:p>
          <a:p>
            <a:r>
              <a:rPr lang="en-US" dirty="0" smtClean="0"/>
              <a:t>&gt;&gt;&gt;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4953000"/>
            <a:ext cx="42672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</a:t>
            </a:r>
            <a:r>
              <a:rPr lang="en-US" dirty="0" err="1" smtClean="0"/>
              <a:t>my_dict.get</a:t>
            </a:r>
            <a:r>
              <a:rPr lang="en-US" dirty="0" smtClean="0"/>
              <a:t>('alux001', 'Not valid')</a:t>
            </a:r>
          </a:p>
          <a:p>
            <a:r>
              <a:rPr lang="en-US" dirty="0" smtClean="0"/>
              <a:t>'Andrew'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my_dict.get</a:t>
            </a:r>
            <a:r>
              <a:rPr lang="en-US" dirty="0" smtClean="0"/>
              <a:t>('ALUX999', 'Not valid')</a:t>
            </a:r>
          </a:p>
          <a:p>
            <a:r>
              <a:rPr lang="en-US" dirty="0" smtClean="0"/>
              <a:t>'Not valid'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6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 accepts a string as an argument and prints out a frequency table of all the characters in the string, along with their frequency.  The table should be sorted in order of the characters.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438400"/>
            <a:ext cx="4267200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dirty="0" smtClean="0"/>
              <a:t>&gt;&gt;&gt; frequency('this is a short sentence')</a:t>
            </a:r>
          </a:p>
          <a:p>
            <a:r>
              <a:rPr lang="en-AU" dirty="0"/>
              <a:t> </a:t>
            </a:r>
            <a:r>
              <a:rPr lang="en-AU" dirty="0" smtClean="0"/>
              <a:t> 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a 1</a:t>
            </a:r>
          </a:p>
          <a:p>
            <a:r>
              <a:rPr lang="en-US" dirty="0"/>
              <a:t>c 1</a:t>
            </a:r>
          </a:p>
          <a:p>
            <a:r>
              <a:rPr lang="en-US" dirty="0"/>
              <a:t>e 3</a:t>
            </a:r>
          </a:p>
          <a:p>
            <a:r>
              <a:rPr lang="en-US" dirty="0"/>
              <a:t>h 2</a:t>
            </a:r>
          </a:p>
          <a:p>
            <a:r>
              <a:rPr lang="en-US" dirty="0" err="1"/>
              <a:t>i</a:t>
            </a:r>
            <a:r>
              <a:rPr lang="en-US" dirty="0"/>
              <a:t> 2</a:t>
            </a:r>
          </a:p>
          <a:p>
            <a:r>
              <a:rPr lang="en-US" dirty="0"/>
              <a:t>n 2</a:t>
            </a:r>
          </a:p>
          <a:p>
            <a:r>
              <a:rPr lang="en-US" dirty="0"/>
              <a:t>o 1</a:t>
            </a:r>
          </a:p>
          <a:p>
            <a:r>
              <a:rPr lang="en-US" dirty="0"/>
              <a:t>r 1</a:t>
            </a:r>
          </a:p>
          <a:p>
            <a:r>
              <a:rPr lang="en-US" dirty="0"/>
              <a:t>s 4</a:t>
            </a:r>
          </a:p>
          <a:p>
            <a:r>
              <a:rPr lang="en-US" dirty="0"/>
              <a:t>t 3</a:t>
            </a:r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188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tuple is a sequence, much like a list</a:t>
            </a:r>
          </a:p>
          <a:p>
            <a:pPr lvl="1"/>
            <a:r>
              <a:rPr lang="en-US" dirty="0" smtClean="0"/>
              <a:t>A tuple is </a:t>
            </a:r>
            <a:r>
              <a:rPr lang="en-US" i="1" dirty="0" smtClean="0"/>
              <a:t>immutable</a:t>
            </a:r>
          </a:p>
          <a:p>
            <a:pPr lvl="1"/>
            <a:r>
              <a:rPr lang="en-US" dirty="0" smtClean="0"/>
              <a:t>Enclosed in brackets (x, 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4267200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 point = (1, 2)</a:t>
            </a:r>
          </a:p>
          <a:p>
            <a:r>
              <a:rPr lang="en-US" dirty="0" smtClean="0"/>
              <a:t>&gt;&gt;&gt; point</a:t>
            </a:r>
          </a:p>
          <a:p>
            <a:r>
              <a:rPr lang="en-US" dirty="0" smtClean="0"/>
              <a:t>(1, 2)</a:t>
            </a:r>
          </a:p>
          <a:p>
            <a:r>
              <a:rPr lang="en-US" dirty="0" smtClean="0"/>
              <a:t>&gt;&gt;&gt; </a:t>
            </a:r>
            <a:r>
              <a:rPr lang="en-AU" dirty="0" smtClean="0"/>
              <a:t>point[0]</a:t>
            </a:r>
          </a:p>
          <a:p>
            <a:r>
              <a:rPr lang="en-AU" dirty="0" smtClean="0"/>
              <a:t>1</a:t>
            </a:r>
          </a:p>
          <a:p>
            <a:r>
              <a:rPr lang="en-AU" dirty="0" smtClean="0"/>
              <a:t>&gt;&gt;&gt; point + (3, 4)</a:t>
            </a:r>
          </a:p>
          <a:p>
            <a:r>
              <a:rPr lang="en-AU" dirty="0" smtClean="0"/>
              <a:t>(1, 2, 3, 4)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6628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11279</TotalTime>
  <Words>1026</Words>
  <Application>Microsoft Office PowerPoint</Application>
  <PresentationFormat>On-screen Show (4:3)</PresentationFormat>
  <Paragraphs>226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Composite</vt:lpstr>
      <vt:lpstr>COMPSCI 107 Computer Science Fundamentals</vt:lpstr>
      <vt:lpstr>Exercise</vt:lpstr>
      <vt:lpstr>Dictionary</vt:lpstr>
      <vt:lpstr>Adding entries to a dictionary</vt:lpstr>
      <vt:lpstr>Deleting an element from a dictionary</vt:lpstr>
      <vt:lpstr>Iterating through the dictionary</vt:lpstr>
      <vt:lpstr>Getting a value from the dictionary</vt:lpstr>
      <vt:lpstr>Exercise</vt:lpstr>
      <vt:lpstr>Tuples</vt:lpstr>
      <vt:lpstr>Returning multiple values</vt:lpstr>
      <vt:lpstr>Exercise: Difference between two points</vt:lpstr>
      <vt:lpstr>Example: Sparse Matrix</vt:lpstr>
      <vt:lpstr>Example: Sparse matrix</vt:lpstr>
      <vt:lpstr>Accessing the sparse matrix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207</cp:revision>
  <cp:lastPrinted>2014-03-04T21:03:31Z</cp:lastPrinted>
  <dcterms:created xsi:type="dcterms:W3CDTF">2006-08-16T00:00:00Z</dcterms:created>
  <dcterms:modified xsi:type="dcterms:W3CDTF">2015-03-11T20:27:51Z</dcterms:modified>
</cp:coreProperties>
</file>