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38" r:id="rId3"/>
    <p:sldId id="326" r:id="rId4"/>
    <p:sldId id="327" r:id="rId5"/>
    <p:sldId id="328" r:id="rId6"/>
    <p:sldId id="329" r:id="rId7"/>
    <p:sldId id="330" r:id="rId8"/>
    <p:sldId id="336" r:id="rId9"/>
    <p:sldId id="334" r:id="rId10"/>
    <p:sldId id="335" r:id="rId11"/>
    <p:sldId id="337" r:id="rId12"/>
    <p:sldId id="331" r:id="rId13"/>
    <p:sldId id="332" r:id="rId14"/>
    <p:sldId id="333" r:id="rId15"/>
    <p:sldId id="323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553" autoAdjust="0"/>
  </p:normalViewPr>
  <p:slideViewPr>
    <p:cSldViewPr>
      <p:cViewPr varScale="1">
        <p:scale>
          <a:sx n="80" d="100"/>
          <a:sy n="80" d="100"/>
        </p:scale>
        <p:origin x="-5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FBC93-25B9-444D-AB33-FB5BE5326080}" type="datetimeFigureOut">
              <a:rPr lang="en-NZ" smtClean="0"/>
              <a:t>11/03/2015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E744B1-BB5A-4FFF-9FC1-D9657206DF5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56162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F4E5E-F2C2-41BC-B8A0-92A3E475D9EC}" type="datetimeFigureOut">
              <a:rPr lang="en-NZ" smtClean="0"/>
              <a:t>11/03/2015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C43D3-C661-4244-84AB-C965DC249C4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33663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NZ" baseline="0" dirty="0" smtClean="0"/>
          </a:p>
          <a:p>
            <a:pPr marL="0" indent="0">
              <a:buFontTx/>
              <a:buNone/>
            </a:pPr>
            <a:endParaRPr lang="en-NZ" baseline="0" dirty="0" smtClean="0"/>
          </a:p>
          <a:p>
            <a:pPr marL="0" indent="0">
              <a:buFontTx/>
              <a:buNone/>
            </a:pPr>
            <a:endParaRPr lang="en-NZ" baseline="0" dirty="0" smtClean="0"/>
          </a:p>
          <a:p>
            <a:pPr marL="0" indent="0"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C43D3-C661-4244-84AB-C965DC249C4D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42641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8F08870A-5A81-4865-A126-B6DAF7318D7F}" type="datetime1">
              <a:rPr lang="en-US" smtClean="0"/>
              <a:t>3/11/2015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6D8BF-61F3-45B8-8A42-75B019C9EE01}" type="datetime1">
              <a:rPr lang="en-US" smtClean="0"/>
              <a:t>3/11/2015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DF025-2CB2-4A3F-B225-34420099ECE2}" type="datetime1">
              <a:rPr lang="en-US" smtClean="0"/>
              <a:t>3/11/2015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10200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 anchor="b" anchorCtr="0"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990600"/>
            <a:ext cx="9144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4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763000" y="6629400"/>
            <a:ext cx="4572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8"/>
          <p:cNvSpPr>
            <a:spLocks noGrp="1"/>
          </p:cNvSpPr>
          <p:nvPr>
            <p:ph type="dt" sz="half" idx="2"/>
          </p:nvPr>
        </p:nvSpPr>
        <p:spPr>
          <a:xfrm>
            <a:off x="152400" y="6629400"/>
            <a:ext cx="2819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6EC5B13-A4D9-4298-8F5A-0289FC72CD6B}" type="datetime1">
              <a:rPr lang="en-US" smtClean="0"/>
              <a:t>3/11/2015</a:t>
            </a:fld>
            <a:endParaRPr lang="en-US"/>
          </a:p>
        </p:txBody>
      </p:sp>
      <p:sp>
        <p:nvSpPr>
          <p:cNvPr id="17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419600" y="6629400"/>
            <a:ext cx="42672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C0926D04-8706-4243-B209-CACF5E404725}" type="datetime1">
              <a:rPr lang="en-US" smtClean="0"/>
              <a:t>3/11/2015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CBCE-0590-45F6-8A90-B724DE322FE9}" type="datetime1">
              <a:rPr lang="en-US" smtClean="0"/>
              <a:t>3/11/2015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B7100-A984-45AB-8E80-29E5630908FD}" type="datetime1">
              <a:rPr lang="en-US" smtClean="0"/>
              <a:t>3/11/2015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C06F-7E01-4806-8D0E-1132CB5B1582}" type="datetime1">
              <a:rPr lang="en-US" smtClean="0"/>
              <a:t>3/11/2015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EBD5F-B780-4EED-BE22-9C9B4606F71A}" type="datetime1">
              <a:rPr lang="en-US" smtClean="0"/>
              <a:t>3/11/2015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8046F-26A3-4BAC-B3A4-BF7034F48DDB}" type="datetime1">
              <a:rPr lang="en-US" smtClean="0"/>
              <a:t>3/11/2015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D399-AB7C-428D-9660-4AFB5FA5D663}" type="datetime1">
              <a:rPr lang="en-US" smtClean="0"/>
              <a:t>3/11/2015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10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43000"/>
            <a:ext cx="8610600" cy="5257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229600" y="66294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152400" y="6477000"/>
            <a:ext cx="2819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BA961CF-A71F-4089-907A-F94427A2CA25}" type="datetime1">
              <a:rPr lang="en-US" smtClean="0"/>
              <a:t>3/11/2015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572000" y="6477000"/>
            <a:ext cx="41910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2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Lecture 05 – Dictionaries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447800"/>
            <a:ext cx="5105400" cy="2133600"/>
          </a:xfrm>
        </p:spPr>
        <p:txBody>
          <a:bodyPr/>
          <a:lstStyle/>
          <a:p>
            <a:r>
              <a:rPr lang="en-NZ" dirty="0" smtClean="0"/>
              <a:t>COMPSCI 107</a:t>
            </a:r>
            <a:br>
              <a:rPr lang="en-NZ" dirty="0" smtClean="0"/>
            </a:br>
            <a:r>
              <a:rPr lang="en-NZ" dirty="0" smtClean="0"/>
              <a:t>Computer Science Fundamentals</a:t>
            </a:r>
            <a:endParaRPr lang="en-N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949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Returning multiple 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1383268"/>
            <a:ext cx="5029200" cy="4247317"/>
          </a:xfrm>
          <a:prstGeom prst="rect">
            <a:avLst/>
          </a:prstGeom>
          <a:solidFill>
            <a:srgbClr val="BBC3C9"/>
          </a:solidFill>
        </p:spPr>
        <p:txBody>
          <a:bodyPr wrap="square">
            <a:spAutoFit/>
          </a:bodyPr>
          <a:lstStyle/>
          <a:p>
            <a:r>
              <a:rPr lang="en-US" dirty="0" err="1" smtClean="0"/>
              <a:t>def</a:t>
            </a:r>
            <a:r>
              <a:rPr lang="en-US" dirty="0" smtClean="0"/>
              <a:t> translate(point, vector):</a:t>
            </a:r>
          </a:p>
          <a:p>
            <a:r>
              <a:rPr lang="en-US" dirty="0" smtClean="0"/>
              <a:t>    """Translate a point by a given vector</a:t>
            </a:r>
          </a:p>
          <a:p>
            <a:endParaRPr lang="en-US" dirty="0" smtClean="0"/>
          </a:p>
          <a:p>
            <a:r>
              <a:rPr lang="en-US" dirty="0" smtClean="0"/>
              <a:t>    Arguments:</a:t>
            </a:r>
          </a:p>
          <a:p>
            <a:r>
              <a:rPr lang="en-US" dirty="0" smtClean="0"/>
              <a:t>        point – a tuple representing an (x, y) point on</a:t>
            </a:r>
          </a:p>
          <a:p>
            <a:r>
              <a:rPr lang="en-US" dirty="0" smtClean="0"/>
              <a:t>            the </a:t>
            </a:r>
            <a:r>
              <a:rPr lang="en-US" dirty="0" err="1" smtClean="0"/>
              <a:t>cartesian</a:t>
            </a:r>
            <a:r>
              <a:rPr lang="en-US" dirty="0" smtClean="0"/>
              <a:t> plane</a:t>
            </a:r>
          </a:p>
          <a:p>
            <a:r>
              <a:rPr lang="en-US" dirty="0" smtClean="0"/>
              <a:t>        vector – a tuple representing a translation of</a:t>
            </a:r>
          </a:p>
          <a:p>
            <a:r>
              <a:rPr lang="en-US" dirty="0" smtClean="0"/>
              <a:t>            (dx, </a:t>
            </a:r>
            <a:r>
              <a:rPr lang="en-US" dirty="0" err="1" smtClean="0"/>
              <a:t>dy</a:t>
            </a:r>
            <a:r>
              <a:rPr lang="en-US" dirty="0" smtClean="0"/>
              <a:t>) on the </a:t>
            </a:r>
            <a:r>
              <a:rPr lang="en-US" dirty="0" err="1" smtClean="0"/>
              <a:t>cartesian</a:t>
            </a:r>
            <a:r>
              <a:rPr lang="en-US" dirty="0" smtClean="0"/>
              <a:t> plane</a:t>
            </a:r>
          </a:p>
          <a:p>
            <a:endParaRPr lang="en-US" dirty="0" smtClean="0"/>
          </a:p>
          <a:p>
            <a:r>
              <a:rPr lang="en-US" dirty="0" smtClean="0"/>
              <a:t>    &gt;&gt;&gt; translate((0, 0), (4, 5))</a:t>
            </a:r>
          </a:p>
          <a:p>
            <a:r>
              <a:rPr lang="en-US" dirty="0" smtClean="0"/>
              <a:t>    (4, 5)</a:t>
            </a:r>
          </a:p>
          <a:p>
            <a:r>
              <a:rPr lang="en-US" dirty="0" smtClean="0"/>
              <a:t>    """</a:t>
            </a:r>
          </a:p>
          <a:p>
            <a:r>
              <a:rPr lang="en-US" dirty="0" smtClean="0"/>
              <a:t>    x = point[0] + vector[0]</a:t>
            </a:r>
          </a:p>
          <a:p>
            <a:r>
              <a:rPr lang="en-US" dirty="0" smtClean="0"/>
              <a:t>    y = point[1] + vector[1]</a:t>
            </a:r>
          </a:p>
          <a:p>
            <a:r>
              <a:rPr lang="en-US" dirty="0" smtClean="0"/>
              <a:t>    return (x, y)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5955268"/>
            <a:ext cx="5029200" cy="369332"/>
          </a:xfrm>
          <a:prstGeom prst="rect">
            <a:avLst/>
          </a:prstGeom>
          <a:solidFill>
            <a:srgbClr val="BBC3C9"/>
          </a:solidFill>
        </p:spPr>
        <p:txBody>
          <a:bodyPr wrap="square">
            <a:spAutoFit/>
          </a:bodyPr>
          <a:lstStyle/>
          <a:p>
            <a:r>
              <a:rPr lang="en-US" dirty="0" smtClean="0"/>
              <a:t>&gt;&gt;&gt; </a:t>
            </a:r>
            <a:r>
              <a:rPr lang="en-US" dirty="0" err="1" smtClean="0"/>
              <a:t>new_x</a:t>
            </a:r>
            <a:r>
              <a:rPr lang="en-US" dirty="0" smtClean="0"/>
              <a:t>, </a:t>
            </a:r>
            <a:r>
              <a:rPr lang="en-US" dirty="0" err="1" smtClean="0"/>
              <a:t>new_y</a:t>
            </a:r>
            <a:r>
              <a:rPr lang="en-US" dirty="0" smtClean="0"/>
              <a:t> = translate((1, 2), (3, 4))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8328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Write a function that calculates the difference between two points and returns a vector (dx, </a:t>
            </a:r>
            <a:r>
              <a:rPr lang="en-NZ" dirty="0" err="1" smtClean="0"/>
              <a:t>dy</a:t>
            </a:r>
            <a:r>
              <a:rPr lang="en-NZ" dirty="0" smtClean="0"/>
              <a:t>) to translate from one to the other.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NZ" dirty="0" smtClean="0"/>
              <a:t>Exercise: Difference between two points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752600" y="3733800"/>
            <a:ext cx="5410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400550" y="2286000"/>
            <a:ext cx="114300" cy="2895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5486400" y="2743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Oval 11"/>
          <p:cNvSpPr/>
          <p:nvPr/>
        </p:nvSpPr>
        <p:spPr>
          <a:xfrm>
            <a:off x="5029200" y="4267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TextBox 12"/>
          <p:cNvSpPr txBox="1"/>
          <p:nvPr/>
        </p:nvSpPr>
        <p:spPr>
          <a:xfrm>
            <a:off x="5715000" y="2596634"/>
            <a:ext cx="87395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NZ" dirty="0" smtClean="0"/>
              <a:t>(x1, y1)</a:t>
            </a:r>
            <a:endParaRPr lang="en-NZ" dirty="0"/>
          </a:p>
        </p:txBody>
      </p:sp>
      <p:sp>
        <p:nvSpPr>
          <p:cNvPr id="14" name="TextBox 13"/>
          <p:cNvSpPr txBox="1"/>
          <p:nvPr/>
        </p:nvSpPr>
        <p:spPr>
          <a:xfrm>
            <a:off x="5262978" y="4120634"/>
            <a:ext cx="87395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NZ" dirty="0" smtClean="0"/>
              <a:t>(x2, y2)</a:t>
            </a:r>
            <a:endParaRPr lang="en-NZ" dirty="0"/>
          </a:p>
        </p:txBody>
      </p:sp>
      <p:cxnSp>
        <p:nvCxnSpPr>
          <p:cNvPr id="16" name="Straight Arrow Connector 15"/>
          <p:cNvCxnSpPr>
            <a:stCxn id="10" idx="4"/>
            <a:endCxn id="12" idx="0"/>
          </p:cNvCxnSpPr>
          <p:nvPr/>
        </p:nvCxnSpPr>
        <p:spPr>
          <a:xfrm flipH="1">
            <a:off x="5067300" y="2819400"/>
            <a:ext cx="457200" cy="14478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0" idx="2"/>
          </p:cNvCxnSpPr>
          <p:nvPr/>
        </p:nvCxnSpPr>
        <p:spPr>
          <a:xfrm flipH="1">
            <a:off x="5067300" y="2781300"/>
            <a:ext cx="4191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2" idx="0"/>
          </p:cNvCxnSpPr>
          <p:nvPr/>
        </p:nvCxnSpPr>
        <p:spPr>
          <a:xfrm>
            <a:off x="5067300" y="2781300"/>
            <a:ext cx="0" cy="14859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032022" y="2357124"/>
            <a:ext cx="47641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NZ" dirty="0" smtClean="0"/>
              <a:t>dx)</a:t>
            </a:r>
            <a:endParaRPr lang="en-NZ" dirty="0"/>
          </a:p>
        </p:txBody>
      </p:sp>
      <p:sp>
        <p:nvSpPr>
          <p:cNvPr id="31" name="TextBox 30"/>
          <p:cNvSpPr txBox="1"/>
          <p:nvPr/>
        </p:nvSpPr>
        <p:spPr>
          <a:xfrm>
            <a:off x="4631096" y="3154918"/>
            <a:ext cx="41069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NZ" dirty="0" err="1" smtClean="0"/>
              <a:t>dy</a:t>
            </a:r>
            <a:endParaRPr lang="en-N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8574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sparse matrix is a matrix with few non-zero values.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most obvious way to represent the matrix is a list of lists: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Sparse Matrix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3733800" y="1828800"/>
            <a:ext cx="1752600" cy="1477328"/>
            <a:chOff x="3810000" y="2362200"/>
            <a:chExt cx="1752600" cy="1477328"/>
          </a:xfrm>
        </p:grpSpPr>
        <p:sp>
          <p:nvSpPr>
            <p:cNvPr id="6" name="TextBox 5"/>
            <p:cNvSpPr txBox="1"/>
            <p:nvPr/>
          </p:nvSpPr>
          <p:spPr>
            <a:xfrm>
              <a:off x="3886200" y="2362200"/>
              <a:ext cx="1633781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0  0  0  0  0  0  0</a:t>
              </a:r>
            </a:p>
            <a:p>
              <a:r>
                <a:rPr lang="en-US" dirty="0" smtClean="0"/>
                <a:t>0  1  0  0  0  0  0</a:t>
              </a:r>
            </a:p>
            <a:p>
              <a:r>
                <a:rPr lang="en-US" dirty="0" smtClean="0"/>
                <a:t>0  0  0  3  0  0  0</a:t>
              </a:r>
            </a:p>
            <a:p>
              <a:r>
                <a:rPr lang="en-US" dirty="0" smtClean="0"/>
                <a:t>0  0  7  0  0  0  4</a:t>
              </a:r>
            </a:p>
            <a:p>
              <a:r>
                <a:rPr lang="en-US" dirty="0" smtClean="0"/>
                <a:t>0  0  0  0  0  2  0</a:t>
              </a:r>
              <a:endParaRPr lang="en-US" dirty="0"/>
            </a:p>
          </p:txBody>
        </p:sp>
        <p:sp>
          <p:nvSpPr>
            <p:cNvPr id="7" name="Left Bracket 6"/>
            <p:cNvSpPr/>
            <p:nvPr/>
          </p:nvSpPr>
          <p:spPr>
            <a:xfrm>
              <a:off x="3810000" y="2362200"/>
              <a:ext cx="152400" cy="1447800"/>
            </a:xfrm>
            <a:prstGeom prst="leftBracket">
              <a:avLst/>
            </a:prstGeom>
            <a:noFill/>
            <a:ln w="1905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Left Bracket 7"/>
            <p:cNvSpPr/>
            <p:nvPr/>
          </p:nvSpPr>
          <p:spPr>
            <a:xfrm flipH="1">
              <a:off x="5410200" y="2362200"/>
              <a:ext cx="152400" cy="1447800"/>
            </a:xfrm>
            <a:prstGeom prst="leftBracket">
              <a:avLst/>
            </a:prstGeom>
            <a:noFill/>
            <a:ln w="1905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3124200" y="4572000"/>
            <a:ext cx="2971800" cy="14773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matrix = [	[0, 0, 0, 0, 0, 0, 0],</a:t>
            </a:r>
          </a:p>
          <a:p>
            <a:r>
              <a:rPr lang="en-US" dirty="0"/>
              <a:t> 	[0, 1, 0, 0, 0, 0, 0],</a:t>
            </a:r>
          </a:p>
          <a:p>
            <a:r>
              <a:rPr lang="en-US" dirty="0"/>
              <a:t> 	[0, </a:t>
            </a:r>
            <a:r>
              <a:rPr lang="en-US" dirty="0" smtClean="0"/>
              <a:t>0, </a:t>
            </a:r>
            <a:r>
              <a:rPr lang="en-US" dirty="0"/>
              <a:t>0, </a:t>
            </a:r>
            <a:r>
              <a:rPr lang="en-US" dirty="0" smtClean="0"/>
              <a:t>3, </a:t>
            </a:r>
            <a:r>
              <a:rPr lang="en-US" dirty="0"/>
              <a:t>0, 0, 0],</a:t>
            </a:r>
          </a:p>
          <a:p>
            <a:r>
              <a:rPr lang="en-US" dirty="0"/>
              <a:t> 	[0, </a:t>
            </a:r>
            <a:r>
              <a:rPr lang="en-US" dirty="0" smtClean="0"/>
              <a:t>0, 7, </a:t>
            </a:r>
            <a:r>
              <a:rPr lang="en-US" dirty="0"/>
              <a:t>0, 0, 0, </a:t>
            </a:r>
            <a:r>
              <a:rPr lang="en-US" dirty="0" smtClean="0"/>
              <a:t>4]</a:t>
            </a:r>
            <a:r>
              <a:rPr lang="en-US" dirty="0"/>
              <a:t>,</a:t>
            </a:r>
          </a:p>
          <a:p>
            <a:r>
              <a:rPr lang="en-US" dirty="0"/>
              <a:t> 	[0, </a:t>
            </a:r>
            <a:r>
              <a:rPr lang="en-US" dirty="0" smtClean="0"/>
              <a:t>0, </a:t>
            </a:r>
            <a:r>
              <a:rPr lang="en-US" dirty="0"/>
              <a:t>0, 0, 0, </a:t>
            </a:r>
            <a:r>
              <a:rPr lang="en-US" dirty="0" smtClean="0"/>
              <a:t>2, </a:t>
            </a:r>
            <a:r>
              <a:rPr lang="en-US" dirty="0"/>
              <a:t>0</a:t>
            </a:r>
            <a:r>
              <a:rPr lang="en-US" dirty="0" smtClean="0"/>
              <a:t>] ]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6867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Alternative implementation</a:t>
            </a:r>
          </a:p>
          <a:p>
            <a:endParaRPr lang="en-US" dirty="0"/>
          </a:p>
          <a:p>
            <a:r>
              <a:rPr lang="en-US" dirty="0" smtClean="0"/>
              <a:t>Use a dictionary</a:t>
            </a:r>
          </a:p>
          <a:p>
            <a:pPr lvl="1"/>
            <a:r>
              <a:rPr lang="en-US" dirty="0" smtClean="0"/>
              <a:t>Use the location as the key</a:t>
            </a:r>
          </a:p>
          <a:p>
            <a:pPr lvl="1"/>
            <a:r>
              <a:rPr lang="en-US" dirty="0" smtClean="0"/>
              <a:t>Store location as a tuple (x, y)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Sparse matrix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3886200"/>
            <a:ext cx="4267200" cy="14773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matrix = {	(1, 1) : 1,</a:t>
            </a:r>
          </a:p>
          <a:p>
            <a:r>
              <a:rPr lang="en-US" dirty="0" smtClean="0"/>
              <a:t>	(2, 3) : 7,</a:t>
            </a:r>
          </a:p>
          <a:p>
            <a:r>
              <a:rPr lang="en-US" dirty="0"/>
              <a:t>	</a:t>
            </a:r>
            <a:r>
              <a:rPr lang="en-US" dirty="0" smtClean="0"/>
              <a:t>(3, 2) </a:t>
            </a:r>
            <a:r>
              <a:rPr lang="en-US" dirty="0"/>
              <a:t>: </a:t>
            </a:r>
            <a:r>
              <a:rPr lang="en-US" dirty="0" smtClean="0"/>
              <a:t>3,</a:t>
            </a:r>
          </a:p>
          <a:p>
            <a:r>
              <a:rPr lang="en-US" dirty="0"/>
              <a:t>	</a:t>
            </a:r>
            <a:r>
              <a:rPr lang="en-US" dirty="0" smtClean="0"/>
              <a:t>(5, 4) </a:t>
            </a:r>
            <a:r>
              <a:rPr lang="en-US" dirty="0"/>
              <a:t>: </a:t>
            </a:r>
            <a:r>
              <a:rPr lang="en-US" dirty="0" smtClean="0"/>
              <a:t>2,</a:t>
            </a:r>
          </a:p>
          <a:p>
            <a:r>
              <a:rPr lang="en-US" dirty="0"/>
              <a:t>	</a:t>
            </a:r>
            <a:r>
              <a:rPr lang="en-US" dirty="0" smtClean="0"/>
              <a:t>(6, 3) </a:t>
            </a:r>
            <a:r>
              <a:rPr lang="en-US" dirty="0"/>
              <a:t>: </a:t>
            </a:r>
            <a:r>
              <a:rPr lang="en-US" dirty="0" smtClean="0"/>
              <a:t>4 }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010400" y="1371600"/>
            <a:ext cx="1752600" cy="1477328"/>
            <a:chOff x="3810000" y="2362200"/>
            <a:chExt cx="1752600" cy="1477328"/>
          </a:xfrm>
        </p:grpSpPr>
        <p:sp>
          <p:nvSpPr>
            <p:cNvPr id="9" name="TextBox 8"/>
            <p:cNvSpPr txBox="1"/>
            <p:nvPr/>
          </p:nvSpPr>
          <p:spPr>
            <a:xfrm>
              <a:off x="3886200" y="2362200"/>
              <a:ext cx="1633781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0  0  0  0  0  0  0</a:t>
              </a:r>
            </a:p>
            <a:p>
              <a:r>
                <a:rPr lang="en-US" dirty="0" smtClean="0"/>
                <a:t>0  1  0  0  0  0  0</a:t>
              </a:r>
            </a:p>
            <a:p>
              <a:r>
                <a:rPr lang="en-US" dirty="0" smtClean="0"/>
                <a:t>0  0  0  3  0  0  0</a:t>
              </a:r>
            </a:p>
            <a:p>
              <a:r>
                <a:rPr lang="en-US" dirty="0" smtClean="0"/>
                <a:t>0  0  7  0  0  0  4</a:t>
              </a:r>
            </a:p>
            <a:p>
              <a:r>
                <a:rPr lang="en-US" dirty="0" smtClean="0"/>
                <a:t>0  0  0  0  0  2  0</a:t>
              </a:r>
              <a:endParaRPr lang="en-US" dirty="0"/>
            </a:p>
          </p:txBody>
        </p:sp>
        <p:sp>
          <p:nvSpPr>
            <p:cNvPr id="10" name="Left Bracket 9"/>
            <p:cNvSpPr/>
            <p:nvPr/>
          </p:nvSpPr>
          <p:spPr>
            <a:xfrm>
              <a:off x="3810000" y="2362200"/>
              <a:ext cx="152400" cy="1447800"/>
            </a:xfrm>
            <a:prstGeom prst="leftBracket">
              <a:avLst/>
            </a:prstGeom>
            <a:noFill/>
            <a:ln w="1905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Left Bracket 10"/>
            <p:cNvSpPr/>
            <p:nvPr/>
          </p:nvSpPr>
          <p:spPr>
            <a:xfrm flipH="1">
              <a:off x="5410200" y="2362200"/>
              <a:ext cx="152400" cy="1447800"/>
            </a:xfrm>
            <a:prstGeom prst="leftBracket">
              <a:avLst/>
            </a:prstGeom>
            <a:noFill/>
            <a:ln w="1905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543068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Use the location (x, y) as the index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Use the location (x, y) as the </a:t>
            </a:r>
            <a:r>
              <a:rPr lang="en-US" dirty="0" smtClean="0"/>
              <a:t>index, but use a default value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the sparse matrix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1219200"/>
            <a:ext cx="4267200" cy="14773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matrix = {	(1, 1) : 1,</a:t>
            </a:r>
          </a:p>
          <a:p>
            <a:r>
              <a:rPr lang="en-US" dirty="0" smtClean="0"/>
              <a:t>	(2, 3) : 7,</a:t>
            </a:r>
          </a:p>
          <a:p>
            <a:r>
              <a:rPr lang="en-US" dirty="0"/>
              <a:t>	</a:t>
            </a:r>
            <a:r>
              <a:rPr lang="en-US" dirty="0" smtClean="0"/>
              <a:t>(3, 2) </a:t>
            </a:r>
            <a:r>
              <a:rPr lang="en-US" dirty="0"/>
              <a:t>: </a:t>
            </a:r>
            <a:r>
              <a:rPr lang="en-US" dirty="0" smtClean="0"/>
              <a:t>3,</a:t>
            </a:r>
          </a:p>
          <a:p>
            <a:r>
              <a:rPr lang="en-US" dirty="0"/>
              <a:t>	</a:t>
            </a:r>
            <a:r>
              <a:rPr lang="en-US" dirty="0" smtClean="0"/>
              <a:t>(5, 4) </a:t>
            </a:r>
            <a:r>
              <a:rPr lang="en-US" dirty="0"/>
              <a:t>: </a:t>
            </a:r>
            <a:r>
              <a:rPr lang="en-US" dirty="0" smtClean="0"/>
              <a:t>2,</a:t>
            </a:r>
          </a:p>
          <a:p>
            <a:r>
              <a:rPr lang="en-US" dirty="0"/>
              <a:t>	</a:t>
            </a:r>
            <a:r>
              <a:rPr lang="en-US" dirty="0" smtClean="0"/>
              <a:t>(6, 3) </a:t>
            </a:r>
            <a:r>
              <a:rPr lang="en-US" dirty="0"/>
              <a:t>: </a:t>
            </a:r>
            <a:r>
              <a:rPr lang="en-US" dirty="0" smtClean="0"/>
              <a:t>4 }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38400" y="3505200"/>
            <a:ext cx="4267200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&gt;&gt;&gt; matrix[(3, 2)]</a:t>
            </a:r>
          </a:p>
          <a:p>
            <a:r>
              <a:rPr lang="en-US" dirty="0" smtClean="0"/>
              <a:t>3</a:t>
            </a:r>
          </a:p>
          <a:p>
            <a:r>
              <a:rPr lang="en-US" dirty="0" smtClean="0"/>
              <a:t>&gt;&gt;&gt; matrix[(0, 0)]</a:t>
            </a:r>
          </a:p>
          <a:p>
            <a:r>
              <a:rPr lang="fr-FR" dirty="0" err="1"/>
              <a:t>KeyError</a:t>
            </a:r>
            <a:r>
              <a:rPr lang="fr-FR" dirty="0"/>
              <a:t>: </a:t>
            </a:r>
            <a:r>
              <a:rPr lang="fr-FR" dirty="0" smtClean="0"/>
              <a:t>(0, 0)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38400" y="5637920"/>
            <a:ext cx="4267200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&gt;&gt;&gt; </a:t>
            </a:r>
            <a:r>
              <a:rPr lang="en-US" dirty="0" err="1" smtClean="0"/>
              <a:t>matrix.get</a:t>
            </a:r>
            <a:r>
              <a:rPr lang="en-US" dirty="0" smtClean="0"/>
              <a:t>((4, 3), 0)</a:t>
            </a:r>
          </a:p>
          <a:p>
            <a:r>
              <a:rPr lang="en-US" dirty="0"/>
              <a:t>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29840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Dictionaries are also known as associative arrays or hash tables</a:t>
            </a:r>
          </a:p>
          <a:p>
            <a:pPr lvl="1"/>
            <a:r>
              <a:rPr lang="en-NZ" dirty="0" smtClean="0"/>
              <a:t>Consist of key : value pairs</a:t>
            </a:r>
          </a:p>
          <a:p>
            <a:pPr lvl="1"/>
            <a:r>
              <a:rPr lang="en-NZ" dirty="0" smtClean="0"/>
              <a:t>keys must be immutable</a:t>
            </a:r>
          </a:p>
          <a:p>
            <a:pPr lvl="1"/>
            <a:r>
              <a:rPr lang="en-NZ" dirty="0" smtClean="0"/>
              <a:t>Syntax is {a : b, c : d, </a:t>
            </a:r>
            <a:r>
              <a:rPr lang="en-US" dirty="0" smtClean="0"/>
              <a:t>…}</a:t>
            </a:r>
          </a:p>
          <a:p>
            <a:pPr lvl="1"/>
            <a:endParaRPr lang="en-US" dirty="0"/>
          </a:p>
          <a:p>
            <a:r>
              <a:rPr lang="en-US" dirty="0" smtClean="0"/>
              <a:t>Adding an item</a:t>
            </a:r>
          </a:p>
          <a:p>
            <a:pPr lvl="1"/>
            <a:r>
              <a:rPr lang="en-US" dirty="0" smtClean="0"/>
              <a:t>d[key] = value</a:t>
            </a:r>
          </a:p>
          <a:p>
            <a:endParaRPr lang="en-US" dirty="0"/>
          </a:p>
          <a:p>
            <a:r>
              <a:rPr lang="en-US" dirty="0" smtClean="0"/>
              <a:t>Deleting an item</a:t>
            </a:r>
          </a:p>
          <a:p>
            <a:pPr lvl="1"/>
            <a:r>
              <a:rPr lang="en-US" dirty="0" err="1" smtClean="0"/>
              <a:t>d.pop</a:t>
            </a:r>
            <a:r>
              <a:rPr lang="en-US" dirty="0" smtClean="0"/>
              <a:t>(key)</a:t>
            </a:r>
          </a:p>
          <a:p>
            <a:endParaRPr lang="en-US" dirty="0"/>
          </a:p>
          <a:p>
            <a:r>
              <a:rPr lang="en-US" dirty="0" smtClean="0"/>
              <a:t>Getting an item</a:t>
            </a:r>
          </a:p>
          <a:p>
            <a:pPr lvl="1"/>
            <a:r>
              <a:rPr lang="en-US" dirty="0" err="1" smtClean="0"/>
              <a:t>d.get</a:t>
            </a:r>
            <a:r>
              <a:rPr lang="en-US" dirty="0" smtClean="0"/>
              <a:t>(key, default)</a:t>
            </a:r>
            <a:endParaRPr lang="en-NZ" dirty="0" smtClean="0"/>
          </a:p>
          <a:p>
            <a:endParaRPr lang="en-NZ" dirty="0" smtClean="0"/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Summary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609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Consider the following methods of sorting information in a sequence.  What is the output produced by each program?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NZ" dirty="0" smtClean="0"/>
              <a:t>Exercise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05000" y="2590798"/>
            <a:ext cx="2133600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x = [4, 2, 3, 1]</a:t>
            </a:r>
          </a:p>
          <a:p>
            <a:r>
              <a:rPr lang="en-US" dirty="0" smtClean="0"/>
              <a:t>y = x</a:t>
            </a:r>
          </a:p>
          <a:p>
            <a:r>
              <a:rPr lang="en-US" dirty="0" smtClean="0"/>
              <a:t>z = sorted(x)</a:t>
            </a:r>
          </a:p>
          <a:p>
            <a:r>
              <a:rPr lang="en-US" dirty="0" smtClean="0"/>
              <a:t>print(x, y, z)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181600" y="2590799"/>
            <a:ext cx="2133600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x = [4, 2, 3, 1]</a:t>
            </a:r>
          </a:p>
          <a:p>
            <a:r>
              <a:rPr lang="en-US" dirty="0" smtClean="0"/>
              <a:t>y = x</a:t>
            </a:r>
          </a:p>
          <a:p>
            <a:r>
              <a:rPr lang="en-US" dirty="0" smtClean="0"/>
              <a:t>z = </a:t>
            </a:r>
            <a:r>
              <a:rPr lang="en-US" dirty="0" err="1" smtClean="0"/>
              <a:t>x.sort</a:t>
            </a:r>
            <a:r>
              <a:rPr lang="en-US" dirty="0" smtClean="0"/>
              <a:t>()</a:t>
            </a:r>
          </a:p>
          <a:p>
            <a:r>
              <a:rPr lang="en-US" dirty="0" smtClean="0"/>
              <a:t>print(x, y, z)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7602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unordered set of </a:t>
            </a:r>
            <a:r>
              <a:rPr lang="en-US" b="1" i="1" dirty="0" smtClean="0"/>
              <a:t>key</a:t>
            </a:r>
            <a:r>
              <a:rPr lang="en-US" i="1" dirty="0" smtClean="0"/>
              <a:t> : </a:t>
            </a:r>
            <a:r>
              <a:rPr lang="en-US" b="1" i="1" dirty="0" smtClean="0"/>
              <a:t>value</a:t>
            </a:r>
            <a:r>
              <a:rPr lang="en-US" dirty="0" smtClean="0"/>
              <a:t> pairs</a:t>
            </a:r>
          </a:p>
          <a:p>
            <a:pPr lvl="1"/>
            <a:r>
              <a:rPr lang="en-US" dirty="0" smtClean="0"/>
              <a:t>keys must be unique (within a given dictionary)</a:t>
            </a:r>
          </a:p>
          <a:p>
            <a:pPr lvl="1"/>
            <a:r>
              <a:rPr lang="en-US" dirty="0" smtClean="0"/>
              <a:t>keys must be </a:t>
            </a:r>
            <a:r>
              <a:rPr lang="en-US" i="1" dirty="0" smtClean="0"/>
              <a:t>immutable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2590800"/>
            <a:ext cx="4267200" cy="9233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my_dict</a:t>
            </a:r>
            <a:r>
              <a:rPr lang="en-US" dirty="0" smtClean="0"/>
              <a:t> = { 'alux001' : 'Andrew',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'afer023' : 'Adriana',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'rshe001' : 'Robert' 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38400" y="3810000"/>
            <a:ext cx="4267200" cy="175432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&gt;&gt;&gt; </a:t>
            </a:r>
            <a:r>
              <a:rPr lang="en-US" dirty="0" err="1" smtClean="0"/>
              <a:t>my_dict</a:t>
            </a:r>
            <a:r>
              <a:rPr lang="en-US" dirty="0" smtClean="0"/>
              <a:t>['alux001']</a:t>
            </a:r>
          </a:p>
          <a:p>
            <a:r>
              <a:rPr lang="en-US" dirty="0" smtClean="0"/>
              <a:t>'Andrew'</a:t>
            </a:r>
          </a:p>
          <a:p>
            <a:r>
              <a:rPr lang="en-US" dirty="0" smtClean="0"/>
              <a:t>&gt;&gt;&gt; </a:t>
            </a:r>
            <a:r>
              <a:rPr lang="en-US" dirty="0" err="1" smtClean="0"/>
              <a:t>my_dict</a:t>
            </a:r>
            <a:r>
              <a:rPr lang="en-US" dirty="0" smtClean="0"/>
              <a:t>['rshe001']</a:t>
            </a:r>
          </a:p>
          <a:p>
            <a:r>
              <a:rPr lang="en-US" dirty="0" smtClean="0"/>
              <a:t>'Robert'</a:t>
            </a:r>
          </a:p>
          <a:p>
            <a:r>
              <a:rPr lang="en-US" dirty="0" smtClean="0"/>
              <a:t>&gt;&gt;&gt; </a:t>
            </a:r>
            <a:r>
              <a:rPr lang="en-US" dirty="0" err="1" smtClean="0"/>
              <a:t>my_dict</a:t>
            </a:r>
            <a:r>
              <a:rPr lang="en-US" dirty="0" smtClean="0"/>
              <a:t>['afer023']</a:t>
            </a:r>
          </a:p>
          <a:p>
            <a:r>
              <a:rPr lang="en-US" dirty="0" smtClean="0"/>
              <a:t>'Adriana'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9933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Variables are created when you assign a value for the first time</a:t>
            </a:r>
          </a:p>
          <a:p>
            <a:pPr lvl="1"/>
            <a:r>
              <a:rPr lang="en-US" dirty="0" smtClean="0"/>
              <a:t>Assigning a value to a new dictionary entry creates that entry</a:t>
            </a:r>
          </a:p>
          <a:p>
            <a:pPr lvl="1"/>
            <a:r>
              <a:rPr lang="en-US" dirty="0" smtClean="0"/>
              <a:t>Assigning a value to an existing dictionary entry changes that entry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entries to a dictionary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2667000"/>
            <a:ext cx="4267200" cy="175432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my_dict</a:t>
            </a:r>
            <a:r>
              <a:rPr lang="en-US" dirty="0" smtClean="0"/>
              <a:t> = {}</a:t>
            </a:r>
          </a:p>
          <a:p>
            <a:r>
              <a:rPr lang="en-US" dirty="0" err="1" smtClean="0"/>
              <a:t>my_dict</a:t>
            </a:r>
            <a:r>
              <a:rPr lang="en-US" dirty="0" smtClean="0"/>
              <a:t>['alux001'] = 'Andrew'</a:t>
            </a:r>
          </a:p>
          <a:p>
            <a:r>
              <a:rPr lang="en-US" dirty="0" err="1" smtClean="0"/>
              <a:t>my_dict</a:t>
            </a:r>
            <a:r>
              <a:rPr lang="en-US" dirty="0" smtClean="0"/>
              <a:t>['rshe001'] = 'Robert'</a:t>
            </a:r>
          </a:p>
          <a:p>
            <a:r>
              <a:rPr lang="en-US" dirty="0" err="1" smtClean="0"/>
              <a:t>my_dict</a:t>
            </a:r>
            <a:r>
              <a:rPr lang="en-US" dirty="0" smtClean="0"/>
              <a:t>['afer023'] = 'Adriana'</a:t>
            </a:r>
          </a:p>
          <a:p>
            <a:endParaRPr lang="en-US" dirty="0"/>
          </a:p>
          <a:p>
            <a:r>
              <a:rPr lang="en-US" dirty="0" err="1" smtClean="0"/>
              <a:t>my_dict</a:t>
            </a:r>
            <a:r>
              <a:rPr lang="en-US" dirty="0" smtClean="0"/>
              <a:t>['alux001'] = 'Andrew Luxton-Reilly'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8465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</a:t>
            </a:r>
            <a:r>
              <a:rPr lang="en-US" b="1" dirty="0" smtClean="0"/>
              <a:t>del</a:t>
            </a:r>
            <a:r>
              <a:rPr lang="en-US" dirty="0" smtClean="0"/>
              <a:t> operator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Use the </a:t>
            </a:r>
            <a:r>
              <a:rPr lang="en-US" b="1" dirty="0" smtClean="0"/>
              <a:t>pop</a:t>
            </a:r>
            <a:r>
              <a:rPr lang="en-US" dirty="0" smtClean="0"/>
              <a:t> method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an element from a dictionary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1752600"/>
            <a:ext cx="426720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del </a:t>
            </a:r>
            <a:r>
              <a:rPr lang="en-US" dirty="0" err="1" smtClean="0"/>
              <a:t>my_dict</a:t>
            </a:r>
            <a:r>
              <a:rPr lang="en-US" dirty="0" smtClean="0"/>
              <a:t>['alux001']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38400" y="3581400"/>
            <a:ext cx="426720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my_dict.pop</a:t>
            </a:r>
            <a:r>
              <a:rPr lang="en-US" dirty="0" smtClean="0"/>
              <a:t>('alux001')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1224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Order of items in a dictionary is undefined</a:t>
            </a:r>
          </a:p>
          <a:p>
            <a:endParaRPr lang="en-US" dirty="0"/>
          </a:p>
          <a:p>
            <a:r>
              <a:rPr lang="en-US" dirty="0" smtClean="0"/>
              <a:t>Can get a "view" of the keys, values, or (key, value) pairs</a:t>
            </a:r>
          </a:p>
          <a:p>
            <a:pPr lvl="1"/>
            <a:r>
              <a:rPr lang="en-US" dirty="0" smtClean="0"/>
              <a:t>Can iterate through the "view"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Views are dynamic, so they change when the dictionary changes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Iterating through the dictionary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2971800"/>
            <a:ext cx="4267200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for k </a:t>
            </a:r>
            <a:r>
              <a:rPr lang="en-US" b="1" dirty="0" smtClean="0"/>
              <a:t>in</a:t>
            </a:r>
            <a:r>
              <a:rPr lang="en-US" dirty="0" smtClean="0"/>
              <a:t> </a:t>
            </a:r>
            <a:r>
              <a:rPr lang="en-US" dirty="0" err="1" smtClean="0"/>
              <a:t>my_dict.keys</a:t>
            </a:r>
            <a:r>
              <a:rPr lang="en-US" dirty="0" smtClean="0"/>
              <a:t>():</a:t>
            </a:r>
          </a:p>
          <a:p>
            <a:r>
              <a:rPr lang="en-US" dirty="0"/>
              <a:t> </a:t>
            </a:r>
            <a:r>
              <a:rPr lang="en-US" dirty="0" smtClean="0"/>
              <a:t>   print(k)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38400" y="3810000"/>
            <a:ext cx="4267200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for v </a:t>
            </a:r>
            <a:r>
              <a:rPr lang="en-US" b="1" dirty="0" smtClean="0"/>
              <a:t>in</a:t>
            </a:r>
            <a:r>
              <a:rPr lang="en-US" dirty="0" smtClean="0"/>
              <a:t> </a:t>
            </a:r>
            <a:r>
              <a:rPr lang="en-US" dirty="0" err="1" smtClean="0"/>
              <a:t>my_dict.values</a:t>
            </a:r>
            <a:r>
              <a:rPr lang="en-US" dirty="0" smtClean="0"/>
              <a:t>():</a:t>
            </a:r>
          </a:p>
          <a:p>
            <a:r>
              <a:rPr lang="en-US" dirty="0"/>
              <a:t> </a:t>
            </a:r>
            <a:r>
              <a:rPr lang="en-US" dirty="0" smtClean="0"/>
              <a:t>   print(v)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38400" y="4648200"/>
            <a:ext cx="4267200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b="1" dirty="0" smtClean="0"/>
              <a:t>in</a:t>
            </a:r>
            <a:r>
              <a:rPr lang="en-US" dirty="0" smtClean="0"/>
              <a:t> </a:t>
            </a:r>
            <a:r>
              <a:rPr lang="en-US" dirty="0" err="1" smtClean="0"/>
              <a:t>my_dict.items</a:t>
            </a:r>
            <a:r>
              <a:rPr lang="en-US" dirty="0" smtClean="0"/>
              <a:t>():</a:t>
            </a:r>
          </a:p>
          <a:p>
            <a:r>
              <a:rPr lang="en-US" dirty="0"/>
              <a:t> </a:t>
            </a:r>
            <a:r>
              <a:rPr lang="en-US" dirty="0" smtClean="0"/>
              <a:t>   print(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2107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a value associated with a given key</a:t>
            </a:r>
          </a:p>
          <a:p>
            <a:pPr lvl="1"/>
            <a:r>
              <a:rPr lang="en-US" dirty="0" smtClean="0"/>
              <a:t>Use the index, use get, or use get with default value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a value from the dictionary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2076271"/>
            <a:ext cx="4267200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&gt;&gt;&gt; </a:t>
            </a:r>
            <a:r>
              <a:rPr lang="en-US" dirty="0" err="1" smtClean="0"/>
              <a:t>my_dict</a:t>
            </a:r>
            <a:r>
              <a:rPr lang="en-US" dirty="0" smtClean="0"/>
              <a:t>['alux001']</a:t>
            </a:r>
          </a:p>
          <a:p>
            <a:r>
              <a:rPr lang="en-US" dirty="0" smtClean="0"/>
              <a:t>'Andrew'</a:t>
            </a:r>
          </a:p>
          <a:p>
            <a:r>
              <a:rPr lang="en-US" dirty="0" smtClean="0"/>
              <a:t>&gt;&gt;&gt; </a:t>
            </a:r>
            <a:r>
              <a:rPr lang="en-US" dirty="0" err="1" smtClean="0"/>
              <a:t>my_dict</a:t>
            </a:r>
            <a:r>
              <a:rPr lang="en-US" dirty="0" smtClean="0"/>
              <a:t>['ALUX999']</a:t>
            </a:r>
          </a:p>
          <a:p>
            <a:r>
              <a:rPr lang="fr-FR" dirty="0" err="1"/>
              <a:t>KeyError</a:t>
            </a:r>
            <a:r>
              <a:rPr lang="fr-FR" dirty="0"/>
              <a:t>: 'ALUX999</a:t>
            </a:r>
            <a:r>
              <a:rPr lang="fr-FR" dirty="0" smtClean="0"/>
              <a:t>'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38400" y="3505200"/>
            <a:ext cx="4267200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&gt;&gt;&gt; </a:t>
            </a:r>
            <a:r>
              <a:rPr lang="en-US" dirty="0" err="1" smtClean="0"/>
              <a:t>my_dict.get</a:t>
            </a:r>
            <a:r>
              <a:rPr lang="en-US" dirty="0" smtClean="0"/>
              <a:t>('alux001')</a:t>
            </a:r>
          </a:p>
          <a:p>
            <a:r>
              <a:rPr lang="en-US" dirty="0" smtClean="0"/>
              <a:t>'Andrew'</a:t>
            </a:r>
          </a:p>
          <a:p>
            <a:r>
              <a:rPr lang="en-US" dirty="0" smtClean="0"/>
              <a:t>&gt;&gt;&gt; </a:t>
            </a:r>
            <a:r>
              <a:rPr lang="en-US" dirty="0" err="1" smtClean="0"/>
              <a:t>my_dict.get</a:t>
            </a:r>
            <a:r>
              <a:rPr lang="en-US" dirty="0" smtClean="0"/>
              <a:t>('ALUX999')</a:t>
            </a:r>
          </a:p>
          <a:p>
            <a:r>
              <a:rPr lang="en-US" dirty="0" smtClean="0"/>
              <a:t>&gt;&gt;&gt;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38400" y="4953000"/>
            <a:ext cx="4267200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&gt;&gt;&gt; </a:t>
            </a:r>
            <a:r>
              <a:rPr lang="en-US" dirty="0" err="1" smtClean="0"/>
              <a:t>my_dict.get</a:t>
            </a:r>
            <a:r>
              <a:rPr lang="en-US" dirty="0" smtClean="0"/>
              <a:t>('alux001', 'Not valid')</a:t>
            </a:r>
          </a:p>
          <a:p>
            <a:r>
              <a:rPr lang="en-US" dirty="0" smtClean="0"/>
              <a:t>'Andrew'</a:t>
            </a:r>
          </a:p>
          <a:p>
            <a:r>
              <a:rPr lang="en-US" dirty="0" smtClean="0"/>
              <a:t>&gt;&gt;&gt; </a:t>
            </a:r>
            <a:r>
              <a:rPr lang="en-US" dirty="0" err="1" smtClean="0"/>
              <a:t>my_dict.get</a:t>
            </a:r>
            <a:r>
              <a:rPr lang="en-US" dirty="0" smtClean="0"/>
              <a:t>('ALUX999', 'Not valid')</a:t>
            </a:r>
          </a:p>
          <a:p>
            <a:r>
              <a:rPr lang="en-US" dirty="0" smtClean="0"/>
              <a:t>'Not valid'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5665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function that accepts a string as an argument and prints out a frequency table of all the characters in the string, along with their frequency.  The table should be sorted in order of the characters.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2438400"/>
            <a:ext cx="4267200" cy="369331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AU" dirty="0" smtClean="0"/>
              <a:t>&gt;&gt;&gt; frequency('this is a short sentence')</a:t>
            </a:r>
          </a:p>
          <a:p>
            <a:r>
              <a:rPr lang="en-AU" dirty="0"/>
              <a:t> </a:t>
            </a:r>
            <a:r>
              <a:rPr lang="en-AU" dirty="0" smtClean="0"/>
              <a:t> </a:t>
            </a:r>
            <a:r>
              <a:rPr lang="en-US" dirty="0" smtClean="0"/>
              <a:t>4</a:t>
            </a:r>
            <a:endParaRPr lang="en-US" dirty="0"/>
          </a:p>
          <a:p>
            <a:r>
              <a:rPr lang="en-US" dirty="0"/>
              <a:t>a 1</a:t>
            </a:r>
          </a:p>
          <a:p>
            <a:r>
              <a:rPr lang="en-US" dirty="0"/>
              <a:t>c 1</a:t>
            </a:r>
          </a:p>
          <a:p>
            <a:r>
              <a:rPr lang="en-US" dirty="0"/>
              <a:t>e 3</a:t>
            </a:r>
          </a:p>
          <a:p>
            <a:r>
              <a:rPr lang="en-US" dirty="0"/>
              <a:t>h 2</a:t>
            </a:r>
          </a:p>
          <a:p>
            <a:r>
              <a:rPr lang="en-US" dirty="0" err="1"/>
              <a:t>i</a:t>
            </a:r>
            <a:r>
              <a:rPr lang="en-US" dirty="0"/>
              <a:t> 2</a:t>
            </a:r>
          </a:p>
          <a:p>
            <a:r>
              <a:rPr lang="en-US" dirty="0"/>
              <a:t>n 2</a:t>
            </a:r>
          </a:p>
          <a:p>
            <a:r>
              <a:rPr lang="en-US" dirty="0"/>
              <a:t>o 1</a:t>
            </a:r>
          </a:p>
          <a:p>
            <a:r>
              <a:rPr lang="en-US" dirty="0"/>
              <a:t>r 1</a:t>
            </a:r>
          </a:p>
          <a:p>
            <a:r>
              <a:rPr lang="en-US" dirty="0"/>
              <a:t>s 4</a:t>
            </a:r>
          </a:p>
          <a:p>
            <a:r>
              <a:rPr lang="en-US" dirty="0"/>
              <a:t>t 3</a:t>
            </a:r>
          </a:p>
          <a:p>
            <a:endParaRPr lang="en-AU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1880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tuple is a sequence, much like a list</a:t>
            </a:r>
          </a:p>
          <a:p>
            <a:pPr lvl="1"/>
            <a:r>
              <a:rPr lang="en-US" dirty="0" smtClean="0"/>
              <a:t>A tuple is </a:t>
            </a:r>
            <a:r>
              <a:rPr lang="en-US" i="1" dirty="0" smtClean="0"/>
              <a:t>immutable</a:t>
            </a:r>
          </a:p>
          <a:p>
            <a:pPr lvl="1"/>
            <a:r>
              <a:rPr lang="en-US" dirty="0" smtClean="0"/>
              <a:t>Enclosed in brackets (x, y)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2667000"/>
            <a:ext cx="4267200" cy="20313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&gt;&gt;&gt; point = (1, 2)</a:t>
            </a:r>
          </a:p>
          <a:p>
            <a:r>
              <a:rPr lang="en-US" dirty="0" smtClean="0"/>
              <a:t>&gt;&gt;&gt; point</a:t>
            </a:r>
          </a:p>
          <a:p>
            <a:r>
              <a:rPr lang="en-US" dirty="0" smtClean="0"/>
              <a:t>(1, 2)</a:t>
            </a:r>
          </a:p>
          <a:p>
            <a:r>
              <a:rPr lang="en-US" dirty="0" smtClean="0"/>
              <a:t>&gt;&gt;&gt; </a:t>
            </a:r>
            <a:r>
              <a:rPr lang="en-AU" dirty="0" smtClean="0"/>
              <a:t>point[0]</a:t>
            </a:r>
          </a:p>
          <a:p>
            <a:r>
              <a:rPr lang="en-AU" dirty="0" smtClean="0"/>
              <a:t>1</a:t>
            </a:r>
          </a:p>
          <a:p>
            <a:r>
              <a:rPr lang="en-AU" dirty="0" smtClean="0"/>
              <a:t>&gt;&gt;&gt; point + (3, 4)</a:t>
            </a:r>
          </a:p>
          <a:p>
            <a:r>
              <a:rPr lang="en-AU" dirty="0" smtClean="0"/>
              <a:t>(1, 2, 3, 4)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56628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Composit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11279</TotalTime>
  <Words>1026</Words>
  <Application>Microsoft Office PowerPoint</Application>
  <PresentationFormat>On-screen Show (4:3)</PresentationFormat>
  <Paragraphs>226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Composite</vt:lpstr>
      <vt:lpstr>COMPSCI 107 Computer Science Fundamentals</vt:lpstr>
      <vt:lpstr>Exercise</vt:lpstr>
      <vt:lpstr>Dictionary</vt:lpstr>
      <vt:lpstr>Adding entries to a dictionary</vt:lpstr>
      <vt:lpstr>Deleting an element from a dictionary</vt:lpstr>
      <vt:lpstr>Iterating through the dictionary</vt:lpstr>
      <vt:lpstr>Getting a value from the dictionary</vt:lpstr>
      <vt:lpstr>Exercise</vt:lpstr>
      <vt:lpstr>Tuples</vt:lpstr>
      <vt:lpstr>Returning multiple values</vt:lpstr>
      <vt:lpstr>Exercise: Difference between two points</vt:lpstr>
      <vt:lpstr>Example: Sparse Matrix</vt:lpstr>
      <vt:lpstr>Example: Sparse matrix</vt:lpstr>
      <vt:lpstr>Accessing the sparse matrix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Engineering 250</dc:title>
  <dc:creator>Andrew Luxton-Reilly</dc:creator>
  <cp:lastModifiedBy>Andrew Luxton-Reilly</cp:lastModifiedBy>
  <cp:revision>207</cp:revision>
  <cp:lastPrinted>2014-03-04T21:03:31Z</cp:lastPrinted>
  <dcterms:created xsi:type="dcterms:W3CDTF">2006-08-16T00:00:00Z</dcterms:created>
  <dcterms:modified xsi:type="dcterms:W3CDTF">2015-03-11T20:27:51Z</dcterms:modified>
</cp:coreProperties>
</file>