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53" r:id="rId3"/>
    <p:sldId id="341" r:id="rId4"/>
    <p:sldId id="355" r:id="rId5"/>
    <p:sldId id="354" r:id="rId6"/>
    <p:sldId id="357" r:id="rId7"/>
    <p:sldId id="358" r:id="rId8"/>
    <p:sldId id="359" r:id="rId9"/>
    <p:sldId id="361" r:id="rId10"/>
    <p:sldId id="362" r:id="rId11"/>
    <p:sldId id="360" r:id="rId12"/>
    <p:sldId id="356" r:id="rId13"/>
    <p:sldId id="340" r:id="rId14"/>
    <p:sldId id="342" r:id="rId15"/>
    <p:sldId id="343" r:id="rId16"/>
    <p:sldId id="347" r:id="rId17"/>
    <p:sldId id="350" r:id="rId18"/>
    <p:sldId id="349" r:id="rId19"/>
    <p:sldId id="348" r:id="rId20"/>
    <p:sldId id="324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553" autoAdjust="0"/>
  </p:normalViewPr>
  <p:slideViewPr>
    <p:cSldViewPr>
      <p:cViewPr varScale="1">
        <p:scale>
          <a:sx n="80" d="100"/>
          <a:sy n="8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BC93-25B9-444D-AB33-FB5BE5326080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744B1-BB5A-4FFF-9FC1-D9657206DF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6162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F4E5E-F2C2-41BC-B8A0-92A3E475D9EC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C43D3-C661-4244-84AB-C965DC249C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366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2641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869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8F08870A-5A81-4865-A126-B6DAF7318D7F}" type="datetime1">
              <a:rPr lang="en-US" smtClean="0"/>
              <a:t>3/6/2015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D8BF-61F3-45B8-8A42-75B019C9EE01}" type="datetime1">
              <a:rPr lang="en-US" smtClean="0"/>
              <a:t>3/6/2015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025-2CB2-4A3F-B225-34420099ECE2}" type="datetime1">
              <a:rPr lang="en-US" smtClean="0"/>
              <a:t>3/6/2015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 anchor="b" anchorCtr="0"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9144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763000" y="6629400"/>
            <a:ext cx="4572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EC5B13-A4D9-4298-8F5A-0289FC72CD6B}" type="datetime1">
              <a:rPr lang="en-US" smtClean="0"/>
              <a:t>3/6/2015</a:t>
            </a:fld>
            <a:endParaRPr lang="en-US"/>
          </a:p>
        </p:txBody>
      </p:sp>
      <p:sp>
        <p:nvSpPr>
          <p:cNvPr id="1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419600" y="6629400"/>
            <a:ext cx="42672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C0926D04-8706-4243-B209-CACF5E404725}" type="datetime1">
              <a:rPr lang="en-US" smtClean="0"/>
              <a:t>3/6/2015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CBCE-0590-45F6-8A90-B724DE322FE9}" type="datetime1">
              <a:rPr lang="en-US" smtClean="0"/>
              <a:t>3/6/2015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B7100-A984-45AB-8E80-29E5630908FD}" type="datetime1">
              <a:rPr lang="en-US" smtClean="0"/>
              <a:t>3/6/2015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C06F-7E01-4806-8D0E-1132CB5B1582}" type="datetime1">
              <a:rPr lang="en-US" smtClean="0"/>
              <a:t>3/6/2015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5F-B780-4EED-BE22-9C9B4606F71A}" type="datetime1">
              <a:rPr lang="en-US" smtClean="0"/>
              <a:t>3/6/2015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8046F-26A3-4BAC-B3A4-BF7034F48DDB}" type="datetime1">
              <a:rPr lang="en-US" smtClean="0"/>
              <a:t>3/6/2015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D399-AB7C-428D-9660-4AFB5FA5D663}" type="datetime1">
              <a:rPr lang="en-US" smtClean="0"/>
              <a:t>3/6/2015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10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610600" cy="5257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4770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A961CF-A71F-4089-907A-F94427A2CA25}" type="datetime1">
              <a:rPr lang="en-US" smtClean="0"/>
              <a:t>3/6/2015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72000" y="6477000"/>
            <a:ext cx="41910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2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Lecture </a:t>
            </a:r>
            <a:r>
              <a:rPr lang="en-NZ" dirty="0" smtClean="0"/>
              <a:t>04 </a:t>
            </a:r>
            <a:r>
              <a:rPr lang="en-NZ" dirty="0" smtClean="0"/>
              <a:t>– </a:t>
            </a:r>
            <a:r>
              <a:rPr lang="en-NZ" dirty="0" smtClean="0"/>
              <a:t>Models of memory</a:t>
            </a:r>
          </a:p>
          <a:p>
            <a:r>
              <a:rPr lang="en-NZ" dirty="0" smtClean="0"/>
              <a:t>Mutable </a:t>
            </a:r>
            <a:r>
              <a:rPr lang="en-NZ" dirty="0" smtClean="0"/>
              <a:t>and immutable </a:t>
            </a:r>
            <a:r>
              <a:rPr lang="en-NZ" dirty="0" smtClean="0"/>
              <a:t>data</a:t>
            </a:r>
            <a:endParaRPr lang="en-NZ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5105400" cy="2133600"/>
          </a:xfrm>
        </p:spPr>
        <p:txBody>
          <a:bodyPr/>
          <a:lstStyle/>
          <a:p>
            <a:r>
              <a:rPr lang="en-NZ" dirty="0" smtClean="0"/>
              <a:t>COMPSCI 107</a:t>
            </a:r>
            <a:br>
              <a:rPr lang="en-NZ" dirty="0" smtClean="0"/>
            </a:br>
            <a:r>
              <a:rPr lang="en-NZ" dirty="0" smtClean="0"/>
              <a:t>Computer Science Fundamentals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94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Mutable</a:t>
            </a:r>
          </a:p>
          <a:p>
            <a:pPr lvl="1"/>
            <a:r>
              <a:rPr lang="en-NZ" dirty="0" smtClean="0"/>
              <a:t>A type of variable in which the contents can be changed</a:t>
            </a:r>
          </a:p>
          <a:p>
            <a:pPr lvl="1"/>
            <a:r>
              <a:rPr lang="en-NZ" dirty="0" smtClean="0"/>
              <a:t>lists, dictionaries, most complex data types</a:t>
            </a:r>
          </a:p>
          <a:p>
            <a:pPr marL="0" indent="0">
              <a:buNone/>
            </a:pPr>
            <a:endParaRPr lang="en-NZ" dirty="0" smtClean="0"/>
          </a:p>
          <a:p>
            <a:endParaRPr lang="en-NZ" dirty="0"/>
          </a:p>
          <a:p>
            <a:r>
              <a:rPr lang="en-NZ" dirty="0" smtClean="0"/>
              <a:t>Immutable</a:t>
            </a:r>
          </a:p>
          <a:p>
            <a:pPr lvl="1"/>
            <a:r>
              <a:rPr lang="en-NZ" dirty="0" smtClean="0"/>
              <a:t>A type of variable in which the contents cannot be changed</a:t>
            </a:r>
          </a:p>
          <a:p>
            <a:pPr lvl="1"/>
            <a:r>
              <a:rPr lang="en-NZ" dirty="0" err="1" smtClean="0"/>
              <a:t>int</a:t>
            </a:r>
            <a:r>
              <a:rPr lang="en-NZ" dirty="0" smtClean="0"/>
              <a:t>, float, </a:t>
            </a:r>
            <a:r>
              <a:rPr lang="en-NZ" dirty="0" err="1" smtClean="0"/>
              <a:t>boolean</a:t>
            </a:r>
            <a:r>
              <a:rPr lang="en-NZ" dirty="0" smtClean="0"/>
              <a:t>, string, tuple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Mutable and immutable types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3369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In place operators use different code to normal operators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r>
              <a:rPr lang="en-NZ" dirty="0" smtClean="0"/>
              <a:t>With immutable types, they both perform the same function</a:t>
            </a:r>
          </a:p>
          <a:p>
            <a:endParaRPr lang="en-NZ" dirty="0"/>
          </a:p>
          <a:p>
            <a:r>
              <a:rPr lang="en-NZ" dirty="0" smtClean="0"/>
              <a:t>With mutable types, the in place operator modifies the contents referred to by x, but the normal operator + creates a new object.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Subtle distinctions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0" y="196992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3600" dirty="0"/>
              <a:t>x = x + 4</a:t>
            </a:r>
          </a:p>
          <a:p>
            <a:r>
              <a:rPr lang="en-NZ" sz="3600" dirty="0"/>
              <a:t>x += 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91000" y="2385420"/>
            <a:ext cx="3261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These are not the same operator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1807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output of the following code?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2133600"/>
            <a:ext cx="2971800" cy="258532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data </a:t>
            </a:r>
            <a:r>
              <a:rPr lang="en-US" dirty="0"/>
              <a:t>= [1, 2, 3, 4]</a:t>
            </a:r>
          </a:p>
          <a:p>
            <a:r>
              <a:rPr lang="en-US" dirty="0"/>
              <a:t>backup = data</a:t>
            </a:r>
          </a:p>
          <a:p>
            <a:endParaRPr lang="en-US" dirty="0"/>
          </a:p>
          <a:p>
            <a:r>
              <a:rPr lang="en-US" dirty="0"/>
              <a:t>while </a:t>
            </a:r>
            <a:r>
              <a:rPr lang="en-US" dirty="0" err="1"/>
              <a:t>len</a:t>
            </a:r>
            <a:r>
              <a:rPr lang="en-US" dirty="0"/>
              <a:t>(data) &gt; 0:</a:t>
            </a:r>
          </a:p>
          <a:p>
            <a:r>
              <a:rPr lang="en-US" dirty="0"/>
              <a:t>    element = </a:t>
            </a:r>
            <a:r>
              <a:rPr lang="en-US" dirty="0" err="1"/>
              <a:t>data.pop</a:t>
            </a:r>
            <a:r>
              <a:rPr lang="en-US" dirty="0"/>
              <a:t>()</a:t>
            </a:r>
          </a:p>
          <a:p>
            <a:r>
              <a:rPr lang="en-US" dirty="0"/>
              <a:t>    print(element, data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print(data)</a:t>
            </a:r>
          </a:p>
          <a:p>
            <a:r>
              <a:rPr lang="en-US" dirty="0" smtClean="0"/>
              <a:t>print(backup)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8920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 equality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Reference equality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objects in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1066800" y="1724799"/>
            <a:ext cx="2874325" cy="1207532"/>
            <a:chOff x="1066800" y="1905000"/>
            <a:chExt cx="2874325" cy="1207532"/>
          </a:xfrm>
        </p:grpSpPr>
        <p:sp>
          <p:nvSpPr>
            <p:cNvPr id="7" name="TextBox 6"/>
            <p:cNvSpPr txBox="1"/>
            <p:nvPr/>
          </p:nvSpPr>
          <p:spPr>
            <a:xfrm>
              <a:off x="1066800" y="1905000"/>
              <a:ext cx="304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66800" y="2743200"/>
              <a:ext cx="28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90800" y="1905000"/>
              <a:ext cx="1350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[1, 2, 3, 4, 5]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90800" y="2743200"/>
              <a:ext cx="1350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[1, 2, 3, 4, 5]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7" idx="3"/>
              <a:endCxn id="9" idx="1"/>
            </p:cNvCxnSpPr>
            <p:nvPr/>
          </p:nvCxnSpPr>
          <p:spPr>
            <a:xfrm>
              <a:off x="1371278" y="2089666"/>
              <a:ext cx="121952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8" idx="3"/>
              <a:endCxn id="10" idx="1"/>
            </p:cNvCxnSpPr>
            <p:nvPr/>
          </p:nvCxnSpPr>
          <p:spPr>
            <a:xfrm>
              <a:off x="1355949" y="2927866"/>
              <a:ext cx="123485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1219200" y="4431268"/>
            <a:ext cx="2874325" cy="1207532"/>
            <a:chOff x="1219200" y="4267200"/>
            <a:chExt cx="2874325" cy="1207532"/>
          </a:xfrm>
        </p:grpSpPr>
        <p:sp>
          <p:nvSpPr>
            <p:cNvPr id="11" name="TextBox 10"/>
            <p:cNvSpPr txBox="1"/>
            <p:nvPr/>
          </p:nvSpPr>
          <p:spPr>
            <a:xfrm>
              <a:off x="1219200" y="4267200"/>
              <a:ext cx="304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19200" y="5105400"/>
              <a:ext cx="28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0" y="4686300"/>
              <a:ext cx="1350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[1, 2, 3, 4, 5]</a:t>
              </a:r>
              <a:endParaRPr lang="en-US" dirty="0"/>
            </a:p>
          </p:txBody>
        </p:sp>
        <p:cxnSp>
          <p:nvCxnSpPr>
            <p:cNvPr id="21" name="Straight Arrow Connector 20"/>
            <p:cNvCxnSpPr>
              <a:stCxn id="11" idx="3"/>
              <a:endCxn id="13" idx="1"/>
            </p:cNvCxnSpPr>
            <p:nvPr/>
          </p:nvCxnSpPr>
          <p:spPr>
            <a:xfrm>
              <a:off x="1523678" y="4451866"/>
              <a:ext cx="1219522" cy="4191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2" idx="3"/>
              <a:endCxn id="13" idx="1"/>
            </p:cNvCxnSpPr>
            <p:nvPr/>
          </p:nvCxnSpPr>
          <p:spPr>
            <a:xfrm flipV="1">
              <a:off x="1508349" y="4870966"/>
              <a:ext cx="1234851" cy="4191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5410200" y="1866900"/>
            <a:ext cx="2590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different objects that store the same information.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410200" y="4573369"/>
            <a:ext cx="2590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different references / names for the same object.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7490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==</a:t>
            </a:r>
          </a:p>
          <a:p>
            <a:pPr lvl="1"/>
            <a:r>
              <a:rPr lang="en-US" dirty="0" smtClean="0"/>
              <a:t>Calls a method of the object</a:t>
            </a:r>
          </a:p>
          <a:p>
            <a:pPr lvl="1"/>
            <a:r>
              <a:rPr lang="en-US" dirty="0" smtClean="0"/>
              <a:t>Programmer who defined the object decides how to determine equality</a:t>
            </a:r>
          </a:p>
          <a:p>
            <a:pPr lvl="1"/>
            <a:r>
              <a:rPr lang="en-US" dirty="0" smtClean="0"/>
              <a:t>Typically involves checking the contents of the objects</a:t>
            </a:r>
          </a:p>
          <a:p>
            <a:pPr lvl="1"/>
            <a:r>
              <a:rPr lang="en-US" dirty="0" smtClean="0"/>
              <a:t>We should always use </a:t>
            </a:r>
            <a:r>
              <a:rPr lang="en-US" dirty="0" smtClean="0"/>
              <a:t>this kind of equality unless you need to check references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is</a:t>
            </a:r>
          </a:p>
          <a:p>
            <a:pPr lvl="1"/>
            <a:r>
              <a:rPr lang="en-US" dirty="0" smtClean="0"/>
              <a:t>Checks the references of the objects</a:t>
            </a:r>
          </a:p>
          <a:p>
            <a:pPr lvl="1"/>
            <a:r>
              <a:rPr lang="en-US" dirty="0" smtClean="0"/>
              <a:t>Evaluates to True if they are the same object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ways to compare equality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5990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output from each of the examples below?  Explain.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59B0B9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2895600"/>
            <a:ext cx="42672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x = 500</a:t>
            </a:r>
          </a:p>
          <a:p>
            <a:r>
              <a:rPr lang="en-US" dirty="0" smtClean="0"/>
              <a:t>y = 500</a:t>
            </a:r>
          </a:p>
          <a:p>
            <a:r>
              <a:rPr lang="en-US" dirty="0" smtClean="0"/>
              <a:t>print(x == y, x is 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1676400"/>
            <a:ext cx="42672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x = 100</a:t>
            </a:r>
          </a:p>
          <a:p>
            <a:r>
              <a:rPr lang="en-US" dirty="0" smtClean="0"/>
              <a:t>y = 100</a:t>
            </a:r>
          </a:p>
          <a:p>
            <a:r>
              <a:rPr lang="en-US" dirty="0" smtClean="0"/>
              <a:t>print(x == y, x is y)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38400" y="4038600"/>
            <a:ext cx="42672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x = 2.5</a:t>
            </a:r>
          </a:p>
          <a:p>
            <a:r>
              <a:rPr lang="en-US" dirty="0" smtClean="0"/>
              <a:t>y = 2.5</a:t>
            </a:r>
          </a:p>
          <a:p>
            <a:r>
              <a:rPr lang="en-US" dirty="0" smtClean="0"/>
              <a:t>print(x == y, x is y)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8400" y="5181600"/>
            <a:ext cx="42672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x = 'Hello World' </a:t>
            </a:r>
          </a:p>
          <a:p>
            <a:r>
              <a:rPr lang="en-US" dirty="0" smtClean="0"/>
              <a:t>y = 'Hello World'</a:t>
            </a:r>
          </a:p>
          <a:p>
            <a:r>
              <a:rPr lang="en-US" dirty="0" smtClean="0"/>
              <a:t>print(x == y, x is y)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702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 and dictionaries have a copy method</a:t>
            </a:r>
          </a:p>
          <a:p>
            <a:pPr lvl="1"/>
            <a:r>
              <a:rPr lang="en-US" dirty="0" err="1" smtClean="0"/>
              <a:t>data.copy</a:t>
            </a:r>
            <a:r>
              <a:rPr lang="en-US" dirty="0" smtClean="0"/>
              <a:t>()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copies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2438400"/>
            <a:ext cx="4267200" cy="23083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x = [1, 2, 3, 4, 5]</a:t>
            </a:r>
          </a:p>
          <a:p>
            <a:r>
              <a:rPr lang="en-US" dirty="0" smtClean="0"/>
              <a:t>y = </a:t>
            </a:r>
            <a:r>
              <a:rPr lang="en-US" dirty="0" err="1" smtClean="0"/>
              <a:t>x.copy</a:t>
            </a:r>
            <a:r>
              <a:rPr lang="en-US" dirty="0" smtClean="0"/>
              <a:t>()</a:t>
            </a:r>
            <a:endParaRPr lang="en-US" dirty="0"/>
          </a:p>
          <a:p>
            <a:r>
              <a:rPr lang="en-US" dirty="0" smtClean="0"/>
              <a:t>print( x is y )</a:t>
            </a:r>
          </a:p>
          <a:p>
            <a:endParaRPr lang="en-US" dirty="0"/>
          </a:p>
          <a:p>
            <a:r>
              <a:rPr lang="en-US" dirty="0" smtClean="0"/>
              <a:t>a = [ [11], [22], [33] ]</a:t>
            </a:r>
          </a:p>
          <a:p>
            <a:r>
              <a:rPr lang="en-US" dirty="0" smtClean="0"/>
              <a:t>b = </a:t>
            </a:r>
            <a:r>
              <a:rPr lang="en-US" dirty="0" err="1" smtClean="0"/>
              <a:t>a.copy</a:t>
            </a:r>
            <a:r>
              <a:rPr lang="en-US" dirty="0" smtClean="0"/>
              <a:t>()</a:t>
            </a:r>
          </a:p>
          <a:p>
            <a:r>
              <a:rPr lang="en-US" dirty="0" smtClean="0"/>
              <a:t>print( a is b )</a:t>
            </a:r>
          </a:p>
          <a:p>
            <a:r>
              <a:rPr lang="en-US" dirty="0" smtClean="0"/>
              <a:t>print( a[0] is b[0] 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9456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object created</a:t>
            </a:r>
          </a:p>
          <a:p>
            <a:pPr lvl="1"/>
            <a:r>
              <a:rPr lang="en-US" dirty="0" smtClean="0"/>
              <a:t>Contents of the original object are copied</a:t>
            </a:r>
            <a:endParaRPr lang="en-US" dirty="0"/>
          </a:p>
          <a:p>
            <a:pPr lvl="1"/>
            <a:r>
              <a:rPr lang="en-US" dirty="0" smtClean="0"/>
              <a:t>If the contents are references, then the </a:t>
            </a:r>
            <a:r>
              <a:rPr lang="en-US" i="1" dirty="0" smtClean="0"/>
              <a:t>references</a:t>
            </a:r>
            <a:r>
              <a:rPr lang="en-US" dirty="0" smtClean="0"/>
              <a:t> are copied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2819400" y="4179332"/>
            <a:ext cx="3099510" cy="1066800"/>
            <a:chOff x="2057400" y="1893332"/>
            <a:chExt cx="3099510" cy="1066800"/>
          </a:xfrm>
        </p:grpSpPr>
        <p:sp>
          <p:nvSpPr>
            <p:cNvPr id="6" name="TextBox 5"/>
            <p:cNvSpPr txBox="1"/>
            <p:nvPr/>
          </p:nvSpPr>
          <p:spPr>
            <a:xfrm>
              <a:off x="2057400" y="259080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05200" y="2590800"/>
              <a:ext cx="13807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     ,      ,      ]</a:t>
              </a:r>
              <a:endParaRPr lang="en-US" dirty="0"/>
            </a:p>
          </p:txBody>
        </p:sp>
        <p:cxnSp>
          <p:nvCxnSpPr>
            <p:cNvPr id="13" name="Straight Arrow Connector 12"/>
            <p:cNvCxnSpPr>
              <a:stCxn id="6" idx="3"/>
              <a:endCxn id="7" idx="1"/>
            </p:cNvCxnSpPr>
            <p:nvPr/>
          </p:nvCxnSpPr>
          <p:spPr>
            <a:xfrm>
              <a:off x="2344658" y="2775466"/>
              <a:ext cx="116054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endCxn id="31" idx="2"/>
            </p:cNvCxnSpPr>
            <p:nvPr/>
          </p:nvCxnSpPr>
          <p:spPr>
            <a:xfrm flipH="1" flipV="1">
              <a:off x="3099510" y="1893332"/>
              <a:ext cx="710490" cy="926068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32" idx="2"/>
            </p:cNvCxnSpPr>
            <p:nvPr/>
          </p:nvCxnSpPr>
          <p:spPr>
            <a:xfrm flipV="1">
              <a:off x="4114800" y="1893332"/>
              <a:ext cx="13410" cy="926068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endCxn id="33" idx="2"/>
            </p:cNvCxnSpPr>
            <p:nvPr/>
          </p:nvCxnSpPr>
          <p:spPr>
            <a:xfrm flipV="1">
              <a:off x="4495800" y="1893332"/>
              <a:ext cx="661110" cy="926068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2819400" y="2590800"/>
            <a:ext cx="3379619" cy="1588532"/>
            <a:chOff x="2057400" y="2590800"/>
            <a:chExt cx="3379619" cy="1588532"/>
          </a:xfrm>
        </p:grpSpPr>
        <p:sp>
          <p:nvSpPr>
            <p:cNvPr id="24" name="TextBox 23"/>
            <p:cNvSpPr txBox="1"/>
            <p:nvPr/>
          </p:nvSpPr>
          <p:spPr>
            <a:xfrm>
              <a:off x="2057400" y="259080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05200" y="2590800"/>
              <a:ext cx="13807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     ,      ,      ]</a:t>
              </a:r>
              <a:endParaRPr lang="en-US" dirty="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2819400" y="3810000"/>
              <a:ext cx="2617619" cy="369332"/>
              <a:chOff x="2895600" y="4572000"/>
              <a:chExt cx="2617619" cy="369332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28956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[11]</a:t>
                </a:r>
                <a:endParaRPr lang="en-US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9243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[22]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9530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[33]</a:t>
                </a:r>
                <a:endParaRPr lang="en-US" dirty="0"/>
              </a:p>
            </p:txBody>
          </p:sp>
        </p:grpSp>
        <p:cxnSp>
          <p:nvCxnSpPr>
            <p:cNvPr id="27" name="Straight Arrow Connector 26"/>
            <p:cNvCxnSpPr>
              <a:stCxn id="24" idx="3"/>
              <a:endCxn id="25" idx="1"/>
            </p:cNvCxnSpPr>
            <p:nvPr/>
          </p:nvCxnSpPr>
          <p:spPr>
            <a:xfrm>
              <a:off x="2344658" y="2775466"/>
              <a:ext cx="116054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3124200" y="2819400"/>
              <a:ext cx="68580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32" idx="0"/>
            </p:cNvCxnSpPr>
            <p:nvPr/>
          </p:nvCxnSpPr>
          <p:spPr>
            <a:xfrm>
              <a:off x="4114800" y="2819400"/>
              <a:ext cx="1341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4495800" y="2819400"/>
              <a:ext cx="60960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48452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object created</a:t>
            </a:r>
          </a:p>
          <a:p>
            <a:pPr lvl="1"/>
            <a:r>
              <a:rPr lang="en-US" dirty="0"/>
              <a:t>Contents of the original object are copied</a:t>
            </a:r>
          </a:p>
          <a:p>
            <a:pPr lvl="1"/>
            <a:r>
              <a:rPr lang="en-US" dirty="0"/>
              <a:t>If the contents are references, then the </a:t>
            </a:r>
            <a:r>
              <a:rPr lang="en-US" dirty="0" smtClean="0"/>
              <a:t>copy the objects referred to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copies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819400" y="2590800"/>
            <a:ext cx="3379619" cy="1588532"/>
            <a:chOff x="2057400" y="2590800"/>
            <a:chExt cx="3379619" cy="1588532"/>
          </a:xfrm>
        </p:grpSpPr>
        <p:sp>
          <p:nvSpPr>
            <p:cNvPr id="7" name="TextBox 6"/>
            <p:cNvSpPr txBox="1"/>
            <p:nvPr/>
          </p:nvSpPr>
          <p:spPr>
            <a:xfrm>
              <a:off x="2057400" y="259080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05200" y="2590800"/>
              <a:ext cx="13807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     ,      ,      ]</a:t>
              </a:r>
              <a:endParaRPr 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2819400" y="3810000"/>
              <a:ext cx="2617619" cy="369332"/>
              <a:chOff x="2895600" y="4572000"/>
              <a:chExt cx="2617619" cy="369332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28956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[11]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9243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[22]</a:t>
                </a:r>
                <a:endParaRPr 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9530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[33]</a:t>
                </a:r>
                <a:endParaRPr lang="en-US" dirty="0"/>
              </a:p>
            </p:txBody>
          </p:sp>
        </p:grpSp>
        <p:cxnSp>
          <p:nvCxnSpPr>
            <p:cNvPr id="10" name="Straight Arrow Connector 9"/>
            <p:cNvCxnSpPr>
              <a:stCxn id="7" idx="3"/>
              <a:endCxn id="8" idx="1"/>
            </p:cNvCxnSpPr>
            <p:nvPr/>
          </p:nvCxnSpPr>
          <p:spPr>
            <a:xfrm>
              <a:off x="2344658" y="2775466"/>
              <a:ext cx="116054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3124200" y="2819400"/>
              <a:ext cx="68580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15" idx="0"/>
            </p:cNvCxnSpPr>
            <p:nvPr/>
          </p:nvCxnSpPr>
          <p:spPr>
            <a:xfrm>
              <a:off x="4114800" y="2819400"/>
              <a:ext cx="1341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495800" y="2819400"/>
              <a:ext cx="60960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2819400" y="4648200"/>
            <a:ext cx="3379619" cy="1588532"/>
            <a:chOff x="2057400" y="2590800"/>
            <a:chExt cx="3379619" cy="1588532"/>
          </a:xfrm>
        </p:grpSpPr>
        <p:sp>
          <p:nvSpPr>
            <p:cNvPr id="18" name="TextBox 17"/>
            <p:cNvSpPr txBox="1"/>
            <p:nvPr/>
          </p:nvSpPr>
          <p:spPr>
            <a:xfrm>
              <a:off x="2057400" y="259080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505200" y="2590800"/>
              <a:ext cx="13807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     ,      ,      ]</a:t>
              </a:r>
              <a:endParaRPr lang="en-US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2819400" y="3810000"/>
              <a:ext cx="2617619" cy="369332"/>
              <a:chOff x="2895600" y="4572000"/>
              <a:chExt cx="2617619" cy="369332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28956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[11]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9243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[22]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9530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[33]</a:t>
                </a:r>
                <a:endParaRPr lang="en-US" dirty="0"/>
              </a:p>
            </p:txBody>
          </p:sp>
        </p:grpSp>
        <p:cxnSp>
          <p:nvCxnSpPr>
            <p:cNvPr id="21" name="Straight Arrow Connector 20"/>
            <p:cNvCxnSpPr>
              <a:stCxn id="18" idx="3"/>
              <a:endCxn id="19" idx="1"/>
            </p:cNvCxnSpPr>
            <p:nvPr/>
          </p:nvCxnSpPr>
          <p:spPr>
            <a:xfrm>
              <a:off x="2344658" y="2775466"/>
              <a:ext cx="116054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3124200" y="2819400"/>
              <a:ext cx="68580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endCxn id="26" idx="0"/>
            </p:cNvCxnSpPr>
            <p:nvPr/>
          </p:nvCxnSpPr>
          <p:spPr>
            <a:xfrm>
              <a:off x="4114800" y="2819400"/>
              <a:ext cx="1341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4495800" y="2819400"/>
              <a:ext cx="60960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3614112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module </a:t>
            </a:r>
            <a:r>
              <a:rPr lang="en-US" i="1" dirty="0" smtClean="0"/>
              <a:t>copy</a:t>
            </a:r>
          </a:p>
          <a:p>
            <a:pPr lvl="1"/>
            <a:r>
              <a:rPr lang="en-US" dirty="0" err="1" smtClean="0"/>
              <a:t>new_copy</a:t>
            </a:r>
            <a:r>
              <a:rPr lang="en-US" dirty="0" smtClean="0"/>
              <a:t> = </a:t>
            </a:r>
            <a:r>
              <a:rPr lang="en-US" dirty="0" err="1" smtClean="0"/>
              <a:t>copy.copy</a:t>
            </a:r>
            <a:r>
              <a:rPr lang="en-US" dirty="0" smtClean="0"/>
              <a:t>( original )</a:t>
            </a:r>
          </a:p>
          <a:p>
            <a:pPr lvl="1"/>
            <a:r>
              <a:rPr lang="en-US" dirty="0" err="1"/>
              <a:t>new_copy</a:t>
            </a:r>
            <a:r>
              <a:rPr lang="en-US" dirty="0"/>
              <a:t> = </a:t>
            </a:r>
            <a:r>
              <a:rPr lang="en-US" dirty="0" err="1" smtClean="0"/>
              <a:t>copy.deepcopy</a:t>
            </a:r>
            <a:r>
              <a:rPr lang="en-US" dirty="0"/>
              <a:t>( original )</a:t>
            </a:r>
          </a:p>
          <a:p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copies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2819400"/>
            <a:ext cx="4267200" cy="17543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import copy</a:t>
            </a:r>
          </a:p>
          <a:p>
            <a:endParaRPr lang="en-US" dirty="0"/>
          </a:p>
          <a:p>
            <a:r>
              <a:rPr lang="en-US" dirty="0"/>
              <a:t>a = [ [11], [22], [33] ]</a:t>
            </a:r>
          </a:p>
          <a:p>
            <a:r>
              <a:rPr lang="en-US" dirty="0"/>
              <a:t>b = </a:t>
            </a:r>
            <a:r>
              <a:rPr lang="en-US" dirty="0" err="1" smtClean="0"/>
              <a:t>copy.deepcopy</a:t>
            </a:r>
            <a:r>
              <a:rPr lang="en-US" dirty="0" smtClean="0"/>
              <a:t>(a)</a:t>
            </a:r>
            <a:endParaRPr lang="en-US" dirty="0"/>
          </a:p>
          <a:p>
            <a:r>
              <a:rPr lang="en-US" dirty="0"/>
              <a:t>print( a is b )</a:t>
            </a:r>
          </a:p>
          <a:p>
            <a:r>
              <a:rPr lang="en-US" dirty="0"/>
              <a:t>print( a[0] is b[0] </a:t>
            </a:r>
            <a:r>
              <a:rPr lang="en-US" dirty="0" smtClean="0"/>
              <a:t>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298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Memory</a:t>
            </a:r>
          </a:p>
          <a:p>
            <a:pPr lvl="1"/>
            <a:r>
              <a:rPr lang="en-NZ" dirty="0" smtClean="0"/>
              <a:t>Memory consists of boxes with numeric addresses</a:t>
            </a:r>
          </a:p>
          <a:p>
            <a:pPr lvl="1"/>
            <a:r>
              <a:rPr lang="en-NZ" dirty="0" smtClean="0"/>
              <a:t>Each box holds a single number</a:t>
            </a:r>
          </a:p>
          <a:p>
            <a:pPr lvl="1"/>
            <a:endParaRPr lang="en-NZ" dirty="0" smtClean="0"/>
          </a:p>
          <a:p>
            <a:pPr marL="228600" lvl="1" indent="0">
              <a:buNone/>
            </a:pPr>
            <a:endParaRPr lang="en-NZ" dirty="0" smtClean="0"/>
          </a:p>
          <a:p>
            <a:pPr marL="228600" lvl="1" indent="0">
              <a:buNone/>
            </a:pPr>
            <a:endParaRPr lang="en-NZ" dirty="0" smtClean="0"/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r>
              <a:rPr lang="en-NZ" dirty="0" smtClean="0"/>
              <a:t>Variable </a:t>
            </a:r>
            <a:r>
              <a:rPr lang="en-NZ" dirty="0"/>
              <a:t>identifiers </a:t>
            </a:r>
            <a:endParaRPr lang="en-NZ" dirty="0" smtClean="0"/>
          </a:p>
          <a:p>
            <a:pPr lvl="1"/>
            <a:r>
              <a:rPr lang="en-NZ" dirty="0" smtClean="0"/>
              <a:t>Labels for these boxes</a:t>
            </a:r>
          </a:p>
          <a:p>
            <a:pPr lvl="1"/>
            <a:r>
              <a:rPr lang="en-NZ" dirty="0" smtClean="0"/>
              <a:t>Interpreter maintains tables linking label to address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Variable identifiers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133975"/>
            <a:ext cx="1121709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0"/>
            <a:ext cx="585421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477650"/>
              </p:ext>
            </p:extLst>
          </p:nvPr>
        </p:nvGraphicFramePr>
        <p:xfrm>
          <a:off x="5638800" y="5074920"/>
          <a:ext cx="2514600" cy="1097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57300"/>
                <a:gridCol w="1257300"/>
              </a:tblGrid>
              <a:tr h="226907">
                <a:tc>
                  <a:txBody>
                    <a:bodyPr/>
                    <a:lstStyle/>
                    <a:p>
                      <a:r>
                        <a:rPr lang="en-NZ" dirty="0" smtClean="0"/>
                        <a:t>Label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Address</a:t>
                      </a:r>
                      <a:endParaRPr lang="en-NZ" dirty="0"/>
                    </a:p>
                  </a:txBody>
                  <a:tcPr/>
                </a:tc>
              </a:tr>
              <a:tr h="226907">
                <a:tc>
                  <a:txBody>
                    <a:bodyPr/>
                    <a:lstStyle/>
                    <a:p>
                      <a:r>
                        <a:rPr lang="en-NZ" dirty="0" smtClean="0"/>
                        <a:t>X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456851</a:t>
                      </a:r>
                      <a:endParaRPr lang="en-NZ" dirty="0"/>
                    </a:p>
                  </a:txBody>
                  <a:tcPr/>
                </a:tc>
              </a:tr>
              <a:tr h="226907">
                <a:tc>
                  <a:txBody>
                    <a:bodyPr/>
                    <a:lstStyle/>
                    <a:p>
                      <a:r>
                        <a:rPr lang="en-NZ" dirty="0" smtClean="0"/>
                        <a:t>Y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456849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133975"/>
            <a:ext cx="1103281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64838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Variables store references to the objects, not the actual objects</a:t>
            </a:r>
          </a:p>
          <a:p>
            <a:pPr lvl="1"/>
            <a:r>
              <a:rPr lang="en-NZ" dirty="0" smtClean="0"/>
              <a:t>When you assign a variable, a reference is copied, not the object</a:t>
            </a:r>
          </a:p>
          <a:p>
            <a:endParaRPr lang="en-NZ" dirty="0"/>
          </a:p>
          <a:p>
            <a:r>
              <a:rPr lang="en-US" dirty="0" smtClean="0"/>
              <a:t>There are two kinds of equality</a:t>
            </a:r>
          </a:p>
          <a:p>
            <a:pPr lvl="1"/>
            <a:r>
              <a:rPr lang="en-US" dirty="0" smtClean="0"/>
              <a:t>Equality of content (value equality) can be tested with </a:t>
            </a:r>
            <a:r>
              <a:rPr lang="en-US" b="1" dirty="0" smtClean="0"/>
              <a:t>==</a:t>
            </a:r>
          </a:p>
          <a:p>
            <a:pPr lvl="1"/>
            <a:r>
              <a:rPr lang="en-US" dirty="0" smtClean="0"/>
              <a:t>Equality of identity (reference equality) can be tested with </a:t>
            </a:r>
            <a:r>
              <a:rPr lang="en-US" b="1" dirty="0" smtClean="0"/>
              <a:t>is</a:t>
            </a:r>
          </a:p>
          <a:p>
            <a:pPr lvl="1"/>
            <a:endParaRPr lang="en-US" b="1" dirty="0"/>
          </a:p>
          <a:p>
            <a:r>
              <a:rPr lang="en-US" dirty="0" smtClean="0"/>
              <a:t>When a copy is created, it can be a shallow or deep copy</a:t>
            </a:r>
          </a:p>
          <a:p>
            <a:pPr lvl="1"/>
            <a:r>
              <a:rPr lang="en-US" dirty="0" smtClean="0"/>
              <a:t>A shallow copy copies the references</a:t>
            </a:r>
          </a:p>
          <a:p>
            <a:pPr lvl="1"/>
            <a:r>
              <a:rPr lang="en-US" dirty="0" smtClean="0"/>
              <a:t>A deep copy recursively copies the objects referred to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976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output </a:t>
            </a:r>
            <a:r>
              <a:rPr lang="en-US" dirty="0" smtClean="0"/>
              <a:t>produced by each of the </a:t>
            </a:r>
            <a:r>
              <a:rPr lang="en-US" dirty="0" smtClean="0"/>
              <a:t>following </a:t>
            </a:r>
            <a:r>
              <a:rPr lang="en-US" dirty="0" smtClean="0"/>
              <a:t>programs?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Discuss your answers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33600" y="2417778"/>
            <a:ext cx="1524000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dirty="0"/>
              <a:t>x = '4'</a:t>
            </a:r>
          </a:p>
          <a:p>
            <a:r>
              <a:rPr lang="es-ES" dirty="0"/>
              <a:t>y = x</a:t>
            </a:r>
          </a:p>
          <a:p>
            <a:r>
              <a:rPr lang="es-ES" dirty="0"/>
              <a:t>y += '5'</a:t>
            </a:r>
          </a:p>
          <a:p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r>
              <a:rPr lang="es-ES" dirty="0" err="1" smtClean="0"/>
              <a:t>print</a:t>
            </a:r>
            <a:r>
              <a:rPr lang="es-ES" dirty="0" smtClean="0"/>
              <a:t>(x</a:t>
            </a:r>
            <a:r>
              <a:rPr lang="es-ES" dirty="0"/>
              <a:t>)</a:t>
            </a:r>
            <a:endParaRPr lang="en-NZ" dirty="0"/>
          </a:p>
        </p:txBody>
      </p:sp>
      <p:sp>
        <p:nvSpPr>
          <p:cNvPr id="8" name="Rectangle 7"/>
          <p:cNvSpPr/>
          <p:nvPr/>
        </p:nvSpPr>
        <p:spPr>
          <a:xfrm>
            <a:off x="5410200" y="2417778"/>
            <a:ext cx="1524000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dirty="0"/>
              <a:t>x = </a:t>
            </a:r>
            <a:r>
              <a:rPr lang="es-ES" dirty="0" smtClean="0"/>
              <a:t>[4]</a:t>
            </a:r>
            <a:endParaRPr lang="es-ES" dirty="0"/>
          </a:p>
          <a:p>
            <a:r>
              <a:rPr lang="es-ES" dirty="0"/>
              <a:t>y = x</a:t>
            </a:r>
          </a:p>
          <a:p>
            <a:r>
              <a:rPr lang="es-ES" dirty="0"/>
              <a:t>y += </a:t>
            </a:r>
            <a:r>
              <a:rPr lang="es-ES" dirty="0" smtClean="0"/>
              <a:t>[5]</a:t>
            </a:r>
            <a:endParaRPr lang="es-ES" dirty="0"/>
          </a:p>
          <a:p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r>
              <a:rPr lang="es-ES" dirty="0" err="1" smtClean="0"/>
              <a:t>print</a:t>
            </a:r>
            <a:r>
              <a:rPr lang="es-ES" dirty="0" smtClean="0"/>
              <a:t>(x</a:t>
            </a:r>
            <a:r>
              <a:rPr lang="es-ES" dirty="0"/>
              <a:t>)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302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Data</a:t>
            </a:r>
          </a:p>
          <a:p>
            <a:pPr lvl="1"/>
            <a:r>
              <a:rPr lang="en-NZ" dirty="0" smtClean="0"/>
              <a:t>data is stored directly in the box</a:t>
            </a:r>
          </a:p>
          <a:p>
            <a:pPr lvl="1"/>
            <a:r>
              <a:rPr lang="en-NZ" dirty="0" smtClean="0"/>
              <a:t>good model for simple data</a:t>
            </a:r>
          </a:p>
          <a:p>
            <a:pPr lvl="1"/>
            <a:r>
              <a:rPr lang="en-NZ" dirty="0" smtClean="0"/>
              <a:t>need a more complex model for more complex data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do we store in the box?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4957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Linking variables with data</a:t>
            </a:r>
          </a:p>
          <a:p>
            <a:pPr lvl="1"/>
            <a:r>
              <a:rPr lang="en-NZ" dirty="0" smtClean="0"/>
              <a:t>Data is stored in the memory</a:t>
            </a:r>
          </a:p>
          <a:p>
            <a:pPr lvl="1"/>
            <a:r>
              <a:rPr lang="en-NZ" dirty="0" smtClean="0"/>
              <a:t>Variables hold a reference to the location of the data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Data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2685813"/>
            <a:ext cx="1395413" cy="138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4650371"/>
            <a:ext cx="1404938" cy="139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658344" y="2819400"/>
            <a:ext cx="1121709" cy="1114425"/>
            <a:chOff x="1219200" y="4981575"/>
            <a:chExt cx="1121709" cy="1114425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200" y="4981575"/>
              <a:ext cx="1121709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1336663" y="5177840"/>
              <a:ext cx="886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456849</a:t>
              </a:r>
              <a:endParaRPr lang="en-NZ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68003" y="4788808"/>
            <a:ext cx="1103281" cy="1114425"/>
            <a:chOff x="3124200" y="4966075"/>
            <a:chExt cx="1103281" cy="1114425"/>
          </a:xfrm>
        </p:grpSpPr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4966075"/>
              <a:ext cx="1103281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3124201" y="5177840"/>
              <a:ext cx="11032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 smtClean="0"/>
                <a:t>4568452</a:t>
              </a:r>
              <a:endParaRPr lang="en-NZ" dirty="0"/>
            </a:p>
          </p:txBody>
        </p:sp>
      </p:grpSp>
      <p:cxnSp>
        <p:nvCxnSpPr>
          <p:cNvPr id="18" name="Straight Arrow Connector 17"/>
          <p:cNvCxnSpPr>
            <a:stCxn id="8" idx="3"/>
            <a:endCxn id="2050" idx="1"/>
          </p:cNvCxnSpPr>
          <p:nvPr/>
        </p:nvCxnSpPr>
        <p:spPr>
          <a:xfrm flipV="1">
            <a:off x="1780053" y="3376612"/>
            <a:ext cx="4858872" cy="1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3"/>
            <a:endCxn id="2051" idx="1"/>
          </p:cNvCxnSpPr>
          <p:nvPr/>
        </p:nvCxnSpPr>
        <p:spPr>
          <a:xfrm flipV="1">
            <a:off x="1771284" y="5346020"/>
            <a:ext cx="4867641" cy="1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770103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Assignment statements copy the value on the right to the variable on the left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Aliasing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2057400"/>
            <a:ext cx="18790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7200" dirty="0" smtClean="0"/>
              <a:t>y = x</a:t>
            </a:r>
            <a:endParaRPr lang="en-NZ" sz="72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637902"/>
            <a:ext cx="1404938" cy="139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58344" y="3776339"/>
            <a:ext cx="1121709" cy="1114425"/>
            <a:chOff x="1219200" y="4981575"/>
            <a:chExt cx="1121709" cy="111442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200" y="4981575"/>
              <a:ext cx="1121709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36663" y="5177840"/>
              <a:ext cx="886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456849</a:t>
              </a:r>
              <a:endParaRPr lang="en-NZ" dirty="0"/>
            </a:p>
          </p:txBody>
        </p:sp>
      </p:grpSp>
      <p:cxnSp>
        <p:nvCxnSpPr>
          <p:cNvPr id="11" name="Straight Arrow Connector 10"/>
          <p:cNvCxnSpPr>
            <a:stCxn id="9" idx="3"/>
            <a:endCxn id="7" idx="1"/>
          </p:cNvCxnSpPr>
          <p:nvPr/>
        </p:nvCxnSpPr>
        <p:spPr>
          <a:xfrm flipV="1">
            <a:off x="1780053" y="4333551"/>
            <a:ext cx="4849347" cy="1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1663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Assignment statements copy the value on the right to the variable on the left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Aliasing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2057400"/>
            <a:ext cx="18790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7200" dirty="0" smtClean="0"/>
              <a:t>y = x</a:t>
            </a:r>
            <a:endParaRPr lang="en-NZ" sz="72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637902"/>
            <a:ext cx="1404938" cy="139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58344" y="3776339"/>
            <a:ext cx="1121709" cy="1114425"/>
            <a:chOff x="1219200" y="4981575"/>
            <a:chExt cx="1121709" cy="111442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200" y="4981575"/>
              <a:ext cx="1121709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36663" y="5177840"/>
              <a:ext cx="886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456849</a:t>
              </a:r>
              <a:endParaRPr lang="en-NZ" dirty="0"/>
            </a:p>
          </p:txBody>
        </p:sp>
      </p:grpSp>
      <p:cxnSp>
        <p:nvCxnSpPr>
          <p:cNvPr id="11" name="Straight Arrow Connector 10"/>
          <p:cNvCxnSpPr>
            <a:stCxn id="9" idx="3"/>
            <a:endCxn id="7" idx="1"/>
          </p:cNvCxnSpPr>
          <p:nvPr/>
        </p:nvCxnSpPr>
        <p:spPr>
          <a:xfrm flipV="1">
            <a:off x="1780053" y="4333551"/>
            <a:ext cx="4849347" cy="1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644241" y="5213937"/>
            <a:ext cx="1103281" cy="1114425"/>
            <a:chOff x="3124200" y="4966075"/>
            <a:chExt cx="1103281" cy="1114425"/>
          </a:xfrm>
        </p:grpSpPr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4966075"/>
              <a:ext cx="1103281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3138303" y="5177840"/>
              <a:ext cx="10042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456849</a:t>
              </a:r>
              <a:endParaRPr lang="en-NZ" dirty="0"/>
            </a:p>
          </p:txBody>
        </p:sp>
      </p:grpSp>
      <p:cxnSp>
        <p:nvCxnSpPr>
          <p:cNvPr id="16" name="Curved Connector 15"/>
          <p:cNvCxnSpPr>
            <a:stCxn id="9" idx="1"/>
            <a:endCxn id="13" idx="1"/>
          </p:cNvCxnSpPr>
          <p:nvPr/>
        </p:nvCxnSpPr>
        <p:spPr>
          <a:xfrm rot="10800000" flipV="1">
            <a:off x="644242" y="4333552"/>
            <a:ext cx="14103" cy="1437598"/>
          </a:xfrm>
          <a:prstGeom prst="curvedConnector3">
            <a:avLst>
              <a:gd name="adj1" fmla="val 3068198"/>
            </a:avLst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61246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Assignment statements copy the value on the right to the variable on the left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Aliasing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2057400"/>
            <a:ext cx="18790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7200" dirty="0" smtClean="0"/>
              <a:t>y = x</a:t>
            </a:r>
            <a:endParaRPr lang="en-NZ" sz="72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637902"/>
            <a:ext cx="1404938" cy="139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58344" y="3776339"/>
            <a:ext cx="1121709" cy="1114425"/>
            <a:chOff x="1219200" y="4981575"/>
            <a:chExt cx="1121709" cy="111442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200" y="4981575"/>
              <a:ext cx="1121709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36663" y="5177840"/>
              <a:ext cx="886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456849</a:t>
              </a:r>
              <a:endParaRPr lang="en-NZ" dirty="0"/>
            </a:p>
          </p:txBody>
        </p:sp>
      </p:grpSp>
      <p:cxnSp>
        <p:nvCxnSpPr>
          <p:cNvPr id="11" name="Straight Arrow Connector 10"/>
          <p:cNvCxnSpPr>
            <a:stCxn id="9" idx="3"/>
            <a:endCxn id="7" idx="1"/>
          </p:cNvCxnSpPr>
          <p:nvPr/>
        </p:nvCxnSpPr>
        <p:spPr>
          <a:xfrm flipV="1">
            <a:off x="1780053" y="4333551"/>
            <a:ext cx="4849347" cy="1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644241" y="5213937"/>
            <a:ext cx="1103281" cy="1114425"/>
            <a:chOff x="3124200" y="4966075"/>
            <a:chExt cx="1103281" cy="1114425"/>
          </a:xfrm>
        </p:grpSpPr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4966075"/>
              <a:ext cx="1103281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3138303" y="5177840"/>
              <a:ext cx="10042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456849</a:t>
              </a:r>
              <a:endParaRPr lang="en-NZ" dirty="0"/>
            </a:p>
          </p:txBody>
        </p:sp>
      </p:grpSp>
      <p:cxnSp>
        <p:nvCxnSpPr>
          <p:cNvPr id="16" name="Curved Connector 15"/>
          <p:cNvCxnSpPr>
            <a:stCxn id="9" idx="1"/>
            <a:endCxn id="13" idx="1"/>
          </p:cNvCxnSpPr>
          <p:nvPr/>
        </p:nvCxnSpPr>
        <p:spPr>
          <a:xfrm rot="10800000" flipV="1">
            <a:off x="644242" y="4333552"/>
            <a:ext cx="14103" cy="1437598"/>
          </a:xfrm>
          <a:prstGeom prst="curvedConnector3">
            <a:avLst>
              <a:gd name="adj1" fmla="val 3068198"/>
            </a:avLst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3"/>
            <a:endCxn id="7" idx="1"/>
          </p:cNvCxnSpPr>
          <p:nvPr/>
        </p:nvCxnSpPr>
        <p:spPr>
          <a:xfrm flipV="1">
            <a:off x="1747522" y="4333551"/>
            <a:ext cx="4881878" cy="1437599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81594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Does that explain the behaviour of this code?</a:t>
            </a:r>
          </a:p>
          <a:p>
            <a:pPr lvl="1"/>
            <a:r>
              <a:rPr lang="en-NZ" dirty="0" smtClean="0"/>
              <a:t>What would you expect to see?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33600" y="2209800"/>
            <a:ext cx="1524000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dirty="0"/>
              <a:t>x = '4'</a:t>
            </a:r>
          </a:p>
          <a:p>
            <a:r>
              <a:rPr lang="es-ES" dirty="0"/>
              <a:t>y = x</a:t>
            </a:r>
          </a:p>
          <a:p>
            <a:r>
              <a:rPr lang="es-ES" dirty="0"/>
              <a:t>y += '5'</a:t>
            </a:r>
          </a:p>
          <a:p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r>
              <a:rPr lang="es-ES" dirty="0" err="1" smtClean="0"/>
              <a:t>print</a:t>
            </a:r>
            <a:r>
              <a:rPr lang="es-ES" dirty="0" smtClean="0"/>
              <a:t>(x</a:t>
            </a:r>
            <a:r>
              <a:rPr lang="es-ES" dirty="0"/>
              <a:t>)</a:t>
            </a:r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5410200" y="2209800"/>
            <a:ext cx="1524000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dirty="0"/>
              <a:t>x = </a:t>
            </a:r>
            <a:r>
              <a:rPr lang="es-ES" dirty="0" smtClean="0"/>
              <a:t>[4]</a:t>
            </a:r>
            <a:endParaRPr lang="es-ES" dirty="0"/>
          </a:p>
          <a:p>
            <a:r>
              <a:rPr lang="es-ES" dirty="0"/>
              <a:t>y = x</a:t>
            </a:r>
          </a:p>
          <a:p>
            <a:r>
              <a:rPr lang="es-ES" dirty="0"/>
              <a:t>y += </a:t>
            </a:r>
            <a:r>
              <a:rPr lang="es-ES" dirty="0" smtClean="0"/>
              <a:t>[5]</a:t>
            </a:r>
            <a:endParaRPr lang="es-ES" dirty="0"/>
          </a:p>
          <a:p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r>
              <a:rPr lang="es-ES" dirty="0" err="1" smtClean="0"/>
              <a:t>print</a:t>
            </a:r>
            <a:r>
              <a:rPr lang="es-ES" dirty="0" smtClean="0"/>
              <a:t>(x</a:t>
            </a:r>
            <a:r>
              <a:rPr lang="es-ES" dirty="0"/>
              <a:t>)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68341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10648</TotalTime>
  <Words>1035</Words>
  <Application>Microsoft Office PowerPoint</Application>
  <PresentationFormat>On-screen Show (4:3)</PresentationFormat>
  <Paragraphs>255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Composite</vt:lpstr>
      <vt:lpstr>COMPSCI 107 Computer Science Fundamentals</vt:lpstr>
      <vt:lpstr>Variable identifiers</vt:lpstr>
      <vt:lpstr>Exercise</vt:lpstr>
      <vt:lpstr>What do we store in the box?</vt:lpstr>
      <vt:lpstr>Data</vt:lpstr>
      <vt:lpstr>Aliasing</vt:lpstr>
      <vt:lpstr>Aliasing</vt:lpstr>
      <vt:lpstr>Aliasing</vt:lpstr>
      <vt:lpstr>Exercise</vt:lpstr>
      <vt:lpstr>Mutable and immutable types</vt:lpstr>
      <vt:lpstr>Subtle distinctions</vt:lpstr>
      <vt:lpstr>Exercise</vt:lpstr>
      <vt:lpstr>Modeling objects in memory</vt:lpstr>
      <vt:lpstr>Different ways to compare equality</vt:lpstr>
      <vt:lpstr>Exercise</vt:lpstr>
      <vt:lpstr>Shallow copies</vt:lpstr>
      <vt:lpstr>Shallow copy</vt:lpstr>
      <vt:lpstr>Deep copies</vt:lpstr>
      <vt:lpstr>Deep copies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250</dc:title>
  <dc:creator>Andrew Luxton-Reilly</dc:creator>
  <cp:lastModifiedBy>Andrew Luxton-Reilly</cp:lastModifiedBy>
  <cp:revision>245</cp:revision>
  <cp:lastPrinted>2014-03-04T21:03:31Z</cp:lastPrinted>
  <dcterms:created xsi:type="dcterms:W3CDTF">2006-08-16T00:00:00Z</dcterms:created>
  <dcterms:modified xsi:type="dcterms:W3CDTF">2015-03-06T02:39:34Z</dcterms:modified>
</cp:coreProperties>
</file>