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347" r:id="rId4"/>
    <p:sldId id="348" r:id="rId5"/>
    <p:sldId id="349" r:id="rId6"/>
    <p:sldId id="350" r:id="rId7"/>
    <p:sldId id="351" r:id="rId8"/>
    <p:sldId id="352" r:id="rId9"/>
    <p:sldId id="327" r:id="rId10"/>
    <p:sldId id="328" r:id="rId11"/>
    <p:sldId id="342" r:id="rId12"/>
    <p:sldId id="324" r:id="rId13"/>
    <p:sldId id="325" r:id="rId14"/>
    <p:sldId id="338" r:id="rId15"/>
    <p:sldId id="334" r:id="rId16"/>
    <p:sldId id="339" r:id="rId17"/>
    <p:sldId id="329" r:id="rId18"/>
    <p:sldId id="340" r:id="rId19"/>
    <p:sldId id="323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516" autoAdjust="0"/>
  </p:normalViewPr>
  <p:slideViewPr>
    <p:cSldViewPr>
      <p:cViewPr varScale="1">
        <p:scale>
          <a:sx n="59" d="100"/>
          <a:sy n="59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BC93-25B9-444D-AB33-FB5BE5326080}" type="datetimeFigureOut">
              <a:rPr lang="en-NZ" smtClean="0"/>
              <a:t>5/03/2015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744B1-BB5A-4FFF-9FC1-D9657206DF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616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4E5E-F2C2-41BC-B8A0-92A3E475D9EC}" type="datetimeFigureOut">
              <a:rPr lang="en-NZ" smtClean="0"/>
              <a:t>5/03/2015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C43D3-C661-4244-84AB-C965DC249C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366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264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8F08870A-5A81-4865-A126-B6DAF7318D7F}" type="datetime1">
              <a:rPr lang="en-US" smtClean="0"/>
              <a:t>3/5/2015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D8BF-61F3-45B8-8A42-75B019C9EE01}" type="datetime1">
              <a:rPr lang="en-US" smtClean="0"/>
              <a:t>3/5/2015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025-2CB2-4A3F-B225-34420099ECE2}" type="datetime1">
              <a:rPr lang="en-US" smtClean="0"/>
              <a:t>3/5/2015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763000" y="6629400"/>
            <a:ext cx="4572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C5B13-A4D9-4298-8F5A-0289FC72CD6B}" type="datetime1">
              <a:rPr lang="en-US" smtClean="0"/>
              <a:t>3/5/2015</a:t>
            </a:fld>
            <a:endParaRPr lang="en-US"/>
          </a:p>
        </p:txBody>
      </p:sp>
      <p:sp>
        <p:nvSpPr>
          <p:cNvPr id="1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419600" y="6629400"/>
            <a:ext cx="42672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C0926D04-8706-4243-B209-CACF5E404725}" type="datetime1">
              <a:rPr lang="en-US" smtClean="0"/>
              <a:t>3/5/2015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CBCE-0590-45F6-8A90-B724DE322FE9}" type="datetime1">
              <a:rPr lang="en-US" smtClean="0"/>
              <a:t>3/5/2015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B7100-A984-45AB-8E80-29E5630908FD}" type="datetime1">
              <a:rPr lang="en-US" smtClean="0"/>
              <a:t>3/5/2015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C06F-7E01-4806-8D0E-1132CB5B1582}" type="datetime1">
              <a:rPr lang="en-US" smtClean="0"/>
              <a:t>3/5/2015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5F-B780-4EED-BE22-9C9B4606F71A}" type="datetime1">
              <a:rPr lang="en-US" smtClean="0"/>
              <a:t>3/5/2015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8046F-26A3-4BAC-B3A4-BF7034F48DDB}" type="datetime1">
              <a:rPr lang="en-US" smtClean="0"/>
              <a:t>3/5/2015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D399-AB7C-428D-9660-4AFB5FA5D663}" type="datetime1">
              <a:rPr lang="en-US" smtClean="0"/>
              <a:t>3/5/2015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610600" cy="5257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4770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A961CF-A71F-4089-907A-F94427A2CA25}" type="datetime1">
              <a:rPr lang="en-US" smtClean="0"/>
              <a:t>3/5/2015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0" y="6477000"/>
            <a:ext cx="41910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2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Lecture 03 – Sequences of data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5105400" cy="2133600"/>
          </a:xfrm>
        </p:spPr>
        <p:txBody>
          <a:bodyPr/>
          <a:lstStyle/>
          <a:p>
            <a:r>
              <a:rPr lang="en-NZ" dirty="0" smtClean="0"/>
              <a:t>COMPSCI 107</a:t>
            </a:r>
            <a:br>
              <a:rPr lang="en-NZ" dirty="0" smtClean="0"/>
            </a:br>
            <a:r>
              <a:rPr lang="en-NZ" dirty="0" smtClean="0"/>
              <a:t>Computer Science Fundamentals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94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Strings are a sequence of characters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r>
              <a:rPr lang="en-NZ" dirty="0" smtClean="0"/>
              <a:t>Strings also have a number of other functions that can be used</a:t>
            </a:r>
          </a:p>
          <a:p>
            <a:pPr lvl="1"/>
            <a:r>
              <a:rPr lang="en-NZ" dirty="0" smtClean="0"/>
              <a:t>split() is especially useful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Strings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52550" y="1817638"/>
            <a:ext cx="6477000" cy="258532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smtClean="0"/>
              <a:t>&gt;&gt;&gt; name </a:t>
            </a:r>
            <a:r>
              <a:rPr lang="en-NZ" dirty="0"/>
              <a:t>= 'Andrew'</a:t>
            </a:r>
          </a:p>
          <a:p>
            <a:r>
              <a:rPr lang="en-NZ" dirty="0" smtClean="0"/>
              <a:t>&gt;&gt;&gt; name[0</a:t>
            </a:r>
            <a:r>
              <a:rPr lang="en-NZ" dirty="0"/>
              <a:t>]</a:t>
            </a:r>
          </a:p>
          <a:p>
            <a:r>
              <a:rPr lang="en-NZ" dirty="0"/>
              <a:t>'A'</a:t>
            </a:r>
          </a:p>
          <a:p>
            <a:r>
              <a:rPr lang="en-NZ" dirty="0" smtClean="0"/>
              <a:t>&gt;&gt;&gt; 'd</a:t>
            </a:r>
            <a:r>
              <a:rPr lang="en-NZ" dirty="0"/>
              <a:t>' in name</a:t>
            </a:r>
          </a:p>
          <a:p>
            <a:r>
              <a:rPr lang="en-NZ" dirty="0"/>
              <a:t>True</a:t>
            </a:r>
          </a:p>
          <a:p>
            <a:r>
              <a:rPr lang="en-NZ" dirty="0" smtClean="0"/>
              <a:t>&gt;&gt;&gt; </a:t>
            </a:r>
            <a:r>
              <a:rPr lang="en-NZ" dirty="0" err="1" smtClean="0"/>
              <a:t>len</a:t>
            </a:r>
            <a:r>
              <a:rPr lang="en-NZ" dirty="0" smtClean="0"/>
              <a:t>(name</a:t>
            </a:r>
            <a:r>
              <a:rPr lang="en-NZ" dirty="0"/>
              <a:t>)</a:t>
            </a:r>
          </a:p>
          <a:p>
            <a:r>
              <a:rPr lang="en-NZ" dirty="0"/>
              <a:t>6</a:t>
            </a:r>
          </a:p>
          <a:p>
            <a:r>
              <a:rPr lang="en-NZ" dirty="0" smtClean="0"/>
              <a:t>&gt;&gt;&gt; name </a:t>
            </a:r>
            <a:r>
              <a:rPr lang="en-NZ" dirty="0"/>
              <a:t>+ ' ' + 'Luxton-Reilly'</a:t>
            </a:r>
          </a:p>
          <a:p>
            <a:r>
              <a:rPr lang="en-NZ" dirty="0"/>
              <a:t>'Andrew Luxton-Reilly'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0338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Write a function that determines whether a given string of text contains a vowel or not.  The function should return True if the text contains a vowel.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9094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Lists are a built-in type in Python</a:t>
            </a:r>
          </a:p>
          <a:p>
            <a:pPr lvl="1"/>
            <a:r>
              <a:rPr lang="en-NZ" dirty="0" smtClean="0"/>
              <a:t>Use square brackets to signify a list</a:t>
            </a:r>
          </a:p>
          <a:p>
            <a:pPr lvl="1"/>
            <a:r>
              <a:rPr lang="en-NZ" dirty="0" smtClean="0"/>
              <a:t>Lists can contain any type of data, or any mixture of data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Lists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52550" y="2362200"/>
            <a:ext cx="6477000" cy="23083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&gt;&gt;&gt; [1, 2, 3]</a:t>
            </a:r>
          </a:p>
          <a:p>
            <a:r>
              <a:rPr lang="en-US" dirty="0" smtClean="0"/>
              <a:t>[1, 2, 3]</a:t>
            </a:r>
          </a:p>
          <a:p>
            <a:endParaRPr lang="en-US" dirty="0" smtClean="0"/>
          </a:p>
          <a:p>
            <a:r>
              <a:rPr lang="en-US" dirty="0" smtClean="0"/>
              <a:t>&gt;&gt;&gt; </a:t>
            </a:r>
            <a:r>
              <a:rPr lang="en-NZ" dirty="0"/>
              <a:t>['Hello', 'Is', 'there', 'anybody', 'out', 'there</a:t>
            </a:r>
            <a:r>
              <a:rPr lang="en-NZ" dirty="0" smtClean="0"/>
              <a:t>?']</a:t>
            </a:r>
          </a:p>
          <a:p>
            <a:r>
              <a:rPr lang="en-NZ" dirty="0"/>
              <a:t>['Hello', 'Is', 'there', 'anybody', 'out', 'there</a:t>
            </a:r>
            <a:r>
              <a:rPr lang="en-NZ" dirty="0" smtClean="0"/>
              <a:t>?']</a:t>
            </a:r>
          </a:p>
          <a:p>
            <a:endParaRPr lang="en-NZ" dirty="0" smtClean="0"/>
          </a:p>
          <a:p>
            <a:r>
              <a:rPr lang="en-NZ" dirty="0" smtClean="0"/>
              <a:t>&gt;&gt;&gt; [1, 5.899, 'Hello']</a:t>
            </a:r>
          </a:p>
          <a:p>
            <a:r>
              <a:rPr lang="en-NZ" dirty="0"/>
              <a:t>[1, 5.899, 'Hello</a:t>
            </a:r>
            <a:r>
              <a:rPr lang="en-NZ" dirty="0" smtClean="0"/>
              <a:t>']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2000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Numerous list functions are supported</a:t>
            </a:r>
          </a:p>
          <a:p>
            <a:pPr lvl="1"/>
            <a:r>
              <a:rPr lang="en-NZ" dirty="0" smtClean="0"/>
              <a:t>Use help(list) to find out the functions</a:t>
            </a:r>
          </a:p>
          <a:p>
            <a:pPr lvl="1"/>
            <a:r>
              <a:rPr lang="en-NZ" dirty="0" smtClean="0"/>
              <a:t>Use Python.org to find out more</a:t>
            </a:r>
          </a:p>
          <a:p>
            <a:endParaRPr lang="en-NZ" dirty="0" smtClean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List functions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59807" y="2590800"/>
            <a:ext cx="6477000" cy="31393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&gt;&gt;&gt; x = [1, 2, 3]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len</a:t>
            </a:r>
            <a:r>
              <a:rPr lang="en-US" dirty="0" smtClean="0"/>
              <a:t>(x)</a:t>
            </a:r>
          </a:p>
          <a:p>
            <a:r>
              <a:rPr lang="en-US" dirty="0" smtClean="0"/>
              <a:t>3</a:t>
            </a:r>
          </a:p>
          <a:p>
            <a:r>
              <a:rPr lang="en-US" dirty="0" smtClean="0"/>
              <a:t>&gt;&gt;&gt; x + [4]</a:t>
            </a:r>
          </a:p>
          <a:p>
            <a:r>
              <a:rPr lang="en-US" dirty="0" smtClean="0"/>
              <a:t>[1, 2, 3, 4]</a:t>
            </a:r>
          </a:p>
          <a:p>
            <a:r>
              <a:rPr lang="en-US" dirty="0" smtClean="0"/>
              <a:t>&gt;&gt;&gt; x += [5]</a:t>
            </a:r>
          </a:p>
          <a:p>
            <a:r>
              <a:rPr lang="en-US" dirty="0" smtClean="0"/>
              <a:t>[1, 2, 3, 5]</a:t>
            </a:r>
          </a:p>
          <a:p>
            <a:r>
              <a:rPr lang="en-US" dirty="0" smtClean="0"/>
              <a:t>&gt;&gt;&gt; 3 in x</a:t>
            </a:r>
          </a:p>
          <a:p>
            <a:r>
              <a:rPr lang="en-US" dirty="0" smtClean="0"/>
              <a:t>True</a:t>
            </a:r>
          </a:p>
          <a:p>
            <a:r>
              <a:rPr lang="en-US" dirty="0" smtClean="0"/>
              <a:t>&gt;&gt;&gt; x[0]</a:t>
            </a:r>
          </a:p>
          <a:p>
            <a:r>
              <a:rPr lang="en-US" dirty="0"/>
              <a:t>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3415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Write a function that sums the elements of a list that contains numbers.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r>
              <a:rPr lang="en-NZ" dirty="0" smtClean="0"/>
              <a:t>Write a function that accepts a list and returns a new list with the same contents, but in reverse order.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0348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 piece of a sequence can be obtained using the following syntax</a:t>
            </a:r>
          </a:p>
          <a:p>
            <a:pPr lvl="1"/>
            <a:r>
              <a:rPr lang="en-NZ" dirty="0" err="1" smtClean="0"/>
              <a:t>sequence_name</a:t>
            </a:r>
            <a:r>
              <a:rPr lang="en-NZ" dirty="0" smtClean="0"/>
              <a:t>[</a:t>
            </a:r>
            <a:r>
              <a:rPr lang="en-NZ" dirty="0" err="1" smtClean="0"/>
              <a:t>x:y</a:t>
            </a:r>
            <a:r>
              <a:rPr lang="en-NZ" dirty="0" smtClean="0"/>
              <a:t>]</a:t>
            </a:r>
          </a:p>
          <a:p>
            <a:pPr lvl="1"/>
            <a:r>
              <a:rPr lang="en-NZ" dirty="0" smtClean="0"/>
              <a:t>where x is the index of the first element and y is the index after the last element</a:t>
            </a:r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marL="228600" lvl="1" indent="0">
              <a:buNone/>
            </a:pP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Slices of sequences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52550" y="2362200"/>
            <a:ext cx="6477000" cy="2031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smtClean="0"/>
              <a:t>&gt;&gt;&gt; name </a:t>
            </a:r>
            <a:r>
              <a:rPr lang="en-NZ" dirty="0"/>
              <a:t>= 'Andrew'</a:t>
            </a:r>
          </a:p>
          <a:p>
            <a:r>
              <a:rPr lang="en-NZ" dirty="0" smtClean="0"/>
              <a:t>&gt;&gt;&gt; name[0:0]</a:t>
            </a:r>
          </a:p>
          <a:p>
            <a:r>
              <a:rPr lang="en-NZ" dirty="0" smtClean="0"/>
              <a:t>''</a:t>
            </a:r>
          </a:p>
          <a:p>
            <a:r>
              <a:rPr lang="en-NZ" dirty="0" smtClean="0"/>
              <a:t>&gt;&gt;&gt; name[0:1]</a:t>
            </a:r>
          </a:p>
          <a:p>
            <a:r>
              <a:rPr lang="en-NZ" dirty="0" smtClean="0"/>
              <a:t>'A'</a:t>
            </a:r>
          </a:p>
          <a:p>
            <a:r>
              <a:rPr lang="en-NZ" dirty="0" smtClean="0"/>
              <a:t>&gt;&gt;&gt; name[1:4]</a:t>
            </a:r>
          </a:p>
          <a:p>
            <a:r>
              <a:rPr lang="en-NZ" dirty="0" smtClean="0"/>
              <a:t>'</a:t>
            </a:r>
            <a:r>
              <a:rPr lang="en-NZ" dirty="0" err="1" smtClean="0"/>
              <a:t>ndr</a:t>
            </a:r>
            <a:r>
              <a:rPr lang="en-NZ" dirty="0"/>
              <a:t>'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2650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NZ" dirty="0"/>
              <a:t>Actually, the syntax allows for a third value, used to define the step size between elements included in the slice.  </a:t>
            </a:r>
            <a:r>
              <a:rPr lang="en-NZ" dirty="0" smtClean="0"/>
              <a:t>If a value if omitted, it defaults to [start:end:1]</a:t>
            </a:r>
          </a:p>
          <a:p>
            <a:pPr marL="182880" lvl="1"/>
            <a:endParaRPr lang="en-NZ" dirty="0"/>
          </a:p>
          <a:p>
            <a:pPr marL="182880" lvl="1"/>
            <a:endParaRPr lang="en-NZ" dirty="0" smtClean="0"/>
          </a:p>
          <a:p>
            <a:pPr marL="182880" lvl="1"/>
            <a:endParaRPr lang="en-NZ" dirty="0"/>
          </a:p>
          <a:p>
            <a:pPr marL="182880" lvl="1"/>
            <a:endParaRPr lang="en-NZ" dirty="0" smtClean="0"/>
          </a:p>
          <a:p>
            <a:pPr marL="182880" lvl="1"/>
            <a:endParaRPr lang="en-NZ" dirty="0"/>
          </a:p>
          <a:p>
            <a:pPr marL="182880" lvl="1"/>
            <a:endParaRPr lang="en-NZ" dirty="0" smtClean="0"/>
          </a:p>
          <a:p>
            <a:pPr marL="182880" lvl="1"/>
            <a:r>
              <a:rPr lang="en-NZ" dirty="0" smtClean="0"/>
              <a:t>If </a:t>
            </a:r>
            <a:r>
              <a:rPr lang="en-NZ" dirty="0"/>
              <a:t>the step size is negative, it starts at the </a:t>
            </a:r>
            <a:r>
              <a:rPr lang="en-NZ" dirty="0" smtClean="0"/>
              <a:t>end and steps backward towards the start.</a:t>
            </a:r>
            <a:endParaRPr lang="en-NZ" dirty="0"/>
          </a:p>
          <a:p>
            <a:pPr marL="182880" lvl="1"/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Slice step value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34407" y="1981200"/>
            <a:ext cx="64770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smtClean="0"/>
              <a:t>&gt;&gt;&gt; name </a:t>
            </a:r>
            <a:r>
              <a:rPr lang="en-NZ" dirty="0"/>
              <a:t>= 'Andrew'</a:t>
            </a:r>
          </a:p>
          <a:p>
            <a:r>
              <a:rPr lang="en-NZ" dirty="0" smtClean="0"/>
              <a:t>&gt;&gt;&gt; name[:4:2]</a:t>
            </a:r>
          </a:p>
          <a:p>
            <a:r>
              <a:rPr lang="en-NZ" dirty="0" smtClean="0"/>
              <a:t>'ad'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4407" y="4191000"/>
            <a:ext cx="64770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smtClean="0"/>
              <a:t>&gt;&gt;&gt; name </a:t>
            </a:r>
            <a:r>
              <a:rPr lang="en-NZ" dirty="0"/>
              <a:t>= 'Andrew'</a:t>
            </a:r>
          </a:p>
          <a:p>
            <a:r>
              <a:rPr lang="en-NZ" dirty="0" smtClean="0"/>
              <a:t>&gt;&gt;&gt; name[::-1]</a:t>
            </a:r>
          </a:p>
          <a:p>
            <a:r>
              <a:rPr lang="en-NZ" dirty="0" smtClean="0"/>
              <a:t>'</a:t>
            </a:r>
            <a:r>
              <a:rPr lang="en-NZ" dirty="0" err="1" smtClean="0"/>
              <a:t>werdnA</a:t>
            </a:r>
            <a:r>
              <a:rPr lang="en-NZ" dirty="0" smtClean="0"/>
              <a:t>'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4553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Used to iterate through a sequence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For loops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09800"/>
            <a:ext cx="45720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NZ" dirty="0"/>
              <a:t>numbers = [2, 3, 5, 7, 11]</a:t>
            </a:r>
          </a:p>
          <a:p>
            <a:r>
              <a:rPr lang="en-NZ" dirty="0"/>
              <a:t>for i in numbers:</a:t>
            </a:r>
          </a:p>
          <a:p>
            <a:r>
              <a:rPr lang="en-NZ" dirty="0"/>
              <a:t>    print(i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2286000" y="3429000"/>
            <a:ext cx="45720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NZ" dirty="0"/>
              <a:t>name = "Andrew"</a:t>
            </a:r>
          </a:p>
          <a:p>
            <a:r>
              <a:rPr lang="en-NZ" dirty="0"/>
              <a:t>for c in name:</a:t>
            </a:r>
          </a:p>
          <a:p>
            <a:r>
              <a:rPr lang="en-NZ" dirty="0"/>
              <a:t>    print(c</a:t>
            </a:r>
            <a:r>
              <a:rPr lang="en-NZ" dirty="0" smtClean="0"/>
              <a:t>)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5684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Write a function that returns a list containing the squares of all the values between 1 and n (inclusive).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r>
              <a:rPr lang="en-NZ" dirty="0"/>
              <a:t>Write a function that counts the number of vowels in a given string.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690336"/>
            <a:ext cx="45720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NZ" dirty="0" smtClean="0"/>
              <a:t>&gt;&gt;&gt; squares(5)</a:t>
            </a:r>
          </a:p>
          <a:p>
            <a:r>
              <a:rPr lang="en-NZ" dirty="0" smtClean="0"/>
              <a:t>[1, 4, 9, 16, 25]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1761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Functions are designed to perform a well-defined task.</a:t>
            </a:r>
            <a:endParaRPr lang="en-NZ" dirty="0" smtClean="0"/>
          </a:p>
          <a:p>
            <a:pPr lvl="1"/>
            <a:r>
              <a:rPr lang="en-NZ" dirty="0" smtClean="0"/>
              <a:t>Functions can be defined with parameters to generalise a task</a:t>
            </a:r>
          </a:p>
          <a:p>
            <a:pPr lvl="1"/>
            <a:r>
              <a:rPr lang="en-NZ" dirty="0" smtClean="0"/>
              <a:t>Functions always return a value, the default return value is None</a:t>
            </a:r>
          </a:p>
          <a:p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r>
              <a:rPr lang="en-NZ" dirty="0" smtClean="0"/>
              <a:t>Sequences consist of data that is organised and indexed as a sequence of values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609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At the end of this lecture, </a:t>
            </a:r>
            <a:r>
              <a:rPr lang="en-NZ" dirty="0" smtClean="0"/>
              <a:t>students should be able to:</a:t>
            </a:r>
          </a:p>
          <a:p>
            <a:pPr lvl="1"/>
            <a:r>
              <a:rPr lang="en-NZ" dirty="0" smtClean="0"/>
              <a:t>Define and use functions</a:t>
            </a:r>
          </a:p>
          <a:p>
            <a:pPr lvl="1"/>
            <a:r>
              <a:rPr lang="en-NZ" dirty="0" smtClean="0"/>
              <a:t>Import functions from modules</a:t>
            </a:r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r>
              <a:rPr lang="en-NZ" dirty="0" smtClean="0"/>
              <a:t>Example code:</a:t>
            </a:r>
          </a:p>
          <a:p>
            <a:pPr lvl="1"/>
            <a:r>
              <a:rPr lang="en-NZ" dirty="0" smtClean="0"/>
              <a:t>Perform calculations on the elements of a list</a:t>
            </a:r>
          </a:p>
          <a:p>
            <a:pPr lvl="1"/>
            <a:r>
              <a:rPr lang="en-NZ" dirty="0" smtClean="0"/>
              <a:t>Determine if a number is prime or not</a:t>
            </a:r>
          </a:p>
          <a:p>
            <a:pPr lvl="1"/>
            <a:r>
              <a:rPr lang="en-NZ" dirty="0" smtClean="0"/>
              <a:t>Convert a mark from a percentage into a letter grade</a:t>
            </a:r>
          </a:p>
          <a:p>
            <a:pPr lvl="2"/>
            <a:endParaRPr lang="en-NZ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outcomes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7000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Used </a:t>
            </a:r>
            <a:r>
              <a:rPr lang="en-NZ" dirty="0"/>
              <a:t>to generate integer numbers within a range of values</a:t>
            </a:r>
          </a:p>
          <a:p>
            <a:pPr lvl="1"/>
            <a:r>
              <a:rPr lang="en-NZ" dirty="0" smtClean="0"/>
              <a:t>Includes the start value, but excludes the stop value</a:t>
            </a:r>
          </a:p>
          <a:p>
            <a:pPr lvl="1"/>
            <a:endParaRPr lang="en-NZ" dirty="0" smtClean="0"/>
          </a:p>
          <a:p>
            <a:r>
              <a:rPr lang="en-NZ" dirty="0"/>
              <a:t>range(stop</a:t>
            </a:r>
            <a:r>
              <a:rPr lang="en-NZ" dirty="0" smtClean="0"/>
              <a:t>)</a:t>
            </a:r>
          </a:p>
          <a:p>
            <a:pPr lvl="1"/>
            <a:r>
              <a:rPr lang="en-NZ" dirty="0" smtClean="0"/>
              <a:t>range of values from 0 to stop value</a:t>
            </a:r>
          </a:p>
          <a:p>
            <a:pPr lvl="1"/>
            <a:endParaRPr lang="en-NZ" dirty="0" smtClean="0"/>
          </a:p>
          <a:p>
            <a:r>
              <a:rPr lang="en-NZ" dirty="0"/>
              <a:t>range(start, </a:t>
            </a:r>
            <a:r>
              <a:rPr lang="en-NZ" dirty="0" smtClean="0"/>
              <a:t>stop)</a:t>
            </a:r>
            <a:endParaRPr lang="en-NZ" dirty="0"/>
          </a:p>
          <a:p>
            <a:pPr lvl="1"/>
            <a:r>
              <a:rPr lang="en-NZ" dirty="0"/>
              <a:t>range of values from </a:t>
            </a:r>
            <a:r>
              <a:rPr lang="en-NZ" dirty="0" smtClean="0"/>
              <a:t>start </a:t>
            </a:r>
            <a:r>
              <a:rPr lang="en-NZ" dirty="0"/>
              <a:t>to stop </a:t>
            </a:r>
            <a:r>
              <a:rPr lang="en-NZ" dirty="0" smtClean="0"/>
              <a:t>value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range(start</a:t>
            </a:r>
            <a:r>
              <a:rPr lang="en-NZ" dirty="0"/>
              <a:t>, </a:t>
            </a:r>
            <a:r>
              <a:rPr lang="en-NZ" dirty="0" smtClean="0"/>
              <a:t>stop, step)</a:t>
            </a:r>
          </a:p>
          <a:p>
            <a:pPr marL="365760" lvl="2"/>
            <a:r>
              <a:rPr lang="en-NZ" dirty="0"/>
              <a:t>range of values from start to stop </a:t>
            </a:r>
            <a:r>
              <a:rPr lang="en-NZ" dirty="0" smtClean="0"/>
              <a:t>value, increasing by step each time</a:t>
            </a:r>
            <a:endParaRPr lang="en-NZ" dirty="0"/>
          </a:p>
          <a:p>
            <a:endParaRPr lang="en-NZ" dirty="0"/>
          </a:p>
          <a:p>
            <a:pPr marL="228600" lvl="1" indent="0">
              <a:buNone/>
            </a:pPr>
            <a:endParaRPr lang="en-NZ" dirty="0" smtClean="0"/>
          </a:p>
          <a:p>
            <a:pPr lvl="1"/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Range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705600" y="2342827"/>
            <a:ext cx="148138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smtClean="0"/>
              <a:t>range(10)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5289911"/>
            <a:ext cx="17526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smtClean="0"/>
              <a:t>range(4, 10, 2)</a:t>
            </a:r>
          </a:p>
        </p:txBody>
      </p:sp>
      <p:sp>
        <p:nvSpPr>
          <p:cNvPr id="8" name="Rectangle 7"/>
          <p:cNvSpPr/>
          <p:nvPr/>
        </p:nvSpPr>
        <p:spPr>
          <a:xfrm>
            <a:off x="6705600" y="2831068"/>
            <a:ext cx="148138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NZ" dirty="0" smtClean="0"/>
              <a:t>0 1 2 3 … 8 9</a:t>
            </a:r>
          </a:p>
        </p:txBody>
      </p:sp>
      <p:sp>
        <p:nvSpPr>
          <p:cNvPr id="9" name="Rectangle 8"/>
          <p:cNvSpPr/>
          <p:nvPr/>
        </p:nvSpPr>
        <p:spPr>
          <a:xfrm>
            <a:off x="6705600" y="3373464"/>
            <a:ext cx="148138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smtClean="0"/>
              <a:t>range(3, 8)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05600" y="3861705"/>
            <a:ext cx="148138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NZ" dirty="0" smtClean="0"/>
              <a:t>3 4 5 6 7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164" y="5802713"/>
            <a:ext cx="17526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smtClean="0"/>
              <a:t>range(10, 4, -2)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43200" y="5289911"/>
            <a:ext cx="148138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NZ" dirty="0" smtClean="0"/>
              <a:t>4 6 8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43200" y="5802713"/>
            <a:ext cx="148138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NZ" dirty="0" smtClean="0"/>
              <a:t>10 8 6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7995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 function is a sequence of instructions designed to perform a task, and is packaged as a unit.  </a:t>
            </a:r>
          </a:p>
          <a:p>
            <a:pPr lvl="1"/>
            <a:r>
              <a:rPr lang="en-NZ" dirty="0" smtClean="0"/>
              <a:t>Functions have a name</a:t>
            </a:r>
          </a:p>
          <a:p>
            <a:pPr lvl="1"/>
            <a:r>
              <a:rPr lang="en-NZ" dirty="0" smtClean="0"/>
              <a:t>Functions accept arguments</a:t>
            </a:r>
          </a:p>
          <a:p>
            <a:pPr lvl="1"/>
            <a:r>
              <a:rPr lang="en-NZ" dirty="0" smtClean="0"/>
              <a:t>Functions return values</a:t>
            </a:r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r>
              <a:rPr lang="en-NZ" dirty="0" smtClean="0"/>
              <a:t>Syntax </a:t>
            </a:r>
          </a:p>
          <a:p>
            <a:pPr lvl="1"/>
            <a:r>
              <a:rPr lang="en-NZ" dirty="0" smtClean="0"/>
              <a:t>Indentation rather than braces are used to signify blocks of code</a:t>
            </a:r>
          </a:p>
          <a:p>
            <a:pPr lvl="1"/>
            <a:r>
              <a:rPr lang="en-NZ" dirty="0" smtClean="0"/>
              <a:t>Variables  defined within the </a:t>
            </a:r>
            <a:r>
              <a:rPr lang="en-NZ" i="1" dirty="0" smtClean="0"/>
              <a:t>scope</a:t>
            </a:r>
            <a:r>
              <a:rPr lang="en-NZ" dirty="0" smtClean="0"/>
              <a:t> of a function are not available outside the function</a:t>
            </a:r>
          </a:p>
          <a:p>
            <a:pPr lvl="1"/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Functions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28800" y="3195935"/>
            <a:ext cx="45720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NZ" b="1" dirty="0" err="1"/>
              <a:t>def</a:t>
            </a:r>
            <a:r>
              <a:rPr lang="en-NZ" dirty="0"/>
              <a:t> </a:t>
            </a:r>
            <a:r>
              <a:rPr lang="en-NZ" dirty="0" err="1"/>
              <a:t>rectangle_area</a:t>
            </a:r>
            <a:r>
              <a:rPr lang="en-NZ" dirty="0"/>
              <a:t>(width, height):</a:t>
            </a:r>
          </a:p>
          <a:p>
            <a:r>
              <a:rPr lang="en-NZ" dirty="0"/>
              <a:t>    </a:t>
            </a:r>
            <a:r>
              <a:rPr lang="en-NZ" b="1" dirty="0"/>
              <a:t>return</a:t>
            </a:r>
            <a:r>
              <a:rPr lang="en-NZ" dirty="0"/>
              <a:t> width * height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154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Write a function called </a:t>
            </a:r>
            <a:r>
              <a:rPr lang="en-NZ" dirty="0" err="1" smtClean="0"/>
              <a:t>triangle_area</a:t>
            </a:r>
            <a:r>
              <a:rPr lang="en-NZ" dirty="0" smtClean="0"/>
              <a:t> that calculates the area of a triangle given the base and height values</a:t>
            </a:r>
          </a:p>
          <a:p>
            <a:pPr lvl="1"/>
            <a:r>
              <a:rPr lang="en-US" dirty="0"/>
              <a:t>area = </a:t>
            </a:r>
            <a:r>
              <a:rPr lang="en-NZ" dirty="0" smtClean="0"/>
              <a:t>½ base * height</a:t>
            </a:r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/>
          </a:p>
          <a:p>
            <a:r>
              <a:rPr lang="en-NZ" dirty="0" smtClean="0"/>
              <a:t>Write a function that asks the user for the times tables to print, then prints out the times tables from 1 to 10 (inclusive)</a:t>
            </a:r>
            <a:endParaRPr lang="en-NZ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09441" y="4209871"/>
            <a:ext cx="3048000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Enter the times tables: </a:t>
            </a:r>
            <a:r>
              <a:rPr lang="en-US" b="1" dirty="0" smtClean="0"/>
              <a:t>4</a:t>
            </a:r>
          </a:p>
          <a:p>
            <a:r>
              <a:rPr lang="en-US" dirty="0" smtClean="0"/>
              <a:t>4 x 1 = 4</a:t>
            </a:r>
          </a:p>
          <a:p>
            <a:r>
              <a:rPr lang="en-US" dirty="0" smtClean="0"/>
              <a:t>4 x 2 = 8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4 x 10 = 40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9441" y="2209800"/>
            <a:ext cx="30480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&gt;&gt;&gt; a = </a:t>
            </a:r>
            <a:r>
              <a:rPr lang="en-US" dirty="0" err="1" smtClean="0"/>
              <a:t>triangle_area</a:t>
            </a:r>
            <a:r>
              <a:rPr lang="en-US" dirty="0" smtClean="0"/>
              <a:t>(10, 20)</a:t>
            </a:r>
          </a:p>
          <a:p>
            <a:r>
              <a:rPr lang="en-US" dirty="0" smtClean="0"/>
              <a:t>&gt;&gt;&gt; print(a)</a:t>
            </a:r>
          </a:p>
          <a:p>
            <a:r>
              <a:rPr lang="en-US" dirty="0" smtClean="0"/>
              <a:t>100.0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763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Determine if a number is prime or not</a:t>
            </a:r>
          </a:p>
          <a:p>
            <a:pPr lvl="1"/>
            <a:r>
              <a:rPr lang="en-NZ" dirty="0" smtClean="0"/>
              <a:t>A number less than 2 is not prime</a:t>
            </a:r>
          </a:p>
          <a:p>
            <a:pPr lvl="1"/>
            <a:r>
              <a:rPr lang="en-NZ" dirty="0" smtClean="0"/>
              <a:t>A number equal or greater than 2 is prime if it is not divisible by any other number except itself and 1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Example: Prime numbers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971800"/>
            <a:ext cx="4572000" cy="2031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NZ" b="1" dirty="0" err="1"/>
              <a:t>def</a:t>
            </a:r>
            <a:r>
              <a:rPr lang="en-NZ" dirty="0"/>
              <a:t> </a:t>
            </a:r>
            <a:r>
              <a:rPr lang="en-NZ" dirty="0" err="1"/>
              <a:t>is_prime</a:t>
            </a:r>
            <a:r>
              <a:rPr lang="en-NZ" dirty="0"/>
              <a:t>(n):</a:t>
            </a:r>
          </a:p>
          <a:p>
            <a:r>
              <a:rPr lang="en-NZ" dirty="0"/>
              <a:t>    </a:t>
            </a:r>
            <a:r>
              <a:rPr lang="en-NZ" b="1" dirty="0"/>
              <a:t>if</a:t>
            </a:r>
            <a:r>
              <a:rPr lang="en-NZ" dirty="0"/>
              <a:t> n &lt; 2:</a:t>
            </a:r>
          </a:p>
          <a:p>
            <a:r>
              <a:rPr lang="en-NZ" dirty="0"/>
              <a:t>        </a:t>
            </a:r>
            <a:r>
              <a:rPr lang="en-NZ" b="1" dirty="0"/>
              <a:t>return</a:t>
            </a:r>
            <a:r>
              <a:rPr lang="en-NZ" dirty="0"/>
              <a:t> </a:t>
            </a:r>
            <a:r>
              <a:rPr lang="en-NZ" b="1" dirty="0"/>
              <a:t>False</a:t>
            </a:r>
          </a:p>
          <a:p>
            <a:r>
              <a:rPr lang="en-NZ" dirty="0"/>
              <a:t>    </a:t>
            </a:r>
            <a:r>
              <a:rPr lang="en-NZ" b="1" dirty="0"/>
              <a:t>for</a:t>
            </a:r>
            <a:r>
              <a:rPr lang="en-NZ" dirty="0"/>
              <a:t> i </a:t>
            </a:r>
            <a:r>
              <a:rPr lang="en-NZ" b="1" dirty="0"/>
              <a:t>in</a:t>
            </a:r>
            <a:r>
              <a:rPr lang="en-NZ" dirty="0"/>
              <a:t> range(2, n):</a:t>
            </a:r>
          </a:p>
          <a:p>
            <a:r>
              <a:rPr lang="en-NZ" dirty="0"/>
              <a:t>        </a:t>
            </a:r>
            <a:r>
              <a:rPr lang="en-NZ" b="1" dirty="0"/>
              <a:t>if</a:t>
            </a:r>
            <a:r>
              <a:rPr lang="en-NZ" dirty="0"/>
              <a:t> n % i == 0:</a:t>
            </a:r>
          </a:p>
          <a:p>
            <a:r>
              <a:rPr lang="en-NZ" dirty="0"/>
              <a:t>            </a:t>
            </a:r>
            <a:r>
              <a:rPr lang="en-NZ" b="1" dirty="0"/>
              <a:t>return</a:t>
            </a:r>
            <a:r>
              <a:rPr lang="en-NZ" dirty="0"/>
              <a:t> </a:t>
            </a:r>
            <a:r>
              <a:rPr lang="en-NZ" b="1" dirty="0"/>
              <a:t>False</a:t>
            </a:r>
          </a:p>
          <a:p>
            <a:r>
              <a:rPr lang="en-NZ" dirty="0"/>
              <a:t>    </a:t>
            </a:r>
            <a:r>
              <a:rPr lang="en-NZ" b="1" dirty="0"/>
              <a:t>return</a:t>
            </a:r>
            <a:r>
              <a:rPr lang="en-NZ" dirty="0"/>
              <a:t> </a:t>
            </a:r>
            <a:r>
              <a:rPr lang="en-NZ" b="1" dirty="0"/>
              <a:t>True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135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is stored in modules</a:t>
            </a:r>
          </a:p>
          <a:p>
            <a:pPr lvl="1"/>
            <a:r>
              <a:rPr lang="en-US" dirty="0" smtClean="0"/>
              <a:t>We want to reuse code as much as possible</a:t>
            </a:r>
          </a:p>
          <a:p>
            <a:pPr lvl="1"/>
            <a:r>
              <a:rPr lang="en-US" dirty="0" smtClean="0"/>
              <a:t>Build up libraries of code</a:t>
            </a:r>
          </a:p>
          <a:p>
            <a:pPr lvl="1"/>
            <a:r>
              <a:rPr lang="en-US" dirty="0" smtClean="0"/>
              <a:t>Importing a module allows you to access code in that module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Python.org</a:t>
            </a:r>
            <a:r>
              <a:rPr lang="en-US" dirty="0" smtClean="0"/>
              <a:t> has a list of all the modules and functions provided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modules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71600" y="3048000"/>
            <a:ext cx="6477000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&gt;&gt;&gt; import math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math.pi</a:t>
            </a:r>
            <a:endParaRPr lang="en-US" dirty="0" smtClean="0"/>
          </a:p>
          <a:p>
            <a:r>
              <a:rPr lang="en-US" dirty="0" smtClean="0"/>
              <a:t>3.141592653589793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math.sqrt</a:t>
            </a:r>
            <a:r>
              <a:rPr lang="en-US" dirty="0" smtClean="0"/>
              <a:t>(4)</a:t>
            </a:r>
          </a:p>
          <a:p>
            <a:r>
              <a:rPr lang="en-US" dirty="0" smtClean="0"/>
              <a:t>2.0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60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Python provides a wide range of built-in functions, including</a:t>
            </a:r>
          </a:p>
          <a:p>
            <a:pPr lvl="1"/>
            <a:r>
              <a:rPr lang="en-NZ" dirty="0" smtClean="0"/>
              <a:t>round(value [, number of decimal places])</a:t>
            </a:r>
          </a:p>
          <a:p>
            <a:pPr lvl="1"/>
            <a:r>
              <a:rPr lang="en-NZ" dirty="0" smtClean="0"/>
              <a:t>max(value, value [, value …])</a:t>
            </a:r>
          </a:p>
          <a:p>
            <a:pPr lvl="1"/>
            <a:r>
              <a:rPr lang="en-NZ" dirty="0" smtClean="0"/>
              <a:t>min(value</a:t>
            </a:r>
            <a:r>
              <a:rPr lang="en-NZ" dirty="0"/>
              <a:t>, value [, value …])</a:t>
            </a:r>
          </a:p>
          <a:p>
            <a:pPr lvl="1"/>
            <a:r>
              <a:rPr lang="en-NZ" dirty="0" smtClean="0"/>
              <a:t>float(value)</a:t>
            </a:r>
          </a:p>
          <a:p>
            <a:pPr lvl="1"/>
            <a:r>
              <a:rPr lang="en-NZ" dirty="0" err="1" smtClean="0"/>
              <a:t>int</a:t>
            </a:r>
            <a:r>
              <a:rPr lang="en-NZ" dirty="0" smtClean="0"/>
              <a:t>(value)</a:t>
            </a:r>
          </a:p>
          <a:p>
            <a:pPr lvl="1"/>
            <a:r>
              <a:rPr lang="en-NZ" dirty="0" err="1" smtClean="0"/>
              <a:t>str</a:t>
            </a:r>
            <a:r>
              <a:rPr lang="en-NZ" dirty="0" smtClean="0"/>
              <a:t>(value)</a:t>
            </a:r>
          </a:p>
          <a:p>
            <a:pPr lvl="1"/>
            <a:r>
              <a:rPr lang="en-NZ" dirty="0" smtClean="0"/>
              <a:t>type(value)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Built-in functions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139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Sequences allow you to store </a:t>
            </a:r>
            <a:r>
              <a:rPr lang="en-NZ" dirty="0" smtClean="0"/>
              <a:t>values </a:t>
            </a:r>
            <a:r>
              <a:rPr lang="en-NZ" dirty="0"/>
              <a:t>in an </a:t>
            </a:r>
            <a:r>
              <a:rPr lang="en-NZ" dirty="0" smtClean="0"/>
              <a:t>organized fashion</a:t>
            </a:r>
            <a:r>
              <a:rPr lang="en-NZ" dirty="0"/>
              <a:t>. </a:t>
            </a:r>
            <a:endParaRPr lang="en-NZ" dirty="0" smtClean="0"/>
          </a:p>
          <a:p>
            <a:pPr lvl="1"/>
            <a:r>
              <a:rPr lang="en-NZ" dirty="0" smtClean="0"/>
              <a:t>strings</a:t>
            </a:r>
            <a:r>
              <a:rPr lang="en-NZ" dirty="0"/>
              <a:t>, lists, </a:t>
            </a:r>
            <a:r>
              <a:rPr lang="en-NZ" dirty="0" smtClean="0"/>
              <a:t>tuples</a:t>
            </a:r>
          </a:p>
          <a:p>
            <a:pPr lvl="1"/>
            <a:r>
              <a:rPr lang="en-NZ" dirty="0" smtClean="0"/>
              <a:t>http</a:t>
            </a:r>
            <a:r>
              <a:rPr lang="en-NZ" dirty="0"/>
              <a:t>://en.wikibooks.org/wiki/Python_Programming/Sequences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Sequences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67000"/>
            <a:ext cx="836295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01256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9682</TotalTime>
  <Words>1181</Words>
  <Application>Microsoft Office PowerPoint</Application>
  <PresentationFormat>On-screen Show (4:3)</PresentationFormat>
  <Paragraphs>261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Composite</vt:lpstr>
      <vt:lpstr>COMPSCI 107 Computer Science Fundamentals</vt:lpstr>
      <vt:lpstr>Learning outcomes</vt:lpstr>
      <vt:lpstr>Range</vt:lpstr>
      <vt:lpstr>Functions</vt:lpstr>
      <vt:lpstr>Exercises</vt:lpstr>
      <vt:lpstr>Example: Prime numbers</vt:lpstr>
      <vt:lpstr>Importing modules</vt:lpstr>
      <vt:lpstr>Built-in functions</vt:lpstr>
      <vt:lpstr>Sequences</vt:lpstr>
      <vt:lpstr>Strings</vt:lpstr>
      <vt:lpstr>Exercise</vt:lpstr>
      <vt:lpstr>Lists</vt:lpstr>
      <vt:lpstr>List functions</vt:lpstr>
      <vt:lpstr>Exercises</vt:lpstr>
      <vt:lpstr>Slices of sequences</vt:lpstr>
      <vt:lpstr>Slice step value</vt:lpstr>
      <vt:lpstr>For loops</vt:lpstr>
      <vt:lpstr>Exercises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250</dc:title>
  <dc:creator>Andrew Luxton-Reilly</dc:creator>
  <cp:lastModifiedBy>Andrew Luxton-Reilly</cp:lastModifiedBy>
  <cp:revision>168</cp:revision>
  <cp:lastPrinted>2014-03-04T21:03:31Z</cp:lastPrinted>
  <dcterms:created xsi:type="dcterms:W3CDTF">2006-08-16T00:00:00Z</dcterms:created>
  <dcterms:modified xsi:type="dcterms:W3CDTF">2015-03-05T02:34:38Z</dcterms:modified>
</cp:coreProperties>
</file>