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8"/>
  </p:notesMasterIdLst>
  <p:handoutMasterIdLst>
    <p:handoutMasterId r:id="rId29"/>
  </p:handoutMasterIdLst>
  <p:sldIdLst>
    <p:sldId id="256" r:id="rId2"/>
    <p:sldId id="291" r:id="rId3"/>
    <p:sldId id="326" r:id="rId4"/>
    <p:sldId id="324" r:id="rId5"/>
    <p:sldId id="318" r:id="rId6"/>
    <p:sldId id="305" r:id="rId7"/>
    <p:sldId id="328" r:id="rId8"/>
    <p:sldId id="337" r:id="rId9"/>
    <p:sldId id="338" r:id="rId10"/>
    <p:sldId id="331" r:id="rId11"/>
    <p:sldId id="336" r:id="rId12"/>
    <p:sldId id="304" r:id="rId13"/>
    <p:sldId id="294" r:id="rId14"/>
    <p:sldId id="295" r:id="rId15"/>
    <p:sldId id="307" r:id="rId16"/>
    <p:sldId id="308" r:id="rId17"/>
    <p:sldId id="329" r:id="rId18"/>
    <p:sldId id="330" r:id="rId19"/>
    <p:sldId id="332" r:id="rId20"/>
    <p:sldId id="340" r:id="rId21"/>
    <p:sldId id="296" r:id="rId22"/>
    <p:sldId id="297" r:id="rId23"/>
    <p:sldId id="335" r:id="rId24"/>
    <p:sldId id="302" r:id="rId25"/>
    <p:sldId id="310" r:id="rId26"/>
    <p:sldId id="323"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516" autoAdjust="0"/>
  </p:normalViewPr>
  <p:slideViewPr>
    <p:cSldViewPr>
      <p:cViewPr>
        <p:scale>
          <a:sx n="64" d="100"/>
          <a:sy n="64" d="100"/>
        </p:scale>
        <p:origin x="-10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929FBC93-25B9-444D-AB33-FB5BE5326080}" type="datetimeFigureOut">
              <a:rPr lang="en-NZ" smtClean="0"/>
              <a:t>5/03/2015</a:t>
            </a:fld>
            <a:endParaRPr lang="en-NZ"/>
          </a:p>
        </p:txBody>
      </p:sp>
      <p:sp>
        <p:nvSpPr>
          <p:cNvPr id="4" name="Footer Placeholder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36E744B1-BB5A-4FFF-9FC1-D9657206DF5C}" type="slidenum">
              <a:rPr lang="en-NZ" smtClean="0"/>
              <a:t>‹#›</a:t>
            </a:fld>
            <a:endParaRPr lang="en-NZ"/>
          </a:p>
        </p:txBody>
      </p:sp>
    </p:spTree>
    <p:extLst>
      <p:ext uri="{BB962C8B-B14F-4D97-AF65-F5344CB8AC3E}">
        <p14:creationId xmlns:p14="http://schemas.microsoft.com/office/powerpoint/2010/main" val="3756162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4143588" y="0"/>
            <a:ext cx="3169920" cy="480060"/>
          </a:xfrm>
          <a:prstGeom prst="rect">
            <a:avLst/>
          </a:prstGeom>
        </p:spPr>
        <p:txBody>
          <a:bodyPr vert="horz" lIns="91440" tIns="45720" rIns="91440" bIns="45720" rtlCol="0"/>
          <a:lstStyle>
            <a:lvl1pPr algn="r">
              <a:defRPr sz="1200"/>
            </a:lvl1pPr>
          </a:lstStyle>
          <a:p>
            <a:fld id="{B61F4E5E-F2C2-41BC-B8A0-92A3E475D9EC}" type="datetimeFigureOut">
              <a:rPr lang="en-NZ" smtClean="0"/>
              <a:t>5/03/2015</a:t>
            </a:fld>
            <a:endParaRPr lang="en-NZ"/>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119473"/>
            <a:ext cx="3169920" cy="48006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1440" tIns="45720" rIns="91440" bIns="45720" rtlCol="0" anchor="b"/>
          <a:lstStyle>
            <a:lvl1pPr algn="r">
              <a:defRPr sz="1200"/>
            </a:lvl1pPr>
          </a:lstStyle>
          <a:p>
            <a:fld id="{56BC43D3-C661-4244-84AB-C965DC249C4D}" type="slidenum">
              <a:rPr lang="en-NZ" smtClean="0"/>
              <a:t>‹#›</a:t>
            </a:fld>
            <a:endParaRPr lang="en-NZ"/>
          </a:p>
        </p:txBody>
      </p:sp>
    </p:spTree>
    <p:extLst>
      <p:ext uri="{BB962C8B-B14F-4D97-AF65-F5344CB8AC3E}">
        <p14:creationId xmlns:p14="http://schemas.microsoft.com/office/powerpoint/2010/main" val="53366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NZ" baseline="0" dirty="0" smtClean="0"/>
          </a:p>
          <a:p>
            <a:pPr marL="0" indent="0">
              <a:buFontTx/>
              <a:buNone/>
            </a:pPr>
            <a:endParaRPr lang="en-NZ" baseline="0" dirty="0" smtClean="0"/>
          </a:p>
          <a:p>
            <a:pPr marL="0" indent="0">
              <a:buFontTx/>
              <a:buNone/>
            </a:pPr>
            <a:endParaRPr lang="en-NZ"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56BC43D3-C661-4244-84AB-C965DC249C4D}" type="slidenum">
              <a:rPr lang="en-NZ" smtClean="0"/>
              <a:t>1</a:t>
            </a:fld>
            <a:endParaRPr lang="en-NZ"/>
          </a:p>
        </p:txBody>
      </p:sp>
    </p:spTree>
    <p:extLst>
      <p:ext uri="{BB962C8B-B14F-4D97-AF65-F5344CB8AC3E}">
        <p14:creationId xmlns:p14="http://schemas.microsoft.com/office/powerpoint/2010/main" val="942641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8F08870A-5A81-4865-A126-B6DAF7318D7F}" type="datetime1">
              <a:rPr lang="en-US" smtClean="0"/>
              <a:t>3/5/2015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3056D8BF-61F3-45B8-8A42-75B019C9EE01}" type="datetime1">
              <a:rPr lang="en-US" smtClean="0"/>
              <a:t>3/5/2015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FE5DF025-2CB2-4A3F-B225-34420099ECE2}" type="datetime1">
              <a:rPr lang="en-US" smtClean="0"/>
              <a:t>3/5/2015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10200"/>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a:xfrm>
            <a:off x="0" y="0"/>
            <a:ext cx="9144000" cy="990600"/>
          </a:xfrm>
        </p:spPr>
        <p:txBody>
          <a:bodyPr anchor="b" anchorCtr="0">
            <a:normAutofit/>
          </a:bodyPr>
          <a:lstStyle>
            <a:lvl1pPr>
              <a:defRPr sz="3600"/>
            </a:lvl1pPr>
          </a:lstStyle>
          <a:p>
            <a:r>
              <a:rPr lang="en-US" dirty="0" smtClean="0"/>
              <a:t>Click to edit Master title style</a:t>
            </a:r>
            <a:endParaRPr lang="en-US" dirty="0"/>
          </a:p>
        </p:txBody>
      </p:sp>
      <p:sp>
        <p:nvSpPr>
          <p:cNvPr id="13" name="Rectangle 12"/>
          <p:cNvSpPr/>
          <p:nvPr userDrawn="1"/>
        </p:nvSpPr>
        <p:spPr>
          <a:xfrm>
            <a:off x="0" y="990600"/>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Slide Number Placeholder 7"/>
          <p:cNvSpPr>
            <a:spLocks noGrp="1"/>
          </p:cNvSpPr>
          <p:nvPr>
            <p:ph type="sldNum" sz="quarter" idx="4"/>
          </p:nvPr>
        </p:nvSpPr>
        <p:spPr>
          <a:xfrm>
            <a:off x="8763000" y="6629400"/>
            <a:ext cx="457200" cy="152400"/>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15" name="Date Placeholder 8"/>
          <p:cNvSpPr>
            <a:spLocks noGrp="1"/>
          </p:cNvSpPr>
          <p:nvPr>
            <p:ph type="dt" sz="half" idx="2"/>
          </p:nvPr>
        </p:nvSpPr>
        <p:spPr>
          <a:xfrm>
            <a:off x="152400" y="66294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66EC5B13-A4D9-4298-8F5A-0289FC72CD6B}" type="datetime1">
              <a:rPr lang="en-US" smtClean="0"/>
              <a:t>3/5/2015</a:t>
            </a:fld>
            <a:endParaRPr lang="en-US"/>
          </a:p>
        </p:txBody>
      </p:sp>
      <p:sp>
        <p:nvSpPr>
          <p:cNvPr id="17" name="Footer Placeholder 9"/>
          <p:cNvSpPr>
            <a:spLocks noGrp="1"/>
          </p:cNvSpPr>
          <p:nvPr>
            <p:ph type="ftr" sz="quarter" idx="3"/>
          </p:nvPr>
        </p:nvSpPr>
        <p:spPr>
          <a:xfrm>
            <a:off x="4419600" y="6629400"/>
            <a:ext cx="4267200" cy="152400"/>
          </a:xfrm>
          <a:prstGeom prst="rect">
            <a:avLst/>
          </a:prstGeom>
        </p:spPr>
        <p:txBody>
          <a:bodyPr vert="horz" lIns="0" tIns="0" rIns="0" bIns="0" rtlCol="0" anchor="ctr"/>
          <a:lstStyle>
            <a:lvl1pPr algn="r">
              <a:defRPr sz="1000">
                <a:solidFill>
                  <a:schemeClr val="tx1"/>
                </a:solidFill>
              </a:defRPr>
            </a:lvl1pPr>
          </a:lstStyle>
          <a:p>
            <a:r>
              <a:rPr lang="en-US" smtClean="0"/>
              <a:t>COMPSCI 107 - Computer Science Fundamentals</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C0926D04-8706-4243-B209-CACF5E404725}" type="datetime1">
              <a:rPr lang="en-US" smtClean="0"/>
              <a:t>3/5/2015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COMPSCI 107 - Computer Science Fundamentals</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0C47CBCE-0590-45F6-8A90-B724DE322FE9}" type="datetime1">
              <a:rPr lang="en-US" smtClean="0"/>
              <a:t>3/5/2015</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200B7100-A984-45AB-8E80-29E5630908FD}" type="datetime1">
              <a:rPr lang="en-US" smtClean="0"/>
              <a:t>3/5/2015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4795C06F-7E01-4806-8D0E-1132CB5B1582}" type="datetime1">
              <a:rPr lang="en-US" smtClean="0"/>
              <a:t>3/5/2015</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B1EBD5F-B780-4EED-BE22-9C9B4606F71A}" type="datetime1">
              <a:rPr lang="en-US" smtClean="0"/>
              <a:t>3/5/2015</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7808046F-26A3-4BAC-B3A4-BF7034F48DDB}" type="datetime1">
              <a:rPr lang="en-US" smtClean="0"/>
              <a:t>3/5/2015</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8A29D399-AB7C-428D-9660-4AFB5FA5D663}" type="datetime1">
              <a:rPr lang="en-US" smtClean="0"/>
              <a:t>3/5/2015</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610600" cy="8382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1143000"/>
            <a:ext cx="8610600" cy="5257800"/>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4"/>
          </p:nvPr>
        </p:nvSpPr>
        <p:spPr>
          <a:xfrm>
            <a:off x="8229600" y="6629400"/>
            <a:ext cx="533400" cy="152400"/>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9" name="Date Placeholder 8"/>
          <p:cNvSpPr>
            <a:spLocks noGrp="1"/>
          </p:cNvSpPr>
          <p:nvPr>
            <p:ph type="dt" sz="half" idx="2"/>
          </p:nvPr>
        </p:nvSpPr>
        <p:spPr>
          <a:xfrm>
            <a:off x="152400" y="64770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6BA961CF-A71F-4089-907A-F94427A2CA25}" type="datetime1">
              <a:rPr lang="en-US" smtClean="0"/>
              <a:t>3/5/2015</a:t>
            </a:fld>
            <a:endParaRPr lang="en-US"/>
          </a:p>
        </p:txBody>
      </p:sp>
      <p:sp>
        <p:nvSpPr>
          <p:cNvPr id="10" name="Footer Placeholder 9"/>
          <p:cNvSpPr>
            <a:spLocks noGrp="1"/>
          </p:cNvSpPr>
          <p:nvPr>
            <p:ph type="ftr" sz="quarter" idx="3"/>
          </p:nvPr>
        </p:nvSpPr>
        <p:spPr>
          <a:xfrm>
            <a:off x="4572000" y="6477000"/>
            <a:ext cx="4191000" cy="152400"/>
          </a:xfrm>
          <a:prstGeom prst="rect">
            <a:avLst/>
          </a:prstGeom>
        </p:spPr>
        <p:txBody>
          <a:bodyPr vert="horz" lIns="91440" tIns="45720" rIns="91440" bIns="45720" rtlCol="0" anchor="ctr"/>
          <a:lstStyle>
            <a:lvl1pPr algn="r">
              <a:defRPr sz="1000">
                <a:solidFill>
                  <a:schemeClr val="tx1"/>
                </a:solidFill>
              </a:defRPr>
            </a:lvl1pPr>
          </a:lstStyle>
          <a:p>
            <a:r>
              <a:rPr lang="en-US" smtClean="0"/>
              <a:t>COMPSCI 107 - Computer Science Fundamentals</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24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3581400"/>
            <a:ext cx="4724400" cy="2133600"/>
          </a:xfrm>
        </p:spPr>
        <p:txBody>
          <a:bodyPr/>
          <a:lstStyle/>
          <a:p>
            <a:r>
              <a:rPr lang="en-NZ" dirty="0" smtClean="0"/>
              <a:t>Lecture 02 – Python syntax</a:t>
            </a:r>
            <a:br>
              <a:rPr lang="en-NZ" dirty="0" smtClean="0"/>
            </a:br>
            <a:r>
              <a:rPr lang="en-NZ" dirty="0" smtClean="0"/>
              <a:t>variables</a:t>
            </a:r>
          </a:p>
          <a:p>
            <a:r>
              <a:rPr lang="en-NZ" dirty="0" smtClean="0"/>
              <a:t> types</a:t>
            </a:r>
          </a:p>
          <a:p>
            <a:r>
              <a:rPr lang="en-NZ" dirty="0" smtClean="0"/>
              <a:t>expressions </a:t>
            </a:r>
          </a:p>
          <a:p>
            <a:r>
              <a:rPr lang="en-NZ" dirty="0" smtClean="0"/>
              <a:t>selection </a:t>
            </a:r>
          </a:p>
          <a:p>
            <a:r>
              <a:rPr lang="en-NZ" dirty="0" smtClean="0"/>
              <a:t>iteration </a:t>
            </a:r>
          </a:p>
          <a:p>
            <a:r>
              <a:rPr lang="en-NZ" dirty="0" smtClean="0"/>
              <a:t>functions </a:t>
            </a:r>
          </a:p>
          <a:p>
            <a:r>
              <a:rPr lang="en-NZ" dirty="0" smtClean="0"/>
              <a:t>modules</a:t>
            </a:r>
          </a:p>
        </p:txBody>
      </p:sp>
      <p:sp>
        <p:nvSpPr>
          <p:cNvPr id="2" name="Title 1"/>
          <p:cNvSpPr>
            <a:spLocks noGrp="1"/>
          </p:cNvSpPr>
          <p:nvPr>
            <p:ph type="title"/>
          </p:nvPr>
        </p:nvSpPr>
        <p:spPr>
          <a:xfrm>
            <a:off x="1295400" y="1447800"/>
            <a:ext cx="5105400" cy="2133600"/>
          </a:xfrm>
        </p:spPr>
        <p:txBody>
          <a:bodyPr/>
          <a:lstStyle/>
          <a:p>
            <a:r>
              <a:rPr lang="en-NZ" dirty="0" smtClean="0"/>
              <a:t>COMPSCI 107</a:t>
            </a:r>
            <a:br>
              <a:rPr lang="en-NZ" dirty="0" smtClean="0"/>
            </a:br>
            <a:r>
              <a:rPr lang="en-NZ" dirty="0" smtClean="0"/>
              <a:t>Computer Science Fundamentals</a:t>
            </a:r>
            <a:endParaRPr lang="en-NZ" dirty="0"/>
          </a:p>
        </p:txBody>
      </p:sp>
    </p:spTree>
    <p:custDataLst>
      <p:tags r:id="rId1"/>
    </p:custDataLst>
    <p:extLst>
      <p:ext uri="{BB962C8B-B14F-4D97-AF65-F5344CB8AC3E}">
        <p14:creationId xmlns:p14="http://schemas.microsoft.com/office/powerpoint/2010/main" val="2559491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smtClean="0"/>
              <a:t>Python variables are dynamically typed</a:t>
            </a:r>
          </a:p>
          <a:p>
            <a:pPr lvl="1"/>
            <a:r>
              <a:rPr lang="en-NZ" dirty="0" smtClean="0"/>
              <a:t>a variable can hold any type of value</a:t>
            </a:r>
          </a:p>
          <a:p>
            <a:pPr marL="0" indent="0">
              <a:buNone/>
            </a:pPr>
            <a:endParaRPr lang="en-NZ" dirty="0" smtClean="0"/>
          </a:p>
          <a:p>
            <a:endParaRPr lang="en-NZ" dirty="0" smtClean="0"/>
          </a:p>
          <a:p>
            <a:endParaRPr lang="en-NZ" dirty="0"/>
          </a:p>
          <a:p>
            <a:endParaRPr lang="en-NZ" dirty="0" smtClean="0"/>
          </a:p>
          <a:p>
            <a:endParaRPr lang="en-NZ" dirty="0" smtClean="0"/>
          </a:p>
          <a:p>
            <a:r>
              <a:rPr lang="en-NZ" dirty="0" smtClean="0"/>
              <a:t>Checking </a:t>
            </a:r>
            <a:r>
              <a:rPr lang="en-NZ" dirty="0"/>
              <a:t>the type</a:t>
            </a:r>
          </a:p>
          <a:p>
            <a:pPr lvl="1"/>
            <a:r>
              <a:rPr lang="en-NZ" dirty="0"/>
              <a:t>type() </a:t>
            </a:r>
            <a:r>
              <a:rPr lang="en-NZ" dirty="0" smtClean="0"/>
              <a:t>function</a:t>
            </a:r>
          </a:p>
          <a:p>
            <a:pPr marL="228600" lvl="1" indent="0">
              <a:buNone/>
            </a:pPr>
            <a:endParaRPr lang="en-NZ" dirty="0" smtClean="0"/>
          </a:p>
          <a:p>
            <a:endParaRPr lang="en-NZ" dirty="0"/>
          </a:p>
        </p:txBody>
      </p:sp>
      <p:sp>
        <p:nvSpPr>
          <p:cNvPr id="3" name="Title 2"/>
          <p:cNvSpPr>
            <a:spLocks noGrp="1"/>
          </p:cNvSpPr>
          <p:nvPr>
            <p:ph type="title"/>
          </p:nvPr>
        </p:nvSpPr>
        <p:spPr/>
        <p:txBody>
          <a:bodyPr/>
          <a:lstStyle/>
          <a:p>
            <a:r>
              <a:rPr lang="en-NZ" dirty="0" smtClean="0"/>
              <a:t>Types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9" name="Rectangle 8"/>
          <p:cNvSpPr/>
          <p:nvPr/>
        </p:nvSpPr>
        <p:spPr>
          <a:xfrm>
            <a:off x="6400800" y="1145015"/>
            <a:ext cx="2514600" cy="1477328"/>
          </a:xfrm>
          <a:prstGeom prst="rect">
            <a:avLst/>
          </a:prstGeom>
          <a:solidFill>
            <a:schemeClr val="tx2">
              <a:lumMod val="40000"/>
              <a:lumOff val="60000"/>
            </a:schemeClr>
          </a:solidFill>
        </p:spPr>
        <p:txBody>
          <a:bodyPr wrap="square">
            <a:spAutoFit/>
          </a:bodyPr>
          <a:lstStyle/>
          <a:p>
            <a:r>
              <a:rPr lang="en-US" dirty="0"/>
              <a:t>x = </a:t>
            </a:r>
            <a:r>
              <a:rPr lang="en-US" dirty="0" smtClean="0"/>
              <a:t>3</a:t>
            </a:r>
            <a:endParaRPr lang="en-US" dirty="0"/>
          </a:p>
          <a:p>
            <a:r>
              <a:rPr lang="en-US" dirty="0" smtClean="0"/>
              <a:t>print(x)</a:t>
            </a:r>
          </a:p>
          <a:p>
            <a:endParaRPr lang="en-US" dirty="0" smtClean="0"/>
          </a:p>
          <a:p>
            <a:r>
              <a:rPr lang="en-US" dirty="0" smtClean="0"/>
              <a:t>x = 'Hello'</a:t>
            </a:r>
          </a:p>
          <a:p>
            <a:r>
              <a:rPr lang="en-US" dirty="0" smtClean="0"/>
              <a:t>print(x)</a:t>
            </a:r>
          </a:p>
        </p:txBody>
      </p:sp>
      <p:sp>
        <p:nvSpPr>
          <p:cNvPr id="10" name="Rectangle 9"/>
          <p:cNvSpPr/>
          <p:nvPr/>
        </p:nvSpPr>
        <p:spPr>
          <a:xfrm>
            <a:off x="6400800" y="2721879"/>
            <a:ext cx="2514600" cy="646331"/>
          </a:xfrm>
          <a:prstGeom prst="rect">
            <a:avLst/>
          </a:prstGeom>
          <a:solidFill>
            <a:schemeClr val="accent1">
              <a:lumMod val="40000"/>
              <a:lumOff val="60000"/>
            </a:schemeClr>
          </a:solidFill>
        </p:spPr>
        <p:txBody>
          <a:bodyPr wrap="square">
            <a:spAutoFit/>
          </a:bodyPr>
          <a:lstStyle/>
          <a:p>
            <a:r>
              <a:rPr lang="en-US" dirty="0" smtClean="0"/>
              <a:t>3</a:t>
            </a:r>
          </a:p>
          <a:p>
            <a:r>
              <a:rPr lang="en-US" dirty="0" smtClean="0"/>
              <a:t>Hello</a:t>
            </a:r>
            <a:endParaRPr lang="en-US" dirty="0"/>
          </a:p>
        </p:txBody>
      </p:sp>
      <p:sp>
        <p:nvSpPr>
          <p:cNvPr id="11" name="Rectangle 10"/>
          <p:cNvSpPr/>
          <p:nvPr/>
        </p:nvSpPr>
        <p:spPr>
          <a:xfrm>
            <a:off x="6395634" y="4080301"/>
            <a:ext cx="2514600" cy="1477328"/>
          </a:xfrm>
          <a:prstGeom prst="rect">
            <a:avLst/>
          </a:prstGeom>
          <a:solidFill>
            <a:schemeClr val="tx2">
              <a:lumMod val="40000"/>
              <a:lumOff val="60000"/>
            </a:schemeClr>
          </a:solidFill>
        </p:spPr>
        <p:txBody>
          <a:bodyPr wrap="square">
            <a:spAutoFit/>
          </a:bodyPr>
          <a:lstStyle/>
          <a:p>
            <a:r>
              <a:rPr lang="en-US" dirty="0"/>
              <a:t>x = </a:t>
            </a:r>
            <a:r>
              <a:rPr lang="en-US" dirty="0" smtClean="0"/>
              <a:t>3</a:t>
            </a:r>
            <a:endParaRPr lang="en-US" dirty="0"/>
          </a:p>
          <a:p>
            <a:r>
              <a:rPr lang="en-US" dirty="0" smtClean="0"/>
              <a:t>print(</a:t>
            </a:r>
            <a:r>
              <a:rPr lang="en-US" dirty="0"/>
              <a:t>t</a:t>
            </a:r>
            <a:r>
              <a:rPr lang="en-US" dirty="0" smtClean="0"/>
              <a:t>ype(x))</a:t>
            </a:r>
          </a:p>
          <a:p>
            <a:endParaRPr lang="en-US" dirty="0" smtClean="0"/>
          </a:p>
          <a:p>
            <a:r>
              <a:rPr lang="en-US" dirty="0" smtClean="0"/>
              <a:t>x = 'Hello'</a:t>
            </a:r>
          </a:p>
          <a:p>
            <a:r>
              <a:rPr lang="en-US" dirty="0" smtClean="0"/>
              <a:t>print(type(x))</a:t>
            </a:r>
          </a:p>
        </p:txBody>
      </p:sp>
      <p:sp>
        <p:nvSpPr>
          <p:cNvPr id="12" name="Rectangle 11"/>
          <p:cNvSpPr/>
          <p:nvPr/>
        </p:nvSpPr>
        <p:spPr>
          <a:xfrm>
            <a:off x="6395634" y="5657165"/>
            <a:ext cx="2514600" cy="646331"/>
          </a:xfrm>
          <a:prstGeom prst="rect">
            <a:avLst/>
          </a:prstGeom>
          <a:solidFill>
            <a:schemeClr val="accent1">
              <a:lumMod val="40000"/>
              <a:lumOff val="60000"/>
            </a:schemeClr>
          </a:solidFill>
        </p:spPr>
        <p:txBody>
          <a:bodyPr wrap="square">
            <a:spAutoFit/>
          </a:bodyPr>
          <a:lstStyle/>
          <a:p>
            <a:r>
              <a:rPr lang="en-US" dirty="0" smtClean="0"/>
              <a:t>&lt;class </a:t>
            </a:r>
            <a:r>
              <a:rPr lang="en-US" dirty="0"/>
              <a:t>'</a:t>
            </a:r>
            <a:r>
              <a:rPr lang="en-US" dirty="0" err="1"/>
              <a:t>int</a:t>
            </a:r>
            <a:r>
              <a:rPr lang="en-US" dirty="0"/>
              <a:t>'&gt;</a:t>
            </a:r>
          </a:p>
          <a:p>
            <a:r>
              <a:rPr lang="en-US" dirty="0" smtClean="0"/>
              <a:t>&lt;class </a:t>
            </a:r>
            <a:r>
              <a:rPr lang="en-US" dirty="0"/>
              <a:t>'</a:t>
            </a:r>
            <a:r>
              <a:rPr lang="en-US" dirty="0" err="1"/>
              <a:t>str</a:t>
            </a:r>
            <a:r>
              <a:rPr lang="en-US" dirty="0" smtClean="0"/>
              <a:t>'&gt;</a:t>
            </a:r>
            <a:endParaRPr lang="en-US" dirty="0"/>
          </a:p>
        </p:txBody>
      </p:sp>
    </p:spTree>
    <p:custDataLst>
      <p:tags r:id="rId1"/>
    </p:custDataLst>
    <p:extLst>
      <p:ext uri="{BB962C8B-B14F-4D97-AF65-F5344CB8AC3E}">
        <p14:creationId xmlns:p14="http://schemas.microsoft.com/office/powerpoint/2010/main" val="1963108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smtClean="0"/>
              <a:t>Changing the way data is interpreted (changing the type)</a:t>
            </a:r>
          </a:p>
          <a:p>
            <a:pPr lvl="1"/>
            <a:r>
              <a:rPr lang="en-NZ" dirty="0" smtClean="0"/>
              <a:t>Use the name of the type as a function</a:t>
            </a:r>
          </a:p>
          <a:p>
            <a:pPr lvl="1"/>
            <a:r>
              <a:rPr lang="en-NZ" dirty="0" err="1" smtClean="0"/>
              <a:t>int</a:t>
            </a:r>
            <a:r>
              <a:rPr lang="en-NZ" dirty="0" smtClean="0"/>
              <a:t>( x )</a:t>
            </a:r>
          </a:p>
          <a:p>
            <a:pPr lvl="1"/>
            <a:r>
              <a:rPr lang="en-NZ" dirty="0" smtClean="0"/>
              <a:t>float( x )</a:t>
            </a:r>
          </a:p>
          <a:p>
            <a:pPr lvl="1"/>
            <a:r>
              <a:rPr lang="en-NZ" dirty="0" err="1" smtClean="0"/>
              <a:t>str</a:t>
            </a:r>
            <a:r>
              <a:rPr lang="en-NZ" dirty="0" smtClean="0"/>
              <a:t>( x )</a:t>
            </a:r>
          </a:p>
          <a:p>
            <a:endParaRPr lang="en-NZ" dirty="0" smtClean="0"/>
          </a:p>
          <a:p>
            <a:pPr lvl="1"/>
            <a:endParaRPr lang="en-NZ" dirty="0"/>
          </a:p>
          <a:p>
            <a:endParaRPr lang="en-NZ" dirty="0"/>
          </a:p>
        </p:txBody>
      </p:sp>
      <p:sp>
        <p:nvSpPr>
          <p:cNvPr id="3" name="Title 2"/>
          <p:cNvSpPr>
            <a:spLocks noGrp="1"/>
          </p:cNvSpPr>
          <p:nvPr>
            <p:ph type="title"/>
          </p:nvPr>
        </p:nvSpPr>
        <p:spPr/>
        <p:txBody>
          <a:bodyPr/>
          <a:lstStyle/>
          <a:p>
            <a:r>
              <a:rPr lang="en-NZ" dirty="0" smtClean="0"/>
              <a:t>Type casting</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3048000" y="2896022"/>
            <a:ext cx="3048000" cy="2308324"/>
          </a:xfrm>
          <a:prstGeom prst="rect">
            <a:avLst/>
          </a:prstGeom>
          <a:solidFill>
            <a:schemeClr val="tx2">
              <a:lumMod val="40000"/>
              <a:lumOff val="60000"/>
            </a:schemeClr>
          </a:solidFill>
        </p:spPr>
        <p:txBody>
          <a:bodyPr wrap="square">
            <a:spAutoFit/>
          </a:bodyPr>
          <a:lstStyle/>
          <a:p>
            <a:r>
              <a:rPr lang="en-US" dirty="0"/>
              <a:t>x = input('Enter a number: ')</a:t>
            </a:r>
          </a:p>
          <a:p>
            <a:r>
              <a:rPr lang="en-US" dirty="0"/>
              <a:t>print(type(x</a:t>
            </a:r>
            <a:r>
              <a:rPr lang="en-US" dirty="0" smtClean="0"/>
              <a:t>))</a:t>
            </a:r>
          </a:p>
          <a:p>
            <a:endParaRPr lang="en-US" dirty="0"/>
          </a:p>
          <a:p>
            <a:r>
              <a:rPr lang="en-US" dirty="0"/>
              <a:t>y = </a:t>
            </a:r>
            <a:r>
              <a:rPr lang="en-US" dirty="0" err="1"/>
              <a:t>int</a:t>
            </a:r>
            <a:r>
              <a:rPr lang="en-US" dirty="0"/>
              <a:t>(x)</a:t>
            </a:r>
          </a:p>
          <a:p>
            <a:r>
              <a:rPr lang="en-US" dirty="0"/>
              <a:t>print(type(y</a:t>
            </a:r>
            <a:r>
              <a:rPr lang="en-US" dirty="0" smtClean="0"/>
              <a:t>))</a:t>
            </a:r>
          </a:p>
          <a:p>
            <a:endParaRPr lang="en-US" dirty="0"/>
          </a:p>
          <a:p>
            <a:r>
              <a:rPr lang="en-US" dirty="0"/>
              <a:t>z = float(x)</a:t>
            </a:r>
          </a:p>
          <a:p>
            <a:r>
              <a:rPr lang="en-US" dirty="0"/>
              <a:t>print(type(z))</a:t>
            </a:r>
            <a:endParaRPr lang="en-US" dirty="0" smtClean="0"/>
          </a:p>
        </p:txBody>
      </p:sp>
      <p:sp>
        <p:nvSpPr>
          <p:cNvPr id="8" name="Rectangle 7"/>
          <p:cNvSpPr/>
          <p:nvPr/>
        </p:nvSpPr>
        <p:spPr>
          <a:xfrm>
            <a:off x="3048000" y="5352871"/>
            <a:ext cx="3048000" cy="1200329"/>
          </a:xfrm>
          <a:prstGeom prst="rect">
            <a:avLst/>
          </a:prstGeom>
          <a:solidFill>
            <a:schemeClr val="accent1">
              <a:lumMod val="40000"/>
              <a:lumOff val="60000"/>
            </a:schemeClr>
          </a:solidFill>
        </p:spPr>
        <p:txBody>
          <a:bodyPr wrap="square">
            <a:spAutoFit/>
          </a:bodyPr>
          <a:lstStyle/>
          <a:p>
            <a:r>
              <a:rPr lang="en-US" dirty="0"/>
              <a:t>Enter a number: </a:t>
            </a:r>
            <a:r>
              <a:rPr lang="en-US" b="1" dirty="0"/>
              <a:t>56</a:t>
            </a:r>
          </a:p>
          <a:p>
            <a:r>
              <a:rPr lang="en-US" dirty="0"/>
              <a:t>&lt;class '</a:t>
            </a:r>
            <a:r>
              <a:rPr lang="en-US" dirty="0" err="1"/>
              <a:t>str</a:t>
            </a:r>
            <a:r>
              <a:rPr lang="en-US" dirty="0"/>
              <a:t>'&gt;</a:t>
            </a:r>
          </a:p>
          <a:p>
            <a:r>
              <a:rPr lang="en-US" dirty="0"/>
              <a:t>&lt;class '</a:t>
            </a:r>
            <a:r>
              <a:rPr lang="en-US" dirty="0" err="1"/>
              <a:t>int</a:t>
            </a:r>
            <a:r>
              <a:rPr lang="en-US" dirty="0"/>
              <a:t>'&gt;</a:t>
            </a:r>
          </a:p>
          <a:p>
            <a:r>
              <a:rPr lang="en-US" dirty="0"/>
              <a:t>&lt;class 'float'&gt;</a:t>
            </a:r>
            <a:endParaRPr lang="en-US" dirty="0" smtClean="0"/>
          </a:p>
        </p:txBody>
      </p:sp>
    </p:spTree>
    <p:custDataLst>
      <p:tags r:id="rId1"/>
    </p:custDataLst>
    <p:extLst>
      <p:ext uri="{BB962C8B-B14F-4D97-AF65-F5344CB8AC3E}">
        <p14:creationId xmlns:p14="http://schemas.microsoft.com/office/powerpoint/2010/main" val="476577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410200"/>
          </a:xfrm>
        </p:spPr>
        <p:txBody>
          <a:bodyPr/>
          <a:lstStyle/>
          <a:p>
            <a:r>
              <a:rPr lang="en-NZ" dirty="0" smtClean="0"/>
              <a:t>Write code that reads an integer value from standard input, and prints that value to standard output.</a:t>
            </a:r>
          </a:p>
          <a:p>
            <a:endParaRPr lang="en-NZ" dirty="0"/>
          </a:p>
          <a:p>
            <a:r>
              <a:rPr lang="en-NZ" dirty="0" smtClean="0"/>
              <a:t>Note:  The function to read from standard input is:</a:t>
            </a:r>
          </a:p>
          <a:p>
            <a:pPr lvl="1"/>
            <a:r>
              <a:rPr lang="en-NZ" dirty="0" smtClean="0"/>
              <a:t>input([prompt])</a:t>
            </a:r>
          </a:p>
          <a:p>
            <a:endParaRPr lang="en-NZ" dirty="0" smtClean="0"/>
          </a:p>
          <a:p>
            <a:r>
              <a:rPr lang="en-NZ" dirty="0" smtClean="0"/>
              <a:t>Note:  The input() function returns a string</a:t>
            </a:r>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117316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Mathematical </a:t>
            </a:r>
            <a:r>
              <a:rPr lang="en-NZ" dirty="0"/>
              <a:t>operators</a:t>
            </a:r>
          </a:p>
          <a:p>
            <a:pPr lvl="1"/>
            <a:r>
              <a:rPr lang="en-NZ" dirty="0"/>
              <a:t>Addition 		</a:t>
            </a:r>
            <a:r>
              <a:rPr lang="en-NZ" dirty="0">
                <a:latin typeface="Consolas" pitchFamily="49" charset="0"/>
                <a:cs typeface="Consolas" pitchFamily="49" charset="0"/>
              </a:rPr>
              <a:t>+</a:t>
            </a:r>
          </a:p>
          <a:p>
            <a:pPr lvl="1"/>
            <a:r>
              <a:rPr lang="en-NZ" dirty="0"/>
              <a:t>Subtraction		</a:t>
            </a:r>
            <a:r>
              <a:rPr lang="en-NZ" dirty="0">
                <a:latin typeface="Consolas" pitchFamily="49" charset="0"/>
                <a:cs typeface="Consolas" pitchFamily="49" charset="0"/>
              </a:rPr>
              <a:t>-</a:t>
            </a:r>
          </a:p>
          <a:p>
            <a:pPr lvl="1"/>
            <a:r>
              <a:rPr lang="en-NZ" dirty="0"/>
              <a:t>Multiplication		</a:t>
            </a:r>
            <a:r>
              <a:rPr lang="en-NZ" dirty="0">
                <a:latin typeface="Consolas" pitchFamily="49" charset="0"/>
                <a:cs typeface="Consolas" pitchFamily="49" charset="0"/>
              </a:rPr>
              <a:t>*</a:t>
            </a:r>
          </a:p>
          <a:p>
            <a:pPr lvl="1"/>
            <a:r>
              <a:rPr lang="en-NZ" dirty="0"/>
              <a:t>Division		</a:t>
            </a:r>
            <a:r>
              <a:rPr lang="en-NZ" dirty="0">
                <a:latin typeface="Consolas" pitchFamily="49" charset="0"/>
                <a:cs typeface="Consolas" pitchFamily="49" charset="0"/>
              </a:rPr>
              <a:t>/</a:t>
            </a:r>
          </a:p>
          <a:p>
            <a:pPr lvl="1"/>
            <a:r>
              <a:rPr lang="en-NZ" dirty="0"/>
              <a:t>Exponentiation		</a:t>
            </a:r>
            <a:r>
              <a:rPr lang="en-NZ" dirty="0">
                <a:latin typeface="Consolas" pitchFamily="49" charset="0"/>
                <a:cs typeface="Consolas" pitchFamily="49" charset="0"/>
              </a:rPr>
              <a:t>**</a:t>
            </a:r>
          </a:p>
          <a:p>
            <a:pPr lvl="1"/>
            <a:r>
              <a:rPr lang="en-NZ" dirty="0"/>
              <a:t>Floor division		</a:t>
            </a:r>
            <a:r>
              <a:rPr lang="en-NZ" dirty="0">
                <a:latin typeface="Consolas" pitchFamily="49" charset="0"/>
                <a:cs typeface="Consolas" pitchFamily="49" charset="0"/>
              </a:rPr>
              <a:t>//</a:t>
            </a:r>
          </a:p>
          <a:p>
            <a:pPr lvl="1"/>
            <a:r>
              <a:rPr lang="en-NZ" dirty="0"/>
              <a:t>Modulus		</a:t>
            </a:r>
            <a:r>
              <a:rPr lang="en-NZ" dirty="0">
                <a:latin typeface="Consolas" pitchFamily="49" charset="0"/>
                <a:cs typeface="Consolas" pitchFamily="49" charset="0"/>
              </a:rPr>
              <a:t>%</a:t>
            </a:r>
          </a:p>
          <a:p>
            <a:endParaRPr lang="en-NZ" dirty="0" smtClean="0"/>
          </a:p>
          <a:p>
            <a:r>
              <a:rPr lang="en-NZ" dirty="0" smtClean="0"/>
              <a:t>“In place” operators</a:t>
            </a:r>
          </a:p>
          <a:p>
            <a:pPr lvl="1"/>
            <a:r>
              <a:rPr lang="en-NZ" dirty="0" smtClean="0"/>
              <a:t>x += 1			is the same as			x = x + 1</a:t>
            </a:r>
          </a:p>
          <a:p>
            <a:pPr lvl="1"/>
            <a:r>
              <a:rPr lang="en-NZ" dirty="0" smtClean="0"/>
              <a:t>x -= 1			is </a:t>
            </a:r>
            <a:r>
              <a:rPr lang="en-NZ" dirty="0"/>
              <a:t>the same as			x = x </a:t>
            </a:r>
            <a:r>
              <a:rPr lang="en-NZ" dirty="0" smtClean="0"/>
              <a:t>- </a:t>
            </a:r>
            <a:r>
              <a:rPr lang="en-NZ" dirty="0"/>
              <a:t>1</a:t>
            </a:r>
          </a:p>
          <a:p>
            <a:pPr lvl="1"/>
            <a:r>
              <a:rPr lang="en-NZ" dirty="0" smtClean="0"/>
              <a:t>x *= 2			is </a:t>
            </a:r>
            <a:r>
              <a:rPr lang="en-NZ" dirty="0"/>
              <a:t>the same as			x = x </a:t>
            </a:r>
            <a:r>
              <a:rPr lang="en-NZ" dirty="0" smtClean="0"/>
              <a:t>* 2</a:t>
            </a:r>
            <a:endParaRPr lang="en-NZ" dirty="0"/>
          </a:p>
          <a:p>
            <a:pPr lvl="1"/>
            <a:r>
              <a:rPr lang="en-NZ" dirty="0" smtClean="0"/>
              <a:t>…</a:t>
            </a:r>
          </a:p>
        </p:txBody>
      </p:sp>
      <p:sp>
        <p:nvSpPr>
          <p:cNvPr id="3" name="Title 2"/>
          <p:cNvSpPr>
            <a:spLocks noGrp="1"/>
          </p:cNvSpPr>
          <p:nvPr>
            <p:ph type="title"/>
          </p:nvPr>
        </p:nvSpPr>
        <p:spPr/>
        <p:txBody>
          <a:bodyPr/>
          <a:lstStyle/>
          <a:p>
            <a:r>
              <a:rPr lang="en-NZ" dirty="0" smtClean="0"/>
              <a:t>Arithmetic operations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960938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An expression is part of the program that can be evaluated (i.e. when the computer follows the rules that define the instructions, an expression turns into a value).</a:t>
            </a:r>
          </a:p>
          <a:p>
            <a:endParaRPr lang="en-NZ" dirty="0"/>
          </a:p>
          <a:p>
            <a:endParaRPr lang="en-NZ" dirty="0" smtClean="0"/>
          </a:p>
          <a:p>
            <a:endParaRPr lang="en-NZ" dirty="0"/>
          </a:p>
          <a:p>
            <a:endParaRPr lang="en-NZ" dirty="0" smtClean="0"/>
          </a:p>
          <a:p>
            <a:endParaRPr lang="en-NZ" dirty="0" smtClean="0"/>
          </a:p>
          <a:p>
            <a:r>
              <a:rPr lang="en-NZ" dirty="0" smtClean="0"/>
              <a:t>An expression can be used anywhere that a value is used</a:t>
            </a:r>
            <a:endParaRPr lang="en-NZ" dirty="0"/>
          </a:p>
        </p:txBody>
      </p:sp>
      <p:sp>
        <p:nvSpPr>
          <p:cNvPr id="3" name="Title 2"/>
          <p:cNvSpPr>
            <a:spLocks noGrp="1"/>
          </p:cNvSpPr>
          <p:nvPr>
            <p:ph type="title"/>
          </p:nvPr>
        </p:nvSpPr>
        <p:spPr/>
        <p:txBody>
          <a:bodyPr/>
          <a:lstStyle/>
          <a:p>
            <a:r>
              <a:rPr lang="en-NZ" dirty="0" smtClean="0"/>
              <a:t>Expression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438400" y="2743200"/>
            <a:ext cx="4572000" cy="369332"/>
          </a:xfrm>
          <a:prstGeom prst="rect">
            <a:avLst/>
          </a:prstGeom>
          <a:solidFill>
            <a:schemeClr val="tx2">
              <a:lumMod val="40000"/>
              <a:lumOff val="60000"/>
            </a:schemeClr>
          </a:solidFill>
        </p:spPr>
        <p:txBody>
          <a:bodyPr>
            <a:spAutoFit/>
          </a:bodyPr>
          <a:lstStyle/>
          <a:p>
            <a:r>
              <a:rPr lang="en-US" dirty="0" smtClean="0"/>
              <a:t>x = 3 + 4</a:t>
            </a:r>
          </a:p>
        </p:txBody>
      </p:sp>
      <p:sp>
        <p:nvSpPr>
          <p:cNvPr id="7" name="TextBox 6"/>
          <p:cNvSpPr txBox="1"/>
          <p:nvPr/>
        </p:nvSpPr>
        <p:spPr>
          <a:xfrm>
            <a:off x="4834868" y="3320534"/>
            <a:ext cx="2175532" cy="369332"/>
          </a:xfrm>
          <a:prstGeom prst="rect">
            <a:avLst/>
          </a:prstGeom>
          <a:noFill/>
        </p:spPr>
        <p:txBody>
          <a:bodyPr wrap="none" rtlCol="0">
            <a:spAutoFit/>
          </a:bodyPr>
          <a:lstStyle/>
          <a:p>
            <a:r>
              <a:rPr lang="en-NZ" dirty="0" smtClean="0"/>
              <a:t>3 + 4 is an expression</a:t>
            </a:r>
            <a:endParaRPr lang="en-NZ" dirty="0"/>
          </a:p>
        </p:txBody>
      </p:sp>
      <p:sp>
        <p:nvSpPr>
          <p:cNvPr id="11" name="Freeform 10"/>
          <p:cNvSpPr/>
          <p:nvPr/>
        </p:nvSpPr>
        <p:spPr>
          <a:xfrm>
            <a:off x="3078480" y="3185160"/>
            <a:ext cx="1767840" cy="384248"/>
          </a:xfrm>
          <a:custGeom>
            <a:avLst/>
            <a:gdLst>
              <a:gd name="connsiteX0" fmla="*/ 1767840 w 1767840"/>
              <a:gd name="connsiteY0" fmla="*/ 350520 h 384248"/>
              <a:gd name="connsiteX1" fmla="*/ 381000 w 1767840"/>
              <a:gd name="connsiteY1" fmla="*/ 350520 h 384248"/>
              <a:gd name="connsiteX2" fmla="*/ 0 w 1767840"/>
              <a:gd name="connsiteY2" fmla="*/ 0 h 384248"/>
            </a:gdLst>
            <a:ahLst/>
            <a:cxnLst>
              <a:cxn ang="0">
                <a:pos x="connsiteX0" y="connsiteY0"/>
              </a:cxn>
              <a:cxn ang="0">
                <a:pos x="connsiteX1" y="connsiteY1"/>
              </a:cxn>
              <a:cxn ang="0">
                <a:pos x="connsiteX2" y="connsiteY2"/>
              </a:cxn>
            </a:cxnLst>
            <a:rect l="l" t="t" r="r" b="b"/>
            <a:pathLst>
              <a:path w="1767840" h="384248">
                <a:moveTo>
                  <a:pt x="1767840" y="350520"/>
                </a:moveTo>
                <a:cubicBezTo>
                  <a:pt x="1221740" y="379730"/>
                  <a:pt x="675640" y="408940"/>
                  <a:pt x="381000" y="350520"/>
                </a:cubicBezTo>
                <a:cubicBezTo>
                  <a:pt x="86360" y="292100"/>
                  <a:pt x="43180" y="146050"/>
                  <a:pt x="0" y="0"/>
                </a:cubicBezTo>
              </a:path>
            </a:pathLst>
          </a:custGeom>
          <a:noFill/>
          <a:ln w="12700">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custDataLst>
      <p:tags r:id="rId1"/>
    </p:custDataLst>
    <p:extLst>
      <p:ext uri="{BB962C8B-B14F-4D97-AF65-F5344CB8AC3E}">
        <p14:creationId xmlns:p14="http://schemas.microsoft.com/office/powerpoint/2010/main" val="4271877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a:t>Convert a length from inches to centimetres</a:t>
            </a:r>
          </a:p>
          <a:p>
            <a:endParaRPr lang="en-NZ" dirty="0"/>
          </a:p>
        </p:txBody>
      </p:sp>
      <p:sp>
        <p:nvSpPr>
          <p:cNvPr id="3" name="Title 2"/>
          <p:cNvSpPr>
            <a:spLocks noGrp="1"/>
          </p:cNvSpPr>
          <p:nvPr>
            <p:ph type="title"/>
          </p:nvPr>
        </p:nvSpPr>
        <p:spPr/>
        <p:txBody>
          <a:bodyPr/>
          <a:lstStyle/>
          <a:p>
            <a:r>
              <a:rPr lang="en-NZ" dirty="0" smtClean="0"/>
              <a:t>Example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286000" y="2713672"/>
            <a:ext cx="4572000" cy="1477328"/>
          </a:xfrm>
          <a:prstGeom prst="rect">
            <a:avLst/>
          </a:prstGeom>
          <a:solidFill>
            <a:schemeClr val="tx2">
              <a:lumMod val="40000"/>
              <a:lumOff val="60000"/>
            </a:schemeClr>
          </a:solidFill>
        </p:spPr>
        <p:txBody>
          <a:bodyPr>
            <a:spAutoFit/>
          </a:bodyPr>
          <a:lstStyle/>
          <a:p>
            <a:r>
              <a:rPr lang="en-US" dirty="0" err="1"/>
              <a:t>length_in_inches</a:t>
            </a:r>
            <a:r>
              <a:rPr lang="en-US" dirty="0"/>
              <a:t> = 100</a:t>
            </a:r>
          </a:p>
          <a:p>
            <a:endParaRPr lang="en-US" dirty="0"/>
          </a:p>
          <a:p>
            <a:r>
              <a:rPr lang="en-US" dirty="0" err="1"/>
              <a:t>length_in_cm</a:t>
            </a:r>
            <a:r>
              <a:rPr lang="en-US" dirty="0"/>
              <a:t> = </a:t>
            </a:r>
            <a:r>
              <a:rPr lang="en-US" dirty="0" err="1"/>
              <a:t>length_in_inches</a:t>
            </a:r>
            <a:r>
              <a:rPr lang="en-US" dirty="0"/>
              <a:t> * 2.54</a:t>
            </a:r>
          </a:p>
          <a:p>
            <a:endParaRPr lang="en-US" dirty="0"/>
          </a:p>
          <a:p>
            <a:r>
              <a:rPr lang="en-US" dirty="0"/>
              <a:t>print(</a:t>
            </a:r>
            <a:r>
              <a:rPr lang="en-US" dirty="0" err="1"/>
              <a:t>length_in_cm</a:t>
            </a:r>
            <a:r>
              <a:rPr lang="en-US" dirty="0"/>
              <a:t>)</a:t>
            </a:r>
            <a:endParaRPr lang="en-NZ" dirty="0"/>
          </a:p>
        </p:txBody>
      </p:sp>
    </p:spTree>
    <p:custDataLst>
      <p:tags r:id="rId1"/>
    </p:custDataLst>
    <p:extLst>
      <p:ext uri="{BB962C8B-B14F-4D97-AF65-F5344CB8AC3E}">
        <p14:creationId xmlns:p14="http://schemas.microsoft.com/office/powerpoint/2010/main" val="2896162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Floor division and modulus</a:t>
            </a:r>
          </a:p>
          <a:p>
            <a:pPr lvl="1"/>
            <a:r>
              <a:rPr lang="en-NZ" dirty="0" smtClean="0"/>
              <a:t>Integer part of a division, and remainder after division</a:t>
            </a:r>
          </a:p>
          <a:p>
            <a:endParaRPr lang="en-NZ" dirty="0" smtClean="0"/>
          </a:p>
          <a:p>
            <a:r>
              <a:rPr lang="en-NZ" dirty="0" smtClean="0"/>
              <a:t>What do each of the following expressions evaluate to?</a:t>
            </a:r>
          </a:p>
          <a:p>
            <a:pPr lvl="1"/>
            <a:r>
              <a:rPr lang="en-NZ" dirty="0"/>
              <a:t>10 + 4</a:t>
            </a:r>
          </a:p>
          <a:p>
            <a:pPr lvl="1"/>
            <a:r>
              <a:rPr lang="en-NZ" dirty="0"/>
              <a:t>10 - 4</a:t>
            </a:r>
          </a:p>
          <a:p>
            <a:pPr lvl="1"/>
            <a:r>
              <a:rPr lang="en-NZ" dirty="0" smtClean="0"/>
              <a:t>10 * 4</a:t>
            </a:r>
          </a:p>
          <a:p>
            <a:pPr lvl="1"/>
            <a:r>
              <a:rPr lang="en-NZ" dirty="0" smtClean="0"/>
              <a:t>10 / 4</a:t>
            </a:r>
          </a:p>
          <a:p>
            <a:pPr lvl="1"/>
            <a:r>
              <a:rPr lang="en-NZ" dirty="0" smtClean="0"/>
              <a:t>10 ** 4</a:t>
            </a:r>
          </a:p>
          <a:p>
            <a:pPr lvl="1"/>
            <a:r>
              <a:rPr lang="en-NZ" dirty="0" smtClean="0"/>
              <a:t>10 // 4</a:t>
            </a:r>
          </a:p>
          <a:p>
            <a:pPr lvl="1"/>
            <a:r>
              <a:rPr lang="en-NZ" dirty="0" smtClean="0"/>
              <a:t>10 % 4</a:t>
            </a:r>
          </a:p>
          <a:p>
            <a:endParaRPr lang="en-NZ" dirty="0" smtClean="0"/>
          </a:p>
          <a:p>
            <a:endParaRPr lang="en-NZ" dirty="0" smtClean="0"/>
          </a:p>
          <a:p>
            <a:endParaRPr lang="en-NZ" dirty="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433533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Boolean values</a:t>
            </a:r>
          </a:p>
          <a:p>
            <a:pPr lvl="1"/>
            <a:r>
              <a:rPr lang="en-NZ" dirty="0" smtClean="0"/>
              <a:t>True</a:t>
            </a:r>
          </a:p>
          <a:p>
            <a:pPr lvl="1"/>
            <a:r>
              <a:rPr lang="en-NZ" dirty="0" smtClean="0"/>
              <a:t>False</a:t>
            </a:r>
          </a:p>
          <a:p>
            <a:endParaRPr lang="en-NZ" dirty="0"/>
          </a:p>
          <a:p>
            <a:r>
              <a:rPr lang="en-NZ" dirty="0" smtClean="0"/>
              <a:t>Relational operators</a:t>
            </a:r>
          </a:p>
          <a:p>
            <a:pPr lvl="1"/>
            <a:r>
              <a:rPr lang="en-NZ" dirty="0" smtClean="0"/>
              <a:t>&gt;, &gt;=, &lt;, &lt;=, ==</a:t>
            </a:r>
          </a:p>
          <a:p>
            <a:endParaRPr lang="en-NZ" dirty="0"/>
          </a:p>
          <a:p>
            <a:r>
              <a:rPr lang="en-NZ" dirty="0" smtClean="0"/>
              <a:t>Boolean operators</a:t>
            </a:r>
          </a:p>
          <a:p>
            <a:pPr lvl="1"/>
            <a:r>
              <a:rPr lang="en-NZ" dirty="0" smtClean="0"/>
              <a:t>and, or, not</a:t>
            </a:r>
          </a:p>
          <a:p>
            <a:endParaRPr lang="en-NZ" dirty="0"/>
          </a:p>
          <a:p>
            <a:endParaRPr lang="en-NZ" dirty="0"/>
          </a:p>
        </p:txBody>
      </p:sp>
      <p:sp>
        <p:nvSpPr>
          <p:cNvPr id="3" name="Title 2"/>
          <p:cNvSpPr>
            <a:spLocks noGrp="1"/>
          </p:cNvSpPr>
          <p:nvPr>
            <p:ph type="title"/>
          </p:nvPr>
        </p:nvSpPr>
        <p:spPr/>
        <p:txBody>
          <a:bodyPr>
            <a:normAutofit/>
          </a:bodyPr>
          <a:lstStyle/>
          <a:p>
            <a:r>
              <a:rPr lang="en-NZ" dirty="0" smtClean="0"/>
              <a:t>Boolean values and related operators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17</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352550" y="4876800"/>
            <a:ext cx="6477000" cy="1200329"/>
          </a:xfrm>
          <a:prstGeom prst="rect">
            <a:avLst/>
          </a:prstGeom>
          <a:solidFill>
            <a:schemeClr val="tx2">
              <a:lumMod val="40000"/>
              <a:lumOff val="60000"/>
            </a:schemeClr>
          </a:solidFill>
        </p:spPr>
        <p:txBody>
          <a:bodyPr wrap="square">
            <a:spAutoFit/>
          </a:bodyPr>
          <a:lstStyle/>
          <a:p>
            <a:r>
              <a:rPr lang="en-US" dirty="0" smtClean="0"/>
              <a:t>&gt;&gt;&gt; 2 == 3</a:t>
            </a:r>
          </a:p>
          <a:p>
            <a:r>
              <a:rPr lang="en-US" dirty="0" smtClean="0"/>
              <a:t>False</a:t>
            </a:r>
          </a:p>
          <a:p>
            <a:r>
              <a:rPr lang="en-US" dirty="0" smtClean="0"/>
              <a:t>&gt;&gt;&gt; 2 == 3 or 4 &lt; 5</a:t>
            </a:r>
          </a:p>
          <a:p>
            <a:r>
              <a:rPr lang="en-US" dirty="0" smtClean="0"/>
              <a:t>True</a:t>
            </a:r>
          </a:p>
        </p:txBody>
      </p:sp>
    </p:spTree>
    <p:custDataLst>
      <p:tags r:id="rId1"/>
    </p:custDataLst>
    <p:extLst>
      <p:ext uri="{BB962C8B-B14F-4D97-AF65-F5344CB8AC3E}">
        <p14:creationId xmlns:p14="http://schemas.microsoft.com/office/powerpoint/2010/main" val="1328057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Code is executed if the condition is true</a:t>
            </a:r>
            <a:endParaRPr lang="en-NZ" dirty="0"/>
          </a:p>
        </p:txBody>
      </p:sp>
      <p:sp>
        <p:nvSpPr>
          <p:cNvPr id="3" name="Title 2"/>
          <p:cNvSpPr>
            <a:spLocks noGrp="1"/>
          </p:cNvSpPr>
          <p:nvPr>
            <p:ph type="title"/>
          </p:nvPr>
        </p:nvSpPr>
        <p:spPr/>
        <p:txBody>
          <a:bodyPr/>
          <a:lstStyle/>
          <a:p>
            <a:r>
              <a:rPr lang="en-NZ" dirty="0" smtClean="0"/>
              <a:t>Conditionals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286000" y="4265474"/>
            <a:ext cx="4572000" cy="1754326"/>
          </a:xfrm>
          <a:prstGeom prst="rect">
            <a:avLst/>
          </a:prstGeom>
          <a:solidFill>
            <a:schemeClr val="tx2">
              <a:lumMod val="40000"/>
              <a:lumOff val="60000"/>
            </a:schemeClr>
          </a:solidFill>
        </p:spPr>
        <p:txBody>
          <a:bodyPr>
            <a:spAutoFit/>
          </a:bodyPr>
          <a:lstStyle/>
          <a:p>
            <a:r>
              <a:rPr lang="en-NZ" b="1" dirty="0" smtClean="0"/>
              <a:t>if</a:t>
            </a:r>
            <a:r>
              <a:rPr lang="en-NZ" dirty="0" smtClean="0"/>
              <a:t> </a:t>
            </a:r>
            <a:r>
              <a:rPr lang="en-NZ" dirty="0"/>
              <a:t>n &lt; 0:</a:t>
            </a:r>
          </a:p>
          <a:p>
            <a:r>
              <a:rPr lang="en-NZ" dirty="0"/>
              <a:t>    print("Negative number")</a:t>
            </a:r>
          </a:p>
          <a:p>
            <a:r>
              <a:rPr lang="en-NZ" b="1" dirty="0" err="1"/>
              <a:t>elif</a:t>
            </a:r>
            <a:r>
              <a:rPr lang="en-NZ" dirty="0"/>
              <a:t> n &gt; 0:</a:t>
            </a:r>
          </a:p>
          <a:p>
            <a:r>
              <a:rPr lang="en-NZ" dirty="0"/>
              <a:t>    print("Positive number")</a:t>
            </a:r>
          </a:p>
          <a:p>
            <a:r>
              <a:rPr lang="en-NZ" b="1" dirty="0"/>
              <a:t>else</a:t>
            </a:r>
            <a:r>
              <a:rPr lang="en-NZ" dirty="0"/>
              <a:t>:</a:t>
            </a:r>
          </a:p>
          <a:p>
            <a:r>
              <a:rPr lang="en-NZ" dirty="0"/>
              <a:t>    print("Zero")</a:t>
            </a:r>
          </a:p>
        </p:txBody>
      </p:sp>
      <p:sp>
        <p:nvSpPr>
          <p:cNvPr id="7" name="Rectangle 6"/>
          <p:cNvSpPr/>
          <p:nvPr/>
        </p:nvSpPr>
        <p:spPr>
          <a:xfrm>
            <a:off x="2325914" y="1952895"/>
            <a:ext cx="4572000" cy="646331"/>
          </a:xfrm>
          <a:prstGeom prst="rect">
            <a:avLst/>
          </a:prstGeom>
          <a:solidFill>
            <a:schemeClr val="tx2">
              <a:lumMod val="40000"/>
              <a:lumOff val="60000"/>
            </a:schemeClr>
          </a:solidFill>
        </p:spPr>
        <p:txBody>
          <a:bodyPr>
            <a:spAutoFit/>
          </a:bodyPr>
          <a:lstStyle/>
          <a:p>
            <a:r>
              <a:rPr lang="en-NZ" b="1" dirty="0"/>
              <a:t>if</a:t>
            </a:r>
            <a:r>
              <a:rPr lang="en-NZ" dirty="0"/>
              <a:t> name == "Andrew":</a:t>
            </a:r>
          </a:p>
          <a:p>
            <a:r>
              <a:rPr lang="en-NZ" dirty="0"/>
              <a:t>    print("Hi Andrew</a:t>
            </a:r>
            <a:r>
              <a:rPr lang="en-NZ" dirty="0" smtClean="0"/>
              <a:t>")</a:t>
            </a:r>
            <a:endParaRPr lang="en-NZ" dirty="0"/>
          </a:p>
        </p:txBody>
      </p:sp>
      <p:sp>
        <p:nvSpPr>
          <p:cNvPr id="8" name="Rectangle 7"/>
          <p:cNvSpPr/>
          <p:nvPr/>
        </p:nvSpPr>
        <p:spPr>
          <a:xfrm>
            <a:off x="2304143" y="2817674"/>
            <a:ext cx="4572000" cy="1200329"/>
          </a:xfrm>
          <a:prstGeom prst="rect">
            <a:avLst/>
          </a:prstGeom>
          <a:solidFill>
            <a:schemeClr val="tx2">
              <a:lumMod val="40000"/>
              <a:lumOff val="60000"/>
            </a:schemeClr>
          </a:solidFill>
        </p:spPr>
        <p:txBody>
          <a:bodyPr>
            <a:spAutoFit/>
          </a:bodyPr>
          <a:lstStyle/>
          <a:p>
            <a:r>
              <a:rPr lang="en-NZ" b="1" dirty="0"/>
              <a:t>if</a:t>
            </a:r>
            <a:r>
              <a:rPr lang="en-NZ" dirty="0"/>
              <a:t> n % 2 == 0:</a:t>
            </a:r>
          </a:p>
          <a:p>
            <a:r>
              <a:rPr lang="en-NZ" dirty="0"/>
              <a:t>    print("Even number")</a:t>
            </a:r>
          </a:p>
          <a:p>
            <a:r>
              <a:rPr lang="en-NZ" b="1" dirty="0"/>
              <a:t>else</a:t>
            </a:r>
            <a:r>
              <a:rPr lang="en-NZ" dirty="0"/>
              <a:t>:</a:t>
            </a:r>
          </a:p>
          <a:p>
            <a:r>
              <a:rPr lang="en-NZ" dirty="0"/>
              <a:t>    print("Odd number</a:t>
            </a:r>
            <a:r>
              <a:rPr lang="en-NZ" dirty="0" smtClean="0"/>
              <a:t>")</a:t>
            </a:r>
            <a:endParaRPr lang="en-NZ" dirty="0"/>
          </a:p>
        </p:txBody>
      </p:sp>
    </p:spTree>
    <p:custDataLst>
      <p:tags r:id="rId1"/>
    </p:custDataLst>
    <p:extLst>
      <p:ext uri="{BB962C8B-B14F-4D97-AF65-F5344CB8AC3E}">
        <p14:creationId xmlns:p14="http://schemas.microsoft.com/office/powerpoint/2010/main" val="3174816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For loops</a:t>
            </a:r>
          </a:p>
          <a:p>
            <a:pPr lvl="1"/>
            <a:r>
              <a:rPr lang="en-NZ" dirty="0" smtClean="0"/>
              <a:t>Used to iterate through a sequence of values</a:t>
            </a:r>
          </a:p>
          <a:p>
            <a:endParaRPr lang="en-NZ" dirty="0"/>
          </a:p>
          <a:p>
            <a:endParaRPr lang="en-NZ" dirty="0" smtClean="0"/>
          </a:p>
          <a:p>
            <a:endParaRPr lang="en-NZ" dirty="0"/>
          </a:p>
          <a:p>
            <a:r>
              <a:rPr lang="en-NZ" dirty="0" smtClean="0"/>
              <a:t>While loops</a:t>
            </a:r>
            <a:endParaRPr lang="en-NZ" dirty="0"/>
          </a:p>
          <a:p>
            <a:pPr lvl="1"/>
            <a:r>
              <a:rPr lang="en-NZ" dirty="0"/>
              <a:t>Used to </a:t>
            </a:r>
            <a:r>
              <a:rPr lang="en-NZ" dirty="0" smtClean="0"/>
              <a:t>repeat statements when the end condition is unknown</a:t>
            </a:r>
          </a:p>
          <a:p>
            <a:endParaRPr lang="en-NZ" dirty="0"/>
          </a:p>
        </p:txBody>
      </p:sp>
      <p:sp>
        <p:nvSpPr>
          <p:cNvPr id="3" name="Title 2"/>
          <p:cNvSpPr>
            <a:spLocks noGrp="1"/>
          </p:cNvSpPr>
          <p:nvPr>
            <p:ph type="title"/>
          </p:nvPr>
        </p:nvSpPr>
        <p:spPr/>
        <p:txBody>
          <a:bodyPr/>
          <a:lstStyle/>
          <a:p>
            <a:r>
              <a:rPr lang="en-NZ" dirty="0" smtClean="0"/>
              <a:t>Loops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19</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282125" y="2048713"/>
            <a:ext cx="4572000" cy="646331"/>
          </a:xfrm>
          <a:prstGeom prst="rect">
            <a:avLst/>
          </a:prstGeom>
          <a:solidFill>
            <a:schemeClr val="tx2">
              <a:lumMod val="40000"/>
              <a:lumOff val="60000"/>
            </a:schemeClr>
          </a:solidFill>
        </p:spPr>
        <p:txBody>
          <a:bodyPr>
            <a:spAutoFit/>
          </a:bodyPr>
          <a:lstStyle/>
          <a:p>
            <a:r>
              <a:rPr lang="en-US" b="1" dirty="0" smtClean="0"/>
              <a:t>for</a:t>
            </a:r>
            <a:r>
              <a:rPr lang="en-US" dirty="0" smtClean="0"/>
              <a:t> count </a:t>
            </a:r>
            <a:r>
              <a:rPr lang="en-US" b="1" dirty="0" smtClean="0"/>
              <a:t>in</a:t>
            </a:r>
            <a:r>
              <a:rPr lang="en-US" dirty="0" smtClean="0"/>
              <a:t> range(0, 100):</a:t>
            </a:r>
          </a:p>
          <a:p>
            <a:r>
              <a:rPr lang="en-US" dirty="0"/>
              <a:t> </a:t>
            </a:r>
            <a:r>
              <a:rPr lang="en-US" dirty="0" smtClean="0"/>
              <a:t>   print(count)</a:t>
            </a:r>
            <a:endParaRPr lang="en-NZ" dirty="0"/>
          </a:p>
        </p:txBody>
      </p:sp>
      <p:sp>
        <p:nvSpPr>
          <p:cNvPr id="7" name="Rectangle 6"/>
          <p:cNvSpPr/>
          <p:nvPr/>
        </p:nvSpPr>
        <p:spPr>
          <a:xfrm>
            <a:off x="2286000" y="4246359"/>
            <a:ext cx="4572000" cy="1477328"/>
          </a:xfrm>
          <a:prstGeom prst="rect">
            <a:avLst/>
          </a:prstGeom>
          <a:solidFill>
            <a:schemeClr val="tx2">
              <a:lumMod val="40000"/>
              <a:lumOff val="60000"/>
            </a:schemeClr>
          </a:solidFill>
        </p:spPr>
        <p:txBody>
          <a:bodyPr>
            <a:spAutoFit/>
          </a:bodyPr>
          <a:lstStyle/>
          <a:p>
            <a:r>
              <a:rPr lang="en-NZ" dirty="0" smtClean="0"/>
              <a:t>goal = 'catfish'</a:t>
            </a:r>
          </a:p>
          <a:p>
            <a:r>
              <a:rPr lang="en-NZ" dirty="0" smtClean="0"/>
              <a:t>password = ''</a:t>
            </a:r>
          </a:p>
          <a:p>
            <a:r>
              <a:rPr lang="en-NZ" b="1" dirty="0" smtClean="0"/>
              <a:t>while</a:t>
            </a:r>
            <a:r>
              <a:rPr lang="en-NZ" dirty="0" smtClean="0"/>
              <a:t> password != goal:</a:t>
            </a:r>
          </a:p>
          <a:p>
            <a:r>
              <a:rPr lang="en-NZ" dirty="0" smtClean="0"/>
              <a:t>    password = input('Enter the password: ')</a:t>
            </a:r>
          </a:p>
          <a:p>
            <a:r>
              <a:rPr lang="en-NZ" dirty="0" smtClean="0"/>
              <a:t>print('Correct')</a:t>
            </a:r>
          </a:p>
        </p:txBody>
      </p:sp>
    </p:spTree>
    <p:custDataLst>
      <p:tags r:id="rId1"/>
    </p:custDataLst>
    <p:extLst>
      <p:ext uri="{BB962C8B-B14F-4D97-AF65-F5344CB8AC3E}">
        <p14:creationId xmlns:p14="http://schemas.microsoft.com/office/powerpoint/2010/main" val="47602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a:t>At the end of this lecture, </a:t>
            </a:r>
            <a:r>
              <a:rPr lang="en-NZ" dirty="0" smtClean="0"/>
              <a:t>you should be able to:</a:t>
            </a:r>
          </a:p>
          <a:p>
            <a:pPr lvl="1"/>
            <a:r>
              <a:rPr lang="en-NZ" dirty="0" smtClean="0"/>
              <a:t>Use variables to store values</a:t>
            </a:r>
          </a:p>
          <a:p>
            <a:pPr lvl="1"/>
            <a:r>
              <a:rPr lang="en-NZ" dirty="0" smtClean="0"/>
              <a:t>Read from standard input and write to standard output</a:t>
            </a:r>
          </a:p>
          <a:p>
            <a:pPr lvl="1"/>
            <a:r>
              <a:rPr lang="en-NZ" dirty="0" smtClean="0"/>
              <a:t>Convert variables from one type to another</a:t>
            </a:r>
          </a:p>
          <a:p>
            <a:pPr lvl="1"/>
            <a:r>
              <a:rPr lang="en-NZ" dirty="0" smtClean="0"/>
              <a:t>Perform simple calculations using standard arithmetic operations</a:t>
            </a:r>
            <a:endParaRPr lang="en-NZ" dirty="0"/>
          </a:p>
          <a:p>
            <a:pPr lvl="1"/>
            <a:r>
              <a:rPr lang="en-NZ" dirty="0" smtClean="0"/>
              <a:t>Use conditional statements to make decisions within a program</a:t>
            </a:r>
          </a:p>
          <a:p>
            <a:pPr lvl="1"/>
            <a:r>
              <a:rPr lang="en-NZ" dirty="0" smtClean="0"/>
              <a:t>Use for and while loops to perform iteration</a:t>
            </a:r>
          </a:p>
          <a:p>
            <a:pPr lvl="1"/>
            <a:r>
              <a:rPr lang="en-NZ" dirty="0" smtClean="0"/>
              <a:t>Define and call functions that </a:t>
            </a:r>
            <a:r>
              <a:rPr lang="en-NZ" dirty="0"/>
              <a:t>accept arguments and return values</a:t>
            </a:r>
          </a:p>
          <a:p>
            <a:pPr lvl="1"/>
            <a:r>
              <a:rPr lang="en-NZ" dirty="0" smtClean="0"/>
              <a:t>Use import statements and functions from the Python API</a:t>
            </a:r>
            <a:endParaRPr lang="en-NZ" dirty="0"/>
          </a:p>
          <a:p>
            <a:pPr lvl="1"/>
            <a:endParaRPr lang="en-NZ" dirty="0" smtClean="0"/>
          </a:p>
          <a:p>
            <a:r>
              <a:rPr lang="en-NZ" dirty="0" smtClean="0"/>
              <a:t>Example code:</a:t>
            </a:r>
          </a:p>
          <a:p>
            <a:pPr lvl="1"/>
            <a:r>
              <a:rPr lang="en-NZ" dirty="0" smtClean="0"/>
              <a:t>Convert a length from inches to centimetres</a:t>
            </a:r>
          </a:p>
          <a:p>
            <a:pPr lvl="1"/>
            <a:r>
              <a:rPr lang="en-NZ" dirty="0" smtClean="0"/>
              <a:t>Calculate the area of a triangle</a:t>
            </a:r>
          </a:p>
          <a:p>
            <a:pPr lvl="1"/>
            <a:r>
              <a:rPr lang="en-NZ" dirty="0" smtClean="0"/>
              <a:t>Print out the times tables</a:t>
            </a:r>
          </a:p>
          <a:p>
            <a:pPr lvl="1"/>
            <a:r>
              <a:rPr lang="en-NZ" dirty="0" smtClean="0"/>
              <a:t>Determine if a given number is prime or not</a:t>
            </a:r>
          </a:p>
          <a:p>
            <a:pPr lvl="1"/>
            <a:endParaRPr lang="en-NZ" dirty="0" smtClean="0"/>
          </a:p>
        </p:txBody>
      </p:sp>
      <p:sp>
        <p:nvSpPr>
          <p:cNvPr id="3" name="Title 2"/>
          <p:cNvSpPr>
            <a:spLocks noGrp="1"/>
          </p:cNvSpPr>
          <p:nvPr>
            <p:ph type="title"/>
          </p:nvPr>
        </p:nvSpPr>
        <p:spPr/>
        <p:txBody>
          <a:bodyPr/>
          <a:lstStyle/>
          <a:p>
            <a:r>
              <a:rPr lang="en-NZ" dirty="0" smtClean="0"/>
              <a:t>Learning outcomes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107000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Used </a:t>
            </a:r>
            <a:r>
              <a:rPr lang="en-NZ" dirty="0"/>
              <a:t>to generate integer numbers within a range of values</a:t>
            </a:r>
          </a:p>
          <a:p>
            <a:pPr lvl="1"/>
            <a:r>
              <a:rPr lang="en-NZ" dirty="0" smtClean="0"/>
              <a:t>Includes the start value, but excludes the stop value</a:t>
            </a:r>
          </a:p>
          <a:p>
            <a:pPr lvl="1"/>
            <a:endParaRPr lang="en-NZ" dirty="0" smtClean="0"/>
          </a:p>
          <a:p>
            <a:r>
              <a:rPr lang="en-NZ" dirty="0"/>
              <a:t>range(stop</a:t>
            </a:r>
            <a:r>
              <a:rPr lang="en-NZ" dirty="0" smtClean="0"/>
              <a:t>)</a:t>
            </a:r>
          </a:p>
          <a:p>
            <a:pPr lvl="1"/>
            <a:r>
              <a:rPr lang="en-NZ" dirty="0" smtClean="0"/>
              <a:t>range of values from 0 to stop value</a:t>
            </a:r>
          </a:p>
          <a:p>
            <a:pPr lvl="1"/>
            <a:endParaRPr lang="en-NZ" dirty="0" smtClean="0"/>
          </a:p>
          <a:p>
            <a:r>
              <a:rPr lang="en-NZ" dirty="0"/>
              <a:t>range(start, </a:t>
            </a:r>
            <a:r>
              <a:rPr lang="en-NZ" dirty="0" smtClean="0"/>
              <a:t>stop)</a:t>
            </a:r>
            <a:endParaRPr lang="en-NZ" dirty="0"/>
          </a:p>
          <a:p>
            <a:pPr lvl="1"/>
            <a:r>
              <a:rPr lang="en-NZ" dirty="0"/>
              <a:t>range of values from </a:t>
            </a:r>
            <a:r>
              <a:rPr lang="en-NZ" dirty="0" smtClean="0"/>
              <a:t>start </a:t>
            </a:r>
            <a:r>
              <a:rPr lang="en-NZ" dirty="0"/>
              <a:t>to stop </a:t>
            </a:r>
            <a:r>
              <a:rPr lang="en-NZ" dirty="0" smtClean="0"/>
              <a:t>value</a:t>
            </a:r>
          </a:p>
          <a:p>
            <a:pPr lvl="1"/>
            <a:endParaRPr lang="en-NZ" dirty="0" smtClean="0"/>
          </a:p>
          <a:p>
            <a:r>
              <a:rPr lang="en-NZ" dirty="0" smtClean="0"/>
              <a:t>range(start</a:t>
            </a:r>
            <a:r>
              <a:rPr lang="en-NZ" dirty="0"/>
              <a:t>, </a:t>
            </a:r>
            <a:r>
              <a:rPr lang="en-NZ" dirty="0" smtClean="0"/>
              <a:t>stop, step)</a:t>
            </a:r>
          </a:p>
          <a:p>
            <a:pPr marL="365760" lvl="2"/>
            <a:r>
              <a:rPr lang="en-NZ" dirty="0"/>
              <a:t>range of values from start to stop </a:t>
            </a:r>
            <a:r>
              <a:rPr lang="en-NZ" dirty="0" smtClean="0"/>
              <a:t>value, increasing by step each time</a:t>
            </a:r>
            <a:endParaRPr lang="en-NZ" dirty="0"/>
          </a:p>
          <a:p>
            <a:endParaRPr lang="en-NZ" dirty="0"/>
          </a:p>
          <a:p>
            <a:pPr marL="228600" lvl="1" indent="0">
              <a:buNone/>
            </a:pPr>
            <a:endParaRPr lang="en-NZ" dirty="0" smtClean="0"/>
          </a:p>
          <a:p>
            <a:pPr lvl="1"/>
            <a:endParaRPr lang="en-NZ" dirty="0" smtClean="0"/>
          </a:p>
          <a:p>
            <a:endParaRPr lang="en-NZ" dirty="0"/>
          </a:p>
        </p:txBody>
      </p:sp>
      <p:sp>
        <p:nvSpPr>
          <p:cNvPr id="3" name="Title 2"/>
          <p:cNvSpPr>
            <a:spLocks noGrp="1"/>
          </p:cNvSpPr>
          <p:nvPr>
            <p:ph type="title"/>
          </p:nvPr>
        </p:nvSpPr>
        <p:spPr/>
        <p:txBody>
          <a:bodyPr/>
          <a:lstStyle/>
          <a:p>
            <a:r>
              <a:rPr lang="en-NZ" dirty="0" smtClean="0"/>
              <a:t>Range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20</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6705600" y="2342827"/>
            <a:ext cx="1481380" cy="369332"/>
          </a:xfrm>
          <a:prstGeom prst="rect">
            <a:avLst/>
          </a:prstGeom>
          <a:solidFill>
            <a:schemeClr val="tx2">
              <a:lumMod val="40000"/>
              <a:lumOff val="60000"/>
            </a:schemeClr>
          </a:solidFill>
        </p:spPr>
        <p:txBody>
          <a:bodyPr wrap="square">
            <a:spAutoFit/>
          </a:bodyPr>
          <a:lstStyle/>
          <a:p>
            <a:r>
              <a:rPr lang="en-NZ" dirty="0" smtClean="0"/>
              <a:t>range(10)</a:t>
            </a:r>
          </a:p>
        </p:txBody>
      </p:sp>
      <p:sp>
        <p:nvSpPr>
          <p:cNvPr id="7" name="Rectangle 6"/>
          <p:cNvSpPr/>
          <p:nvPr/>
        </p:nvSpPr>
        <p:spPr>
          <a:xfrm>
            <a:off x="609600" y="5289911"/>
            <a:ext cx="1752600" cy="369332"/>
          </a:xfrm>
          <a:prstGeom prst="rect">
            <a:avLst/>
          </a:prstGeom>
          <a:solidFill>
            <a:schemeClr val="tx2">
              <a:lumMod val="40000"/>
              <a:lumOff val="60000"/>
            </a:schemeClr>
          </a:solidFill>
        </p:spPr>
        <p:txBody>
          <a:bodyPr wrap="square">
            <a:spAutoFit/>
          </a:bodyPr>
          <a:lstStyle/>
          <a:p>
            <a:r>
              <a:rPr lang="en-NZ" dirty="0" smtClean="0"/>
              <a:t>range(4, 10, 2)</a:t>
            </a:r>
          </a:p>
        </p:txBody>
      </p:sp>
      <p:sp>
        <p:nvSpPr>
          <p:cNvPr id="8" name="Rectangle 7"/>
          <p:cNvSpPr/>
          <p:nvPr/>
        </p:nvSpPr>
        <p:spPr>
          <a:xfrm>
            <a:off x="6705600" y="2831068"/>
            <a:ext cx="1481380" cy="369332"/>
          </a:xfrm>
          <a:prstGeom prst="rect">
            <a:avLst/>
          </a:prstGeom>
          <a:solidFill>
            <a:schemeClr val="bg1"/>
          </a:solidFill>
        </p:spPr>
        <p:txBody>
          <a:bodyPr wrap="square">
            <a:spAutoFit/>
          </a:bodyPr>
          <a:lstStyle/>
          <a:p>
            <a:pPr algn="ctr"/>
            <a:r>
              <a:rPr lang="en-NZ" dirty="0" smtClean="0"/>
              <a:t>0 1 2 3 … 8 9</a:t>
            </a:r>
          </a:p>
        </p:txBody>
      </p:sp>
      <p:sp>
        <p:nvSpPr>
          <p:cNvPr id="9" name="Rectangle 8"/>
          <p:cNvSpPr/>
          <p:nvPr/>
        </p:nvSpPr>
        <p:spPr>
          <a:xfrm>
            <a:off x="6705600" y="3373464"/>
            <a:ext cx="1481380" cy="369332"/>
          </a:xfrm>
          <a:prstGeom prst="rect">
            <a:avLst/>
          </a:prstGeom>
          <a:solidFill>
            <a:schemeClr val="tx2">
              <a:lumMod val="40000"/>
              <a:lumOff val="60000"/>
            </a:schemeClr>
          </a:solidFill>
        </p:spPr>
        <p:txBody>
          <a:bodyPr wrap="square">
            <a:spAutoFit/>
          </a:bodyPr>
          <a:lstStyle/>
          <a:p>
            <a:r>
              <a:rPr lang="en-NZ" dirty="0" smtClean="0"/>
              <a:t>range(3, 8)</a:t>
            </a:r>
          </a:p>
        </p:txBody>
      </p:sp>
      <p:sp>
        <p:nvSpPr>
          <p:cNvPr id="10" name="Rectangle 9"/>
          <p:cNvSpPr/>
          <p:nvPr/>
        </p:nvSpPr>
        <p:spPr>
          <a:xfrm>
            <a:off x="6705600" y="3861705"/>
            <a:ext cx="1481380" cy="369332"/>
          </a:xfrm>
          <a:prstGeom prst="rect">
            <a:avLst/>
          </a:prstGeom>
          <a:solidFill>
            <a:schemeClr val="bg1"/>
          </a:solidFill>
        </p:spPr>
        <p:txBody>
          <a:bodyPr wrap="square">
            <a:spAutoFit/>
          </a:bodyPr>
          <a:lstStyle/>
          <a:p>
            <a:pPr algn="ctr"/>
            <a:r>
              <a:rPr lang="en-NZ" dirty="0" smtClean="0"/>
              <a:t>3 4 5 6 7</a:t>
            </a:r>
          </a:p>
        </p:txBody>
      </p:sp>
      <p:sp>
        <p:nvSpPr>
          <p:cNvPr id="11" name="Rectangle 10"/>
          <p:cNvSpPr/>
          <p:nvPr/>
        </p:nvSpPr>
        <p:spPr>
          <a:xfrm>
            <a:off x="592164" y="5802713"/>
            <a:ext cx="1752600" cy="369332"/>
          </a:xfrm>
          <a:prstGeom prst="rect">
            <a:avLst/>
          </a:prstGeom>
          <a:solidFill>
            <a:schemeClr val="tx2">
              <a:lumMod val="40000"/>
              <a:lumOff val="60000"/>
            </a:schemeClr>
          </a:solidFill>
        </p:spPr>
        <p:txBody>
          <a:bodyPr wrap="square">
            <a:spAutoFit/>
          </a:bodyPr>
          <a:lstStyle/>
          <a:p>
            <a:r>
              <a:rPr lang="en-NZ" dirty="0" smtClean="0"/>
              <a:t>range(10, 4, -2)</a:t>
            </a:r>
          </a:p>
        </p:txBody>
      </p:sp>
      <p:sp>
        <p:nvSpPr>
          <p:cNvPr id="12" name="Rectangle 11"/>
          <p:cNvSpPr/>
          <p:nvPr/>
        </p:nvSpPr>
        <p:spPr>
          <a:xfrm>
            <a:off x="2743200" y="5289911"/>
            <a:ext cx="1481380" cy="369332"/>
          </a:xfrm>
          <a:prstGeom prst="rect">
            <a:avLst/>
          </a:prstGeom>
          <a:solidFill>
            <a:schemeClr val="bg1"/>
          </a:solidFill>
        </p:spPr>
        <p:txBody>
          <a:bodyPr wrap="square">
            <a:spAutoFit/>
          </a:bodyPr>
          <a:lstStyle/>
          <a:p>
            <a:pPr algn="ctr"/>
            <a:r>
              <a:rPr lang="en-NZ" dirty="0" smtClean="0"/>
              <a:t>4 6 8</a:t>
            </a:r>
          </a:p>
        </p:txBody>
      </p:sp>
      <p:sp>
        <p:nvSpPr>
          <p:cNvPr id="13" name="Rectangle 12"/>
          <p:cNvSpPr/>
          <p:nvPr/>
        </p:nvSpPr>
        <p:spPr>
          <a:xfrm>
            <a:off x="2743200" y="5802713"/>
            <a:ext cx="1481380" cy="369332"/>
          </a:xfrm>
          <a:prstGeom prst="rect">
            <a:avLst/>
          </a:prstGeom>
          <a:solidFill>
            <a:schemeClr val="bg1"/>
          </a:solidFill>
        </p:spPr>
        <p:txBody>
          <a:bodyPr wrap="square">
            <a:spAutoFit/>
          </a:bodyPr>
          <a:lstStyle/>
          <a:p>
            <a:pPr algn="ctr"/>
            <a:r>
              <a:rPr lang="en-NZ" dirty="0" smtClean="0"/>
              <a:t>10 8 6</a:t>
            </a:r>
          </a:p>
        </p:txBody>
      </p:sp>
    </p:spTree>
    <p:custDataLst>
      <p:tags r:id="rId1"/>
    </p:custDataLst>
    <p:extLst>
      <p:ext uri="{BB962C8B-B14F-4D97-AF65-F5344CB8AC3E}">
        <p14:creationId xmlns:p14="http://schemas.microsoft.com/office/powerpoint/2010/main" val="1775637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 function is a sequence of instructions designed to perform a task, and is packaged as a unit.  </a:t>
            </a:r>
          </a:p>
          <a:p>
            <a:pPr lvl="1"/>
            <a:r>
              <a:rPr lang="en-NZ" dirty="0" smtClean="0"/>
              <a:t>Functions have a name</a:t>
            </a:r>
          </a:p>
          <a:p>
            <a:pPr lvl="1"/>
            <a:r>
              <a:rPr lang="en-NZ" dirty="0" smtClean="0"/>
              <a:t>Functions accept arguments</a:t>
            </a:r>
          </a:p>
          <a:p>
            <a:pPr lvl="1"/>
            <a:r>
              <a:rPr lang="en-NZ" dirty="0" smtClean="0"/>
              <a:t>Functions return values</a:t>
            </a:r>
          </a:p>
          <a:p>
            <a:pPr lvl="1"/>
            <a:endParaRPr lang="en-NZ" dirty="0"/>
          </a:p>
          <a:p>
            <a:pPr lvl="1"/>
            <a:endParaRPr lang="en-NZ" dirty="0" smtClean="0"/>
          </a:p>
          <a:p>
            <a:pPr lvl="1"/>
            <a:endParaRPr lang="en-NZ" dirty="0"/>
          </a:p>
          <a:p>
            <a:pPr lvl="1"/>
            <a:endParaRPr lang="en-NZ" dirty="0" smtClean="0"/>
          </a:p>
          <a:p>
            <a:pPr lvl="1"/>
            <a:endParaRPr lang="en-NZ" dirty="0"/>
          </a:p>
          <a:p>
            <a:r>
              <a:rPr lang="en-NZ" dirty="0" smtClean="0"/>
              <a:t>Syntax </a:t>
            </a:r>
          </a:p>
          <a:p>
            <a:pPr lvl="1"/>
            <a:r>
              <a:rPr lang="en-NZ" dirty="0" smtClean="0"/>
              <a:t>Indentation rather than braces are used to signify blocks of code</a:t>
            </a:r>
          </a:p>
          <a:p>
            <a:pPr lvl="1"/>
            <a:r>
              <a:rPr lang="en-NZ" dirty="0" smtClean="0"/>
              <a:t>Variables  defined within the </a:t>
            </a:r>
            <a:r>
              <a:rPr lang="en-NZ" i="1" dirty="0" smtClean="0"/>
              <a:t>scope</a:t>
            </a:r>
            <a:r>
              <a:rPr lang="en-NZ" dirty="0" smtClean="0"/>
              <a:t> of a function are not available outside the function</a:t>
            </a:r>
          </a:p>
          <a:p>
            <a:pPr lvl="1"/>
            <a:endParaRPr lang="en-NZ" dirty="0" smtClean="0"/>
          </a:p>
          <a:p>
            <a:endParaRPr lang="en-NZ" dirty="0" smtClean="0"/>
          </a:p>
          <a:p>
            <a:endParaRPr lang="en-NZ" dirty="0" smtClean="0"/>
          </a:p>
          <a:p>
            <a:endParaRPr lang="en-NZ" dirty="0" smtClean="0"/>
          </a:p>
          <a:p>
            <a:endParaRPr lang="en-NZ" dirty="0"/>
          </a:p>
        </p:txBody>
      </p:sp>
      <p:sp>
        <p:nvSpPr>
          <p:cNvPr id="3" name="Title 2"/>
          <p:cNvSpPr>
            <a:spLocks noGrp="1"/>
          </p:cNvSpPr>
          <p:nvPr>
            <p:ph type="title"/>
          </p:nvPr>
        </p:nvSpPr>
        <p:spPr/>
        <p:txBody>
          <a:bodyPr/>
          <a:lstStyle/>
          <a:p>
            <a:r>
              <a:rPr lang="en-NZ" dirty="0" smtClean="0"/>
              <a:t>Functions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828800" y="3195935"/>
            <a:ext cx="4572000" cy="646331"/>
          </a:xfrm>
          <a:prstGeom prst="rect">
            <a:avLst/>
          </a:prstGeom>
          <a:solidFill>
            <a:schemeClr val="tx2">
              <a:lumMod val="40000"/>
              <a:lumOff val="60000"/>
            </a:schemeClr>
          </a:solidFill>
        </p:spPr>
        <p:txBody>
          <a:bodyPr>
            <a:spAutoFit/>
          </a:bodyPr>
          <a:lstStyle/>
          <a:p>
            <a:r>
              <a:rPr lang="en-NZ" b="1" dirty="0" err="1"/>
              <a:t>def</a:t>
            </a:r>
            <a:r>
              <a:rPr lang="en-NZ" dirty="0"/>
              <a:t> </a:t>
            </a:r>
            <a:r>
              <a:rPr lang="en-NZ" dirty="0" err="1"/>
              <a:t>rectangle_area</a:t>
            </a:r>
            <a:r>
              <a:rPr lang="en-NZ" dirty="0"/>
              <a:t>(width, height):</a:t>
            </a:r>
          </a:p>
          <a:p>
            <a:r>
              <a:rPr lang="en-NZ" dirty="0"/>
              <a:t>    </a:t>
            </a:r>
            <a:r>
              <a:rPr lang="en-NZ" b="1" dirty="0"/>
              <a:t>return</a:t>
            </a:r>
            <a:r>
              <a:rPr lang="en-NZ" dirty="0"/>
              <a:t> width * height</a:t>
            </a:r>
          </a:p>
        </p:txBody>
      </p:sp>
    </p:spTree>
    <p:custDataLst>
      <p:tags r:id="rId1"/>
    </p:custDataLst>
    <p:extLst>
      <p:ext uri="{BB962C8B-B14F-4D97-AF65-F5344CB8AC3E}">
        <p14:creationId xmlns:p14="http://schemas.microsoft.com/office/powerpoint/2010/main" val="40154573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Write a function called </a:t>
            </a:r>
            <a:r>
              <a:rPr lang="en-NZ" dirty="0" err="1" smtClean="0"/>
              <a:t>triangle_area</a:t>
            </a:r>
            <a:r>
              <a:rPr lang="en-NZ" dirty="0" smtClean="0"/>
              <a:t> that calculates the area of a triangle given the base and height values</a:t>
            </a:r>
          </a:p>
          <a:p>
            <a:pPr lvl="1"/>
            <a:r>
              <a:rPr lang="en-US" dirty="0"/>
              <a:t>area = </a:t>
            </a:r>
            <a:r>
              <a:rPr lang="en-NZ" dirty="0" smtClean="0"/>
              <a:t>½ base * height</a:t>
            </a:r>
          </a:p>
          <a:p>
            <a:pPr lvl="1"/>
            <a:endParaRPr lang="en-NZ" dirty="0" smtClean="0"/>
          </a:p>
          <a:p>
            <a:pPr lvl="1"/>
            <a:endParaRPr lang="en-NZ" dirty="0"/>
          </a:p>
          <a:p>
            <a:pPr lvl="1"/>
            <a:endParaRPr lang="en-NZ" dirty="0"/>
          </a:p>
          <a:p>
            <a:r>
              <a:rPr lang="en-NZ" dirty="0" smtClean="0"/>
              <a:t>Write a function that asks the user for the times tables to print, then prints out the times tables from 1 to 10 (inclusive)</a:t>
            </a:r>
            <a:endParaRPr lang="en-NZ" dirty="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3209441" y="4209871"/>
            <a:ext cx="3048000" cy="1477328"/>
          </a:xfrm>
          <a:prstGeom prst="rect">
            <a:avLst/>
          </a:prstGeom>
          <a:solidFill>
            <a:schemeClr val="accent1">
              <a:lumMod val="40000"/>
              <a:lumOff val="60000"/>
            </a:schemeClr>
          </a:solidFill>
        </p:spPr>
        <p:txBody>
          <a:bodyPr wrap="square">
            <a:spAutoFit/>
          </a:bodyPr>
          <a:lstStyle/>
          <a:p>
            <a:r>
              <a:rPr lang="en-US" dirty="0" smtClean="0"/>
              <a:t>Enter the times tables: </a:t>
            </a:r>
            <a:r>
              <a:rPr lang="en-US" b="1" dirty="0" smtClean="0"/>
              <a:t>4</a:t>
            </a:r>
          </a:p>
          <a:p>
            <a:r>
              <a:rPr lang="en-US" dirty="0" smtClean="0"/>
              <a:t>4 x 1 = 4</a:t>
            </a:r>
          </a:p>
          <a:p>
            <a:r>
              <a:rPr lang="en-US" dirty="0" smtClean="0"/>
              <a:t>4 x 2 = 8</a:t>
            </a:r>
          </a:p>
          <a:p>
            <a:r>
              <a:rPr lang="en-US" dirty="0" smtClean="0"/>
              <a:t>…</a:t>
            </a:r>
          </a:p>
          <a:p>
            <a:r>
              <a:rPr lang="en-US" dirty="0" smtClean="0"/>
              <a:t>4 x 10 = 40</a:t>
            </a:r>
          </a:p>
        </p:txBody>
      </p:sp>
      <p:sp>
        <p:nvSpPr>
          <p:cNvPr id="7" name="Rectangle 6"/>
          <p:cNvSpPr/>
          <p:nvPr/>
        </p:nvSpPr>
        <p:spPr>
          <a:xfrm>
            <a:off x="3209441" y="2209800"/>
            <a:ext cx="3048000" cy="923330"/>
          </a:xfrm>
          <a:prstGeom prst="rect">
            <a:avLst/>
          </a:prstGeom>
          <a:solidFill>
            <a:schemeClr val="accent1">
              <a:lumMod val="40000"/>
              <a:lumOff val="60000"/>
            </a:schemeClr>
          </a:solidFill>
        </p:spPr>
        <p:txBody>
          <a:bodyPr wrap="square">
            <a:spAutoFit/>
          </a:bodyPr>
          <a:lstStyle/>
          <a:p>
            <a:r>
              <a:rPr lang="en-US" dirty="0" smtClean="0"/>
              <a:t>&gt;&gt;&gt; a = </a:t>
            </a:r>
            <a:r>
              <a:rPr lang="en-US" dirty="0" err="1" smtClean="0"/>
              <a:t>triangle_area</a:t>
            </a:r>
            <a:r>
              <a:rPr lang="en-US" dirty="0" smtClean="0"/>
              <a:t>(10, 20)</a:t>
            </a:r>
          </a:p>
          <a:p>
            <a:r>
              <a:rPr lang="en-US" dirty="0" smtClean="0"/>
              <a:t>&gt;&gt;&gt; print(a)</a:t>
            </a:r>
          </a:p>
          <a:p>
            <a:r>
              <a:rPr lang="en-US" dirty="0" smtClean="0"/>
              <a:t>100.0</a:t>
            </a:r>
          </a:p>
        </p:txBody>
      </p:sp>
    </p:spTree>
    <p:custDataLst>
      <p:tags r:id="rId1"/>
    </p:custDataLst>
    <p:extLst>
      <p:ext uri="{BB962C8B-B14F-4D97-AF65-F5344CB8AC3E}">
        <p14:creationId xmlns:p14="http://schemas.microsoft.com/office/powerpoint/2010/main" val="15080358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Determine if a number is prime or not</a:t>
            </a:r>
          </a:p>
          <a:p>
            <a:pPr lvl="1"/>
            <a:r>
              <a:rPr lang="en-NZ" dirty="0" smtClean="0"/>
              <a:t>A number less than 2 is not prime</a:t>
            </a:r>
          </a:p>
          <a:p>
            <a:pPr lvl="1"/>
            <a:r>
              <a:rPr lang="en-NZ" dirty="0" smtClean="0"/>
              <a:t>A number equal or greater than 2 is prime if it is not divisible by any other number except itself and 1</a:t>
            </a:r>
            <a:endParaRPr lang="en-NZ" dirty="0"/>
          </a:p>
        </p:txBody>
      </p:sp>
      <p:sp>
        <p:nvSpPr>
          <p:cNvPr id="3" name="Title 2"/>
          <p:cNvSpPr>
            <a:spLocks noGrp="1"/>
          </p:cNvSpPr>
          <p:nvPr>
            <p:ph type="title"/>
          </p:nvPr>
        </p:nvSpPr>
        <p:spPr/>
        <p:txBody>
          <a:bodyPr/>
          <a:lstStyle/>
          <a:p>
            <a:r>
              <a:rPr lang="en-NZ" dirty="0" smtClean="0"/>
              <a:t>Example: Prime numbers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286000" y="2971800"/>
            <a:ext cx="4572000" cy="2031325"/>
          </a:xfrm>
          <a:prstGeom prst="rect">
            <a:avLst/>
          </a:prstGeom>
          <a:solidFill>
            <a:schemeClr val="tx2">
              <a:lumMod val="40000"/>
              <a:lumOff val="60000"/>
            </a:schemeClr>
          </a:solidFill>
        </p:spPr>
        <p:txBody>
          <a:bodyPr>
            <a:spAutoFit/>
          </a:bodyPr>
          <a:lstStyle/>
          <a:p>
            <a:r>
              <a:rPr lang="en-NZ" b="1" dirty="0" err="1"/>
              <a:t>def</a:t>
            </a:r>
            <a:r>
              <a:rPr lang="en-NZ" dirty="0"/>
              <a:t> </a:t>
            </a:r>
            <a:r>
              <a:rPr lang="en-NZ" dirty="0" err="1"/>
              <a:t>is_prime</a:t>
            </a:r>
            <a:r>
              <a:rPr lang="en-NZ" dirty="0"/>
              <a:t>(n):</a:t>
            </a:r>
          </a:p>
          <a:p>
            <a:r>
              <a:rPr lang="en-NZ" dirty="0"/>
              <a:t>    </a:t>
            </a:r>
            <a:r>
              <a:rPr lang="en-NZ" b="1" dirty="0"/>
              <a:t>if</a:t>
            </a:r>
            <a:r>
              <a:rPr lang="en-NZ" dirty="0"/>
              <a:t> n &lt; 2:</a:t>
            </a:r>
          </a:p>
          <a:p>
            <a:r>
              <a:rPr lang="en-NZ" dirty="0"/>
              <a:t>        </a:t>
            </a:r>
            <a:r>
              <a:rPr lang="en-NZ" b="1" dirty="0"/>
              <a:t>return</a:t>
            </a:r>
            <a:r>
              <a:rPr lang="en-NZ" dirty="0"/>
              <a:t> </a:t>
            </a:r>
            <a:r>
              <a:rPr lang="en-NZ" b="1" dirty="0"/>
              <a:t>False</a:t>
            </a:r>
          </a:p>
          <a:p>
            <a:r>
              <a:rPr lang="en-NZ" dirty="0"/>
              <a:t>    </a:t>
            </a:r>
            <a:r>
              <a:rPr lang="en-NZ" b="1" dirty="0"/>
              <a:t>for</a:t>
            </a:r>
            <a:r>
              <a:rPr lang="en-NZ" dirty="0"/>
              <a:t> i </a:t>
            </a:r>
            <a:r>
              <a:rPr lang="en-NZ" b="1" dirty="0"/>
              <a:t>in</a:t>
            </a:r>
            <a:r>
              <a:rPr lang="en-NZ" dirty="0"/>
              <a:t> range(2, n):</a:t>
            </a:r>
          </a:p>
          <a:p>
            <a:r>
              <a:rPr lang="en-NZ" dirty="0"/>
              <a:t>        </a:t>
            </a:r>
            <a:r>
              <a:rPr lang="en-NZ" b="1" dirty="0"/>
              <a:t>if</a:t>
            </a:r>
            <a:r>
              <a:rPr lang="en-NZ" dirty="0"/>
              <a:t> n % i == 0:</a:t>
            </a:r>
          </a:p>
          <a:p>
            <a:r>
              <a:rPr lang="en-NZ" dirty="0"/>
              <a:t>            </a:t>
            </a:r>
            <a:r>
              <a:rPr lang="en-NZ" b="1" dirty="0"/>
              <a:t>return</a:t>
            </a:r>
            <a:r>
              <a:rPr lang="en-NZ" dirty="0"/>
              <a:t> </a:t>
            </a:r>
            <a:r>
              <a:rPr lang="en-NZ" b="1" dirty="0"/>
              <a:t>False</a:t>
            </a:r>
          </a:p>
          <a:p>
            <a:r>
              <a:rPr lang="en-NZ" dirty="0"/>
              <a:t>    </a:t>
            </a:r>
            <a:r>
              <a:rPr lang="en-NZ" b="1" dirty="0"/>
              <a:t>return</a:t>
            </a:r>
            <a:r>
              <a:rPr lang="en-NZ" dirty="0"/>
              <a:t> </a:t>
            </a:r>
            <a:r>
              <a:rPr lang="en-NZ" b="1" dirty="0"/>
              <a:t>True</a:t>
            </a:r>
          </a:p>
        </p:txBody>
      </p:sp>
    </p:spTree>
    <p:custDataLst>
      <p:tags r:id="rId1"/>
    </p:custDataLst>
    <p:extLst>
      <p:ext uri="{BB962C8B-B14F-4D97-AF65-F5344CB8AC3E}">
        <p14:creationId xmlns:p14="http://schemas.microsoft.com/office/powerpoint/2010/main" val="12180228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Code is stored in modules</a:t>
            </a:r>
          </a:p>
          <a:p>
            <a:pPr lvl="1"/>
            <a:r>
              <a:rPr lang="en-US" dirty="0" smtClean="0"/>
              <a:t>We want to reuse code as much as possible</a:t>
            </a:r>
          </a:p>
          <a:p>
            <a:pPr lvl="1"/>
            <a:r>
              <a:rPr lang="en-US" dirty="0" smtClean="0"/>
              <a:t>Build up libraries of code</a:t>
            </a:r>
          </a:p>
          <a:p>
            <a:pPr lvl="1"/>
            <a:r>
              <a:rPr lang="en-US" dirty="0" smtClean="0"/>
              <a:t>Importing a module allows you to access code in that module</a:t>
            </a:r>
          </a:p>
          <a:p>
            <a:endParaRPr lang="en-US" dirty="0" smtClean="0"/>
          </a:p>
          <a:p>
            <a:endParaRPr lang="en-US" dirty="0"/>
          </a:p>
          <a:p>
            <a:endParaRPr lang="en-US" dirty="0" smtClean="0"/>
          </a:p>
          <a:p>
            <a:endParaRPr lang="en-US" dirty="0"/>
          </a:p>
          <a:p>
            <a:endParaRPr lang="en-US" dirty="0" smtClean="0"/>
          </a:p>
          <a:p>
            <a:endParaRPr lang="en-US" dirty="0" smtClean="0"/>
          </a:p>
          <a:p>
            <a:r>
              <a:rPr lang="en-US" dirty="0" err="1" smtClean="0"/>
              <a:t>Python.org</a:t>
            </a:r>
            <a:r>
              <a:rPr lang="en-US" dirty="0" smtClean="0"/>
              <a:t> has a list of all the modules and functions provided</a:t>
            </a:r>
          </a:p>
          <a:p>
            <a:endParaRPr lang="en-US" dirty="0" smtClean="0"/>
          </a:p>
        </p:txBody>
      </p:sp>
      <p:sp>
        <p:nvSpPr>
          <p:cNvPr id="3" name="Title 2"/>
          <p:cNvSpPr>
            <a:spLocks noGrp="1"/>
          </p:cNvSpPr>
          <p:nvPr>
            <p:ph type="title"/>
          </p:nvPr>
        </p:nvSpPr>
        <p:spPr/>
        <p:txBody>
          <a:bodyPr/>
          <a:lstStyle/>
          <a:p>
            <a:r>
              <a:rPr lang="en-US" dirty="0" smtClean="0"/>
              <a:t>Importing modules</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371600" y="3048000"/>
            <a:ext cx="6477000" cy="1477328"/>
          </a:xfrm>
          <a:prstGeom prst="rect">
            <a:avLst/>
          </a:prstGeom>
          <a:solidFill>
            <a:schemeClr val="tx2">
              <a:lumMod val="40000"/>
              <a:lumOff val="60000"/>
            </a:schemeClr>
          </a:solidFill>
        </p:spPr>
        <p:txBody>
          <a:bodyPr wrap="square">
            <a:spAutoFit/>
          </a:bodyPr>
          <a:lstStyle/>
          <a:p>
            <a:r>
              <a:rPr lang="en-US" dirty="0" smtClean="0"/>
              <a:t>&gt;&gt;&gt; import math</a:t>
            </a:r>
          </a:p>
          <a:p>
            <a:r>
              <a:rPr lang="en-US" dirty="0" smtClean="0"/>
              <a:t>&gt;&gt;&gt; </a:t>
            </a:r>
            <a:r>
              <a:rPr lang="en-US" dirty="0" err="1" smtClean="0"/>
              <a:t>math.pi</a:t>
            </a:r>
            <a:endParaRPr lang="en-US" dirty="0" smtClean="0"/>
          </a:p>
          <a:p>
            <a:r>
              <a:rPr lang="en-US" dirty="0" smtClean="0"/>
              <a:t>3.141592653589793</a:t>
            </a:r>
          </a:p>
          <a:p>
            <a:r>
              <a:rPr lang="en-US" dirty="0" smtClean="0"/>
              <a:t>&gt;&gt;&gt; </a:t>
            </a:r>
            <a:r>
              <a:rPr lang="en-US" dirty="0" err="1" smtClean="0"/>
              <a:t>math.sqrt</a:t>
            </a:r>
            <a:r>
              <a:rPr lang="en-US" dirty="0" smtClean="0"/>
              <a:t>(4)</a:t>
            </a:r>
          </a:p>
          <a:p>
            <a:r>
              <a:rPr lang="en-US" dirty="0" smtClean="0"/>
              <a:t>2.0</a:t>
            </a:r>
          </a:p>
        </p:txBody>
      </p:sp>
    </p:spTree>
    <p:custDataLst>
      <p:tags r:id="rId1"/>
    </p:custDataLst>
    <p:extLst>
      <p:ext uri="{BB962C8B-B14F-4D97-AF65-F5344CB8AC3E}">
        <p14:creationId xmlns:p14="http://schemas.microsoft.com/office/powerpoint/2010/main" val="3854395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Python provides a wide range of built-in functions, including</a:t>
            </a:r>
          </a:p>
          <a:p>
            <a:pPr lvl="1"/>
            <a:r>
              <a:rPr lang="en-NZ" dirty="0" smtClean="0"/>
              <a:t>round(value [, number of decimal places])</a:t>
            </a:r>
          </a:p>
          <a:p>
            <a:pPr lvl="1"/>
            <a:r>
              <a:rPr lang="en-NZ" dirty="0" smtClean="0"/>
              <a:t>max(value, value [, value …])</a:t>
            </a:r>
          </a:p>
          <a:p>
            <a:pPr lvl="1"/>
            <a:r>
              <a:rPr lang="en-NZ" dirty="0" smtClean="0"/>
              <a:t>min(value</a:t>
            </a:r>
            <a:r>
              <a:rPr lang="en-NZ" dirty="0"/>
              <a:t>, value [, value …])</a:t>
            </a:r>
          </a:p>
          <a:p>
            <a:pPr lvl="1"/>
            <a:r>
              <a:rPr lang="en-NZ" dirty="0" smtClean="0"/>
              <a:t>float(value)</a:t>
            </a:r>
          </a:p>
          <a:p>
            <a:pPr lvl="1"/>
            <a:r>
              <a:rPr lang="en-NZ" dirty="0" err="1" smtClean="0"/>
              <a:t>int</a:t>
            </a:r>
            <a:r>
              <a:rPr lang="en-NZ" dirty="0" smtClean="0"/>
              <a:t>(value)</a:t>
            </a:r>
          </a:p>
          <a:p>
            <a:pPr lvl="1"/>
            <a:r>
              <a:rPr lang="en-NZ" dirty="0" err="1" smtClean="0"/>
              <a:t>str</a:t>
            </a:r>
            <a:r>
              <a:rPr lang="en-NZ" dirty="0" smtClean="0"/>
              <a:t>(value)</a:t>
            </a:r>
          </a:p>
          <a:p>
            <a:pPr lvl="1"/>
            <a:r>
              <a:rPr lang="en-NZ" dirty="0" smtClean="0"/>
              <a:t>type(value)</a:t>
            </a:r>
          </a:p>
        </p:txBody>
      </p:sp>
      <p:sp>
        <p:nvSpPr>
          <p:cNvPr id="3" name="Title 2"/>
          <p:cNvSpPr>
            <a:spLocks noGrp="1"/>
          </p:cNvSpPr>
          <p:nvPr>
            <p:ph type="title"/>
          </p:nvPr>
        </p:nvSpPr>
        <p:spPr/>
        <p:txBody>
          <a:bodyPr/>
          <a:lstStyle/>
          <a:p>
            <a:r>
              <a:rPr lang="en-NZ" dirty="0" smtClean="0"/>
              <a:t>Built-in functions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922686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smtClean="0"/>
              <a:t>Variables in Python are dynamically typed and do not need to be declared before using them</a:t>
            </a:r>
            <a:endParaRPr lang="en-NZ" dirty="0"/>
          </a:p>
          <a:p>
            <a:r>
              <a:rPr lang="en-NZ" dirty="0" smtClean="0"/>
              <a:t>Conditional statements have optional else and </a:t>
            </a:r>
            <a:r>
              <a:rPr lang="en-NZ" dirty="0" err="1" smtClean="0"/>
              <a:t>elif</a:t>
            </a:r>
            <a:r>
              <a:rPr lang="en-NZ" dirty="0" smtClean="0"/>
              <a:t> clauses</a:t>
            </a:r>
          </a:p>
          <a:p>
            <a:r>
              <a:rPr lang="en-NZ" dirty="0" smtClean="0"/>
              <a:t>For loops are used to iterate through a sequence of values</a:t>
            </a:r>
          </a:p>
          <a:p>
            <a:r>
              <a:rPr lang="en-NZ" dirty="0" smtClean="0"/>
              <a:t>While loops are used when the end condition is unknown</a:t>
            </a:r>
          </a:p>
          <a:p>
            <a:r>
              <a:rPr lang="en-NZ" dirty="0" smtClean="0"/>
              <a:t>Code can be more easily reused when it is placed in a function or module</a:t>
            </a:r>
          </a:p>
          <a:p>
            <a:r>
              <a:rPr lang="en-NZ" dirty="0" smtClean="0"/>
              <a:t>Modules </a:t>
            </a:r>
            <a:r>
              <a:rPr lang="en-NZ" dirty="0"/>
              <a:t>may be imported to access the functions stored in them</a:t>
            </a:r>
          </a:p>
          <a:p>
            <a:r>
              <a:rPr lang="en-NZ" dirty="0"/>
              <a:t>Variables (including parameters) defined within a function </a:t>
            </a:r>
            <a:r>
              <a:rPr lang="en-NZ" dirty="0" smtClean="0"/>
              <a:t>may </a:t>
            </a:r>
            <a:r>
              <a:rPr lang="en-NZ" dirty="0"/>
              <a:t>not be accessed outside the function.</a:t>
            </a:r>
          </a:p>
          <a:p>
            <a:endParaRPr lang="en-NZ" dirty="0" smtClean="0"/>
          </a:p>
          <a:p>
            <a:endParaRPr lang="en-NZ" dirty="0"/>
          </a:p>
        </p:txBody>
      </p:sp>
      <p:sp>
        <p:nvSpPr>
          <p:cNvPr id="3" name="Title 2"/>
          <p:cNvSpPr>
            <a:spLocks noGrp="1"/>
          </p:cNvSpPr>
          <p:nvPr>
            <p:ph type="title"/>
          </p:nvPr>
        </p:nvSpPr>
        <p:spPr/>
        <p:txBody>
          <a:bodyPr/>
          <a:lstStyle/>
          <a:p>
            <a:r>
              <a:rPr lang="en-NZ" dirty="0" smtClean="0"/>
              <a:t>Summary</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476096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 simple storage box</a:t>
            </a:r>
          </a:p>
          <a:p>
            <a:pPr lvl="1"/>
            <a:r>
              <a:rPr lang="en-NZ" dirty="0" smtClean="0"/>
              <a:t>name of the box is the identifier</a:t>
            </a:r>
          </a:p>
          <a:p>
            <a:pPr lvl="1"/>
            <a:r>
              <a:rPr lang="en-NZ" dirty="0" smtClean="0"/>
              <a:t>stores only one thing at a time</a:t>
            </a:r>
          </a:p>
          <a:p>
            <a:pPr lvl="1"/>
            <a:endParaRPr lang="en-NZ" dirty="0"/>
          </a:p>
          <a:p>
            <a:r>
              <a:rPr lang="en-NZ" dirty="0" smtClean="0"/>
              <a:t>Information in a variable has a </a:t>
            </a:r>
            <a:r>
              <a:rPr lang="en-NZ" b="1" dirty="0" smtClean="0"/>
              <a:t>type</a:t>
            </a:r>
          </a:p>
          <a:p>
            <a:pPr lvl="1"/>
            <a:r>
              <a:rPr lang="en-NZ" dirty="0" err="1" smtClean="0"/>
              <a:t>boolean</a:t>
            </a:r>
            <a:r>
              <a:rPr lang="en-NZ" dirty="0" smtClean="0"/>
              <a:t>, integer, float, string</a:t>
            </a:r>
          </a:p>
          <a:p>
            <a:endParaRPr lang="en-NZ" dirty="0" smtClean="0"/>
          </a:p>
          <a:p>
            <a:r>
              <a:rPr lang="en-NZ" dirty="0" smtClean="0"/>
              <a:t>Values are stored in variables using an assignment statement</a:t>
            </a:r>
          </a:p>
          <a:p>
            <a:endParaRPr lang="en-NZ" dirty="0"/>
          </a:p>
          <a:p>
            <a:r>
              <a:rPr lang="en-NZ" dirty="0" smtClean="0"/>
              <a:t>Note: Python variables do not need to be declared before use</a:t>
            </a:r>
          </a:p>
          <a:p>
            <a:endParaRPr lang="en-NZ" dirty="0"/>
          </a:p>
        </p:txBody>
      </p:sp>
      <p:sp>
        <p:nvSpPr>
          <p:cNvPr id="3" name="Title 2"/>
          <p:cNvSpPr>
            <a:spLocks noGrp="1"/>
          </p:cNvSpPr>
          <p:nvPr>
            <p:ph type="title"/>
          </p:nvPr>
        </p:nvSpPr>
        <p:spPr/>
        <p:txBody>
          <a:bodyPr/>
          <a:lstStyle/>
          <a:p>
            <a:r>
              <a:rPr lang="en-NZ" dirty="0" smtClean="0"/>
              <a:t>Reminder - Variables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grpSp>
        <p:nvGrpSpPr>
          <p:cNvPr id="9" name="Group 8"/>
          <p:cNvGrpSpPr/>
          <p:nvPr/>
        </p:nvGrpSpPr>
        <p:grpSpPr>
          <a:xfrm>
            <a:off x="7135744" y="1266333"/>
            <a:ext cx="990600" cy="1190742"/>
            <a:chOff x="3390900" y="3962400"/>
            <a:chExt cx="990600" cy="1190742"/>
          </a:xfrm>
        </p:grpSpPr>
        <p:sp>
          <p:nvSpPr>
            <p:cNvPr id="7" name="Rectangle 6"/>
            <p:cNvSpPr/>
            <p:nvPr/>
          </p:nvSpPr>
          <p:spPr>
            <a:xfrm>
              <a:off x="3390900" y="3962400"/>
              <a:ext cx="990600" cy="675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NZ" dirty="0" smtClean="0"/>
                <a:t>25</a:t>
              </a:r>
              <a:endParaRPr lang="en-NZ" dirty="0"/>
            </a:p>
          </p:txBody>
        </p:sp>
        <p:sp>
          <p:nvSpPr>
            <p:cNvPr id="8" name="TextBox 7"/>
            <p:cNvSpPr txBox="1"/>
            <p:nvPr/>
          </p:nvSpPr>
          <p:spPr>
            <a:xfrm>
              <a:off x="3627315" y="4783810"/>
              <a:ext cx="517770" cy="369332"/>
            </a:xfrm>
            <a:prstGeom prst="rect">
              <a:avLst/>
            </a:prstGeom>
            <a:noFill/>
          </p:spPr>
          <p:txBody>
            <a:bodyPr wrap="none" rtlCol="0">
              <a:spAutoFit/>
            </a:bodyPr>
            <a:lstStyle/>
            <a:p>
              <a:r>
                <a:rPr lang="en-NZ" dirty="0" smtClean="0"/>
                <a:t>age</a:t>
              </a:r>
              <a:endParaRPr lang="en-NZ" dirty="0"/>
            </a:p>
          </p:txBody>
        </p:sp>
      </p:grpSp>
      <p:sp>
        <p:nvSpPr>
          <p:cNvPr id="10" name="Rectangle 9"/>
          <p:cNvSpPr/>
          <p:nvPr/>
        </p:nvSpPr>
        <p:spPr>
          <a:xfrm>
            <a:off x="304800" y="5849034"/>
            <a:ext cx="8458200" cy="646331"/>
          </a:xfrm>
          <a:prstGeom prst="rect">
            <a:avLst/>
          </a:prstGeom>
          <a:solidFill>
            <a:schemeClr val="tx2">
              <a:lumMod val="40000"/>
              <a:lumOff val="60000"/>
            </a:schemeClr>
          </a:solidFill>
        </p:spPr>
        <p:txBody>
          <a:bodyPr wrap="square">
            <a:spAutoFit/>
          </a:bodyPr>
          <a:lstStyle/>
          <a:p>
            <a:r>
              <a:rPr lang="en-US" dirty="0" smtClean="0"/>
              <a:t>name = "Andrew"</a:t>
            </a:r>
          </a:p>
          <a:p>
            <a:r>
              <a:rPr lang="en-US" dirty="0" smtClean="0"/>
              <a:t>age = 25</a:t>
            </a:r>
            <a:endParaRPr lang="en-US" dirty="0"/>
          </a:p>
        </p:txBody>
      </p:sp>
    </p:spTree>
    <p:custDataLst>
      <p:tags r:id="rId1"/>
    </p:custDataLst>
    <p:extLst>
      <p:ext uri="{BB962C8B-B14F-4D97-AF65-F5344CB8AC3E}">
        <p14:creationId xmlns:p14="http://schemas.microsoft.com/office/powerpoint/2010/main" val="364014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Keep track of the contents of variables</a:t>
            </a:r>
          </a:p>
          <a:p>
            <a:pPr lvl="1"/>
            <a:r>
              <a:rPr lang="en-NZ" dirty="0" smtClean="0"/>
              <a:t>Write down the name of each variable</a:t>
            </a:r>
          </a:p>
          <a:p>
            <a:pPr lvl="1"/>
            <a:r>
              <a:rPr lang="en-NZ" dirty="0" smtClean="0"/>
              <a:t>Change the value when (and only when) an assignment occurs</a:t>
            </a:r>
          </a:p>
          <a:p>
            <a:pPr lvl="1"/>
            <a:r>
              <a:rPr lang="en-NZ" dirty="0" smtClean="0"/>
              <a:t>When you change a value, cross out the old one and write a new one</a:t>
            </a:r>
          </a:p>
          <a:p>
            <a:endParaRPr lang="en-NZ" dirty="0" smtClean="0"/>
          </a:p>
          <a:p>
            <a:endParaRPr lang="en-NZ" dirty="0"/>
          </a:p>
          <a:p>
            <a:pPr marL="0" indent="0">
              <a:buNone/>
            </a:pPr>
            <a:r>
              <a:rPr lang="en-NZ" dirty="0" err="1" smtClean="0">
                <a:latin typeface="Kristen ITC" panose="03050502040202030202" pitchFamily="66" charset="0"/>
              </a:rPr>
              <a:t>length_in_inches</a:t>
            </a:r>
            <a:r>
              <a:rPr lang="en-NZ" dirty="0" smtClean="0">
                <a:latin typeface="Kristen ITC" panose="03050502040202030202" pitchFamily="66" charset="0"/>
              </a:rPr>
              <a:t>:   </a:t>
            </a:r>
            <a:r>
              <a:rPr lang="en-NZ" strike="sngStrike" dirty="0" smtClean="0">
                <a:latin typeface="Kristen ITC" panose="03050502040202030202" pitchFamily="66" charset="0"/>
              </a:rPr>
              <a:t>50</a:t>
            </a:r>
            <a:r>
              <a:rPr lang="en-NZ" dirty="0" smtClean="0">
                <a:latin typeface="Kristen ITC" panose="03050502040202030202" pitchFamily="66" charset="0"/>
              </a:rPr>
              <a:t>  100</a:t>
            </a:r>
          </a:p>
          <a:p>
            <a:pPr marL="0" indent="0">
              <a:buNone/>
            </a:pPr>
            <a:r>
              <a:rPr lang="en-NZ" dirty="0" err="1" smtClean="0">
                <a:latin typeface="Kristen ITC" panose="03050502040202030202" pitchFamily="66" charset="0"/>
              </a:rPr>
              <a:t>length_in_cms</a:t>
            </a:r>
            <a:r>
              <a:rPr lang="en-NZ" dirty="0" smtClean="0">
                <a:latin typeface="Kristen ITC" panose="03050502040202030202" pitchFamily="66" charset="0"/>
              </a:rPr>
              <a:t>:   254.0</a:t>
            </a:r>
            <a:endParaRPr lang="en-NZ" dirty="0">
              <a:latin typeface="Kristen ITC" panose="03050502040202030202" pitchFamily="66" charset="0"/>
            </a:endParaRPr>
          </a:p>
        </p:txBody>
      </p:sp>
      <p:sp>
        <p:nvSpPr>
          <p:cNvPr id="3" name="Title 2"/>
          <p:cNvSpPr>
            <a:spLocks noGrp="1"/>
          </p:cNvSpPr>
          <p:nvPr>
            <p:ph type="title"/>
          </p:nvPr>
        </p:nvSpPr>
        <p:spPr/>
        <p:txBody>
          <a:bodyPr/>
          <a:lstStyle/>
          <a:p>
            <a:r>
              <a:rPr lang="en-NZ" dirty="0" smtClean="0"/>
              <a:t>Tracing code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624896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values are stored in a, b and temp after executing the following code?  Perform a code trace.</a:t>
            </a:r>
          </a:p>
          <a:p>
            <a:endParaRPr lang="en-NZ" dirty="0"/>
          </a:p>
          <a:p>
            <a:endParaRPr lang="en-NZ" dirty="0" smtClean="0"/>
          </a:p>
          <a:p>
            <a:endParaRPr lang="en-NZ" dirty="0"/>
          </a:p>
          <a:p>
            <a:endParaRPr lang="en-NZ" dirty="0" smtClean="0"/>
          </a:p>
          <a:p>
            <a:endParaRPr lang="en-NZ" dirty="0"/>
          </a:p>
          <a:p>
            <a:endParaRPr lang="en-NZ" dirty="0" smtClean="0"/>
          </a:p>
          <a:p>
            <a:r>
              <a:rPr lang="en-NZ" dirty="0" smtClean="0"/>
              <a:t>Explain the purpose of the code shown above.  What does it do?</a:t>
            </a:r>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286000" y="2286000"/>
            <a:ext cx="4572000" cy="1754326"/>
          </a:xfrm>
          <a:prstGeom prst="rect">
            <a:avLst/>
          </a:prstGeom>
          <a:solidFill>
            <a:schemeClr val="tx2">
              <a:lumMod val="40000"/>
              <a:lumOff val="60000"/>
            </a:schemeClr>
          </a:solidFill>
        </p:spPr>
        <p:txBody>
          <a:bodyPr>
            <a:spAutoFit/>
          </a:bodyPr>
          <a:lstStyle/>
          <a:p>
            <a:r>
              <a:rPr lang="en-NZ" dirty="0"/>
              <a:t>a = 7</a:t>
            </a:r>
          </a:p>
          <a:p>
            <a:r>
              <a:rPr lang="en-NZ" dirty="0"/>
              <a:t>b = 3</a:t>
            </a:r>
          </a:p>
          <a:p>
            <a:endParaRPr lang="en-NZ" dirty="0"/>
          </a:p>
          <a:p>
            <a:r>
              <a:rPr lang="en-NZ" dirty="0" smtClean="0"/>
              <a:t>temp = a</a:t>
            </a:r>
          </a:p>
          <a:p>
            <a:r>
              <a:rPr lang="en-NZ" dirty="0" smtClean="0"/>
              <a:t>a = b</a:t>
            </a:r>
          </a:p>
          <a:p>
            <a:r>
              <a:rPr lang="en-NZ" dirty="0" smtClean="0"/>
              <a:t>b = temp</a:t>
            </a:r>
          </a:p>
        </p:txBody>
      </p:sp>
    </p:spTree>
    <p:custDataLst>
      <p:tags r:id="rId1"/>
    </p:custDataLst>
    <p:extLst>
      <p:ext uri="{BB962C8B-B14F-4D97-AF65-F5344CB8AC3E}">
        <p14:creationId xmlns:p14="http://schemas.microsoft.com/office/powerpoint/2010/main" val="207191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Suppose that there are 4 variables  names x0, x1, x2 and x3.  Write the code to move the values stored in those variables to the left, with the leftmost value ending up in the rightmost variable, as shown in the diagram below.  You may use a temporary variable.</a:t>
            </a:r>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238" y="3262312"/>
            <a:ext cx="76295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03219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Python provides simple functions for reading and writing text</a:t>
            </a:r>
          </a:p>
          <a:p>
            <a:endParaRPr lang="en-NZ" dirty="0"/>
          </a:p>
          <a:p>
            <a:r>
              <a:rPr lang="en-NZ" dirty="0" smtClean="0"/>
              <a:t>input([</a:t>
            </a:r>
            <a:r>
              <a:rPr lang="en-NZ" dirty="0" err="1" smtClean="0"/>
              <a:t>arg</a:t>
            </a:r>
            <a:r>
              <a:rPr lang="en-NZ" dirty="0" smtClean="0"/>
              <a:t>]) function</a:t>
            </a:r>
          </a:p>
          <a:p>
            <a:pPr lvl="1"/>
            <a:r>
              <a:rPr lang="en-NZ" dirty="0" smtClean="0"/>
              <a:t>returns a string containing text entered from keyboard</a:t>
            </a:r>
          </a:p>
          <a:p>
            <a:pPr lvl="1"/>
            <a:r>
              <a:rPr lang="en-NZ" dirty="0" smtClean="0"/>
              <a:t>removes the newline terminator at the end of the string</a:t>
            </a:r>
          </a:p>
          <a:p>
            <a:pPr lvl="1"/>
            <a:r>
              <a:rPr lang="en-NZ" dirty="0" smtClean="0"/>
              <a:t>optional argument is used as a prompt</a:t>
            </a:r>
          </a:p>
          <a:p>
            <a:pPr lvl="1"/>
            <a:endParaRPr lang="en-NZ" dirty="0"/>
          </a:p>
          <a:p>
            <a:r>
              <a:rPr lang="en-NZ" dirty="0" smtClean="0"/>
              <a:t>print([</a:t>
            </a:r>
            <a:r>
              <a:rPr lang="en-NZ" dirty="0" err="1" smtClean="0"/>
              <a:t>args</a:t>
            </a:r>
            <a:r>
              <a:rPr lang="en-NZ" dirty="0" smtClean="0"/>
              <a:t>]) function</a:t>
            </a:r>
          </a:p>
          <a:p>
            <a:pPr lvl="1"/>
            <a:r>
              <a:rPr lang="en-NZ" dirty="0" smtClean="0"/>
              <a:t>prints the argument to the standard output (screen)</a:t>
            </a:r>
          </a:p>
          <a:p>
            <a:pPr lvl="1"/>
            <a:r>
              <a:rPr lang="en-NZ" dirty="0" smtClean="0"/>
              <a:t>multiple arguments will be printed with a space separating each argument</a:t>
            </a:r>
            <a:endParaRPr lang="en-NZ" dirty="0"/>
          </a:p>
        </p:txBody>
      </p:sp>
      <p:sp>
        <p:nvSpPr>
          <p:cNvPr id="3" name="Title 2"/>
          <p:cNvSpPr>
            <a:spLocks noGrp="1"/>
          </p:cNvSpPr>
          <p:nvPr>
            <p:ph type="title"/>
          </p:nvPr>
        </p:nvSpPr>
        <p:spPr/>
        <p:txBody>
          <a:bodyPr/>
          <a:lstStyle/>
          <a:p>
            <a:r>
              <a:rPr lang="en-NZ" dirty="0" smtClean="0"/>
              <a:t>Python input and output</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7</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52400" y="5334000"/>
            <a:ext cx="8839200" cy="646331"/>
          </a:xfrm>
          <a:prstGeom prst="rect">
            <a:avLst/>
          </a:prstGeom>
          <a:solidFill>
            <a:schemeClr val="tx2">
              <a:lumMod val="40000"/>
              <a:lumOff val="60000"/>
            </a:schemeClr>
          </a:solidFill>
        </p:spPr>
        <p:txBody>
          <a:bodyPr wrap="square">
            <a:spAutoFit/>
          </a:bodyPr>
          <a:lstStyle/>
          <a:p>
            <a:r>
              <a:rPr lang="en-US" dirty="0" smtClean="0"/>
              <a:t>name = input('Enter your name: ')</a:t>
            </a:r>
          </a:p>
          <a:p>
            <a:r>
              <a:rPr lang="en-US" dirty="0" smtClean="0"/>
              <a:t>print('Hello', name)</a:t>
            </a:r>
          </a:p>
        </p:txBody>
      </p:sp>
    </p:spTree>
    <p:custDataLst>
      <p:tags r:id="rId1"/>
    </p:custDataLst>
    <p:extLst>
      <p:ext uri="{BB962C8B-B14F-4D97-AF65-F5344CB8AC3E}">
        <p14:creationId xmlns:p14="http://schemas.microsoft.com/office/powerpoint/2010/main" val="2041031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Why is the idea of a type useful to us?  In other words, why do languages have the notion of type?</a:t>
            </a:r>
          </a:p>
          <a:p>
            <a:endParaRPr lang="en-NZ" dirty="0"/>
          </a:p>
          <a:p>
            <a:r>
              <a:rPr lang="en-NZ" dirty="0" smtClean="0"/>
              <a:t>What is the advantage of static type checking compared with dynamic type checking?</a:t>
            </a:r>
          </a:p>
          <a:p>
            <a:pPr marL="0" indent="0">
              <a:buNone/>
            </a:pPr>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8</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04148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All data is ultimately stored as numbers</a:t>
            </a:r>
          </a:p>
          <a:p>
            <a:pPr lvl="1"/>
            <a:r>
              <a:rPr lang="en-NZ" dirty="0" smtClean="0"/>
              <a:t>We can interpret the numbers in different ways</a:t>
            </a:r>
          </a:p>
          <a:p>
            <a:pPr lvl="1"/>
            <a:r>
              <a:rPr lang="en-NZ" dirty="0" smtClean="0"/>
              <a:t>Type determines how to interpret the numbers</a:t>
            </a:r>
          </a:p>
          <a:p>
            <a:pPr lvl="1"/>
            <a:r>
              <a:rPr lang="en-NZ" dirty="0" smtClean="0"/>
              <a:t>Type determines which operations are permitted</a:t>
            </a:r>
          </a:p>
          <a:p>
            <a:pPr lvl="1"/>
            <a:endParaRPr lang="en-NZ" dirty="0" smtClean="0"/>
          </a:p>
          <a:p>
            <a:r>
              <a:rPr lang="en-NZ" dirty="0" smtClean="0"/>
              <a:t>Static type checking</a:t>
            </a:r>
          </a:p>
          <a:p>
            <a:pPr lvl="1"/>
            <a:r>
              <a:rPr lang="en-NZ" dirty="0" smtClean="0"/>
              <a:t>Type errors are detected at compile time</a:t>
            </a:r>
          </a:p>
          <a:p>
            <a:pPr lvl="1"/>
            <a:r>
              <a:rPr lang="en-NZ" dirty="0" smtClean="0"/>
              <a:t>Automatically checked </a:t>
            </a:r>
            <a:endParaRPr lang="en-NZ" dirty="0"/>
          </a:p>
          <a:p>
            <a:pPr lvl="1"/>
            <a:endParaRPr lang="en-NZ" dirty="0" smtClean="0"/>
          </a:p>
          <a:p>
            <a:r>
              <a:rPr lang="en-NZ" dirty="0" smtClean="0"/>
              <a:t>Dynamic type checking</a:t>
            </a:r>
          </a:p>
          <a:p>
            <a:pPr lvl="1"/>
            <a:r>
              <a:rPr lang="en-NZ" dirty="0" smtClean="0"/>
              <a:t>Type errors are detected at run time</a:t>
            </a:r>
          </a:p>
          <a:p>
            <a:pPr lvl="1"/>
            <a:r>
              <a:rPr lang="en-NZ" dirty="0" smtClean="0"/>
              <a:t>Manually debugged</a:t>
            </a:r>
          </a:p>
          <a:p>
            <a:pPr marL="228600" lvl="1" indent="0">
              <a:buNone/>
            </a:pPr>
            <a:endParaRPr lang="en-NZ" dirty="0"/>
          </a:p>
        </p:txBody>
      </p:sp>
      <p:sp>
        <p:nvSpPr>
          <p:cNvPr id="3" name="Title 2"/>
          <p:cNvSpPr>
            <a:spLocks noGrp="1"/>
          </p:cNvSpPr>
          <p:nvPr>
            <p:ph type="title"/>
          </p:nvPr>
        </p:nvSpPr>
        <p:spPr/>
        <p:txBody>
          <a:bodyPr/>
          <a:lstStyle/>
          <a:p>
            <a:r>
              <a:rPr lang="en-NZ" dirty="0" smtClean="0"/>
              <a:t>Data Types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5440913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10765</TotalTime>
  <Words>1663</Words>
  <Application>Microsoft Office PowerPoint</Application>
  <PresentationFormat>On-screen Show (4:3)</PresentationFormat>
  <Paragraphs>387</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Composite</vt:lpstr>
      <vt:lpstr>COMPSCI 107 Computer Science Fundamentals</vt:lpstr>
      <vt:lpstr>Learning outcomes</vt:lpstr>
      <vt:lpstr>Reminder - Variables</vt:lpstr>
      <vt:lpstr>Tracing code</vt:lpstr>
      <vt:lpstr>Exercise</vt:lpstr>
      <vt:lpstr>Exercise</vt:lpstr>
      <vt:lpstr>Python input and output</vt:lpstr>
      <vt:lpstr>Exercise</vt:lpstr>
      <vt:lpstr>Data Types</vt:lpstr>
      <vt:lpstr>Types</vt:lpstr>
      <vt:lpstr>Type casting</vt:lpstr>
      <vt:lpstr>Exercise</vt:lpstr>
      <vt:lpstr>Arithmetic operations</vt:lpstr>
      <vt:lpstr>Expression</vt:lpstr>
      <vt:lpstr>Example</vt:lpstr>
      <vt:lpstr>Exercise</vt:lpstr>
      <vt:lpstr>Boolean values and related operators</vt:lpstr>
      <vt:lpstr>Conditionals</vt:lpstr>
      <vt:lpstr>Loops</vt:lpstr>
      <vt:lpstr>Range</vt:lpstr>
      <vt:lpstr>Functions</vt:lpstr>
      <vt:lpstr>Exercises</vt:lpstr>
      <vt:lpstr>Example: Prime numbers</vt:lpstr>
      <vt:lpstr>Importing modules</vt:lpstr>
      <vt:lpstr>Built-in functions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 250</dc:title>
  <dc:creator>Andrew Luxton-Reilly</dc:creator>
  <cp:lastModifiedBy>Andrew Luxton-Reilly</cp:lastModifiedBy>
  <cp:revision>155</cp:revision>
  <cp:lastPrinted>2014-03-04T21:03:31Z</cp:lastPrinted>
  <dcterms:created xsi:type="dcterms:W3CDTF">2006-08-16T00:00:00Z</dcterms:created>
  <dcterms:modified xsi:type="dcterms:W3CDTF">2015-03-04T22:31:56Z</dcterms:modified>
</cp:coreProperties>
</file>