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9" r:id="rId3"/>
    <p:sldId id="335" r:id="rId4"/>
    <p:sldId id="336" r:id="rId5"/>
    <p:sldId id="337" r:id="rId6"/>
    <p:sldId id="351" r:id="rId7"/>
    <p:sldId id="347" r:id="rId8"/>
    <p:sldId id="350" r:id="rId9"/>
    <p:sldId id="340" r:id="rId10"/>
    <p:sldId id="341" r:id="rId11"/>
    <p:sldId id="342" r:id="rId12"/>
    <p:sldId id="343" r:id="rId13"/>
    <p:sldId id="344" r:id="rId14"/>
    <p:sldId id="346" r:id="rId15"/>
    <p:sldId id="348" r:id="rId16"/>
    <p:sldId id="353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760" autoAdjust="0"/>
  </p:normalViewPr>
  <p:slideViewPr>
    <p:cSldViewPr>
      <p:cViewPr varScale="1">
        <p:scale>
          <a:sx n="65" d="100"/>
          <a:sy n="65" d="100"/>
        </p:scale>
        <p:origin x="9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C93-25B9-444D-AB33-FB5BE5326080}" type="datetimeFigureOut">
              <a:rPr lang="en-NZ" smtClean="0"/>
              <a:t>7/01/2015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44B1-BB5A-4FFF-9FC1-D9657206DF5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5616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4E5E-F2C2-41BC-B8A0-92A3E475D9EC}" type="datetimeFigureOut">
              <a:rPr lang="en-NZ" smtClean="0"/>
              <a:t>7/01/2015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C43D3-C661-4244-84AB-C965DC249C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3366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42641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65114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31354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37560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37823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69364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05425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7806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65421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56897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8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88777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9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99028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10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18435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86000"/>
            <a:ext cx="10064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0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8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9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 dirty="0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traight Connector 11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437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828800"/>
            <a:ext cx="3810000" cy="40386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online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18288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161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53000" y="1828800"/>
            <a:ext cx="3810000" cy="40386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online image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37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77724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3924300"/>
            <a:ext cx="77724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18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4038600" cy="2452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71888"/>
            <a:ext cx="4038600" cy="245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6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683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5883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7630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6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9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683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28600"/>
            <a:ext cx="7829576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9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9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1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 dirty="0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8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 dirty="0"/>
          </a:p>
        </p:txBody>
      </p:sp>
      <p:sp>
        <p:nvSpPr>
          <p:cNvPr id="6" name="Straight Connector 10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3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74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57250" y="152400"/>
            <a:ext cx="78295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59563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79388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Straight Connector 27"/>
          <p:cNvSpPr>
            <a:spLocks noChangeShapeType="1"/>
          </p:cNvSpPr>
          <p:nvPr/>
        </p:nvSpPr>
        <p:spPr bwMode="auto">
          <a:xfrm>
            <a:off x="152400" y="6353175"/>
            <a:ext cx="8640763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 dirty="0"/>
          </a:p>
        </p:txBody>
      </p:sp>
      <p:sp>
        <p:nvSpPr>
          <p:cNvPr id="1032" name="Straight Connector 28"/>
          <p:cNvSpPr>
            <a:spLocks noChangeShapeType="1"/>
          </p:cNvSpPr>
          <p:nvPr/>
        </p:nvSpPr>
        <p:spPr bwMode="auto">
          <a:xfrm>
            <a:off x="152400" y="1143000"/>
            <a:ext cx="8640763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 dirty="0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683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44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Equality, references and mutability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altLang="en-US" dirty="0"/>
              <a:t>COMPSCI 105 SS 2015</a:t>
            </a:r>
            <a:br>
              <a:rPr lang="en-NZ" altLang="en-US" dirty="0"/>
            </a:br>
            <a:r>
              <a:rPr lang="en-NZ" altLang="en-US" dirty="0"/>
              <a:t>Principles of Computer Science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94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happens in the following cases?  What is the output?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251460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[1, 2, 3, 4]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+ [5]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4191000"/>
            <a:ext cx="251460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[1, 2, 3, 4]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+= [5]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print(y)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2688431" y="4924599"/>
            <a:ext cx="1481138" cy="564126"/>
          </a:xfrm>
          <a:prstGeom prst="wedgeRectCallout">
            <a:avLst>
              <a:gd name="adj1" fmla="val -67139"/>
              <a:gd name="adj2" fmla="val -2729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Alter the object</a:t>
            </a:r>
            <a:endParaRPr lang="en-NZ" dirty="0"/>
          </a:p>
        </p:txBody>
      </p:sp>
      <p:sp>
        <p:nvSpPr>
          <p:cNvPr id="13" name="Rectangular Callout 12"/>
          <p:cNvSpPr/>
          <p:nvPr/>
        </p:nvSpPr>
        <p:spPr>
          <a:xfrm>
            <a:off x="2688431" y="2590800"/>
            <a:ext cx="1481138" cy="564126"/>
          </a:xfrm>
          <a:prstGeom prst="wedgeRectCallout">
            <a:avLst>
              <a:gd name="adj1" fmla="val -67139"/>
              <a:gd name="adj2" fmla="val -2729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a new object</a:t>
            </a:r>
            <a:endParaRPr lang="en-NZ" dirty="0"/>
          </a:p>
        </p:txBody>
      </p:sp>
      <p:sp>
        <p:nvSpPr>
          <p:cNvPr id="14" name="TextBox 13"/>
          <p:cNvSpPr txBox="1"/>
          <p:nvPr/>
        </p:nvSpPr>
        <p:spPr>
          <a:xfrm>
            <a:off x="3798773" y="1885763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3"/>
          </p:cNvCxnSpPr>
          <p:nvPr/>
        </p:nvCxnSpPr>
        <p:spPr>
          <a:xfrm>
            <a:off x="4103251" y="2070429"/>
            <a:ext cx="548124" cy="2132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12636" y="1807719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[1,2,3,4,5]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51375" y="206389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[1,2,3,4]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798773" y="2213958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>
          <a:xfrm flipV="1">
            <a:off x="4140766" y="2248558"/>
            <a:ext cx="510609" cy="2038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6" idx="1"/>
          </p:cNvCxnSpPr>
          <p:nvPr/>
        </p:nvCxnSpPr>
        <p:spPr>
          <a:xfrm flipV="1">
            <a:off x="4093141" y="1992385"/>
            <a:ext cx="1819495" cy="780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65650" y="4561004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65650" y="5399204"/>
            <a:ext cx="28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4" idx="3"/>
          </p:cNvCxnSpPr>
          <p:nvPr/>
        </p:nvCxnSpPr>
        <p:spPr>
          <a:xfrm>
            <a:off x="4870128" y="4745670"/>
            <a:ext cx="1219522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5" idx="3"/>
          </p:cNvCxnSpPr>
          <p:nvPr/>
        </p:nvCxnSpPr>
        <p:spPr>
          <a:xfrm flipV="1">
            <a:off x="4854799" y="5164770"/>
            <a:ext cx="1234851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104979" y="496689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[1,2,3,4]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104979" y="4939003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[1,2,3,4,5]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038202" y="270302"/>
            <a:ext cx="191053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Example01.py</a:t>
            </a:r>
          </a:p>
        </p:txBody>
      </p:sp>
      <p:sp>
        <p:nvSpPr>
          <p:cNvPr id="34" name="Flowchart: Display 33"/>
          <p:cNvSpPr/>
          <p:nvPr/>
        </p:nvSpPr>
        <p:spPr>
          <a:xfrm>
            <a:off x="5300034" y="3154926"/>
            <a:ext cx="3386765" cy="646331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[1, 2, 3, 4, 5]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[1, 2, 3, 4]</a:t>
            </a:r>
          </a:p>
        </p:txBody>
      </p:sp>
      <p:sp>
        <p:nvSpPr>
          <p:cNvPr id="35" name="Flowchart: Display 34"/>
          <p:cNvSpPr/>
          <p:nvPr/>
        </p:nvSpPr>
        <p:spPr>
          <a:xfrm>
            <a:off x="5263579" y="5592969"/>
            <a:ext cx="3729665" cy="646331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[1, 2, 3, 4, 5]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[1, 2, 3,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4, 5]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Rectangular Callout 35"/>
          <p:cNvSpPr/>
          <p:nvPr/>
        </p:nvSpPr>
        <p:spPr>
          <a:xfrm>
            <a:off x="1947861" y="3279938"/>
            <a:ext cx="1850911" cy="454554"/>
          </a:xfrm>
          <a:prstGeom prst="wedgeRectCallout">
            <a:avLst>
              <a:gd name="adj1" fmla="val -106750"/>
              <a:gd name="adj2" fmla="val -12122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But replaced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8155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8" grpId="0"/>
      <p:bldP spid="29" grpId="0"/>
      <p:bldP spid="34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Lists and dictionaries have a copy method</a:t>
            </a:r>
          </a:p>
          <a:p>
            <a:pPr lvl="1"/>
            <a:r>
              <a:rPr lang="en-US" dirty="0" smtClean="0"/>
              <a:t>data.copy()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0415" y="2362200"/>
            <a:ext cx="2980985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[1, 2, 3, 4, 5]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x.copy()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rint ( x is y 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 x == 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643" y="4105364"/>
            <a:ext cx="42672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[ [11], [22], [33] 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= a.copy()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 a is b 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 a[0] is b[0] )</a:t>
            </a:r>
          </a:p>
        </p:txBody>
      </p:sp>
      <p:sp>
        <p:nvSpPr>
          <p:cNvPr id="9" name="Flowchart: Display 8"/>
          <p:cNvSpPr/>
          <p:nvPr/>
        </p:nvSpPr>
        <p:spPr>
          <a:xfrm>
            <a:off x="3238500" y="2666147"/>
            <a:ext cx="2144828" cy="646331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57704" y="1719007"/>
            <a:ext cx="116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[1,2,3,4, 5]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148669" y="2362200"/>
            <a:ext cx="609035" cy="1019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050245" y="1903673"/>
            <a:ext cx="707459" cy="892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41012" y="2228487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41012" y="18623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57703" y="2113490"/>
            <a:ext cx="116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[1,2,3,4, 5]</a:t>
            </a:r>
            <a:endParaRPr lang="en-US" dirty="0"/>
          </a:p>
        </p:txBody>
      </p:sp>
      <p:sp>
        <p:nvSpPr>
          <p:cNvPr id="17" name="Flowchart: Display 16"/>
          <p:cNvSpPr/>
          <p:nvPr/>
        </p:nvSpPr>
        <p:spPr>
          <a:xfrm>
            <a:off x="4114800" y="4794618"/>
            <a:ext cx="2144828" cy="646331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038202" y="270302"/>
            <a:ext cx="191053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Example01.py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877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object created</a:t>
            </a:r>
          </a:p>
          <a:p>
            <a:pPr lvl="1"/>
            <a:r>
              <a:rPr lang="en-US" dirty="0" smtClean="0"/>
              <a:t>Contents of the original object are copied</a:t>
            </a:r>
            <a:endParaRPr lang="en-US" dirty="0"/>
          </a:p>
          <a:p>
            <a:pPr lvl="1"/>
            <a:r>
              <a:rPr lang="en-US" dirty="0" smtClean="0"/>
              <a:t>If the contents are references, then the </a:t>
            </a:r>
            <a:r>
              <a:rPr lang="en-US" i="1" dirty="0" smtClean="0"/>
              <a:t>references</a:t>
            </a:r>
            <a:r>
              <a:rPr lang="en-US" dirty="0" smtClean="0"/>
              <a:t> are copied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2819400" y="4179332"/>
            <a:ext cx="3099510" cy="1066800"/>
            <a:chOff x="2057400" y="1893332"/>
            <a:chExt cx="3099510" cy="1066800"/>
          </a:xfrm>
        </p:grpSpPr>
        <p:sp>
          <p:nvSpPr>
            <p:cNvPr id="6" name="TextBox 5"/>
            <p:cNvSpPr txBox="1"/>
            <p:nvPr/>
          </p:nvSpPr>
          <p:spPr>
            <a:xfrm>
              <a:off x="2057400" y="2590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05200" y="2590800"/>
              <a:ext cx="1380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     ,      ,      ]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6" idx="3"/>
              <a:endCxn id="7" idx="1"/>
            </p:cNvCxnSpPr>
            <p:nvPr/>
          </p:nvCxnSpPr>
          <p:spPr>
            <a:xfrm>
              <a:off x="2357482" y="2775466"/>
              <a:ext cx="1147718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31" idx="2"/>
            </p:cNvCxnSpPr>
            <p:nvPr/>
          </p:nvCxnSpPr>
          <p:spPr>
            <a:xfrm flipH="1" flipV="1">
              <a:off x="3099510" y="1893332"/>
              <a:ext cx="710490" cy="926068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32" idx="2"/>
            </p:cNvCxnSpPr>
            <p:nvPr/>
          </p:nvCxnSpPr>
          <p:spPr>
            <a:xfrm flipV="1">
              <a:off x="4114800" y="1893332"/>
              <a:ext cx="13410" cy="926068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endCxn id="33" idx="2"/>
            </p:cNvCxnSpPr>
            <p:nvPr/>
          </p:nvCxnSpPr>
          <p:spPr>
            <a:xfrm flipV="1">
              <a:off x="4495800" y="1893332"/>
              <a:ext cx="661110" cy="926068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819400" y="2590800"/>
            <a:ext cx="3379619" cy="1588532"/>
            <a:chOff x="2057400" y="2590800"/>
            <a:chExt cx="3379619" cy="1588532"/>
          </a:xfrm>
        </p:grpSpPr>
        <p:sp>
          <p:nvSpPr>
            <p:cNvPr id="24" name="TextBox 23"/>
            <p:cNvSpPr txBox="1"/>
            <p:nvPr/>
          </p:nvSpPr>
          <p:spPr>
            <a:xfrm>
              <a:off x="2057400" y="25908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05200" y="2590800"/>
              <a:ext cx="1380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     ,      ,      ]</a:t>
              </a:r>
              <a:endParaRPr lang="en-US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819400" y="3810000"/>
              <a:ext cx="2617619" cy="369332"/>
              <a:chOff x="2895600" y="4572000"/>
              <a:chExt cx="2617619" cy="36933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28956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[11]</a:t>
                </a:r>
                <a:endParaRPr 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9243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[22]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9530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[33]</a:t>
                </a:r>
                <a:endParaRPr lang="en-US" dirty="0"/>
              </a:p>
            </p:txBody>
          </p:sp>
        </p:grpSp>
        <p:cxnSp>
          <p:nvCxnSpPr>
            <p:cNvPr id="27" name="Straight Arrow Connector 26"/>
            <p:cNvCxnSpPr>
              <a:stCxn id="24" idx="3"/>
              <a:endCxn id="25" idx="1"/>
            </p:cNvCxnSpPr>
            <p:nvPr/>
          </p:nvCxnSpPr>
          <p:spPr>
            <a:xfrm>
              <a:off x="2344658" y="2775466"/>
              <a:ext cx="116054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3124200" y="2819400"/>
              <a:ext cx="6858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32" idx="0"/>
            </p:cNvCxnSpPr>
            <p:nvPr/>
          </p:nvCxnSpPr>
          <p:spPr>
            <a:xfrm>
              <a:off x="4114800" y="2819400"/>
              <a:ext cx="1341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4495800" y="2819400"/>
              <a:ext cx="6096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823978" y="5615464"/>
            <a:ext cx="42672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 a is b 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 a[0] is b[0] )</a:t>
            </a:r>
          </a:p>
        </p:txBody>
      </p:sp>
      <p:sp>
        <p:nvSpPr>
          <p:cNvPr id="35" name="Flowchart: Display 34"/>
          <p:cNvSpPr/>
          <p:nvPr/>
        </p:nvSpPr>
        <p:spPr>
          <a:xfrm>
            <a:off x="6403975" y="5378013"/>
            <a:ext cx="2144828" cy="646331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62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copies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object created</a:t>
            </a:r>
          </a:p>
          <a:p>
            <a:pPr lvl="1"/>
            <a:r>
              <a:rPr lang="en-US" dirty="0"/>
              <a:t>Contents of the original object are copied</a:t>
            </a:r>
          </a:p>
          <a:p>
            <a:pPr lvl="1"/>
            <a:r>
              <a:rPr lang="en-US" dirty="0"/>
              <a:t>If the contents are references, then the </a:t>
            </a:r>
            <a:r>
              <a:rPr lang="en-US" dirty="0" smtClean="0"/>
              <a:t>copy the objects referred to</a:t>
            </a:r>
            <a:endParaRPr lang="en-US" dirty="0"/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0778" y="2653268"/>
            <a:ext cx="3379619" cy="1588532"/>
            <a:chOff x="2057400" y="2590800"/>
            <a:chExt cx="3379619" cy="1588532"/>
          </a:xfrm>
        </p:grpSpPr>
        <p:sp>
          <p:nvSpPr>
            <p:cNvPr id="7" name="TextBox 6"/>
            <p:cNvSpPr txBox="1"/>
            <p:nvPr/>
          </p:nvSpPr>
          <p:spPr>
            <a:xfrm>
              <a:off x="2057400" y="25908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05200" y="2590800"/>
              <a:ext cx="1380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     ,      ,      ]</a:t>
              </a:r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819400" y="3810000"/>
              <a:ext cx="2617619" cy="369332"/>
              <a:chOff x="2895600" y="4572000"/>
              <a:chExt cx="2617619" cy="369332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28956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[11]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9243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[22]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9530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[33]</a:t>
                </a:r>
                <a:endParaRPr lang="en-US" dirty="0"/>
              </a:p>
            </p:txBody>
          </p:sp>
        </p:grpSp>
        <p:cxnSp>
          <p:nvCxnSpPr>
            <p:cNvPr id="10" name="Straight Arrow Connector 9"/>
            <p:cNvCxnSpPr>
              <a:stCxn id="7" idx="3"/>
              <a:endCxn id="8" idx="1"/>
            </p:cNvCxnSpPr>
            <p:nvPr/>
          </p:nvCxnSpPr>
          <p:spPr>
            <a:xfrm>
              <a:off x="2344658" y="2775466"/>
              <a:ext cx="116054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3124200" y="2819400"/>
              <a:ext cx="6858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15" idx="0"/>
            </p:cNvCxnSpPr>
            <p:nvPr/>
          </p:nvCxnSpPr>
          <p:spPr>
            <a:xfrm>
              <a:off x="4114800" y="2819400"/>
              <a:ext cx="1341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495800" y="2819400"/>
              <a:ext cx="6096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470778" y="4710668"/>
            <a:ext cx="3379619" cy="1588532"/>
            <a:chOff x="2057400" y="2590800"/>
            <a:chExt cx="3379619" cy="1588532"/>
          </a:xfrm>
        </p:grpSpPr>
        <p:sp>
          <p:nvSpPr>
            <p:cNvPr id="18" name="TextBox 17"/>
            <p:cNvSpPr txBox="1"/>
            <p:nvPr/>
          </p:nvSpPr>
          <p:spPr>
            <a:xfrm>
              <a:off x="2057400" y="2590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05200" y="2590800"/>
              <a:ext cx="1380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     ,      ,      ]</a:t>
              </a:r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819400" y="3810000"/>
              <a:ext cx="2617619" cy="369332"/>
              <a:chOff x="2895600" y="4572000"/>
              <a:chExt cx="2617619" cy="369332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8956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[11]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9243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[22]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953000" y="4572000"/>
                <a:ext cx="56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[33]</a:t>
                </a:r>
                <a:endParaRPr lang="en-US" dirty="0"/>
              </a:p>
            </p:txBody>
          </p:sp>
        </p:grpSp>
        <p:cxnSp>
          <p:nvCxnSpPr>
            <p:cNvPr id="21" name="Straight Arrow Connector 20"/>
            <p:cNvCxnSpPr>
              <a:stCxn id="18" idx="3"/>
              <a:endCxn id="19" idx="1"/>
            </p:cNvCxnSpPr>
            <p:nvPr/>
          </p:nvCxnSpPr>
          <p:spPr>
            <a:xfrm>
              <a:off x="2357482" y="2775466"/>
              <a:ext cx="1147718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3124200" y="2819400"/>
              <a:ext cx="6858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26" idx="0"/>
            </p:cNvCxnSpPr>
            <p:nvPr/>
          </p:nvCxnSpPr>
          <p:spPr>
            <a:xfrm>
              <a:off x="4114800" y="2819400"/>
              <a:ext cx="1341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4495800" y="2819400"/>
              <a:ext cx="609600" cy="990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4231397" y="2653268"/>
            <a:ext cx="426720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copy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[ [11], [22], [33] 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copy.deepcopy(a)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 a is b 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 a[0] is b[0]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Flowchart: Display 28"/>
          <p:cNvSpPr/>
          <p:nvPr/>
        </p:nvSpPr>
        <p:spPr>
          <a:xfrm>
            <a:off x="6403975" y="5378013"/>
            <a:ext cx="2144828" cy="646331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038202" y="270302"/>
            <a:ext cx="191053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Example01.py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953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Variables store references to the objects, not the actual objects</a:t>
            </a:r>
          </a:p>
          <a:p>
            <a:pPr lvl="1"/>
            <a:r>
              <a:rPr lang="en-NZ" dirty="0" smtClean="0"/>
              <a:t>When you assign a variable, a reference is copied, not the object</a:t>
            </a:r>
          </a:p>
          <a:p>
            <a:endParaRPr lang="en-NZ" dirty="0"/>
          </a:p>
          <a:p>
            <a:r>
              <a:rPr lang="en-US" dirty="0" smtClean="0"/>
              <a:t>There are two kinds of equality</a:t>
            </a:r>
          </a:p>
          <a:p>
            <a:pPr lvl="1"/>
            <a:r>
              <a:rPr lang="en-US" dirty="0" smtClean="0"/>
              <a:t>Equality of content (value equality) can be tested with </a:t>
            </a:r>
            <a:r>
              <a:rPr lang="en-US" b="1" dirty="0" smtClean="0"/>
              <a:t>==</a:t>
            </a:r>
          </a:p>
          <a:p>
            <a:pPr lvl="1"/>
            <a:r>
              <a:rPr lang="en-US" dirty="0" smtClean="0"/>
              <a:t>Equality of identity (reference equality) can be tested with </a:t>
            </a:r>
            <a:r>
              <a:rPr lang="en-US" b="1" dirty="0" smtClean="0"/>
              <a:t>is</a:t>
            </a:r>
          </a:p>
          <a:p>
            <a:pPr lvl="1"/>
            <a:endParaRPr lang="en-US" b="1" dirty="0"/>
          </a:p>
          <a:p>
            <a:r>
              <a:rPr lang="en-US" dirty="0" smtClean="0"/>
              <a:t>When a copy is created, it can be a shallow or deep copy</a:t>
            </a:r>
          </a:p>
          <a:p>
            <a:pPr lvl="1"/>
            <a:r>
              <a:rPr lang="en-US" dirty="0" smtClean="0"/>
              <a:t>A shallow copy copies the references</a:t>
            </a:r>
          </a:p>
          <a:p>
            <a:pPr lvl="1"/>
            <a:r>
              <a:rPr lang="en-US" dirty="0" smtClean="0"/>
              <a:t>A deep copy recursively copies the objects referred to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35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 2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What is the output of the following code fragment?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8200" y="1828800"/>
            <a:ext cx="2895601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99999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99999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is b)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(a ==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"foo"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"foo"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is b)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(a == b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[1,2,3]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[1,2,3]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is b)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(a == b)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062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 3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What is the output of the following code fragments?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828800"/>
            <a:ext cx="2895601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'Angela'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name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'Bob'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print(name)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(name is 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(name == 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'Angela'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print(name)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(name is 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(name == x)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0" y="2667000"/>
            <a:ext cx="3032023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[1,2,3]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[4,5]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y)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[1,2,3]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y)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10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Work on PreLab01</a:t>
            </a:r>
          </a:p>
          <a:p>
            <a:pPr lvl="1"/>
            <a:r>
              <a:rPr lang="en-NZ" dirty="0"/>
              <a:t>https://www.coderunner.auckland.ac.nz/moodle/mod/quiz/view.php?id=104</a:t>
            </a:r>
            <a:endParaRPr lang="en-NZ" dirty="0" smtClean="0"/>
          </a:p>
          <a:p>
            <a:r>
              <a:rPr lang="en-NZ" dirty="0" smtClean="0"/>
              <a:t>What is the output of the following code fragments?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1687" y="4058319"/>
            <a:ext cx="5821363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double(x):</a:t>
            </a: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x*2</a:t>
            </a:r>
          </a:p>
          <a:p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my_list1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double(x) for x in range(10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)]</a:t>
            </a: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print(my_list1)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087" y="5613532"/>
            <a:ext cx="77343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my_list2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[double(x) for x in range(10) if x%2==0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print(my_list2)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4387" y="3009819"/>
            <a:ext cx="5821363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names = ['Angela', 'Ann',  'Adriana']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my_list = [len(x) for x in names]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(my_list)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2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objects in memory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Value equality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Reference equality</a:t>
            </a:r>
          </a:p>
          <a:p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1066800" y="1724799"/>
            <a:ext cx="2874325" cy="1207532"/>
            <a:chOff x="1066800" y="1905000"/>
            <a:chExt cx="2874325" cy="1207532"/>
          </a:xfrm>
        </p:grpSpPr>
        <p:sp>
          <p:nvSpPr>
            <p:cNvPr id="7" name="TextBox 6"/>
            <p:cNvSpPr txBox="1"/>
            <p:nvPr/>
          </p:nvSpPr>
          <p:spPr>
            <a:xfrm>
              <a:off x="1066800" y="1905000"/>
              <a:ext cx="3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66800" y="2743200"/>
              <a:ext cx="28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90800" y="1905000"/>
              <a:ext cx="1350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[1, 2, 3, 4, 5]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2743200"/>
              <a:ext cx="1350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[1, 2, 3, 4, 5]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7" idx="3"/>
              <a:endCxn id="9" idx="1"/>
            </p:cNvCxnSpPr>
            <p:nvPr/>
          </p:nvCxnSpPr>
          <p:spPr>
            <a:xfrm>
              <a:off x="1371278" y="2089666"/>
              <a:ext cx="121952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8" idx="3"/>
              <a:endCxn id="10" idx="1"/>
            </p:cNvCxnSpPr>
            <p:nvPr/>
          </p:nvCxnSpPr>
          <p:spPr>
            <a:xfrm>
              <a:off x="1355949" y="2927866"/>
              <a:ext cx="12348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219200" y="4431268"/>
            <a:ext cx="2874325" cy="1207532"/>
            <a:chOff x="1219200" y="4267200"/>
            <a:chExt cx="2874325" cy="1207532"/>
          </a:xfrm>
        </p:grpSpPr>
        <p:sp>
          <p:nvSpPr>
            <p:cNvPr id="11" name="TextBox 10"/>
            <p:cNvSpPr txBox="1"/>
            <p:nvPr/>
          </p:nvSpPr>
          <p:spPr>
            <a:xfrm>
              <a:off x="1219200" y="4267200"/>
              <a:ext cx="3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19200" y="5105400"/>
              <a:ext cx="28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686300"/>
              <a:ext cx="1350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[1, 2, 3, 4, 5]</a:t>
              </a:r>
              <a:endParaRPr lang="en-US" dirty="0"/>
            </a:p>
          </p:txBody>
        </p:sp>
        <p:cxnSp>
          <p:nvCxnSpPr>
            <p:cNvPr id="21" name="Straight Arrow Connector 20"/>
            <p:cNvCxnSpPr>
              <a:stCxn id="11" idx="3"/>
              <a:endCxn id="13" idx="1"/>
            </p:cNvCxnSpPr>
            <p:nvPr/>
          </p:nvCxnSpPr>
          <p:spPr>
            <a:xfrm>
              <a:off x="1523678" y="4451866"/>
              <a:ext cx="1219522" cy="4191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2" idx="3"/>
              <a:endCxn id="13" idx="1"/>
            </p:cNvCxnSpPr>
            <p:nvPr/>
          </p:nvCxnSpPr>
          <p:spPr>
            <a:xfrm flipV="1">
              <a:off x="1508349" y="4870966"/>
              <a:ext cx="1234851" cy="4191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5410200" y="1866900"/>
            <a:ext cx="2590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different objects that store the same information.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4573369"/>
            <a:ext cx="2590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different references / names for the same object.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419599" y="3099137"/>
            <a:ext cx="289560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1,2,3,4,5]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[1,2,3,4,5]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33900" y="5522099"/>
            <a:ext cx="289560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1,2,3,4,5]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38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ways to compare equality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==</a:t>
            </a:r>
          </a:p>
          <a:p>
            <a:pPr lvl="1"/>
            <a:r>
              <a:rPr lang="en-US" dirty="0" smtClean="0"/>
              <a:t>Calls a method of the object</a:t>
            </a:r>
          </a:p>
          <a:p>
            <a:pPr lvl="1"/>
            <a:r>
              <a:rPr lang="en-US" dirty="0" smtClean="0"/>
              <a:t>Programmer who defined the object decides how to determine equality</a:t>
            </a:r>
          </a:p>
          <a:p>
            <a:pPr lvl="1"/>
            <a:r>
              <a:rPr lang="en-US" dirty="0" smtClean="0"/>
              <a:t>Typically involves checking the contents of the objects</a:t>
            </a:r>
          </a:p>
          <a:p>
            <a:pPr lvl="1"/>
            <a:r>
              <a:rPr lang="en-US" dirty="0" smtClean="0"/>
              <a:t>We should always use this for literals</a:t>
            </a:r>
          </a:p>
          <a:p>
            <a:r>
              <a:rPr lang="en-US" dirty="0" smtClean="0"/>
              <a:t>is</a:t>
            </a:r>
          </a:p>
          <a:p>
            <a:pPr lvl="1"/>
            <a:r>
              <a:rPr lang="en-US" dirty="0" smtClean="0"/>
              <a:t>Checks the references of the objects</a:t>
            </a:r>
          </a:p>
          <a:p>
            <a:pPr lvl="1"/>
            <a:r>
              <a:rPr lang="en-US" dirty="0" smtClean="0"/>
              <a:t>Evaluates to True if they are the same object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5274" y="5063419"/>
            <a:ext cx="2895601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1,2,3,4,5]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[1,2,3,4,5]</a:t>
            </a: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x == y</a:t>
            </a: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x is y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51375" y="5047679"/>
            <a:ext cx="2895601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1,2,3,4,5]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x == y</a:t>
            </a: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x is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Flowchart: Display 11"/>
          <p:cNvSpPr/>
          <p:nvPr/>
        </p:nvSpPr>
        <p:spPr>
          <a:xfrm>
            <a:off x="2776537" y="5601677"/>
            <a:ext cx="1490663" cy="646331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algn="ctr"/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13" name="Flowchart: Display 12"/>
          <p:cNvSpPr/>
          <p:nvPr/>
        </p:nvSpPr>
        <p:spPr>
          <a:xfrm>
            <a:off x="6961188" y="5601676"/>
            <a:ext cx="1457324" cy="646331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algn="ctr"/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548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Mutable and Immutable objects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7630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 immutable object is an object whose state cannot be modified after it is created.</a:t>
            </a:r>
          </a:p>
          <a:p>
            <a:r>
              <a:rPr lang="en-US" dirty="0" smtClean="0"/>
              <a:t>Examples of immutable objects: </a:t>
            </a:r>
          </a:p>
          <a:p>
            <a:pPr lvl="1"/>
            <a:r>
              <a:rPr lang="en-US" dirty="0" smtClean="0"/>
              <a:t>integer, boolean, float, string, tuple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Examples of mutable objects</a:t>
            </a:r>
          </a:p>
          <a:p>
            <a:pPr lvl="1"/>
            <a:r>
              <a:rPr lang="en-US" dirty="0" smtClean="0"/>
              <a:t>lists, dictionaries, sets, most data structures studied in this course</a:t>
            </a:r>
          </a:p>
          <a:p>
            <a:endParaRPr lang="en-US" dirty="0" smtClean="0"/>
          </a:p>
          <a:p>
            <a:r>
              <a:rPr lang="en-US" dirty="0" smtClean="0"/>
              <a:t>Tip: Whenever you call a method of an object, make sure you know if </a:t>
            </a:r>
            <a:r>
              <a:rPr lang="en-US" b="1" u="sng" dirty="0" smtClean="0">
                <a:solidFill>
                  <a:srgbClr val="C00000"/>
                </a:solidFill>
              </a:rPr>
              <a:t>changes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the contents of the object or </a:t>
            </a:r>
            <a:r>
              <a:rPr lang="en-US" b="1" u="sng" dirty="0" smtClean="0">
                <a:solidFill>
                  <a:srgbClr val="C00000"/>
                </a:solidFill>
              </a:rPr>
              <a:t>returns</a:t>
            </a:r>
            <a:r>
              <a:rPr lang="en-US" dirty="0" smtClean="0"/>
              <a:t> a new object.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65275" y="5652869"/>
            <a:ext cx="3048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"Angela"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name.lower()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438436"/>
              </p:ext>
            </p:extLst>
          </p:nvPr>
        </p:nvGraphicFramePr>
        <p:xfrm>
          <a:off x="6019800" y="3200400"/>
          <a:ext cx="210343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8038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Bob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286000" y="2716301"/>
            <a:ext cx="29718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"Angela"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"Bob"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5715000" y="1981199"/>
            <a:ext cx="3182030" cy="1055469"/>
          </a:xfrm>
          <a:prstGeom prst="wedgeRectCallout">
            <a:avLst>
              <a:gd name="adj1" fmla="val -66409"/>
              <a:gd name="adj2" fmla="val 5788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dirty="0"/>
              <a:t>a new String object is instantiated and given the data </a:t>
            </a:r>
            <a:r>
              <a:rPr lang="en-NZ" dirty="0" smtClean="0"/>
              <a:t>“Bob" </a:t>
            </a:r>
            <a:r>
              <a:rPr lang="en-NZ" dirty="0"/>
              <a:t>during its construction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505015"/>
              </p:ext>
            </p:extLst>
          </p:nvPr>
        </p:nvGraphicFramePr>
        <p:xfrm>
          <a:off x="6019800" y="3200400"/>
          <a:ext cx="210343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8038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Angela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ular Callout 14"/>
          <p:cNvSpPr/>
          <p:nvPr/>
        </p:nvSpPr>
        <p:spPr>
          <a:xfrm>
            <a:off x="4651375" y="5680514"/>
            <a:ext cx="1562100" cy="633193"/>
          </a:xfrm>
          <a:prstGeom prst="wedgeRectCallout">
            <a:avLst>
              <a:gd name="adj1" fmla="val -61098"/>
              <a:gd name="adj2" fmla="val -2536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Return a new object</a:t>
            </a:r>
            <a:endParaRPr lang="en-NZ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248579"/>
              </p:ext>
            </p:extLst>
          </p:nvPr>
        </p:nvGraphicFramePr>
        <p:xfrm>
          <a:off x="6705600" y="5582920"/>
          <a:ext cx="2103438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8038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Angela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angela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608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String </a:t>
            </a:r>
            <a:r>
              <a:rPr lang="en-NZ" dirty="0"/>
              <a:t>– </a:t>
            </a:r>
            <a:r>
              <a:rPr lang="en-NZ" dirty="0" smtClean="0"/>
              <a:t>Immutable </a:t>
            </a:r>
            <a:r>
              <a:rPr lang="en-NZ" dirty="0"/>
              <a:t>objects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Every </a:t>
            </a:r>
            <a:r>
              <a:rPr lang="en-US" dirty="0" smtClean="0">
                <a:solidFill>
                  <a:srgbClr val="FF0000"/>
                </a:solidFill>
              </a:rPr>
              <a:t>UNIQUE</a:t>
            </a:r>
            <a:r>
              <a:rPr lang="en-US" dirty="0" smtClean="0"/>
              <a:t> string </a:t>
            </a:r>
            <a:r>
              <a:rPr lang="en-US" dirty="0"/>
              <a:t>you create will have it’s own address space in memory.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4688" y="2362200"/>
            <a:ext cx="2971800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'foo'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 = 'foo'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id(a)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46065568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id(b)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46065568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 is b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 == b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3470205" y="2379406"/>
            <a:ext cx="1447800" cy="1066800"/>
          </a:xfrm>
          <a:prstGeom prst="wedgeRectCallout">
            <a:avLst>
              <a:gd name="adj1" fmla="val -97850"/>
              <a:gd name="adj2" fmla="val -2931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Same memory location</a:t>
            </a:r>
            <a:endParaRPr lang="en-NZ" dirty="0"/>
          </a:p>
        </p:txBody>
      </p:sp>
      <p:sp>
        <p:nvSpPr>
          <p:cNvPr id="14" name="TextBox 13"/>
          <p:cNvSpPr txBox="1"/>
          <p:nvPr/>
        </p:nvSpPr>
        <p:spPr>
          <a:xfrm>
            <a:off x="5915398" y="2912806"/>
            <a:ext cx="2971800" cy="31393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x = [1,2,3]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 = [1,2,3]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id(x)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47912776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id(y)</a:t>
            </a:r>
          </a:p>
          <a:p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47812296</a:t>
            </a:r>
          </a:p>
          <a:p>
            <a:endParaRPr lang="es-E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x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x == y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609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list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function my_list.reverse() </a:t>
            </a:r>
            <a:r>
              <a:rPr lang="en-US" dirty="0" smtClean="0">
                <a:solidFill>
                  <a:srgbClr val="FF0000"/>
                </a:solidFill>
              </a:rPr>
              <a:t>alters</a:t>
            </a:r>
            <a:r>
              <a:rPr lang="en-US" dirty="0" smtClean="0"/>
              <a:t> the content of my_list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4353" y="1895714"/>
            <a:ext cx="29718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x = [1, 2, 3]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y = x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x.reverse()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98773" y="1885763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8773" y="2723963"/>
            <a:ext cx="28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22773" y="2304863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[1, 2, 3]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8" idx="3"/>
            <a:endCxn id="10" idx="1"/>
          </p:cNvCxnSpPr>
          <p:nvPr/>
        </p:nvCxnSpPr>
        <p:spPr>
          <a:xfrm>
            <a:off x="4103251" y="2070429"/>
            <a:ext cx="1219522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3"/>
            <a:endCxn id="10" idx="1"/>
          </p:cNvCxnSpPr>
          <p:nvPr/>
        </p:nvCxnSpPr>
        <p:spPr>
          <a:xfrm flipV="1">
            <a:off x="4087922" y="2489529"/>
            <a:ext cx="1234851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4353" y="4208501"/>
            <a:ext cx="29718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4353" y="4943385"/>
            <a:ext cx="29718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y</a:t>
            </a:r>
          </a:p>
        </p:txBody>
      </p:sp>
      <p:sp>
        <p:nvSpPr>
          <p:cNvPr id="15" name="Flowchart: Display 14"/>
          <p:cNvSpPr/>
          <p:nvPr/>
        </p:nvSpPr>
        <p:spPr>
          <a:xfrm>
            <a:off x="3798772" y="4108782"/>
            <a:ext cx="2144828" cy="369332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[3, 2, 1]</a:t>
            </a:r>
          </a:p>
        </p:txBody>
      </p:sp>
      <p:sp>
        <p:nvSpPr>
          <p:cNvPr id="16" name="Flowchart: Display 15"/>
          <p:cNvSpPr/>
          <p:nvPr/>
        </p:nvSpPr>
        <p:spPr>
          <a:xfrm>
            <a:off x="3824172" y="5170436"/>
            <a:ext cx="2396603" cy="369332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[3, 2,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8102" y="229165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[3,2,1]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4353" y="3052107"/>
            <a:ext cx="29718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x.reverse()</a:t>
            </a:r>
          </a:p>
        </p:txBody>
      </p:sp>
      <p:sp>
        <p:nvSpPr>
          <p:cNvPr id="25" name="Rectangular Callout 24"/>
          <p:cNvSpPr/>
          <p:nvPr/>
        </p:nvSpPr>
        <p:spPr>
          <a:xfrm>
            <a:off x="3861751" y="3181851"/>
            <a:ext cx="2359025" cy="722360"/>
          </a:xfrm>
          <a:prstGeom prst="wedgeRectCallout">
            <a:avLst>
              <a:gd name="adj1" fmla="val -61098"/>
              <a:gd name="adj2" fmla="val -2536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changes the contents of the object </a:t>
            </a:r>
            <a:endParaRPr lang="en-NZ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93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  <p:bldP spid="16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 1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But …what is the output of the following code fragment?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0415" y="2362200"/>
            <a:ext cx="2980985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 [1, 2, 3]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(p[::-1])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(p)</a:t>
            </a:r>
          </a:p>
        </p:txBody>
      </p:sp>
    </p:spTree>
    <p:extLst>
      <p:ext uri="{BB962C8B-B14F-4D97-AF65-F5344CB8AC3E}">
        <p14:creationId xmlns:p14="http://schemas.microsoft.com/office/powerpoint/2010/main" val="1274133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references to the same object are known as aliases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an assignment is performed, the reference to the object on the right of the assignment is assigned to the variable on the left</a:t>
            </a:r>
          </a:p>
          <a:p>
            <a:r>
              <a:rPr lang="en-US" dirty="0" smtClean="0"/>
              <a:t>When a </a:t>
            </a:r>
            <a:r>
              <a:rPr lang="en-US" u="sng" dirty="0" smtClean="0"/>
              <a:t>method of an object </a:t>
            </a:r>
            <a:r>
              <a:rPr lang="en-US" dirty="0" smtClean="0"/>
              <a:t>is called, it sometimes </a:t>
            </a:r>
            <a:r>
              <a:rPr lang="en-US" b="1" u="sng" dirty="0" smtClean="0">
                <a:solidFill>
                  <a:srgbClr val="C00000"/>
                </a:solidFill>
              </a:rPr>
              <a:t>returns</a:t>
            </a:r>
            <a:r>
              <a:rPr lang="en-US" dirty="0" smtClean="0"/>
              <a:t> a value and sometimes it </a:t>
            </a:r>
            <a:r>
              <a:rPr lang="en-US" b="1" u="sng" dirty="0" smtClean="0">
                <a:solidFill>
                  <a:srgbClr val="C00000"/>
                </a:solidFill>
              </a:rPr>
              <a:t>alters</a:t>
            </a:r>
            <a:r>
              <a:rPr lang="en-US" dirty="0" smtClean="0"/>
              <a:t> the object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5175" y="1740575"/>
            <a:ext cx="2587625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[1, 2, 3, 4]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x.append(5)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print(y)</a:t>
            </a:r>
          </a:p>
        </p:txBody>
      </p:sp>
      <p:sp>
        <p:nvSpPr>
          <p:cNvPr id="11" name="Flowchart: Display 10"/>
          <p:cNvSpPr/>
          <p:nvPr/>
        </p:nvSpPr>
        <p:spPr>
          <a:xfrm>
            <a:off x="3795200" y="2895600"/>
            <a:ext cx="3367600" cy="369332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[1, 2, 3,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4, 5]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Flowchart: Display 11"/>
          <p:cNvSpPr/>
          <p:nvPr/>
        </p:nvSpPr>
        <p:spPr>
          <a:xfrm>
            <a:off x="3807900" y="3377168"/>
            <a:ext cx="3367600" cy="369332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[1, 2, 3,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4, 5]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3471863" y="1950474"/>
            <a:ext cx="1481138" cy="564126"/>
          </a:xfrm>
          <a:prstGeom prst="wedgeRectCallout">
            <a:avLst>
              <a:gd name="adj1" fmla="val -69711"/>
              <a:gd name="adj2" fmla="val 5374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Alter the object</a:t>
            </a:r>
            <a:endParaRPr lang="en-N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02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COMPSCI 105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996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5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105Theme</Template>
  <TotalTime>15062</TotalTime>
  <Words>1405</Words>
  <Application>Microsoft Office PowerPoint</Application>
  <PresentationFormat>On-screen Show (4:3)</PresentationFormat>
  <Paragraphs>349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Bookman Old Style</vt:lpstr>
      <vt:lpstr>Calibri</vt:lpstr>
      <vt:lpstr>Courier New</vt:lpstr>
      <vt:lpstr>Gill Sans MT</vt:lpstr>
      <vt:lpstr>Tahoma</vt:lpstr>
      <vt:lpstr>Wingdings</vt:lpstr>
      <vt:lpstr>Wingdings 3</vt:lpstr>
      <vt:lpstr>105Theme</vt:lpstr>
      <vt:lpstr>COMPSCI 105 SS 2015 Principles of Computer Science</vt:lpstr>
      <vt:lpstr>Exercises</vt:lpstr>
      <vt:lpstr>Modeling objects in memory</vt:lpstr>
      <vt:lpstr>Different ways to compare equality</vt:lpstr>
      <vt:lpstr>Mutable and Immutable objects</vt:lpstr>
      <vt:lpstr>String – Immutable objects</vt:lpstr>
      <vt:lpstr>Reversing a list</vt:lpstr>
      <vt:lpstr>Exercise 1</vt:lpstr>
      <vt:lpstr>Aliases</vt:lpstr>
      <vt:lpstr>Example</vt:lpstr>
      <vt:lpstr>Shallow copies</vt:lpstr>
      <vt:lpstr>Shallow copy</vt:lpstr>
      <vt:lpstr>Deep copies</vt:lpstr>
      <vt:lpstr>Summary</vt:lpstr>
      <vt:lpstr>Exercise 2</vt:lpstr>
      <vt:lpstr>Exercise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250</dc:title>
  <dc:creator>Andrew Luxton-Reilly</dc:creator>
  <cp:lastModifiedBy>Angela Chang</cp:lastModifiedBy>
  <cp:revision>195</cp:revision>
  <cp:lastPrinted>2014-07-22T22:32:32Z</cp:lastPrinted>
  <dcterms:created xsi:type="dcterms:W3CDTF">2006-08-16T00:00:00Z</dcterms:created>
  <dcterms:modified xsi:type="dcterms:W3CDTF">2015-01-07T00:04:02Z</dcterms:modified>
</cp:coreProperties>
</file>