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4" r:id="rId3"/>
    <p:sldId id="367" r:id="rId4"/>
    <p:sldId id="336" r:id="rId5"/>
    <p:sldId id="337" r:id="rId6"/>
    <p:sldId id="338" r:id="rId7"/>
    <p:sldId id="339" r:id="rId8"/>
    <p:sldId id="340" r:id="rId9"/>
    <p:sldId id="341" r:id="rId10"/>
    <p:sldId id="375" r:id="rId11"/>
    <p:sldId id="377" r:id="rId12"/>
    <p:sldId id="376" r:id="rId13"/>
    <p:sldId id="378" r:id="rId14"/>
    <p:sldId id="379" r:id="rId15"/>
    <p:sldId id="380" r:id="rId16"/>
    <p:sldId id="381" r:id="rId17"/>
    <p:sldId id="343" r:id="rId18"/>
    <p:sldId id="382" r:id="rId19"/>
    <p:sldId id="342" r:id="rId20"/>
    <p:sldId id="350" r:id="rId21"/>
    <p:sldId id="351" r:id="rId22"/>
    <p:sldId id="356" r:id="rId23"/>
    <p:sldId id="361" r:id="rId24"/>
    <p:sldId id="362" r:id="rId25"/>
    <p:sldId id="369" r:id="rId26"/>
    <p:sldId id="368" r:id="rId27"/>
    <p:sldId id="326" r:id="rId28"/>
    <p:sldId id="327" r:id="rId29"/>
    <p:sldId id="371" r:id="rId30"/>
    <p:sldId id="332" r:id="rId31"/>
    <p:sldId id="333" r:id="rId32"/>
    <p:sldId id="363" r:id="rId33"/>
    <p:sldId id="364" r:id="rId34"/>
    <p:sldId id="365" r:id="rId35"/>
    <p:sldId id="366" r:id="rId36"/>
    <p:sldId id="370" r:id="rId3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716" autoAdjust="0"/>
  </p:normalViewPr>
  <p:slideViewPr>
    <p:cSldViewPr>
      <p:cViewPr varScale="1">
        <p:scale>
          <a:sx n="70" d="100"/>
          <a:sy n="70" d="100"/>
        </p:scale>
        <p:origin x="7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32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0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5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3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9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98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CECAC-679B-4F6E-ADE8-D2C6FFFC73E9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94698E-2E5B-4521-81A1-CA28AA9001A5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3E484-B92E-4B8E-B2AB-78F4AE5E7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6F0923-3E7A-4E75-9E63-AF689F0E3706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843412-9C40-4DF6-9996-8F03215118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D8147D-B3AD-49D8-BC2B-3829453720B3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E7523-8791-4951-97D3-D98C7ECB5F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FB47F-3761-4705-A6A8-EE5D74958D39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CBAB9-5EE8-44CD-A2EA-8057E349AA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706F3-3217-46BC-9D19-3861796E5FD3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5B5106-CEFA-42D2-BAF6-D6307786FB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47D18C-CB96-400B-BCF1-32E18F39FED1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77AC6F-4FC7-4654-A4E5-434E22D5AE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E620C-94C8-49C4-BB67-1F824FDB998F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4A09D-CBEA-4C2F-8E7C-52CB6A7F3A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13894-5741-4125-BBB9-134C3CC21E9E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5FEEC-A01E-4388-BB43-3D2257836D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A3DC0A-C830-4CA6-A941-9906E896B823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C8D5C4-50EF-4DC8-8E96-DCC6991C3C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D318C3D-6125-483F-921F-EADD6D08BFFF}" type="datetime5">
              <a:rPr lang="en-NZ" smtClean="0"/>
              <a:t>31-Jul-19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92E6C9F-C4E3-4CAB-93BD-EF26F0929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atlantic.com/business/archive/2014/04/greed-is-good-a-300-year-history-of-a-dangerous-idea/360265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entries/ethics-computer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yalsociety.org.nz/organisation/about/code/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psr.org/issues/ethics/cei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000815075638/http:/www.thestandard.com/article/display/0,1151,16039,00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ents/resources/general_info_concerning_patents.j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.org/news-issues/issues/softwar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post.com/news/the-switch/wp/2013/10/25/15-years-ago-congress-kept-mickey-mouse-out-of-the-public-domain-will-they-do-it-again/" TargetMode="External"/><Relationship Id="rId2" Type="http://schemas.openxmlformats.org/officeDocument/2006/relationships/hyperlink" Target="http://artlawjournal.com/mickey-mouse-keeps-changing-copyright-la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ie.govt.nz/info-services/business/intellectual-property/copyright/copyright-protection-new-zealand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rotorua-daily-post/news/article.cfm?c_id=1503438&amp;objectid=1109998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6y5eI01XE" TargetMode="External"/><Relationship Id="rId5" Type="http://schemas.openxmlformats.org/officeDocument/2006/relationships/hyperlink" Target="http://www.youtube.com/watch?v=kYUrqdUyEpI" TargetMode="External"/><Relationship Id="rId4" Type="http://schemas.openxmlformats.org/officeDocument/2006/relationships/hyperlink" Target="https://en.wikipedia.org/wiki/Libor_scandal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err="1"/>
              <a:t>CompSci</a:t>
            </a:r>
            <a:r>
              <a:rPr lang="en-US" dirty="0"/>
              <a:t> 725</a:t>
            </a:r>
            <a:br>
              <a:rPr lang="en-US" dirty="0"/>
            </a:br>
            <a:r>
              <a:rPr lang="en-US" dirty="0"/>
              <a:t>“Soft”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Clark Thomborson</a:t>
            </a:r>
          </a:p>
          <a:p>
            <a:r>
              <a:rPr lang="en-US" dirty="0"/>
              <a:t>University of Auckland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D8539-9258-4B46-B8D6-DE85FF302C9B}" type="datetime5">
              <a:rPr lang="en-NZ" sz="1400" smtClean="0"/>
              <a:t>31-Jul-19</a:t>
            </a:fld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18C3-B1B8-415B-9DC6-89DC7FA3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C2EC4-E19F-415C-AEAB-0A2415B56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91608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“God helps those who help themselves”</a:t>
            </a:r>
          </a:p>
          <a:p>
            <a:r>
              <a:rPr lang="en-NZ" dirty="0"/>
              <a:t>Dale Carnegie: </a:t>
            </a:r>
            <a:r>
              <a:rPr lang="en-NZ" i="1" dirty="0"/>
              <a:t>How to Win Friends and Influence People</a:t>
            </a:r>
            <a:r>
              <a:rPr lang="en-NZ" dirty="0"/>
              <a:t>, 1936:</a:t>
            </a:r>
          </a:p>
          <a:p>
            <a:pPr lvl="1"/>
            <a:r>
              <a:rPr lang="en-NZ" dirty="0"/>
              <a:t>“Twelve Things This Book Will Do For You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NZ" dirty="0"/>
              <a:t>Get you out of a mental rut, give you new thoughts, new visions, new ambitions…</a:t>
            </a:r>
          </a:p>
          <a:p>
            <a:pPr marL="1371600" lvl="2" indent="-457200">
              <a:buFont typeface="+mj-lt"/>
              <a:buAutoNum type="arabicPeriod" startAt="4"/>
            </a:pPr>
            <a:r>
              <a:rPr lang="en-NZ" dirty="0"/>
              <a:t>Help you to win people to your way of thinking…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NZ" dirty="0"/>
              <a:t>Increase your earning power. 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NZ" dirty="0"/>
              <a:t>Make you a better salesman, a better executive…”</a:t>
            </a:r>
          </a:p>
          <a:p>
            <a:pPr marL="571500" indent="-457200"/>
            <a:r>
              <a:rPr lang="en-NZ" dirty="0"/>
              <a:t>“</a:t>
            </a:r>
            <a:r>
              <a:rPr lang="en-NZ" dirty="0">
                <a:hlinkClick r:id="rId2"/>
              </a:rPr>
              <a:t>Greed is good: A 300-year History of a Dangerous Idea</a:t>
            </a:r>
            <a:r>
              <a:rPr lang="en-NZ" dirty="0"/>
              <a:t>”, The Atlantic, 7 April 2014.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8B09F-4CE3-4123-9160-C4B91B0E1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95F3B-A559-41E3-8C68-68C6229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173CD-20A2-43A5-91A6-27153902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8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E8F22-A5C9-4BA4-B146-A672701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3752"/>
            <a:ext cx="8928992" cy="998984"/>
          </a:xfrm>
        </p:spPr>
        <p:txBody>
          <a:bodyPr/>
          <a:lstStyle/>
          <a:p>
            <a:r>
              <a:rPr lang="en-NZ" dirty="0"/>
              <a:t>Individualism in the Chinese Tradition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9E825-02D3-4228-89DB-514E7DBC1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56" y="1052736"/>
            <a:ext cx="8334810" cy="51845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“Unlike individualism in modern European and American contexts, Chinese manifestations of “individualism” do not stress an individual’s</a:t>
            </a:r>
          </a:p>
          <a:p>
            <a:pPr lvl="1"/>
            <a:r>
              <a:rPr lang="en-NZ" dirty="0"/>
              <a:t>separation, </a:t>
            </a:r>
          </a:p>
          <a:p>
            <a:pPr lvl="1"/>
            <a:r>
              <a:rPr lang="en-NZ" dirty="0"/>
              <a:t>total independence, and </a:t>
            </a:r>
          </a:p>
          <a:p>
            <a:pPr lvl="1"/>
            <a:r>
              <a:rPr lang="en-NZ" dirty="0"/>
              <a:t>uniqueness from external authorities of power. </a:t>
            </a:r>
          </a:p>
          <a:p>
            <a:r>
              <a:rPr lang="en-NZ" dirty="0"/>
              <a:t>“Rather, individualism in the Chinese tradition emphasizes </a:t>
            </a:r>
          </a:p>
          <a:p>
            <a:pPr lvl="1"/>
            <a:r>
              <a:rPr lang="en-NZ" dirty="0"/>
              <a:t>one’s power from within the context of one’s connection and unity (or harmony) with external authorities of power.  </a:t>
            </a:r>
          </a:p>
          <a:p>
            <a:r>
              <a:rPr lang="en-NZ" dirty="0"/>
              <a:t>“… the Western tradition tends to view the individual in an atomized, disconnected manner, whereas the Chinese tradition focuses on the individual as a vitally integrated element within a larger familial, social, political, and cosmic whole.”</a:t>
            </a:r>
          </a:p>
          <a:p>
            <a:pPr marL="0" indent="0">
              <a:buNone/>
            </a:pPr>
            <a:r>
              <a:rPr lang="en-NZ" sz="2600" dirty="0"/>
              <a:t>[Erica Brindley, Internet </a:t>
            </a:r>
            <a:r>
              <a:rPr lang="en-NZ" sz="2600" dirty="0" err="1"/>
              <a:t>Encyclopedia</a:t>
            </a:r>
            <a:r>
              <a:rPr lang="en-NZ" sz="2600" dirty="0"/>
              <a:t> of Philosophy, ISSN 2161-0002, retrieved 10 August 2017]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288ED-A6E6-4903-A5A9-F4357DEB2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33A41-AF2C-42A7-A6CC-FA614B23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675B-D945-4DB5-A59B-3AC0039D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56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B117-5CE5-4C72-9457-6F9AA971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1373"/>
            <a:ext cx="7772400" cy="1143000"/>
          </a:xfrm>
        </p:spPr>
        <p:txBody>
          <a:bodyPr/>
          <a:lstStyle/>
          <a:p>
            <a:r>
              <a:rPr lang="en-NZ" dirty="0"/>
              <a:t>Ethical Communism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C8E83-6CD1-496B-8CE9-E5C96B06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34373"/>
            <a:ext cx="7772400" cy="504695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“Nothing in society will belong to anyone, </a:t>
            </a:r>
          </a:p>
          <a:p>
            <a:pPr lvl="1"/>
            <a:r>
              <a:rPr lang="en-NZ" dirty="0"/>
              <a:t>either as a personal possession or as capital goods, </a:t>
            </a:r>
          </a:p>
          <a:p>
            <a:pPr lvl="1"/>
            <a:r>
              <a:rPr lang="en-NZ" dirty="0"/>
              <a:t>except the things for which the person has immediate use, for either his needs, his pleasures, or his daily work.</a:t>
            </a:r>
          </a:p>
          <a:p>
            <a:r>
              <a:rPr lang="en-NZ" dirty="0"/>
              <a:t>“Every citizen will be a public man, </a:t>
            </a:r>
          </a:p>
          <a:p>
            <a:pPr lvl="1"/>
            <a:r>
              <a:rPr lang="en-NZ" dirty="0"/>
              <a:t>sustained by, supported by, and occupied at the public expense.</a:t>
            </a:r>
          </a:p>
          <a:p>
            <a:r>
              <a:rPr lang="en-NZ" dirty="0"/>
              <a:t>“Every citizen will make his particular contribution </a:t>
            </a:r>
          </a:p>
          <a:p>
            <a:pPr lvl="1"/>
            <a:r>
              <a:rPr lang="en-NZ" dirty="0"/>
              <a:t>to the activities of the community according to his capacity, his talent and his age; </a:t>
            </a:r>
          </a:p>
          <a:p>
            <a:pPr lvl="1"/>
            <a:r>
              <a:rPr lang="en-NZ" dirty="0"/>
              <a:t>it is on this basis that his duties will be determined, in conformity with the distributive laws.”</a:t>
            </a:r>
          </a:p>
          <a:p>
            <a:pPr marL="0" indent="0">
              <a:buNone/>
            </a:pPr>
            <a:r>
              <a:rPr lang="en-NZ" sz="2600" dirty="0"/>
              <a:t>[E-G Morelli, </a:t>
            </a:r>
            <a:r>
              <a:rPr lang="en-NZ" sz="2600" i="1" dirty="0"/>
              <a:t>Code of Nature Or, The True Spirit of Laws</a:t>
            </a:r>
            <a:r>
              <a:rPr lang="en-NZ" sz="2600" dirty="0"/>
              <a:t>, 1755.  Trans. A Fried and R Sanders, ed., </a:t>
            </a:r>
            <a:r>
              <a:rPr lang="en-NZ" sz="2600" i="1" dirty="0"/>
              <a:t>Socialist Thought: A Documentary History</a:t>
            </a:r>
            <a:r>
              <a:rPr lang="en-NZ" sz="2600" dirty="0"/>
              <a:t>, Columbia University Press, 1964]</a:t>
            </a:r>
          </a:p>
          <a:p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D7F85-93A5-4AD7-B117-A00C2188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3194C-760F-451D-8EE3-1604AF20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E6F93-C9CC-4B72-9690-9438761E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6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AEBE7-7245-4C9B-9606-580BD848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NZ" dirty="0"/>
              <a:t>Cybernetics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C904D-2E45-41CA-A2D2-840CA0A50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9160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NZ" dirty="0"/>
              <a:t>“Although Wiener [1954] stated his ‘great principles’, </a:t>
            </a:r>
          </a:p>
          <a:p>
            <a:pPr lvl="1"/>
            <a:r>
              <a:rPr lang="en-NZ" dirty="0"/>
              <a:t>he did not assign names to them. </a:t>
            </a:r>
          </a:p>
          <a:p>
            <a:pPr lvl="1"/>
            <a:r>
              <a:rPr lang="en-NZ" dirty="0"/>
              <a:t>For purposes of easy reference, let us call them …</a:t>
            </a:r>
          </a:p>
          <a:p>
            <a:r>
              <a:rPr lang="en-NZ" b="1" dirty="0"/>
              <a:t>The Principle of Freedom </a:t>
            </a:r>
          </a:p>
          <a:p>
            <a:pPr lvl="1"/>
            <a:r>
              <a:rPr lang="en-NZ" dirty="0"/>
              <a:t>Justice requires ‘the liberty of each human being to develop in his freedom the full measure of the human possibilities embodied in him.’</a:t>
            </a:r>
          </a:p>
          <a:p>
            <a:r>
              <a:rPr lang="en-NZ" b="1" dirty="0"/>
              <a:t>The Principle of Equality</a:t>
            </a:r>
          </a:p>
          <a:p>
            <a:pPr lvl="1"/>
            <a:r>
              <a:rPr lang="en-NZ" dirty="0"/>
              <a:t>Justice requires ‘the equality by which what is just for A and B remains just when the positions of A and B are interchanged.’</a:t>
            </a:r>
          </a:p>
          <a:p>
            <a:r>
              <a:rPr lang="en-NZ" b="1" dirty="0"/>
              <a:t>The Principle of Benevolence</a:t>
            </a:r>
          </a:p>
          <a:p>
            <a:pPr lvl="1"/>
            <a:r>
              <a:rPr lang="en-NZ" dirty="0"/>
              <a:t>Justice requires ‘a good will between man and man that knows no limits short of those of humanity itself.’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900" dirty="0">
                <a:hlinkClick r:id="rId3"/>
              </a:rPr>
              <a:t>https://plato.stanford.edu/entries/ethics-computer/</a:t>
            </a:r>
            <a:r>
              <a:rPr lang="en-NZ" sz="2900" dirty="0"/>
              <a:t>, retrieved 10 Aug 2017.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52ACF-207A-4F0E-8815-AD675F7B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94048-DCE7-493B-A6C7-028791DE3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9A55B-6D15-4B36-A4F6-E1C0BC0C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02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9975-C4C6-4E2B-9845-7FEF2A439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7364"/>
            <a:ext cx="7772400" cy="1143000"/>
          </a:xfrm>
        </p:spPr>
        <p:txBody>
          <a:bodyPr/>
          <a:lstStyle/>
          <a:p>
            <a:r>
              <a:rPr lang="en-NZ" dirty="0"/>
              <a:t>Some Simple Ethical 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0537D-5B91-48BD-B1E0-90EBF1C3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8062664" cy="453920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NZ" dirty="0"/>
              <a:t>“Might makes right” (i.e. legal ≡ ethical)?   Or…</a:t>
            </a:r>
          </a:p>
          <a:p>
            <a:pPr lvl="1"/>
            <a:r>
              <a:rPr lang="en-NZ" dirty="0"/>
              <a:t>Does a society have a right to rebel against an unjust ruler?</a:t>
            </a:r>
          </a:p>
          <a:p>
            <a:pPr lvl="1"/>
            <a:r>
              <a:rPr lang="en-NZ" dirty="0"/>
              <a:t>Could an employee have an ethical </a:t>
            </a:r>
            <a:r>
              <a:rPr lang="en-NZ" sz="2900" dirty="0"/>
              <a:t>obligation</a:t>
            </a:r>
            <a:r>
              <a:rPr lang="en-NZ" dirty="0"/>
              <a:t> to refuse some work assignment, or to reveal some corporate secret?</a:t>
            </a:r>
          </a:p>
          <a:p>
            <a:r>
              <a:rPr lang="en-NZ" dirty="0"/>
              <a:t>“Money is the root of all good” (i.e. economic ≡ ethical)</a:t>
            </a:r>
          </a:p>
          <a:p>
            <a:pPr lvl="1"/>
            <a:r>
              <a:rPr lang="en-NZ" dirty="0"/>
              <a:t>“Until and unless you discover that money is the root of all good, you ask for your own destruction. </a:t>
            </a:r>
          </a:p>
          <a:p>
            <a:pPr lvl="1"/>
            <a:r>
              <a:rPr lang="en-NZ" dirty="0"/>
              <a:t>“When money ceases to become the means by which men deal with one another, then men become the tools of other men.</a:t>
            </a:r>
          </a:p>
          <a:p>
            <a:pPr lvl="1"/>
            <a:r>
              <a:rPr lang="en-NZ" dirty="0"/>
              <a:t>“Blood, whips and guns or dollars. Take your choice - there is no other.” [Ayn Rand, </a:t>
            </a:r>
            <a:r>
              <a:rPr lang="en-NZ" i="1" dirty="0"/>
              <a:t>Atlas Shrugged</a:t>
            </a:r>
            <a:r>
              <a:rPr lang="en-NZ" dirty="0"/>
              <a:t>, 1957]</a:t>
            </a:r>
          </a:p>
          <a:p>
            <a:r>
              <a:rPr lang="en-NZ" dirty="0"/>
              <a:t>“The love of money is a root of all kinds of evil, for which some have strayed from the faith in their greediness, and pierced themselves through with many sorrows” (i.e. economic ≠ ethical) [I Timothy 6:10].</a:t>
            </a:r>
          </a:p>
          <a:p>
            <a:pPr lvl="1"/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07409-B580-4768-87BC-A3132D6A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C6771-A999-4D24-933E-F1C2B3B1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59BC1-2336-4EF3-80FE-F3C27CC8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1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C0C9-86A6-4F15-B357-560D7A0F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84" y="300826"/>
            <a:ext cx="7772400" cy="803176"/>
          </a:xfrm>
        </p:spPr>
        <p:txBody>
          <a:bodyPr/>
          <a:lstStyle/>
          <a:p>
            <a:r>
              <a:rPr lang="en-NZ" dirty="0"/>
              <a:t>Utopian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A03D8-E58B-47F6-A683-3FC424E99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760"/>
            <a:ext cx="7990656" cy="48272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“A utopia is an imagined community or society that possesses </a:t>
            </a:r>
          </a:p>
          <a:p>
            <a:pPr lvl="1"/>
            <a:r>
              <a:rPr lang="en-NZ" dirty="0"/>
              <a:t>highly desirable or nearly perfect qualities for its citizens.</a:t>
            </a:r>
          </a:p>
          <a:p>
            <a:r>
              <a:rPr lang="en-NZ" dirty="0"/>
              <a:t>“Utopian ideals often place emphasis on </a:t>
            </a:r>
          </a:p>
          <a:p>
            <a:pPr lvl="1"/>
            <a:r>
              <a:rPr lang="en-NZ" dirty="0"/>
              <a:t>egalitarian principles of equality in economics, government and justice, though by no means exclusively, with the</a:t>
            </a:r>
          </a:p>
          <a:p>
            <a:pPr lvl="1"/>
            <a:r>
              <a:rPr lang="en-NZ" dirty="0"/>
              <a:t>method and structure of proposed implementation varying based on ideology.</a:t>
            </a:r>
          </a:p>
          <a:p>
            <a:r>
              <a:rPr lang="en-NZ" dirty="0"/>
              <a:t>“According to Lyman Tower Sargent ‘there are </a:t>
            </a:r>
          </a:p>
          <a:p>
            <a:pPr lvl="1"/>
            <a:r>
              <a:rPr lang="en-NZ" dirty="0"/>
              <a:t>socialist, capitalist, monarchical, democratic, anarchist, ecological, feminist, patriarchal, egalitarian, hierarchical, racist, left-wing, right-wing, reformist, free love, nuclear family, extended family, gay, lesbian, and many more utopias’.” </a:t>
            </a:r>
          </a:p>
          <a:p>
            <a:pPr marL="0" indent="0">
              <a:buNone/>
            </a:pPr>
            <a:r>
              <a:rPr lang="en-NZ" sz="2600" dirty="0"/>
              <a:t>[https://en.wikipedia.org/wiki/Utopia, 10 Aug 2017]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0E87D-F758-441E-A899-E85736FF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0CBC8-BC58-40E6-B1F1-4D5D6AA2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69FDC-D66B-4DDD-8BE0-018FB5F6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3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C8142-3959-45B3-BDB7-8778C98B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7" y="113731"/>
            <a:ext cx="7772400" cy="1143000"/>
          </a:xfrm>
        </p:spPr>
        <p:txBody>
          <a:bodyPr/>
          <a:lstStyle/>
          <a:p>
            <a:r>
              <a:rPr lang="en-NZ" dirty="0"/>
              <a:t>Professional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6B3BA-61D2-4A86-9EC9-5067468A1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116" y="1367334"/>
            <a:ext cx="7772400" cy="4881066"/>
          </a:xfrm>
        </p:spPr>
        <p:txBody>
          <a:bodyPr>
            <a:normAutofit fontScale="85000" lnSpcReduction="20000"/>
          </a:bodyPr>
          <a:lstStyle/>
          <a:p>
            <a:r>
              <a:rPr lang="en-NZ" dirty="0"/>
              <a:t>If you, as a computer professional, design a webservice for “real world security” as defined by Lampson,</a:t>
            </a:r>
          </a:p>
          <a:p>
            <a:pPr lvl="1"/>
            <a:r>
              <a:rPr lang="en-NZ" dirty="0"/>
              <a:t>Might your service be ethically offensive in some societies?</a:t>
            </a:r>
          </a:p>
          <a:p>
            <a:pPr lvl="1"/>
            <a:r>
              <a:rPr lang="en-NZ" dirty="0"/>
              <a:t>How can you design for all possible stakeholders?  (“What do we want from secure computer systems?”) </a:t>
            </a:r>
          </a:p>
          <a:p>
            <a:r>
              <a:rPr lang="en-NZ" dirty="0"/>
              <a:t>You might design a system that upholds Wiener’s “great principles” of freedom, equality, and benevolence.</a:t>
            </a:r>
          </a:p>
          <a:p>
            <a:pPr lvl="1"/>
            <a:r>
              <a:rPr lang="en-NZ" dirty="0"/>
              <a:t>Would that be enough to satisfy all of your stakeholders?</a:t>
            </a:r>
          </a:p>
          <a:p>
            <a:pPr lvl="1"/>
            <a:r>
              <a:rPr lang="en-NZ" dirty="0"/>
              <a:t>Might some stakeholders require your system to enforce an inequality?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5356D-8577-4C91-A937-00ADB7E0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E8CBF-4EF0-4BE9-88C1-9B0A9D82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1E1AB-96D2-4708-B1B0-A5F28639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98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/>
              <a:t>Professional Codes of Ethics</a:t>
            </a:r>
            <a:endParaRPr lang="en-AU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90656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dirty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To explore these ideas: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Examine the </a:t>
            </a:r>
            <a:r>
              <a:rPr lang="en-NZ" sz="2400" dirty="0">
                <a:hlinkClick r:id="rId2"/>
              </a:rPr>
              <a:t>IEEE Code of Ethics</a:t>
            </a:r>
            <a:r>
              <a:rPr lang="en-NZ" sz="2400" dirty="0"/>
              <a:t>.  Is it congruent with Confucian ethics?  With cybernetics? Explain.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Examine the </a:t>
            </a:r>
            <a:r>
              <a:rPr lang="en-NZ" sz="2400" dirty="0">
                <a:hlinkClick r:id="rId3"/>
              </a:rPr>
              <a:t>RSNZ Code of Professional Standards and Ethics</a:t>
            </a:r>
            <a:r>
              <a:rPr lang="en-AU" sz="2400" dirty="0"/>
              <a:t>.  Is it in conflict with the IEEE Code of Ethics?  Explain.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Describe the “</a:t>
            </a:r>
            <a:r>
              <a:rPr lang="en-AU" sz="2400" dirty="0">
                <a:hlinkClick r:id="rId4"/>
              </a:rPr>
              <a:t>Ten Commandments of Computer Ethics</a:t>
            </a:r>
            <a:r>
              <a:rPr lang="en-AU" sz="2400" dirty="0"/>
              <a:t>” using </a:t>
            </a:r>
            <a:r>
              <a:rPr lang="en-AU" sz="2400" dirty="0" err="1"/>
              <a:t>Pfleeger’s</a:t>
            </a:r>
            <a:r>
              <a:rPr lang="en-AU" sz="2400" dirty="0"/>
              <a:t>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0F0A05-C49A-46D6-81DD-E2AD56781971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591BD-04BE-42ED-A67A-4634C37E6EC0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F074-E2D2-43A9-AA0F-C51A23BB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Individual Morality vs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E1B31-77DE-437B-8817-A64F68E4E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believe security engineers have a moral obligation to minimize all foreseeable harm to legitimate stakeholders.</a:t>
            </a:r>
          </a:p>
          <a:p>
            <a:r>
              <a:rPr lang="en-US" dirty="0"/>
              <a:t>What is your moral position on this aspect of professional ethics?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57D9D-57FD-489C-B581-D011A73B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7C4B-580B-4C04-976D-F7036484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7AAFD-1CBC-45DB-999D-24D5A0222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48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Ethics in System Design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 thorough security analysis will consider the ethics of important stakeholders and of potent attackers.	</a:t>
            </a:r>
          </a:p>
          <a:p>
            <a:pPr lvl="1"/>
            <a:r>
              <a:rPr lang="en-US" dirty="0"/>
              <a:t>Ethics will affect motivation, for good and for evil.</a:t>
            </a:r>
          </a:p>
          <a:p>
            <a:r>
              <a:rPr lang="en-US" dirty="0"/>
              <a:t>A cost-effective system design will make assumptions about the ethics of its stakeholders.</a:t>
            </a:r>
          </a:p>
          <a:p>
            <a:pPr lvl="1"/>
            <a:r>
              <a:rPr lang="en-US" dirty="0"/>
              <a:t>Ethics will affect system uses and misuses.</a:t>
            </a:r>
          </a:p>
          <a:p>
            <a:r>
              <a:rPr lang="en-US" dirty="0"/>
              <a:t>Because ethics are personal, and conditioned by our cultures, our ethical assumptions will be at least somewhat biased and inaccurate.</a:t>
            </a:r>
          </a:p>
          <a:p>
            <a:pPr lvl="1"/>
            <a:r>
              <a:rPr lang="en-US" dirty="0"/>
              <a:t>This is another reason why real-world security is imperfect.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D371D2-FD66-4A5D-ABDC-ABB16F119AB7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3D80-3021-4D02-B0A4-C6D249A1D3BE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C601-A423-449F-901E-98C306870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NZ" dirty="0"/>
              <a:t>Real-World Security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2702F-3BDD-4110-95D7-FEC1CD0DA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36" y="1457757"/>
            <a:ext cx="8638728" cy="4752528"/>
          </a:xfrm>
        </p:spPr>
        <p:txBody>
          <a:bodyPr>
            <a:normAutofit fontScale="70000" lnSpcReduction="20000"/>
          </a:bodyPr>
          <a:lstStyle/>
          <a:p>
            <a:r>
              <a:rPr lang="en-NZ" i="1" dirty="0"/>
              <a:t>Whose</a:t>
            </a:r>
            <a:r>
              <a:rPr lang="en-NZ" dirty="0"/>
              <a:t> security is being protected?</a:t>
            </a:r>
          </a:p>
          <a:p>
            <a:pPr lvl="1"/>
            <a:r>
              <a:rPr lang="en-NZ" dirty="0"/>
              <a:t>Every person, and every organised group of people, has security objectives.</a:t>
            </a:r>
          </a:p>
          <a:p>
            <a:pPr lvl="1"/>
            <a:r>
              <a:rPr lang="en-NZ" dirty="0"/>
              <a:t>No computer has security objectives.  (Do you agree?)</a:t>
            </a:r>
          </a:p>
          <a:p>
            <a:r>
              <a:rPr lang="en-NZ" i="1" dirty="0"/>
              <a:t>How</a:t>
            </a:r>
            <a:r>
              <a:rPr lang="en-NZ" dirty="0"/>
              <a:t> could the secured entity be harmed?  </a:t>
            </a:r>
          </a:p>
          <a:p>
            <a:pPr lvl="1"/>
            <a:r>
              <a:rPr lang="en-NZ" dirty="0"/>
              <a:t>“Security objective” e.g. loss of an asset</a:t>
            </a:r>
          </a:p>
          <a:p>
            <a:r>
              <a:rPr lang="en-NZ" i="1" dirty="0"/>
              <a:t>Who</a:t>
            </a:r>
            <a:r>
              <a:rPr lang="en-NZ" dirty="0"/>
              <a:t> might want to harm this entity?</a:t>
            </a:r>
          </a:p>
          <a:p>
            <a:pPr lvl="1"/>
            <a:r>
              <a:rPr lang="en-NZ" dirty="0"/>
              <a:t>“Threat agent”, “threat model”</a:t>
            </a:r>
          </a:p>
          <a:p>
            <a:pPr lvl="1"/>
            <a:r>
              <a:rPr lang="en-NZ" dirty="0"/>
              <a:t>(How can a threat model be validated?  Can it be verified?)</a:t>
            </a:r>
          </a:p>
          <a:p>
            <a:r>
              <a:rPr lang="en-NZ" dirty="0"/>
              <a:t>Is the control </a:t>
            </a:r>
            <a:r>
              <a:rPr lang="en-NZ" i="1" dirty="0"/>
              <a:t>proactive</a:t>
            </a:r>
            <a:r>
              <a:rPr lang="en-NZ" dirty="0"/>
              <a:t> (with guards), or </a:t>
            </a:r>
            <a:r>
              <a:rPr lang="en-NZ" i="1" dirty="0"/>
              <a:t>reactive</a:t>
            </a:r>
            <a:r>
              <a:rPr lang="en-NZ" dirty="0"/>
              <a:t> (with judges)?</a:t>
            </a:r>
          </a:p>
          <a:p>
            <a:r>
              <a:rPr lang="en-NZ" dirty="0"/>
              <a:t>Is the control </a:t>
            </a:r>
            <a:r>
              <a:rPr lang="en-NZ" i="1" dirty="0"/>
              <a:t>hierarchical</a:t>
            </a:r>
            <a:r>
              <a:rPr lang="en-NZ" dirty="0"/>
              <a:t>, or is it </a:t>
            </a:r>
            <a:r>
              <a:rPr lang="en-NZ" i="1" dirty="0"/>
              <a:t>democratic</a:t>
            </a:r>
            <a:r>
              <a:rPr lang="en-NZ" dirty="0"/>
              <a:t>?</a:t>
            </a:r>
          </a:p>
          <a:p>
            <a:pPr lvl="1"/>
            <a:r>
              <a:rPr lang="en-NZ" dirty="0"/>
              <a:t>Hierarchs control their organisation by administering threats and rewards.  (A rule of law, or an arbitrary ruler?  Do you have multiple rulers?)</a:t>
            </a:r>
          </a:p>
          <a:p>
            <a:pPr lvl="1"/>
            <a:r>
              <a:rPr lang="en-NZ" dirty="0"/>
              <a:t>Peers control their society by shaming, persuading, gossiping, buying and selling.  (Do you live in a single society, or are your ethical controls context-dependent?)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4ACB5-F8BE-456A-9354-53332561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B88C4-E03C-435B-B40B-279171F6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0B8AB-B933-4401-A157-D6B7EC80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27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Copyright, in </a:t>
            </a:r>
            <a:r>
              <a:rPr lang="en-US" dirty="0" err="1"/>
              <a:t>Pfleeger’s</a:t>
            </a:r>
            <a:r>
              <a:rPr lang="en-US" dirty="0"/>
              <a:t> Ethics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 dirty="0"/>
              <a:t>Samuel Johnson: “For the general good of the world,” a writer’s work “should be understood as belonging to the </a:t>
            </a:r>
            <a:r>
              <a:rPr lang="en-US" sz="2800" dirty="0" err="1"/>
              <a:t>publick</a:t>
            </a:r>
            <a:r>
              <a:rPr lang="en-US" sz="2800" dirty="0"/>
              <a:t>.”  To which of </a:t>
            </a:r>
            <a:r>
              <a:rPr lang="en-US" sz="2800" dirty="0" err="1"/>
              <a:t>Pfleeger’s</a:t>
            </a:r>
            <a:r>
              <a:rPr lang="en-US" sz="2800" dirty="0"/>
              <a:t>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dirty="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 dirty="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dirty="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0008EB-39C4-499C-A054-E60CAF9C800B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FA8C-081F-42F7-A89E-4EB052BDEC0A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dirty="0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/>
              <a:t>In 1993, John Perry Barlow (noted </a:t>
            </a:r>
            <a:r>
              <a:rPr lang="en-US" sz="2800" dirty="0" err="1"/>
              <a:t>cyberlibertarian</a:t>
            </a:r>
            <a:r>
              <a:rPr lang="en-US" sz="2800" dirty="0"/>
              <a:t>) and Mitch </a:t>
            </a:r>
            <a:r>
              <a:rPr lang="en-US" sz="2800" dirty="0" err="1"/>
              <a:t>Kapor</a:t>
            </a:r>
            <a:r>
              <a:rPr lang="en-US" sz="2800" dirty="0"/>
              <a:t> (author of Lotus 1-2-3) visited a Hong Kong shop that </a:t>
            </a:r>
            <a:r>
              <a:rPr lang="en-US" sz="2800" dirty="0" err="1"/>
              <a:t>specialised</a:t>
            </a:r>
            <a:r>
              <a:rPr lang="en-US" sz="2800" dirty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/>
              <a:t>Kapor</a:t>
            </a:r>
            <a:r>
              <a:rPr lang="en-US" sz="2400" dirty="0"/>
              <a:t> informed her that he was 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She</a:t>
            </a:r>
            <a:r>
              <a:rPr lang="en-NZ" sz="2400" dirty="0"/>
              <a:t> said, “Yeah, but you still want a copy, right?”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1998.]</a:t>
            </a:r>
            <a:endParaRPr lang="en-US" sz="1400" dirty="0"/>
          </a:p>
          <a:p>
            <a:pPr marL="400050" indent="-400050">
              <a:lnSpc>
                <a:spcPct val="90000"/>
              </a:lnSpc>
            </a:pPr>
            <a:r>
              <a:rPr lang="en-US" sz="2800" dirty="0"/>
              <a:t>What is “fair compensation for work”?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here.  Should copyright items cost 20x more in NZ than in China?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25BC52-6B9B-4448-9F58-2B8EE344CA48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94011-0D0E-4B65-8ED9-D8AA302C1662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“</a:t>
            </a:r>
            <a:r>
              <a:rPr lang="en-US" sz="3600" dirty="0">
                <a:hlinkClick r:id="rId2"/>
              </a:rPr>
              <a:t>Steal this Software</a:t>
            </a:r>
            <a:r>
              <a:rPr lang="en-US" sz="3600" dirty="0"/>
              <a:t>”, by </a:t>
            </a:r>
            <a:r>
              <a:rPr lang="en-US" dirty="0"/>
              <a:t>Hillary Rosner,</a:t>
            </a:r>
            <a:br>
              <a:rPr lang="en-US" dirty="0"/>
            </a:br>
            <a:r>
              <a:rPr lang="en-US" i="1" dirty="0"/>
              <a:t>The Industry Standard</a:t>
            </a:r>
            <a:r>
              <a:rPr lang="en-US" dirty="0"/>
              <a:t>, 26 June 2000:</a:t>
            </a:r>
          </a:p>
          <a:p>
            <a:pPr marL="400050" lvl="1" indent="0">
              <a:lnSpc>
                <a:spcPct val="90000"/>
              </a:lnSpc>
            </a:pPr>
            <a:r>
              <a:rPr lang="en-US" dirty="0"/>
              <a:t>“Insider’s entitlement”: if you’re clever enough to find “warez” then you deserve to have it without paying.</a:t>
            </a:r>
          </a:p>
          <a:p>
            <a:pPr marL="400050" lvl="1" indent="0">
              <a:lnSpc>
                <a:spcPct val="90000"/>
              </a:lnSpc>
            </a:pPr>
            <a:r>
              <a:rPr lang="en-US" dirty="0"/>
              <a:t> “If you buy any software, then you’re also in danger of buying the [Brooklyn] bridge if someone tried to sell it to you.”  </a:t>
            </a:r>
          </a:p>
          <a:p>
            <a:pPr>
              <a:lnSpc>
                <a:spcPct val="90000"/>
              </a:lnSpc>
            </a:pPr>
            <a:r>
              <a:rPr lang="en-US" dirty="0"/>
              <a:t>Was (is)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3257E6-B35C-448E-8E29-A7AC3403B737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296F-E5DA-4A43-A5C9-F0D89691475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8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Rudimentary Treatise on the Construction of Locks, 1853</a:t>
            </a:r>
            <a:br>
              <a:rPr lang="en-US"/>
            </a:br>
            <a:r>
              <a:rPr lang="en-US" sz="3200"/>
              <a:t>Charles Tomlinson</a:t>
            </a:r>
            <a:endParaRPr lang="en-US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“Rogues knew a good deal about </a:t>
            </a:r>
            <a:r>
              <a:rPr lang="en-US" dirty="0" err="1"/>
              <a:t>lockpicking</a:t>
            </a:r>
            <a:r>
              <a:rPr lang="en-US" dirty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/>
              <a:t>“If a lock… is not so inviolable as it has hitherto been deemed to be, surely it is in the interest of </a:t>
            </a:r>
            <a:r>
              <a:rPr lang="en-US" i="1" dirty="0"/>
              <a:t>honest</a:t>
            </a:r>
            <a:r>
              <a:rPr lang="en-US" dirty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18DA79-7FF8-434E-8602-18D173D76827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6998-D3E3-4745-8383-1663B9D99103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/>
              <a:t>What is your ethical analysis?  (Right to information </a:t>
            </a:r>
            <a:r>
              <a:rPr lang="en-US" i="1"/>
              <a:t>vs </a:t>
            </a:r>
            <a:r>
              <a:rPr lang="en-US"/>
              <a:t>??)</a:t>
            </a:r>
          </a:p>
          <a:p>
            <a:r>
              <a:rPr lang="en-US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F01B5-4695-4960-81C3-C15CA7F22E0A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10E50-EEFD-4570-8149-79B71309A049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/>
              <a:t>Lessig’s Taxonomy of Control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DB82-5F38-43C8-B7E8-7CCFAFB762D5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An Overview of “Software Law”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There are many types of legal controls on your activities:</a:t>
            </a:r>
          </a:p>
          <a:p>
            <a:pPr lvl="1"/>
            <a:r>
              <a:rPr lang="en-NZ" dirty="0"/>
              <a:t>Certain actions (theft, fraud) are </a:t>
            </a:r>
            <a:r>
              <a:rPr lang="en-NZ" b="1" dirty="0"/>
              <a:t>crimes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A few actions (e.g. a “duty of care”) are </a:t>
            </a:r>
            <a:r>
              <a:rPr lang="en-NZ" b="1" dirty="0"/>
              <a:t>obligations</a:t>
            </a:r>
            <a:r>
              <a:rPr lang="en-NZ" dirty="0"/>
              <a:t>: you can be punished if you don’t do them adequately.</a:t>
            </a:r>
          </a:p>
          <a:p>
            <a:r>
              <a:rPr lang="en-NZ" dirty="0"/>
              <a:t>Every jurisdiction is </a:t>
            </a:r>
            <a:r>
              <a:rPr lang="en-NZ" b="1" dirty="0"/>
              <a:t>different</a:t>
            </a:r>
            <a:r>
              <a:rPr lang="en-NZ" dirty="0"/>
              <a:t>!</a:t>
            </a:r>
          </a:p>
          <a:p>
            <a:pPr lvl="1"/>
            <a:r>
              <a:rPr lang="en-NZ" dirty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/>
              <a:t>Cross-jurisdictional generalisations are dangerous, as are naïve summaries.  (I am not providing legal advice here. ;-)</a:t>
            </a:r>
          </a:p>
          <a:p>
            <a:r>
              <a:rPr lang="en-NZ" dirty="0"/>
              <a:t>Modern states enforce </a:t>
            </a:r>
            <a:r>
              <a:rPr lang="en-NZ" b="1" dirty="0"/>
              <a:t>ownership rights</a:t>
            </a:r>
            <a:r>
              <a:rPr lang="en-NZ" dirty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943B8-473E-4F13-A2D4-22E9CB1D8F93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E76EB-AB0B-4AB5-82F7-892C3614FB5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/>
              <a:t>U.S. Patents, Trademarks, Copyright</a:t>
            </a:r>
            <a:endParaRPr lang="en-US" sz="400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320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/>
              <a:t>Patent</a:t>
            </a:r>
            <a:r>
              <a:rPr lang="en-NZ" sz="2800" dirty="0"/>
              <a:t>: “the right to exclude others from making, using, offering for sale, or selling the invention in the U.S. or ‘importing’ the invention into the United States.” </a:t>
            </a:r>
          </a:p>
          <a:p>
            <a:pPr>
              <a:lnSpc>
                <a:spcPct val="80000"/>
              </a:lnSpc>
            </a:pPr>
            <a:r>
              <a:rPr lang="en-NZ" sz="2800" b="1" dirty="0"/>
              <a:t>Trademark</a:t>
            </a:r>
            <a:r>
              <a:rPr lang="en-NZ" sz="2800" dirty="0"/>
              <a:t>: “a word, name, symbol or device which is used in trade with goods 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/>
              <a:t>Copyright</a:t>
            </a:r>
            <a:r>
              <a:rPr lang="en-NZ" sz="2800" dirty="0"/>
              <a:t>: “the exclusive right to reproduce the copyrighted work, to prepare derivative works, to distribute copies or </a:t>
            </a:r>
            <a:r>
              <a:rPr lang="en-NZ" sz="2800" dirty="0" err="1"/>
              <a:t>phonorecords</a:t>
            </a:r>
            <a:r>
              <a:rPr lang="en-NZ" sz="2800" dirty="0"/>
              <a:t> of [it], to perform [it] publicly, or to display [it] publicly.”</a:t>
            </a:r>
          </a:p>
          <a:p>
            <a:pPr marL="122238" indent="-7938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/>
              <a:t>Source: US Patent and Trademark Office, “What Are Patents, Trademarks, </a:t>
            </a:r>
            <a:r>
              <a:rPr lang="en-US" sz="1200" dirty="0" err="1"/>
              <a:t>Servicemarks</a:t>
            </a:r>
            <a:r>
              <a:rPr lang="en-US" sz="1200" dirty="0"/>
              <a:t>, and Copyrights?”, October 2015, available </a:t>
            </a:r>
            <a:r>
              <a:rPr lang="en-US" sz="1200" dirty="0">
                <a:hlinkClick r:id="rId3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99DCF-1F5E-406B-A13B-65D7CB9A0C06}" type="datetime5">
              <a:rPr lang="en-NZ" sz="1000" smtClean="0">
                <a:latin typeface="Arial" charset="0"/>
              </a:rPr>
              <a:t>31-Jul-19</a:t>
            </a:fld>
            <a:endParaRPr lang="en-US" sz="14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13F8-3D80-4448-9664-FA8FBE347389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/>
              <a:t>U.S. Patents: Basics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/>
              <a:t>Utility</a:t>
            </a:r>
            <a:r>
              <a:rPr lang="en-NZ" sz="2800" dirty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/>
              <a:t>Design</a:t>
            </a:r>
            <a:r>
              <a:rPr lang="en-NZ" sz="2800" dirty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/>
              <a:t>“</a:t>
            </a:r>
            <a:r>
              <a:rPr lang="en-NZ" sz="2800" b="1" dirty="0"/>
              <a:t>Plant</a:t>
            </a:r>
            <a:r>
              <a:rPr lang="en-NZ" sz="2800" dirty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F2C136-4A05-4316-88A0-680FE5BEC209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NZ" sz="4000" dirty="0"/>
              <a:t>Every country has its own laws…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54323"/>
            <a:ext cx="7558608" cy="4680521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“People often talk about software patents</a:t>
            </a:r>
          </a:p>
          <a:p>
            <a:pPr lvl="1"/>
            <a:r>
              <a:rPr lang="en-NZ" dirty="0"/>
              <a:t>what exactly do they mean? </a:t>
            </a:r>
          </a:p>
          <a:p>
            <a:r>
              <a:rPr lang="en-NZ" dirty="0"/>
              <a:t>“The term ‘software’ is considered [by the EPO] to be ambiguous, because it may refer to </a:t>
            </a:r>
          </a:p>
          <a:p>
            <a:pPr lvl="1"/>
            <a:r>
              <a:rPr lang="en-NZ" dirty="0"/>
              <a:t>a program listing written in a programming language to implement an algorithm, but also to</a:t>
            </a:r>
          </a:p>
          <a:p>
            <a:pPr lvl="1"/>
            <a:r>
              <a:rPr lang="en-NZ" dirty="0"/>
              <a:t>binary code loaded in a computer-based apparatus, and it may also encompass </a:t>
            </a:r>
          </a:p>
          <a:p>
            <a:pPr lvl="1"/>
            <a:r>
              <a:rPr lang="en-NZ" dirty="0"/>
              <a:t>the accompanying documentation. </a:t>
            </a:r>
          </a:p>
          <a:p>
            <a:r>
              <a:rPr lang="en-NZ" dirty="0"/>
              <a:t>“… in place of this ambiguous term the concept of a computer-implemented invention has been introduced.”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Source: “Patents and Software? European Law and Practice”, available </a:t>
            </a:r>
            <a:r>
              <a:rPr lang="en-NZ" dirty="0">
                <a:hlinkClick r:id="rId2"/>
              </a:rPr>
              <a:t>http://www.epo.org/news-issues/issues/software.html</a:t>
            </a:r>
            <a:r>
              <a:rPr lang="en-NZ" dirty="0"/>
              <a:t>, 11 Aug 2013.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</a:p>
          <a:p>
            <a:pPr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/>
              <a:t>Lessig’s Taxonomy of Control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FE809-8936-4267-979F-C9611E1A1F8A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/>
              <a:t>NZ Copyright</a:t>
            </a:r>
            <a:endParaRPr lang="en-US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NZ" sz="2800" dirty="0"/>
              <a:t>Applies to eight categories of “work or type of material”: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literary, dramatic, artistic, musical works;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“communication works” (e.g. TV broadcasts);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“typographical arrangements of published editions”.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Term of copyright protection depends on the type of work: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Other categories: 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Note: US copyright lasts </a:t>
            </a:r>
            <a:r>
              <a:rPr lang="en-NZ" sz="2400" b="1" dirty="0"/>
              <a:t>much</a:t>
            </a:r>
            <a:r>
              <a:rPr lang="en-NZ" sz="2400" dirty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“Life of author plus 70 years”; for works of “corporate authorship”, 120 years or 95 years after publication, whichever comes earlier”. (1998 Copyright 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Note: </a:t>
            </a:r>
            <a:r>
              <a:rPr lang="en-NZ" sz="2000" dirty="0">
                <a:hlinkClick r:id="rId2"/>
              </a:rPr>
              <a:t>Mickey Mouse</a:t>
            </a:r>
            <a:r>
              <a:rPr lang="en-NZ" sz="2000" dirty="0"/>
              <a:t> was first published in 1928.  1928+95 = 2023.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2019 is another </a:t>
            </a:r>
            <a:r>
              <a:rPr lang="en-NZ" sz="2000" dirty="0">
                <a:hlinkClick r:id="rId3"/>
              </a:rPr>
              <a:t>important year for US copyright</a:t>
            </a:r>
            <a:r>
              <a:rPr lang="en-NZ" sz="2000" dirty="0"/>
              <a:t>.</a:t>
            </a:r>
          </a:p>
          <a:p>
            <a:pPr lvl="2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5BA0B-C741-4B44-BDD1-57EA0540A24F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99D3-CBC8-4EFE-9B91-BC69335C323C}" type="slidenum">
              <a:rPr lang="en-US" smtClean="0"/>
              <a:t>30</a:t>
            </a:fld>
            <a:endParaRPr lang="en-US" dirty="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478959"/>
            <a:ext cx="8137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MBIE, “Copyright Protection in New Zealand”, last updated 24 December 2015.  Available: </a:t>
            </a:r>
            <a:r>
              <a:rPr lang="en-NZ" sz="1200" dirty="0">
                <a:hlinkClick r:id="rId4"/>
              </a:rPr>
              <a:t>http://www.mbie.govt.nz/info-services/business/intellectual-property/copyright/copyright-protection-new-zealand/</a:t>
            </a:r>
            <a:r>
              <a:rPr lang="en-NZ" sz="1200" dirty="0"/>
              <a:t>, </a:t>
            </a:r>
            <a:r>
              <a:rPr lang="en-NZ" sz="1400" dirty="0"/>
              <a:t>12</a:t>
            </a:r>
            <a:r>
              <a:rPr lang="en-NZ" sz="1600" dirty="0"/>
              <a:t> </a:t>
            </a:r>
            <a:r>
              <a:rPr lang="en-NZ" sz="1400" dirty="0"/>
              <a:t>September 2015.</a:t>
            </a:r>
            <a:endParaRPr lang="en-US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/>
              <a:t>Exceptions to NZ Copyright</a:t>
            </a:r>
            <a:endParaRPr lang="en-US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In 2008, a new exception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/>
              <a:t>“Fair Use” in the US is a entirely different legal concept 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NZ copyright covers </a:t>
            </a:r>
            <a:r>
              <a:rPr lang="en-NZ" sz="2000" b="1" dirty="0"/>
              <a:t>all</a:t>
            </a:r>
            <a:r>
              <a:rPr lang="en-NZ" sz="2000" dirty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/>
              <a:t>“In determining whether the use made of a work in any particular case is a fair use the factors to be considered shall include: the purpose and character of the use…”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8180C-96A4-43CB-A980-043AF4FB382C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33E20-2EEF-4E33-8111-0D317DD61B5F}" type="slidenum">
              <a:rPr lang="en-US" smtClean="0"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“Hard” </a:t>
            </a:r>
            <a:r>
              <a:rPr lang="en-NZ" dirty="0" err="1"/>
              <a:t>vs</a:t>
            </a:r>
            <a:r>
              <a:rPr lang="en-NZ" dirty="0"/>
              <a:t> “Soft”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/>
              <a:t>Boaz Barak believes that all important systems should have “well-defined security”.</a:t>
            </a:r>
          </a:p>
          <a:p>
            <a:pPr lvl="1"/>
            <a:r>
              <a:rPr lang="en-NZ" dirty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/>
              <a:t>Assumptions can be checked for validity by anyone.</a:t>
            </a:r>
          </a:p>
          <a:p>
            <a:pPr lvl="1"/>
            <a:r>
              <a:rPr lang="en-NZ" dirty="0"/>
              <a:t>Security proofs can be validated by anyone.</a:t>
            </a:r>
          </a:p>
          <a:p>
            <a:pPr lvl="1"/>
            <a:r>
              <a:rPr lang="en-NZ" dirty="0"/>
              <a:t>See </a:t>
            </a:r>
            <a:r>
              <a:rPr lang="en-NZ" sz="2200" dirty="0">
                <a:hlinkClick r:id="rId3"/>
              </a:rPr>
              <a:t>http://www.math.ias.edu/~boaz/Papers/obf_informal.html</a:t>
            </a:r>
            <a:r>
              <a:rPr lang="en-NZ" sz="22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3AC0C-8F53-45E4-948D-992E5B122AD0}" type="datetime5">
              <a:rPr lang="en-NZ" smtClean="0"/>
              <a:t>31-Jul-19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Boaz’s Argument (in brief)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/>
              <a:t>“However, using fuzzily specified components almost guarantees </a:t>
            </a:r>
            <a:r>
              <a:rPr lang="en-NZ" i="1" dirty="0"/>
              <a:t>insecurity</a:t>
            </a:r>
            <a:r>
              <a:rPr lang="en-NZ" dirty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CA73D-0CEC-4706-B277-C88EA13CE4C9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B4E1-C9CB-4A67-9DE7-411E4D14F56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Is it Feasible to Specify Well?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“The only problem is that it is very </a:t>
            </a:r>
            <a:r>
              <a:rPr lang="en-NZ" dirty="0" err="1"/>
              <a:t>very</a:t>
            </a:r>
            <a:r>
              <a:rPr lang="en-NZ" dirty="0"/>
              <a:t> difficult to build such “perfect” systems that are </a:t>
            </a:r>
            <a:r>
              <a:rPr lang="en-NZ" i="1" dirty="0"/>
              <a:t>large</a:t>
            </a:r>
            <a:r>
              <a:rPr lang="en-NZ" dirty="0"/>
              <a:t>. </a:t>
            </a:r>
          </a:p>
          <a:p>
            <a:r>
              <a:rPr lang="en-NZ" dirty="0"/>
              <a:t>“In spite of this, with time, and with repeated testing and scrutiny, systems can converge to that bug-free state … </a:t>
            </a:r>
          </a:p>
          <a:p>
            <a:r>
              <a:rPr lang="en-NZ" dirty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9C3EB-E8CD-4D1E-B08C-895AE4396C2D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Soft security: Necessary?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I believe that only a few isolated, stable systems will ever converge on Boaz’ ideal bug-free state.</a:t>
            </a:r>
          </a:p>
          <a:p>
            <a:pPr lvl="1"/>
            <a:r>
              <a:rPr lang="en-NZ" dirty="0"/>
              <a:t>Features are added and modified</a:t>
            </a:r>
          </a:p>
          <a:p>
            <a:pPr lvl="1"/>
            <a:r>
              <a:rPr lang="en-NZ" dirty="0"/>
              <a:t>Novel, unexpected uses: are these exploits or appropriate?</a:t>
            </a:r>
          </a:p>
          <a:p>
            <a:pPr lvl="1"/>
            <a:r>
              <a:rPr lang="en-NZ" dirty="0"/>
              <a:t>Systems interact with other systems in complicated, unstable, and unpredictable ways.  (“Secure functional composition” is a research area, not a standard practice.)    </a:t>
            </a:r>
          </a:p>
          <a:p>
            <a:r>
              <a:rPr lang="en-NZ" dirty="0"/>
              <a:t>Do you trust your bank?  Your credit card?</a:t>
            </a:r>
          </a:p>
          <a:p>
            <a:pPr lvl="1"/>
            <a:r>
              <a:rPr lang="en-NZ" dirty="0"/>
              <a:t>Human error is possible (e.g. </a:t>
            </a:r>
            <a:r>
              <a:rPr lang="en-NZ" dirty="0">
                <a:hlinkClick r:id="rId3"/>
              </a:rPr>
              <a:t>Westpac </a:t>
            </a:r>
            <a:r>
              <a:rPr lang="en-NZ" dirty="0" err="1">
                <a:hlinkClick r:id="rId3"/>
              </a:rPr>
              <a:t>Rotorua</a:t>
            </a:r>
            <a:r>
              <a:rPr lang="en-NZ" dirty="0">
                <a:hlinkClick r:id="rId3"/>
              </a:rPr>
              <a:t> teller's misplaced decimal point)</a:t>
            </a:r>
            <a:endParaRPr lang="en-NZ" dirty="0"/>
          </a:p>
          <a:p>
            <a:pPr lvl="1"/>
            <a:r>
              <a:rPr lang="en-NZ" dirty="0">
                <a:hlinkClick r:id="rId4"/>
              </a:rPr>
              <a:t>Fraud</a:t>
            </a:r>
            <a:r>
              <a:rPr lang="en-NZ" dirty="0"/>
              <a:t> is possible</a:t>
            </a:r>
          </a:p>
          <a:p>
            <a:pPr lvl="1"/>
            <a:r>
              <a:rPr lang="en-NZ" dirty="0"/>
              <a:t>Software is buggy, even if it is carefully verified (e.g. </a:t>
            </a:r>
            <a:r>
              <a:rPr lang="en-NZ" dirty="0">
                <a:hlinkClick r:id="rId5"/>
              </a:rPr>
              <a:t>Ariane 5</a:t>
            </a:r>
            <a:r>
              <a:rPr lang="en-NZ" dirty="0"/>
              <a:t>)</a:t>
            </a:r>
          </a:p>
          <a:p>
            <a:pPr lvl="1"/>
            <a:r>
              <a:rPr lang="en-NZ" dirty="0"/>
              <a:t>One coping strategy: “</a:t>
            </a:r>
            <a:r>
              <a:rPr lang="en-NZ" dirty="0">
                <a:hlinkClick r:id="rId6"/>
              </a:rPr>
              <a:t>trust but verify</a:t>
            </a:r>
            <a:r>
              <a:rPr lang="en-NZ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44DD-7884-4BE9-80D0-DCF23EC191AD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My View of “Soft”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/>
              <a:t>Putting </a:t>
            </a:r>
            <a:r>
              <a:rPr lang="en-NZ" dirty="0" err="1"/>
              <a:t>speedbumps</a:t>
            </a:r>
            <a:r>
              <a:rPr lang="en-NZ" dirty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/>
              <a:t>That doesn’t mean you should ignore “soft” </a:t>
            </a:r>
            <a:r>
              <a:rPr lang="en-NZ" dirty="0" err="1"/>
              <a:t>defenses</a:t>
            </a:r>
            <a:r>
              <a:rPr lang="en-NZ" dirty="0"/>
              <a:t>!</a:t>
            </a:r>
          </a:p>
          <a:p>
            <a:r>
              <a:rPr lang="en-NZ" dirty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/>
              <a:t>If a system meets Barak’s goal of “well-defined security” but is unaffordable, difficult to use, immoral, or illegal, is it a successful design?  I think not…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696BF-25CB-4530-8283-CDEC608A3F87}" type="datetime5">
              <a:rPr lang="en-NZ" smtClean="0"/>
              <a:t>31-Jul-19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965AE-F0DA-41A3-8B43-7251772A619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/>
              <a:t>What is ethics?</a:t>
            </a:r>
          </a:p>
          <a:p>
            <a:pPr lvl="1"/>
            <a:r>
              <a:rPr lang="en-US"/>
              <a:t>“Through </a:t>
            </a:r>
            <a:r>
              <a:rPr lang="en-US">
                <a:solidFill>
                  <a:srgbClr val="A50021"/>
                </a:solidFill>
              </a:rPr>
              <a:t>choices</a:t>
            </a:r>
            <a:r>
              <a:rPr lang="en-US"/>
              <a:t>, each person defines a </a:t>
            </a:r>
            <a:r>
              <a:rPr lang="en-US">
                <a:solidFill>
                  <a:srgbClr val="A50021"/>
                </a:solidFill>
              </a:rPr>
              <a:t>personal set</a:t>
            </a:r>
            <a:r>
              <a:rPr lang="en-US"/>
              <a:t> of ethical practices [when deciding right actions from wrong actions].”</a:t>
            </a:r>
          </a:p>
          <a:p>
            <a:pPr lvl="1"/>
            <a:r>
              <a:rPr lang="en-US"/>
              <a:t>Ethics is not law, not religion, and not universal.</a:t>
            </a:r>
          </a:p>
          <a:p>
            <a:r>
              <a:rPr lang="en-US"/>
              <a:t>Principles of Ethical Reasoning</a:t>
            </a:r>
          </a:p>
          <a:p>
            <a:pPr lvl="1"/>
            <a:r>
              <a:rPr lang="en-US"/>
              <a:t>How to examine a case for ethical issues.</a:t>
            </a:r>
          </a:p>
          <a:p>
            <a:pPr lvl="1"/>
            <a:r>
              <a:rPr lang="en-US"/>
              <a:t>Taxonomy of ethics: consequence </a:t>
            </a:r>
            <a:r>
              <a:rPr lang="en-US" i="1"/>
              <a:t>vs</a:t>
            </a:r>
            <a:r>
              <a:rPr lang="en-US"/>
              <a:t> rule-based; individual </a:t>
            </a:r>
            <a:r>
              <a:rPr lang="en-US" i="1"/>
              <a:t>vs</a:t>
            </a:r>
            <a:r>
              <a:rPr lang="en-US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C17A4B-39B3-4C4A-9ECF-0C6B0CE0ACB4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74E02-6316-4DC6-B8C1-1650848B9CD9}" type="slidenum">
              <a:rPr lang="en-US" smtClean="0"/>
              <a:t>4</a:t>
            </a:fld>
            <a:endParaRPr lang="en-US" dirty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/>
              <a:t>Pfleeger suggests the following “basic moral principles” are “universal, self-evident, natural rules”:</a:t>
            </a:r>
          </a:p>
          <a:p>
            <a:pPr lvl="1"/>
            <a:r>
              <a:rPr lang="en-US"/>
              <a:t>The right to know</a:t>
            </a:r>
          </a:p>
          <a:p>
            <a:pPr lvl="1"/>
            <a:r>
              <a:rPr lang="en-US"/>
              <a:t>The right to privacy</a:t>
            </a:r>
          </a:p>
          <a:p>
            <a:pPr lvl="1"/>
            <a:r>
              <a:rPr lang="en-US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0BFF5E-35E9-4FD4-9BC4-0D2A2DE3F59D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EE773-BDF1-4047-AB25-7FA5193BD44A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/>
              <a:t>Fidelity (truthfulness)</a:t>
            </a:r>
          </a:p>
          <a:p>
            <a:r>
              <a:rPr lang="en-US" sz="2800"/>
              <a:t>Reparation (compensate for wrongful acts)</a:t>
            </a:r>
          </a:p>
          <a:p>
            <a:r>
              <a:rPr lang="en-US" sz="2800"/>
              <a:t>Gratitude (thankfulness for kind acts)</a:t>
            </a:r>
          </a:p>
          <a:p>
            <a:r>
              <a:rPr lang="en-US" sz="2800"/>
              <a:t>Justice (distribute happiness by merit)</a:t>
            </a:r>
          </a:p>
          <a:p>
            <a:r>
              <a:rPr lang="en-US" sz="2800"/>
              <a:t>Beneficence (help other people)</a:t>
            </a:r>
          </a:p>
          <a:p>
            <a:r>
              <a:rPr lang="en-US" sz="2800"/>
              <a:t>Nonmaleficience (don’t hurt other people)</a:t>
            </a:r>
          </a:p>
          <a:p>
            <a:r>
              <a:rPr lang="en-US" sz="2800"/>
              <a:t>Self-improvement (both mentally and morally, </a:t>
            </a:r>
            <a:r>
              <a:rPr lang="en-US" sz="2800" i="1"/>
              <a:t>e.g. </a:t>
            </a:r>
            <a:r>
              <a:rPr lang="en-US" sz="280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065736-5C08-4C29-BD97-B7C2804C02B6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0946F-3A88-43A0-AAC5-F82C31A06A88}" type="slidenum">
              <a:rPr lang="en-US" smtClean="0"/>
              <a:t>6</a:t>
            </a:fld>
            <a:endParaRPr lang="en-US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Christian Ethics, in brief</a:t>
            </a:r>
            <a:br>
              <a:rPr lang="en-US"/>
            </a:br>
            <a:r>
              <a:rPr lang="en-US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/>
              <a:t>Moses: don’t murder, commit adultery, steal, lie.</a:t>
            </a:r>
          </a:p>
          <a:p>
            <a:r>
              <a:rPr lang="en-US"/>
              <a:t>New Testament: faith, hope, love, charity.</a:t>
            </a:r>
          </a:p>
          <a:p>
            <a:r>
              <a:rPr lang="en-US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FEDFB2-A96B-4ABA-8E7B-7D40EC073CA8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56188-75E2-4BFC-AF30-9ECA8EC773C7}" type="slidenum">
              <a:rPr lang="en-US" smtClean="0"/>
              <a:t>7</a:t>
            </a:fld>
            <a:endParaRPr lang="en-US" dirty="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Wen (the arts of peace): music, poetry, painting; contrast with the arts of war and commerce.</a:t>
            </a:r>
            <a:endParaRPr lang="en-US" sz="280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0943A-C4B4-47F5-AE4E-EE53F6A3B3F1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6BDD-6969-4A4F-84D3-3216A1720C74}" type="slidenum">
              <a:rPr lang="en-US" smtClean="0"/>
              <a:t>8</a:t>
            </a:fld>
            <a:endParaRPr lang="en-US" dirty="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/>
              <a:t>Economic: don’t charge interest (but you may invest for a share of profit); all offspring should inherit; 2.5% to charity each year.</a:t>
            </a:r>
          </a:p>
          <a:p>
            <a:r>
              <a:rPr lang="en-US" sz="2800"/>
              <a:t>Social: racial equality, no infanticide, women must consent to marriage.</a:t>
            </a:r>
          </a:p>
          <a:p>
            <a:r>
              <a:rPr lang="en-US" sz="2800"/>
              <a:t>Military: punish wrongdoers to the full extent of injury done; honour all agreements; no mutilation of wounded.</a:t>
            </a:r>
          </a:p>
          <a:p>
            <a:r>
              <a:rPr lang="en-US" sz="280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6EBF6-A3EE-4548-A9E8-B5A127BE407C}" type="datetime5">
              <a:rPr lang="en-NZ" sz="1000" smtClean="0">
                <a:latin typeface="Arial" charset="0"/>
              </a:rPr>
              <a:t>31-Jul-19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8D52-37F6-46A1-9C58-9D7ED1B94492}" type="slidenum">
              <a:rPr lang="en-US" smtClean="0"/>
              <a:t>9</a:t>
            </a:fld>
            <a:endParaRPr lang="en-US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3676</Words>
  <Application>Microsoft Office PowerPoint</Application>
  <PresentationFormat>On-screen Show (4:3)</PresentationFormat>
  <Paragraphs>396</Paragraphs>
  <Slides>36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Wingdings</vt:lpstr>
      <vt:lpstr>ZapfDingbats</vt:lpstr>
      <vt:lpstr>Default Design</vt:lpstr>
      <vt:lpstr>CompSci 725 “Soft” Security</vt:lpstr>
      <vt:lpstr>Real-World Security Analysis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Individualism</vt:lpstr>
      <vt:lpstr>Individualism in the Chinese Tradition</vt:lpstr>
      <vt:lpstr>Ethical Communism</vt:lpstr>
      <vt:lpstr>Cybernetics</vt:lpstr>
      <vt:lpstr>Some Simple Ethical Analyses</vt:lpstr>
      <vt:lpstr>Utopian Ethics</vt:lpstr>
      <vt:lpstr>Professional Ethics</vt:lpstr>
      <vt:lpstr>Professional Codes of Ethics</vt:lpstr>
      <vt:lpstr>Individual Morality vs Ethics</vt:lpstr>
      <vt:lpstr>Using Ethics in System Design</vt:lpstr>
      <vt:lpstr>Copyright, in Pfleeger’s Ethics</vt:lpstr>
      <vt:lpstr>Chinese Ethics of Copyright?</vt:lpstr>
      <vt:lpstr>Rosner’s Ethics of Software Piracy</vt:lpstr>
      <vt:lpstr>Rudimentary Treatise on the Construction of Locks, 1853 Charles Tomlinson</vt:lpstr>
      <vt:lpstr>Tomlinson’s Argument (cont.)</vt:lpstr>
      <vt:lpstr>Lessig’s Taxonomy of Control</vt:lpstr>
      <vt:lpstr>An Overview of “Software Law”</vt:lpstr>
      <vt:lpstr>U.S. Patents, Trademarks, Copyright</vt:lpstr>
      <vt:lpstr>U.S. Patents: Basics</vt:lpstr>
      <vt:lpstr>Every country has its own laws…</vt:lpstr>
      <vt:lpstr>NZ Copyright</vt:lpstr>
      <vt:lpstr>Exceptions to NZ Copyright</vt:lpstr>
      <vt:lpstr>“Hard” vs “Soft” Security</vt:lpstr>
      <vt:lpstr>Boaz’s Argument (in brief)</vt:lpstr>
      <vt:lpstr>Is it Feasible to Specify Well?</vt:lpstr>
      <vt:lpstr>Soft security: Necessary?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133</cp:revision>
  <cp:lastPrinted>2017-08-03T21:53:58Z</cp:lastPrinted>
  <dcterms:created xsi:type="dcterms:W3CDTF">2000-07-11T15:43:18Z</dcterms:created>
  <dcterms:modified xsi:type="dcterms:W3CDTF">2019-07-31T03:31:59Z</dcterms:modified>
</cp:coreProperties>
</file>