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93" r:id="rId4"/>
    <p:sldId id="281" r:id="rId5"/>
    <p:sldId id="332" r:id="rId6"/>
    <p:sldId id="334" r:id="rId7"/>
    <p:sldId id="335" r:id="rId8"/>
    <p:sldId id="336" r:id="rId9"/>
    <p:sldId id="337" r:id="rId10"/>
    <p:sldId id="324" r:id="rId11"/>
    <p:sldId id="325" r:id="rId12"/>
    <p:sldId id="326" r:id="rId1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 varScale="1">
        <p:scale>
          <a:sx n="74" d="100"/>
          <a:sy n="74" d="100"/>
        </p:scale>
        <p:origin x="17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4725" cy="53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305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3974" y="0"/>
            <a:ext cx="3142313" cy="53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305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314"/>
            <a:ext cx="3064725" cy="45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305"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3974" y="9756314"/>
            <a:ext cx="3142313" cy="45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305">
              <a:defRPr sz="13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32" cy="5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22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68" y="0"/>
            <a:ext cx="3076532" cy="5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22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923" y="4860780"/>
            <a:ext cx="5203455" cy="46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214"/>
            <a:ext cx="3076532" cy="51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22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68" y="9723214"/>
            <a:ext cx="3076532" cy="51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22">
              <a:defRPr sz="14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22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0543" indent="-300209" defTabSz="989022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0836" indent="-240167" defTabSz="989022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1170" indent="-240167" defTabSz="989022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61504" indent="-240167" defTabSz="989022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41839" indent="-240167" defTabSz="98902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22173" indent="-240167" defTabSz="98902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02507" indent="-240167" defTabSz="98902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82842" indent="-240167" defTabSz="98902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4749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6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31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5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90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4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6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0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2-Aug-19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rmatik.uni-trier.de/~ley/db/" TargetMode="External"/><Relationship Id="rId4" Type="http://schemas.openxmlformats.org/officeDocument/2006/relationships/hyperlink" Target="http://www.googl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auckland.ac.nz/courses/38263/assignments/14788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auckland.ac.nz/courses/compsci725s2c/exam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/RecentIssue.jsp?punumber=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mputer.org/security-and-privacy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/>
              <a:t>CompSci</a:t>
            </a:r>
            <a:r>
              <a:rPr lang="en-US" dirty="0"/>
              <a:t> 725</a:t>
            </a:r>
            <a:br>
              <a:rPr lang="en-US" dirty="0"/>
            </a:br>
            <a:r>
              <a:rPr lang="en-US" dirty="0"/>
              <a:t>Oral and Written Reports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v1.1 of 2 August 2019: corrected date </a:t>
            </a:r>
            <a:r>
              <a:rPr lang="en-US" sz="2800"/>
              <a:t>on slide 8</a:t>
            </a:r>
            <a:endParaRPr lang="en-US" sz="2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/>
              <a:t>Clark Thomborson</a:t>
            </a:r>
          </a:p>
          <a:p>
            <a:r>
              <a:rPr lang="en-US" dirty="0"/>
              <a:t>University of Auckland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Start working now on your </a:t>
            </a:r>
            <a:br>
              <a:rPr lang="en-US" dirty="0"/>
            </a:br>
            <a:r>
              <a:rPr lang="en-US" dirty="0"/>
              <a:t>Written Report!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680520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When reading your article for your oral report, you should think about whether or not you want to use it as a basis for a written report.</a:t>
            </a:r>
          </a:p>
          <a:p>
            <a:pPr lvl="1"/>
            <a:r>
              <a:rPr lang="en-NZ" dirty="0"/>
              <a:t>You can base your report on any aspect of any required reading, including Lampson04 (“Computer Security in the Real World”).</a:t>
            </a:r>
          </a:p>
          <a:p>
            <a:r>
              <a:rPr lang="en-NZ" dirty="0"/>
              <a:t>Structural ideas: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Compare/contrast</a:t>
            </a:r>
            <a:r>
              <a:rPr lang="en-NZ" dirty="0"/>
              <a:t> your article’s technology (or analysis, or research finding, or some other aspect) to another published work.</a:t>
            </a:r>
          </a:p>
          <a:p>
            <a:pPr lvl="1"/>
            <a:r>
              <a:rPr lang="en-NZ" dirty="0"/>
              <a:t>Think about how your article could be extended, find one or two articles discussing a similar extension, then write about </a:t>
            </a:r>
            <a:r>
              <a:rPr lang="en-NZ" dirty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/>
              <a:t>.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Clarify</a:t>
            </a:r>
            <a:r>
              <a:rPr lang="en-NZ" dirty="0"/>
              <a:t> a point of confusion or difficulty in your article.  (Did anyone citing your article mention this problem?)</a:t>
            </a:r>
          </a:p>
          <a:p>
            <a:pPr lvl="1"/>
            <a:r>
              <a:rPr lang="en-NZ" dirty="0"/>
              <a:t>Formulate a “</a:t>
            </a:r>
            <a:r>
              <a:rPr lang="en-NZ" dirty="0">
                <a:solidFill>
                  <a:srgbClr val="FF0000"/>
                </a:solidFill>
              </a:rPr>
              <a:t>research question</a:t>
            </a:r>
            <a:r>
              <a:rPr lang="en-NZ" dirty="0"/>
              <a:t>”, and update it as you learn more.  Try to form an interesting question which you can answer in your term paper.  (Draw the bulls-eye around your arrow ;-)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2-Aug-19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1"/>
            <a:ext cx="7772400" cy="5184576"/>
          </a:xfrm>
        </p:spPr>
        <p:txBody>
          <a:bodyPr>
            <a:normAutofit fontScale="92500" lnSpcReduction="20000"/>
          </a:bodyPr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/>
              <a:t>You already have one reliable source of technical information: a required reading in this course.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/>
              <a:t>Find more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Finding sources </a:t>
            </a:r>
            <a:r>
              <a:rPr lang="en-US" sz="1800" dirty="0">
                <a:solidFill>
                  <a:srgbClr val="FF0000"/>
                </a:solidFill>
              </a:rPr>
              <a:t>that cite </a:t>
            </a:r>
            <a:r>
              <a:rPr lang="en-US" sz="1800" dirty="0"/>
              <a:t>your reliable source (use Google Scholar, </a:t>
            </a:r>
            <a:r>
              <a:rPr lang="en-US" sz="1800" dirty="0">
                <a:hlinkClick r:id="rId3"/>
              </a:rPr>
              <a:t>CiteSeer</a:t>
            </a:r>
            <a:r>
              <a:rPr lang="en-US" sz="1800" dirty="0"/>
              <a:t>, or 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Finding sources </a:t>
            </a:r>
            <a:r>
              <a:rPr lang="en-US" sz="1800" dirty="0">
                <a:solidFill>
                  <a:srgbClr val="FF0000"/>
                </a:solidFill>
              </a:rPr>
              <a:t>that are cited by</a:t>
            </a:r>
            <a:r>
              <a:rPr lang="en-US" sz="1800" dirty="0"/>
              <a:t> your reliable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Finding other sources </a:t>
            </a:r>
            <a:r>
              <a:rPr lang="en-US" sz="1800" dirty="0">
                <a:solidFill>
                  <a:srgbClr val="FF0000"/>
                </a:solidFill>
              </a:rPr>
              <a:t>written by the author(s) and co-authors </a:t>
            </a:r>
            <a:r>
              <a:rPr lang="en-US" sz="1800" dirty="0"/>
              <a:t>of your reliable source (use </a:t>
            </a:r>
            <a:r>
              <a:rPr lang="en-US" sz="1800" dirty="0">
                <a:hlinkClick r:id="rId4"/>
              </a:rPr>
              <a:t>www.google.com</a:t>
            </a:r>
            <a:r>
              <a:rPr lang="en-US" sz="1800" dirty="0"/>
              <a:t> to find their website; use </a:t>
            </a:r>
            <a:r>
              <a:rPr lang="en-US" sz="1800" dirty="0">
                <a:hlinkClick r:id="rId5"/>
              </a:rPr>
              <a:t>http://www.informatik.uni-trier.de/~ley/db/</a:t>
            </a:r>
            <a:r>
              <a:rPr lang="en-US" sz="1800" dirty="0"/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Identify </a:t>
            </a:r>
            <a:r>
              <a:rPr lang="en-US" sz="1800" dirty="0">
                <a:solidFill>
                  <a:srgbClr val="FF0000"/>
                </a:solidFill>
              </a:rPr>
              <a:t>key words and phrases</a:t>
            </a:r>
            <a:r>
              <a:rPr lang="en-US" sz="1800" dirty="0"/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Look at “nearby” articles: </a:t>
            </a:r>
            <a:r>
              <a:rPr lang="en-US" sz="1800" dirty="0">
                <a:solidFill>
                  <a:srgbClr val="FF0000"/>
                </a:solidFill>
              </a:rPr>
              <a:t>same journal, same conference</a:t>
            </a:r>
            <a:r>
              <a:rPr lang="en-US" sz="1800" dirty="0"/>
              <a:t>.</a:t>
            </a:r>
          </a:p>
          <a:p>
            <a:pPr marL="501650" indent="-358775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200" dirty="0"/>
              <a:t>Identify unreliable sources: 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Ephemera (anything non-archival) e.g. Wikipedia, web-copies of books which you can’t retrieve through our Library, blogs, webpages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Non-authoritative: e.g. self-published manuscripts, proceedings of unrefereed conferences, articles in journals that will publish anything submitted (if the author pays for this privilege).  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/>
              <a:t>Send email to your instructors if you’re unsure.</a:t>
            </a:r>
          </a:p>
          <a:p>
            <a:pPr marL="501650" indent="-358775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NZ" sz="2200" dirty="0"/>
              <a:t>Narrow your topic, to limit the number of relevant sources.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NZ" sz="1800" dirty="0"/>
              <a:t>A “perfectly-scoped topic” has exactly three highly-relevant and reliable sources.  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NZ" sz="1800" dirty="0"/>
              <a:t>Perfection is the enemy of the good.  You’re on a strict time-budget!   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NZ" sz="1800" dirty="0"/>
              <a:t>You will refine your topic </a:t>
            </a:r>
            <a:r>
              <a:rPr lang="en-NZ" sz="1800" i="1" dirty="0"/>
              <a:t>after</a:t>
            </a:r>
            <a:r>
              <a:rPr lang="en-NZ" sz="1800" dirty="0"/>
              <a:t> you learn more about it, through reading your sources carefully, through thinking, and through writing your first draft.</a:t>
            </a:r>
          </a:p>
          <a:p>
            <a:pPr marL="501650" indent="-358775">
              <a:lnSpc>
                <a:spcPct val="80000"/>
              </a:lnSpc>
              <a:buFont typeface="Monotype Sorts" pitchFamily="2" charset="2"/>
              <a:buAutoNum type="arabicPeriod"/>
            </a:pPr>
            <a:endParaRPr lang="en-US" sz="22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/>
              <a:t>Feedback on a Proposed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112568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Students who would like early feedback from me on their written report should </a:t>
            </a:r>
            <a:r>
              <a:rPr lang="en-NZ" dirty="0">
                <a:hlinkClick r:id="rId3"/>
              </a:rPr>
              <a:t>upload a file to Canvas </a:t>
            </a:r>
            <a:r>
              <a:rPr lang="en-NZ" dirty="0"/>
              <a:t>by midnight on Friday, 30 August (end of Week 6) with</a:t>
            </a:r>
          </a:p>
          <a:p>
            <a:pPr lvl="1"/>
            <a:r>
              <a:rPr lang="en-NZ" dirty="0"/>
              <a:t>A synopsis or </a:t>
            </a:r>
            <a:r>
              <a:rPr lang="en-NZ" dirty="0">
                <a:solidFill>
                  <a:srgbClr val="FF0000"/>
                </a:solidFill>
              </a:rPr>
              <a:t>proposed topic </a:t>
            </a:r>
            <a:r>
              <a:rPr lang="en-NZ" dirty="0"/>
              <a:t>(one or two sentences; not just a word or phrase),</a:t>
            </a:r>
          </a:p>
          <a:p>
            <a:pPr lvl="1"/>
            <a:r>
              <a:rPr lang="en-NZ" dirty="0"/>
              <a:t>Bibliographic detail on your </a:t>
            </a:r>
            <a:r>
              <a:rPr lang="en-NZ" dirty="0">
                <a:solidFill>
                  <a:srgbClr val="FF0000"/>
                </a:solidFill>
              </a:rPr>
              <a:t>“base” article </a:t>
            </a:r>
            <a:r>
              <a:rPr lang="en-NZ" dirty="0"/>
              <a:t>(a required reading), and</a:t>
            </a:r>
          </a:p>
          <a:p>
            <a:pPr lvl="1"/>
            <a:r>
              <a:rPr lang="en-NZ" dirty="0"/>
              <a:t>Bibliographic detail (at least author, title, DOI, year) on </a:t>
            </a:r>
            <a:r>
              <a:rPr lang="en-NZ" dirty="0">
                <a:solidFill>
                  <a:srgbClr val="FF0000"/>
                </a:solidFill>
              </a:rPr>
              <a:t>at least one other proposed reference</a:t>
            </a:r>
            <a:r>
              <a:rPr lang="en-NZ" dirty="0"/>
              <a:t>. </a:t>
            </a:r>
          </a:p>
          <a:p>
            <a:r>
              <a:rPr lang="en-NZ" dirty="0"/>
              <a:t>We will endeavour to give you some helpful feedback on your proposal by the end of the mid-semester break (Sunday, 15 September).</a:t>
            </a:r>
          </a:p>
          <a:p>
            <a:pPr lvl="1"/>
            <a:r>
              <a:rPr lang="en-NZ" dirty="0"/>
              <a:t>We award 1 mark for any reasonable submission.</a:t>
            </a:r>
          </a:p>
          <a:p>
            <a:pPr lvl="1"/>
            <a:r>
              <a:rPr lang="en-NZ" dirty="0"/>
              <a:t>Note: if you haven’t started working seriously on your written report </a:t>
            </a:r>
            <a:r>
              <a:rPr lang="en-NZ" i="1" dirty="0"/>
              <a:t>before</a:t>
            </a:r>
            <a:r>
              <a:rPr lang="en-NZ" dirty="0"/>
              <a:t> the mid-semester break, you have fallen badly behind in your work for this course.  </a:t>
            </a:r>
          </a:p>
          <a:p>
            <a:pPr lvl="1"/>
            <a:r>
              <a:rPr lang="en-NZ" dirty="0"/>
              <a:t>You should be spending about 10 hours per week on each of your courses.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2-Aug-19</a:t>
            </a:fld>
            <a:endParaRPr lang="en-US" sz="140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2</a:t>
            </a:fld>
            <a:endParaRPr lang="en-US" sz="100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/>
              <a:t>Slideshow Length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4743"/>
            <a:ext cx="7993063" cy="5256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should prepare </a:t>
            </a:r>
            <a:r>
              <a:rPr lang="en-US" dirty="0">
                <a:solidFill>
                  <a:srgbClr val="FF0000"/>
                </a:solidFill>
              </a:rPr>
              <a:t>five to nine slides for an eight- to twelve-minute seminar</a:t>
            </a:r>
            <a:r>
              <a:rPr lang="en-US" dirty="0"/>
              <a:t>. </a:t>
            </a:r>
          </a:p>
          <a:p>
            <a:r>
              <a:rPr lang="en-US" dirty="0"/>
              <a:t>If you spend less than one minute on a slide, it should have very little technical content. </a:t>
            </a:r>
          </a:p>
          <a:p>
            <a:pPr lvl="1"/>
            <a:r>
              <a:rPr lang="en-US" dirty="0"/>
              <a:t>You might devote 20 seconds to your title slide.</a:t>
            </a:r>
          </a:p>
          <a:p>
            <a:r>
              <a:rPr lang="en-US" dirty="0"/>
              <a:t>If you spend more than two minutes talking about a slide, you should probably split its content into two slides.</a:t>
            </a:r>
          </a:p>
          <a:p>
            <a:pPr lvl="1"/>
            <a:r>
              <a:rPr lang="en-US" dirty="0"/>
              <a:t>Your important points should be made verbally, as well as in writing.</a:t>
            </a:r>
          </a:p>
          <a:p>
            <a:pPr lvl="1"/>
            <a:r>
              <a:rPr lang="en-US" dirty="0"/>
              <a:t>Your slideshow should tell a coherent story.</a:t>
            </a:r>
          </a:p>
          <a:p>
            <a:pPr lvl="1"/>
            <a:r>
              <a:rPr lang="en-US" dirty="0"/>
              <a:t>Your verbal comments should help your audience understand  your story.</a:t>
            </a:r>
          </a:p>
          <a:p>
            <a:pPr lvl="1"/>
            <a:endParaRPr lang="en-US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2-Aug-19</a:t>
            </a:fld>
            <a:endParaRPr lang="en-US" sz="140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3</a:t>
            </a:fld>
            <a:endParaRPr lang="en-US" sz="100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/>
              <a:t>Creating your Oral Presentation</a:t>
            </a:r>
            <a:endParaRPr lang="en-AU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32384"/>
            <a:ext cx="8568952" cy="5448944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sz="2000" dirty="0"/>
              <a:t>Read your article again, to identify an interesting aspect that you can explain.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Construct a first draft of your presentation.</a:t>
            </a:r>
          </a:p>
          <a:p>
            <a:pPr marL="1009650" lvl="1" indent="-609600"/>
            <a:r>
              <a:rPr lang="en-US" sz="1800" dirty="0"/>
              <a:t>Use a presentation builder (e.g. PowerPoint), not a document editor (e.g. Word).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Rehearse your draft presentation by yourself,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Revise your draft presentation after each rehearsal.  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Deliver your draft presentation at a tutorial, in the week </a:t>
            </a:r>
            <a:r>
              <a:rPr lang="en-US" sz="2000" dirty="0">
                <a:solidFill>
                  <a:srgbClr val="FF0000"/>
                </a:solidFill>
              </a:rPr>
              <a:t>prior</a:t>
            </a:r>
            <a:r>
              <a:rPr lang="en-US" sz="2000" dirty="0"/>
              <a:t> to the week in which you’ll be presenting in a lecture period.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Prepare a final version of your presentation slides, after hearing suggestions for improvement at your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On the day you present your oral report, please arrive early so that you can copy your slides onto the computer at the lecture podium.  </a:t>
            </a:r>
          </a:p>
          <a:p>
            <a:pPr marL="1009650" lvl="1" indent="-609600"/>
            <a:r>
              <a:rPr lang="en-US" sz="1800" dirty="0">
                <a:solidFill>
                  <a:srgbClr val="FF0000"/>
                </a:solidFill>
              </a:rPr>
              <a:t>I will copy your presentation file to the class website, for reference by other students, unless you forbid this (in which case I’ll put it up on Canvas).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You’ll probably spend </a:t>
            </a:r>
            <a:r>
              <a:rPr lang="en-US" sz="2000" b="1" dirty="0">
                <a:solidFill>
                  <a:srgbClr val="FF0000"/>
                </a:solidFill>
              </a:rPr>
              <a:t>10 hours </a:t>
            </a:r>
            <a:r>
              <a:rPr lang="en-US" sz="2000" dirty="0"/>
              <a:t>preparing a good 10-minute presentation.</a:t>
            </a:r>
            <a:endParaRPr lang="en-A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2-Aug-19</a:t>
            </a:fld>
            <a:endParaRPr lang="en-US" sz="140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4</a:t>
            </a:fld>
            <a:endParaRPr lang="en-US" sz="100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62664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Each presentation will be focused</a:t>
            </a:r>
            <a:r>
              <a:rPr lang="en-US" sz="2400" dirty="0"/>
              <a:t> on </a:t>
            </a:r>
            <a:r>
              <a:rPr lang="en-US" sz="2400" i="1" dirty="0"/>
              <a:t>one</a:t>
            </a:r>
            <a:r>
              <a:rPr lang="en-US" sz="2400" dirty="0"/>
              <a:t> interesting or important aspect of a technical article.</a:t>
            </a:r>
          </a:p>
          <a:p>
            <a:pPr lvl="1"/>
            <a:r>
              <a:rPr lang="en-US" sz="2000" dirty="0"/>
              <a:t>Each presenter will develop their own point-of-view on their article.</a:t>
            </a:r>
          </a:p>
          <a:p>
            <a:pPr lvl="1"/>
            <a:r>
              <a:rPr lang="en-US" sz="2000" dirty="0"/>
              <a:t>Multiple students </a:t>
            </a:r>
            <a:r>
              <a:rPr lang="en-US" sz="2000" i="1" dirty="0"/>
              <a:t>may</a:t>
            </a:r>
            <a:r>
              <a:rPr lang="en-US" sz="2000" dirty="0"/>
              <a:t> present on similar aspects of the same article.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Non-presenters will read</a:t>
            </a:r>
            <a:r>
              <a:rPr lang="en-US" sz="2400" dirty="0"/>
              <a:t> each article </a:t>
            </a:r>
            <a:r>
              <a:rPr lang="en-US" sz="2400" i="1" dirty="0"/>
              <a:t>before</a:t>
            </a:r>
            <a:r>
              <a:rPr lang="en-US" sz="2400" dirty="0"/>
              <a:t> its presentation begins.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All students will participate</a:t>
            </a:r>
            <a:r>
              <a:rPr lang="en-US" sz="2400" dirty="0"/>
              <a:t>, at least occasionally, in the classroom discussions held after each oral presentation.</a:t>
            </a:r>
          </a:p>
          <a:p>
            <a:pPr lvl="1"/>
            <a:r>
              <a:rPr lang="en-US" sz="2000" dirty="0"/>
              <a:t>We will discuss similarities and differences in our points of view.</a:t>
            </a:r>
          </a:p>
          <a:p>
            <a:pPr lvl="1"/>
            <a:r>
              <a:rPr lang="en-US" sz="2000" dirty="0"/>
              <a:t>Some of us may have some relevant experience or knowledge.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All students will develop</a:t>
            </a:r>
            <a:r>
              <a:rPr lang="en-US" sz="2400" dirty="0"/>
              <a:t> a working knowledge of what was presented and discussed in class.</a:t>
            </a:r>
          </a:p>
          <a:p>
            <a:pPr lvl="1"/>
            <a:r>
              <a:rPr lang="en-US" sz="2000" dirty="0"/>
              <a:t>We try to write exam questions which require students to demonstrate working knowledge.   </a:t>
            </a:r>
          </a:p>
          <a:p>
            <a:pPr lvl="1"/>
            <a:r>
              <a:rPr lang="en-US" sz="2000" dirty="0"/>
              <a:t>For example, in an </a:t>
            </a:r>
            <a:r>
              <a:rPr lang="en-US" sz="2000" dirty="0">
                <a:hlinkClick r:id="rId3"/>
              </a:rPr>
              <a:t>exam question</a:t>
            </a:r>
            <a:r>
              <a:rPr lang="en-US" sz="2000" dirty="0"/>
              <a:t> we may quote a passage from an article on your required list, and ask you to comment on it.  You will get high marks if, and only if, your commentary is well-informed by knowledge you gained from readings and discussions in our course.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/>
              <a:t>Assessment: 25% written report</a:t>
            </a:r>
            <a:endParaRPr lang="en-AU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(Please refer to slides 4 and 5 of the introductory slideshow)</a:t>
            </a:r>
            <a:endParaRPr lang="en-AU" sz="1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Assessment of Written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20 marks: Sources</a:t>
            </a:r>
          </a:p>
          <a:p>
            <a:pPr lvl="1"/>
            <a:r>
              <a:rPr lang="en-NZ" dirty="0"/>
              <a:t>Are your sources relevant and professional?</a:t>
            </a:r>
          </a:p>
          <a:p>
            <a:r>
              <a:rPr lang="en-NZ" dirty="0"/>
              <a:t>30 marks: Accuracy of Transcription</a:t>
            </a:r>
          </a:p>
          <a:p>
            <a:pPr lvl="1"/>
            <a:r>
              <a:rPr lang="en-NZ" dirty="0"/>
              <a:t>Should a professional rely on the information you present in your report?</a:t>
            </a:r>
          </a:p>
          <a:p>
            <a:r>
              <a:rPr lang="en-NZ" dirty="0"/>
              <a:t>50 marks: Depth of Interpretation</a:t>
            </a:r>
          </a:p>
          <a:p>
            <a:pPr lvl="1"/>
            <a:r>
              <a:rPr lang="en-NZ" dirty="0"/>
              <a:t>Would a professional learn anything important by reading your report?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/>
              <a:t>Sources (20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00" y="1273458"/>
            <a:ext cx="8568952" cy="5179877"/>
          </a:xfrm>
        </p:spPr>
        <p:txBody>
          <a:bodyPr>
            <a:normAutofit fontScale="55000" lnSpcReduction="20000"/>
          </a:bodyPr>
          <a:lstStyle/>
          <a:p>
            <a:r>
              <a:rPr lang="en-NZ" dirty="0"/>
              <a:t>0 marks: your report relies heavily on non-authoritative sources.</a:t>
            </a:r>
          </a:p>
          <a:p>
            <a:pPr lvl="1"/>
            <a:r>
              <a:rPr lang="en-NZ" dirty="0"/>
              <a:t>A Wikipedia article </a:t>
            </a:r>
            <a:r>
              <a:rPr lang="en-NZ" i="1" dirty="0"/>
              <a:t>might</a:t>
            </a:r>
            <a:r>
              <a:rPr lang="en-NZ" dirty="0"/>
              <a:t> have accurate information.</a:t>
            </a:r>
          </a:p>
          <a:p>
            <a:pPr lvl="2"/>
            <a:r>
              <a:rPr lang="en-NZ" dirty="0"/>
              <a:t>Read one of its cited, authoritative, sources. Write about this source.  Don’t paraphrase a Wikipedia article!</a:t>
            </a:r>
          </a:p>
          <a:p>
            <a:pPr lvl="1"/>
            <a:r>
              <a:rPr lang="en-NZ" dirty="0"/>
              <a:t>A manuscript deposited at </a:t>
            </a:r>
            <a:r>
              <a:rPr lang="en-NZ" dirty="0" err="1"/>
              <a:t>arXiv</a:t>
            </a:r>
            <a:r>
              <a:rPr lang="en-NZ" dirty="0"/>
              <a:t> might, or might not, be authoritative.  </a:t>
            </a:r>
          </a:p>
          <a:p>
            <a:pPr lvl="2"/>
            <a:r>
              <a:rPr lang="en-NZ" dirty="0"/>
              <a:t>Be sure to ask me for advice, before relying on an </a:t>
            </a:r>
            <a:r>
              <a:rPr lang="en-NZ" dirty="0" err="1"/>
              <a:t>unreviewed</a:t>
            </a:r>
            <a:r>
              <a:rPr lang="en-NZ" dirty="0"/>
              <a:t> article as an authoritative source for your report.</a:t>
            </a:r>
          </a:p>
          <a:p>
            <a:pPr lvl="1"/>
            <a:r>
              <a:rPr lang="en-NZ" dirty="0"/>
              <a:t>An article that is “telling a story” but is not making a technical argument, or is not citing its sources, may give you some useful ideas.  </a:t>
            </a:r>
          </a:p>
          <a:p>
            <a:pPr lvl="2"/>
            <a:r>
              <a:rPr lang="en-NZ" dirty="0"/>
              <a:t>You must cite such articles if you are repeating (or summarising) their stories in your report.</a:t>
            </a:r>
          </a:p>
          <a:p>
            <a:pPr lvl="2"/>
            <a:r>
              <a:rPr lang="en-NZ" dirty="0"/>
              <a:t>You should not expect me, or any technically-competent reader, to believe unsubstantiated stories.</a:t>
            </a:r>
          </a:p>
          <a:p>
            <a:pPr lvl="1"/>
            <a:r>
              <a:rPr lang="en-NZ" dirty="0"/>
              <a:t>You should not expect me, or any security specialist, to read a non-technical story, unless it is illustrating or motivating a technical argument.</a:t>
            </a:r>
          </a:p>
          <a:p>
            <a:pPr lvl="2"/>
            <a:r>
              <a:rPr lang="en-NZ" dirty="0"/>
              <a:t>Stories can be very important for motivation or illustration, even though they don’t “prove” anything.</a:t>
            </a:r>
          </a:p>
          <a:p>
            <a:r>
              <a:rPr lang="en-NZ" dirty="0"/>
              <a:t>10 marks: your report relies heavily on articles that are written for non-specialist technical audiences.</a:t>
            </a:r>
          </a:p>
          <a:p>
            <a:pPr lvl="1"/>
            <a:r>
              <a:rPr lang="en-NZ" dirty="0"/>
              <a:t>Generalist magazines include </a:t>
            </a:r>
            <a:r>
              <a:rPr lang="en-NZ" i="1" dirty="0">
                <a:hlinkClick r:id="rId3"/>
              </a:rPr>
              <a:t>IEEE Computer</a:t>
            </a:r>
            <a:r>
              <a:rPr lang="en-NZ" dirty="0"/>
              <a:t> and </a:t>
            </a:r>
            <a:r>
              <a:rPr lang="en-NZ" i="1" dirty="0">
                <a:hlinkClick r:id="rId4"/>
              </a:rPr>
              <a:t>IEEE Security and Privacy</a:t>
            </a:r>
            <a:r>
              <a:rPr lang="en-NZ" dirty="0"/>
              <a:t>.</a:t>
            </a:r>
          </a:p>
          <a:p>
            <a:r>
              <a:rPr lang="en-NZ" dirty="0"/>
              <a:t>20 marks: your report relies primarily on three articles written by and for specialists</a:t>
            </a:r>
            <a:r>
              <a:rPr lang="en-NZ" i="1" dirty="0"/>
              <a:t>.</a:t>
            </a:r>
          </a:p>
          <a:p>
            <a:pPr lvl="1"/>
            <a:r>
              <a:rPr lang="en-NZ" dirty="0"/>
              <a:t>You may cite additional articles.  Warning: don’t over-reach, you’ll do better with a narrow topic.</a:t>
            </a:r>
          </a:p>
          <a:p>
            <a:pPr lvl="1"/>
            <a:r>
              <a:rPr lang="en-NZ" dirty="0"/>
              <a:t>If you’re reading an article that doesn’t have a bibliography, or one which cites only ephemera such as webpages, you can be sure this article was </a:t>
            </a:r>
            <a:r>
              <a:rPr lang="en-NZ" i="1" dirty="0"/>
              <a:t>not </a:t>
            </a:r>
            <a:r>
              <a:rPr lang="en-NZ" dirty="0"/>
              <a:t>written for a specialist audience.</a:t>
            </a:r>
          </a:p>
          <a:p>
            <a:pPr lvl="2"/>
            <a:r>
              <a:rPr lang="en-NZ" dirty="0"/>
              <a:t>Nobody can confirm the validity of its assertions of fact, since its sources aren’t declared.  </a:t>
            </a:r>
          </a:p>
          <a:p>
            <a:pPr lvl="2"/>
            <a:r>
              <a:rPr lang="en-NZ" dirty="0"/>
              <a:t>It isn’t “connected” to the specialist literature – which may have stronger findings, or contrary ones.  </a:t>
            </a:r>
          </a:p>
          <a:p>
            <a:pPr lvl="2"/>
            <a:r>
              <a:rPr lang="en-NZ" dirty="0"/>
              <a:t>It may be using non-standard terminology, inappropriate definitions, or unreliable methodologies.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3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Accuracy (30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62500" lnSpcReduction="20000"/>
          </a:bodyPr>
          <a:lstStyle/>
          <a:p>
            <a:r>
              <a:rPr lang="en-NZ" dirty="0"/>
              <a:t>0 marks: if we notice frequent spelling errors, inaccurately-transcribed technical content, or very careless formatting.</a:t>
            </a:r>
          </a:p>
          <a:p>
            <a:pPr lvl="1"/>
            <a:r>
              <a:rPr lang="en-NZ" dirty="0"/>
              <a:t>If you’re reading a report that has been carelessly prepared, would you trust anything you read?</a:t>
            </a:r>
          </a:p>
          <a:p>
            <a:r>
              <a:rPr lang="en-NZ" dirty="0"/>
              <a:t>30 marks: if we </a:t>
            </a:r>
            <a:r>
              <a:rPr lang="en-NZ" i="1" dirty="0"/>
              <a:t>don’t</a:t>
            </a:r>
            <a:r>
              <a:rPr lang="en-NZ" dirty="0"/>
              <a:t> notice any misspelled or misused technical words, nor any other error which could have been caught by a reasonably-careful </a:t>
            </a:r>
            <a:r>
              <a:rPr lang="en-NZ" i="1" dirty="0"/>
              <a:t>proofreading and fact-checking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This includes the bibliography.  When we’re fact-checking, we will attempt to read the same source as you did, so you must provide us with adequate and accurate bibliographic detail.</a:t>
            </a:r>
          </a:p>
          <a:p>
            <a:r>
              <a:rPr lang="en-NZ" dirty="0"/>
              <a:t>Don’t worry about the fine points of English grammar!  </a:t>
            </a:r>
          </a:p>
          <a:p>
            <a:pPr lvl="1"/>
            <a:r>
              <a:rPr lang="en-NZ" dirty="0"/>
              <a:t>We’ll be reading for technical content.</a:t>
            </a:r>
          </a:p>
          <a:p>
            <a:pPr lvl="1"/>
            <a:r>
              <a:rPr lang="en-NZ" dirty="0"/>
              <a:t>If your meaning is clear to us, then your syntax and grammar is “operationally fit for purpose” in this course.</a:t>
            </a:r>
          </a:p>
          <a:p>
            <a:pPr lvl="2"/>
            <a:r>
              <a:rPr lang="en-NZ" dirty="0"/>
              <a:t>If your writing isn’t fully fit-for-purpose as a professional communication to a native English-speaking audience, we won’t mark you down but we will give you some feedback in our detailed comments.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1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Technical Depth (50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296" y="1752600"/>
            <a:ext cx="7772400" cy="4688160"/>
          </a:xfrm>
        </p:spPr>
        <p:txBody>
          <a:bodyPr>
            <a:normAutofit fontScale="62500" lnSpcReduction="20000"/>
          </a:bodyPr>
          <a:lstStyle/>
          <a:p>
            <a:r>
              <a:rPr lang="en-NZ" dirty="0"/>
              <a:t>0 marks: if all technical content is quoted or lightly paraphrased, and is attributed accurately to its published source.</a:t>
            </a:r>
          </a:p>
          <a:p>
            <a:pPr lvl="1"/>
            <a:r>
              <a:rPr lang="en-NZ" dirty="0"/>
              <a:t>If you don’t cite your sources, your report is academically dishonest.</a:t>
            </a:r>
          </a:p>
          <a:p>
            <a:r>
              <a:rPr lang="en-NZ" dirty="0"/>
              <a:t>10 marks: if your writing exhibits some technical understanding of one source</a:t>
            </a:r>
          </a:p>
          <a:p>
            <a:r>
              <a:rPr lang="en-NZ" dirty="0"/>
              <a:t>20 marks: if your writing exhibits some technical understanding of multiple sources</a:t>
            </a:r>
          </a:p>
          <a:p>
            <a:r>
              <a:rPr lang="en-NZ" dirty="0"/>
              <a:t>30 marks: if your writing exhibits some ability to develop a valid point of view that is based on multiple sources</a:t>
            </a:r>
          </a:p>
          <a:p>
            <a:r>
              <a:rPr lang="en-NZ" dirty="0"/>
              <a:t>40 marks: if your report does a good job of comparing and contrasting technical information from multiple sources, or if it synthesises technical information in some other non-trivial and valid way.</a:t>
            </a:r>
          </a:p>
          <a:p>
            <a:r>
              <a:rPr lang="en-NZ" dirty="0"/>
              <a:t>50 marks: if your report does an excellent job of synthesising information from multiple sources, developing a non-trivial conclusion or insight.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2-Aug-19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133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</TotalTime>
  <Words>1858</Words>
  <Application>Microsoft Office PowerPoint</Application>
  <PresentationFormat>On-screen Show (4:3)</PresentationFormat>
  <Paragraphs>145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Helvetica</vt:lpstr>
      <vt:lpstr>Monotype Sorts</vt:lpstr>
      <vt:lpstr>Times New Roman</vt:lpstr>
      <vt:lpstr>Default Design</vt:lpstr>
      <vt:lpstr>CompSci 725 Oral and Written Reports  v1.1 of 2 August 2019: corrected date on slide 8</vt:lpstr>
      <vt:lpstr>Slideshow Length</vt:lpstr>
      <vt:lpstr>Creating your Oral Presentation</vt:lpstr>
      <vt:lpstr>Your Lecturers’ Expectations</vt:lpstr>
      <vt:lpstr>Assessment: 25% written report</vt:lpstr>
      <vt:lpstr>Assessment of Written Reports</vt:lpstr>
      <vt:lpstr>Sources (20 marks)</vt:lpstr>
      <vt:lpstr>Accuracy (30 marks)</vt:lpstr>
      <vt:lpstr>Technical Depth (50 marks)</vt:lpstr>
      <vt:lpstr>Start working now on your  Written Report!</vt:lpstr>
      <vt:lpstr>Suggested Search Process</vt:lpstr>
      <vt:lpstr>Feedback on a Proposed Topic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144</cp:revision>
  <cp:lastPrinted>2018-07-12T23:09:23Z</cp:lastPrinted>
  <dcterms:created xsi:type="dcterms:W3CDTF">2000-07-11T15:43:18Z</dcterms:created>
  <dcterms:modified xsi:type="dcterms:W3CDTF">2019-08-02T06:40:14Z</dcterms:modified>
</cp:coreProperties>
</file>