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1" r:id="rId3"/>
    <p:sldId id="298" r:id="rId4"/>
    <p:sldId id="300" r:id="rId5"/>
    <p:sldId id="257" r:id="rId6"/>
    <p:sldId id="260" r:id="rId7"/>
    <p:sldId id="294" r:id="rId8"/>
    <p:sldId id="261" r:id="rId9"/>
    <p:sldId id="262" r:id="rId10"/>
    <p:sldId id="302" r:id="rId11"/>
    <p:sldId id="303" r:id="rId12"/>
    <p:sldId id="289" r:id="rId13"/>
    <p:sldId id="263" r:id="rId14"/>
    <p:sldId id="288" r:id="rId15"/>
    <p:sldId id="304" r:id="rId16"/>
    <p:sldId id="305" r:id="rId17"/>
    <p:sldId id="265" r:id="rId18"/>
    <p:sldId id="266" r:id="rId19"/>
    <p:sldId id="268" r:id="rId20"/>
    <p:sldId id="269" r:id="rId21"/>
    <p:sldId id="270" r:id="rId22"/>
    <p:sldId id="273" r:id="rId23"/>
    <p:sldId id="280" r:id="rId24"/>
    <p:sldId id="281" r:id="rId25"/>
    <p:sldId id="283" r:id="rId26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70" d="100"/>
          <a:sy n="70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868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AC76-791F-4A5B-875D-F9C28C3B822D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30B9-8099-4475-A1B7-BA9C8C3C6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1512-A450-410E-85EA-263D43241AD2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.</a:t>
            </a:r>
            <a:fld id="{26FEE9AC-EE3F-4A00-9493-05F1FE05C1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6F95-1BB4-476D-84BB-7BF73E00A01D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.</a:t>
            </a:r>
            <a:fld id="{4102164A-4003-470E-8BAC-BA17E9C34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F109-6760-47D9-8E88-E38EF11D7682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DEF5-A19D-4AAA-9F08-3BB3868FF41E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679E-0DD5-4DFE-BB86-C1454A99BD3A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4D28-9503-418F-9012-4C4155D449D3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89F-F34F-4968-8D9B-F8580510F2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B52C-4BDC-400A-8F3C-120A859D2186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32DC-28B0-4DDD-BAF9-86DFBC00E7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D24F-19BE-4B98-B777-51498C4D0B08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18A0-D83A-42CC-A3A1-2FBC3C93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88E6-059E-431B-987C-B1B43E3FD039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514-1524-4C7C-882A-253D12247623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4D26-72B0-4D23-A0DA-5F77E32AF57F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0360-BD46-4986-9AC2-6C637906F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EC94-486F-4521-ACFA-6B97D16EE01E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.</a:t>
            </a:r>
            <a:fld id="{788D5426-5464-4BF0-B77A-08E201FBDD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C77CB73C-FB64-4E9C-B1E2-CCF9F414D85B}" type="datetime5">
              <a:rPr lang="en-US" smtClean="0"/>
              <a:t>13-Aug-19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Crypto and Stego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.ebscohost.com.ezproxy.auckland.ac.nz/login.aspx?direct=true&amp;db=anh&amp;AN=HOBNZHNZG-28Jul15-gilbert28&amp;site=ehost-live&amp;scope=sit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109/TSE.2002.1027797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ice_and_Bo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eeggs.com/" TargetMode="Externa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xkcd.com/177/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x.doi.org.ezproxy.auckland.ac.nz/10.1109/MINES.2009.22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/>
              <a:t>Basics of Cryptography and Steganography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/>
              <a:t>13 August 2019</a:t>
            </a:r>
          </a:p>
          <a:p>
            <a:r>
              <a:rPr lang="en-US" sz="2400" dirty="0"/>
              <a:t>Clark Thomborson</a:t>
            </a:r>
          </a:p>
          <a:p>
            <a:r>
              <a:rPr lang="en-US" sz="2400" dirty="0"/>
              <a:t>University of Auckland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NZ" dirty="0"/>
              <a:t>Key Management &amp;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We should use many different public/private key pairs: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“public key infrastructure” (PKI) will help us create, </a:t>
            </a:r>
            <a:r>
              <a:rPr lang="en-US" sz="2800" dirty="0" err="1"/>
              <a:t>publicise</a:t>
            </a:r>
            <a:r>
              <a:rPr lang="en-US" sz="2800" dirty="0"/>
              <a:t>, and discover public keys (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…). </a:t>
            </a:r>
          </a:p>
          <a:p>
            <a:pPr>
              <a:lnSpc>
                <a:spcPct val="90000"/>
              </a:lnSpc>
            </a:pPr>
            <a:r>
              <a:rPr lang="en-US" dirty="0"/>
              <a:t>A “certificate authority” (CA) is a registry for public keys – this is an important part of a PKI..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CA uses one of its signing keys to sign a “certificate” of the form [</a:t>
            </a:r>
            <a:r>
              <a:rPr lang="en-US" sz="2400" i="1" dirty="0"/>
              <a:t>name, p</a:t>
            </a:r>
            <a:r>
              <a:rPr lang="en-US" sz="2400" dirty="0"/>
              <a:t>]</a:t>
            </a:r>
            <a:r>
              <a:rPr lang="en-US" sz="2400" baseline="-25000" dirty="0"/>
              <a:t>CA</a:t>
            </a:r>
            <a:r>
              <a:rPr lang="en-US" sz="2400" dirty="0"/>
              <a:t>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Anyone who knows the CA’s corresponding public key can verify that </a:t>
            </a:r>
            <a:r>
              <a:rPr lang="en-US" sz="2400" i="1" dirty="0"/>
              <a:t>p</a:t>
            </a:r>
            <a:r>
              <a:rPr lang="en-US" sz="2400" dirty="0"/>
              <a:t> was registered by someone who convinced the CA that they are identified by </a:t>
            </a:r>
            <a:r>
              <a:rPr lang="en-US" sz="2400" i="1" dirty="0"/>
              <a:t>name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Note: we also need some way to discover CAs and their keys… our web browsers help with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2603A-6293-4411-BD86-4250F3765B94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Some Security Issues with 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i="1" dirty="0"/>
              <a:t>name</a:t>
            </a:r>
            <a:r>
              <a:rPr lang="en-US" dirty="0"/>
              <a:t> in a certificate might not be a unique identifier for a person or an </a:t>
            </a:r>
            <a:r>
              <a:rPr lang="en-US" dirty="0" err="1"/>
              <a:t>organisation</a:t>
            </a:r>
            <a:r>
              <a:rPr lang="en-US" dirty="0"/>
              <a:t> – there are many people named “John Doe”. </a:t>
            </a:r>
          </a:p>
          <a:p>
            <a:pPr>
              <a:lnSpc>
                <a:spcPct val="90000"/>
              </a:lnSpc>
            </a:pPr>
            <a:r>
              <a:rPr lang="en-US" dirty="0"/>
              <a:t>A CA might register a key to an impersonator.</a:t>
            </a:r>
          </a:p>
          <a:p>
            <a:pPr>
              <a:lnSpc>
                <a:spcPct val="90000"/>
              </a:lnSpc>
            </a:pPr>
            <a:r>
              <a:rPr lang="en-US" dirty="0"/>
              <a:t>The end-user might not inspect the certificate to confirm that 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name</a:t>
            </a:r>
            <a:r>
              <a:rPr lang="en-US" dirty="0"/>
              <a:t> is a (reasonably) unique identifier for the person or </a:t>
            </a:r>
            <a:r>
              <a:rPr lang="en-US" dirty="0" err="1"/>
              <a:t>organisation</a:t>
            </a:r>
            <a:r>
              <a:rPr lang="en-US" dirty="0"/>
              <a:t> they are trying to communicate with.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24958-5200-4722-B5B3-F6DB033A1531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4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dirty="0"/>
              <a:t>Highly-available Secure Comms</a:t>
            </a:r>
            <a:endParaRPr lang="en-A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352159" cy="538653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If a Certificate Authority is offline, or if you can’t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But!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Key Continuity Management is an alternative to CAs.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The first time someone presents a key, </a:t>
            </a:r>
            <a:r>
              <a:rPr lang="en-AU" sz="2000" i="1" dirty="0"/>
              <a:t>you</a:t>
            </a:r>
            <a:r>
              <a:rPr lang="en-AU" sz="2000" dirty="0"/>
              <a:t>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When someone presents a key that you have accepted previously, it’s </a:t>
            </a:r>
            <a:r>
              <a:rPr lang="en-AU" sz="2000" i="1" dirty="0"/>
              <a:t>ok</a:t>
            </a:r>
            <a:r>
              <a:rPr lang="en-AU" sz="2000" dirty="0"/>
              <a:t> to accept it again (if you haven’t had any bad experiences with this key)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If someone presents a changed key, </a:t>
            </a:r>
            <a:r>
              <a:rPr lang="en-AU" sz="2000" i="1" dirty="0"/>
              <a:t>you</a:t>
            </a:r>
            <a:r>
              <a:rPr lang="en-AU" sz="2000" dirty="0"/>
              <a:t> should think carefully before accepting!</a:t>
            </a:r>
          </a:p>
          <a:p>
            <a:pPr lvl="2">
              <a:lnSpc>
                <a:spcPct val="90000"/>
              </a:lnSpc>
            </a:pPr>
            <a:r>
              <a:rPr lang="en-AU" sz="1600" dirty="0"/>
              <a:t>Secure revocation requires a secure channel e.g. point-to-point for Diffie-Hellman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This idea was introduced in SSH, in 1996.  It was named, and identified as a general design principle, by Peter Gutmann (</a:t>
            </a:r>
            <a:r>
              <a:rPr lang="en-AU" sz="2000" dirty="0">
                <a:hlinkClick r:id="rId2"/>
              </a:rPr>
              <a:t>http://www.cs.auckland.ac.nz/~pgut001/</a:t>
            </a:r>
            <a:r>
              <a:rPr lang="en-AU" sz="20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Reference: </a:t>
            </a:r>
            <a:r>
              <a:rPr lang="en-AU" sz="2000" dirty="0" err="1"/>
              <a:t>Simson</a:t>
            </a:r>
            <a:r>
              <a:rPr lang="en-AU" sz="2000" dirty="0"/>
              <a:t> </a:t>
            </a:r>
            <a:r>
              <a:rPr lang="en-AU" sz="2000" dirty="0" err="1"/>
              <a:t>Garfinkel</a:t>
            </a:r>
            <a:r>
              <a:rPr lang="en-AU" sz="2000" dirty="0"/>
              <a:t>, in </a:t>
            </a:r>
            <a:r>
              <a:rPr lang="en-AU" sz="2000" dirty="0">
                <a:hlinkClick r:id="rId3"/>
              </a:rPr>
              <a:t>http://www.simson.net/thesis/pki3.pdf</a:t>
            </a:r>
            <a:endParaRPr lang="en-AU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D319-F048-476A-85E8-FD17F4F0E5CD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/>
              <a:t>Attacks on Cryptographic Protocols</a:t>
            </a:r>
            <a:endParaRPr lang="en-AU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weakest point in the system is unlikely to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See Ferguson &amp; </a:t>
            </a:r>
            <a:r>
              <a:rPr lang="en-US" sz="2400" dirty="0" err="1"/>
              <a:t>Schneier</a:t>
            </a:r>
            <a:r>
              <a:rPr lang="en-US" sz="2400" dirty="0"/>
              <a:t>, </a:t>
            </a:r>
            <a:r>
              <a:rPr lang="en-US" sz="2400" i="1" dirty="0"/>
              <a:t>Practical Cryptography, </a:t>
            </a:r>
            <a:r>
              <a:rPr lang="en-US" sz="2400" dirty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 example: you should consider what identification was required, when a CA accepted a key, before you accept any public key from this CA as a “proof of identity”.</a:t>
            </a:r>
            <a:endParaRPr lang="en-AU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90085-CA67-444F-ADA3-BBA8E36947F2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/>
              <a:t>Identification and Authentication</a:t>
            </a:r>
            <a:endParaRPr lang="en-A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/>
              <a:t>Warning: you (and others) must trust the operations of your local machine!  We’ll return to this subject…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A23E2-2C1C-4435-AE3D-B30E56EAC0C1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856" y="299739"/>
            <a:ext cx="7772400" cy="1143000"/>
          </a:xfrm>
        </p:spPr>
        <p:txBody>
          <a:bodyPr/>
          <a:lstStyle/>
          <a:p>
            <a:r>
              <a:rPr lang="en-NZ" dirty="0"/>
              <a:t>Steganography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80" y="1413756"/>
            <a:ext cx="8093383" cy="4752528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The art of sending undetectable messages.</a:t>
            </a:r>
          </a:p>
          <a:p>
            <a:pPr lvl="1"/>
            <a:r>
              <a:rPr lang="en-NZ" dirty="0"/>
              <a:t>The primary goal of the wardens is detection of </a:t>
            </a:r>
            <a:r>
              <a:rPr lang="en-NZ" dirty="0" err="1"/>
              <a:t>stegocommunication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The primary goal of the prisoners is </a:t>
            </a:r>
            <a:r>
              <a:rPr lang="en-NZ" dirty="0">
                <a:solidFill>
                  <a:srgbClr val="FF0000"/>
                </a:solidFill>
              </a:rPr>
              <a:t>availability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It’s up to the analyst to decide the colours of the hats!  </a:t>
            </a:r>
          </a:p>
          <a:p>
            <a:pPr lvl="2"/>
            <a:r>
              <a:rPr lang="en-NZ" dirty="0"/>
              <a:t>Steganography, like cryptography, may be used by black-hats or white-hats.</a:t>
            </a:r>
          </a:p>
          <a:p>
            <a:r>
              <a:rPr lang="en-NZ" dirty="0"/>
              <a:t>Steganography is </a:t>
            </a:r>
            <a:r>
              <a:rPr lang="en-NZ" i="1" dirty="0"/>
              <a:t>complementary</a:t>
            </a:r>
            <a:r>
              <a:rPr lang="en-NZ" dirty="0"/>
              <a:t> to cryptography.</a:t>
            </a:r>
          </a:p>
          <a:p>
            <a:pPr lvl="1"/>
            <a:r>
              <a:rPr lang="en-NZ" dirty="0"/>
              <a:t>Using strong cryptography, Alice and Bob achieve </a:t>
            </a:r>
            <a:r>
              <a:rPr lang="en-NZ" dirty="0">
                <a:solidFill>
                  <a:srgbClr val="FF0000"/>
                </a:solidFill>
              </a:rPr>
              <a:t>confidentiality</a:t>
            </a:r>
            <a:r>
              <a:rPr lang="en-NZ" dirty="0"/>
              <a:t> and </a:t>
            </a:r>
            <a:r>
              <a:rPr lang="en-NZ" dirty="0">
                <a:solidFill>
                  <a:srgbClr val="FF0000"/>
                </a:solidFill>
              </a:rPr>
              <a:t>integrity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Alice and Bob should use steganography if they’re worried about </a:t>
            </a:r>
            <a:r>
              <a:rPr lang="en-NZ" dirty="0">
                <a:solidFill>
                  <a:srgbClr val="FF0000"/>
                </a:solidFill>
              </a:rPr>
              <a:t>availability</a:t>
            </a:r>
            <a:r>
              <a:rPr lang="en-NZ" dirty="0"/>
              <a:t> or </a:t>
            </a:r>
            <a:r>
              <a:rPr lang="en-NZ" dirty="0">
                <a:solidFill>
                  <a:srgbClr val="FF0000"/>
                </a:solidFill>
              </a:rPr>
              <a:t>traffic analysis</a:t>
            </a:r>
            <a:r>
              <a:rPr lang="en-NZ" dirty="0"/>
              <a:t>.</a:t>
            </a:r>
          </a:p>
          <a:p>
            <a:pPr lvl="2"/>
            <a:r>
              <a:rPr lang="en-NZ" dirty="0"/>
              <a:t>Cryptographic communications are “obviously” encrypted.</a:t>
            </a:r>
          </a:p>
          <a:p>
            <a:pPr lvl="1"/>
            <a:r>
              <a:rPr lang="en-NZ" dirty="0"/>
              <a:t>If warden Walter can’t understand what Alice is saying…</a:t>
            </a:r>
          </a:p>
          <a:p>
            <a:pPr lvl="2"/>
            <a:r>
              <a:rPr lang="en-NZ" dirty="0"/>
              <a:t>Should he punish Alice for sending an encrypted message?   </a:t>
            </a:r>
          </a:p>
          <a:p>
            <a:pPr lvl="2"/>
            <a:r>
              <a:rPr lang="en-NZ" dirty="0"/>
              <a:t>Should he prevent Alice’s encrypted message from reaching Bob?</a:t>
            </a:r>
          </a:p>
          <a:p>
            <a:pPr lvl="2"/>
            <a:r>
              <a:rPr lang="en-NZ" dirty="0"/>
              <a:t>Should he carefully watch Bob, after allowing him to read the message?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Crypto and </a:t>
            </a:r>
            <a:r>
              <a:rPr lang="en-US" dirty="0" err="1"/>
              <a:t>Stego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91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Wardens and Prisoners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/>
              <a:t>“On July 17 [1965], a prisoner [in Mt Eden Prison] asked a guard to pass a newspaper to another prisoner in another cell.</a:t>
            </a:r>
          </a:p>
          <a:p>
            <a:r>
              <a:rPr lang="en-NZ" dirty="0"/>
              <a:t>“The guard found a coded note in its pages. </a:t>
            </a:r>
          </a:p>
          <a:p>
            <a:pPr lvl="1"/>
            <a:r>
              <a:rPr lang="en-NZ" dirty="0"/>
              <a:t>Unable to decipher the message he simply copied it for the file.</a:t>
            </a:r>
          </a:p>
          <a:p>
            <a:r>
              <a:rPr lang="en-NZ" dirty="0"/>
              <a:t>“</a:t>
            </a:r>
            <a:r>
              <a:rPr lang="en-NZ" dirty="0">
                <a:solidFill>
                  <a:srgbClr val="FF0000"/>
                </a:solidFill>
              </a:rPr>
              <a:t>Inexplicably, he then delivered the newspaper and its mysterious contents.</a:t>
            </a:r>
          </a:p>
          <a:p>
            <a:pPr lvl="1"/>
            <a:r>
              <a:rPr lang="en-NZ" dirty="0"/>
              <a:t>If that note had been successfully read, what occurred next would have been avoided.</a:t>
            </a:r>
          </a:p>
          <a:p>
            <a:pPr lvl="1"/>
            <a:r>
              <a:rPr lang="en-NZ" dirty="0"/>
              <a:t>… The prisoners began smashing up the central office and set it on fire at the same time other prisoners were being unlocked.</a:t>
            </a:r>
          </a:p>
          <a:p>
            <a:pPr lvl="1"/>
            <a:r>
              <a:rPr lang="en-NZ" dirty="0"/>
              <a:t>What the </a:t>
            </a:r>
            <a:r>
              <a:rPr lang="en-NZ" i="1" dirty="0"/>
              <a:t>Herald</a:t>
            </a:r>
            <a:r>
              <a:rPr lang="en-NZ" dirty="0"/>
              <a:t> would later call a ‘wild orgy of destruction’ ensured firefighters entering the jail were forced to retreat. …”</a:t>
            </a:r>
          </a:p>
          <a:p>
            <a:pPr lvl="1"/>
            <a:endParaRPr lang="en-NZ" dirty="0"/>
          </a:p>
          <a:p>
            <a:pPr marL="0" indent="0">
              <a:buNone/>
            </a:pPr>
            <a:r>
              <a:rPr lang="en-NZ" sz="2600" dirty="0"/>
              <a:t>[“</a:t>
            </a:r>
            <a:r>
              <a:rPr lang="en-NZ" sz="2600" dirty="0">
                <a:hlinkClick r:id="rId2"/>
              </a:rPr>
              <a:t>The night all hell broke loose at Mt Eden Prison</a:t>
            </a:r>
            <a:r>
              <a:rPr lang="en-NZ" sz="2600" dirty="0"/>
              <a:t>”, NZ Herald, 28 July 2015]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12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dirty="0"/>
              <a:t>Christian </a:t>
            </a:r>
            <a:r>
              <a:rPr lang="en-US" dirty="0" err="1"/>
              <a:t>Collberg</a:t>
            </a:r>
            <a:r>
              <a:rPr lang="en-US" dirty="0"/>
              <a:t> &amp; Clark Thomborson</a:t>
            </a:r>
          </a:p>
          <a:p>
            <a:r>
              <a:rPr lang="en-NZ" i="1" dirty="0"/>
              <a:t>IEEE Transactions on Software Engineering 28:8, </a:t>
            </a:r>
            <a:r>
              <a:rPr lang="en-NZ" dirty="0"/>
              <a:t>735-746, August 2002</a:t>
            </a:r>
            <a:r>
              <a:rPr lang="en-NZ" i="1" dirty="0"/>
              <a:t>.</a:t>
            </a:r>
          </a:p>
          <a:p>
            <a:r>
              <a:rPr lang="en-NZ" sz="2000" dirty="0"/>
              <a:t>DOI: </a:t>
            </a:r>
            <a:r>
              <a:rPr lang="en-NZ" sz="2000" dirty="0">
                <a:hlinkClick r:id="rId2"/>
              </a:rPr>
              <a:t>10.1109/TSE.2002.1027797</a:t>
            </a:r>
            <a:endParaRPr lang="en-NZ" sz="2000" dirty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Visible</a:t>
            </a:r>
            <a:r>
              <a:rPr lang="en-US" sz="2400"/>
              <a:t> or </a:t>
            </a:r>
            <a:r>
              <a:rPr lang="en-US" sz="2400">
                <a:solidFill>
                  <a:schemeClr val="accent2"/>
                </a:solidFill>
              </a:rPr>
              <a:t>invisible</a:t>
            </a:r>
            <a:r>
              <a:rPr lang="en-US" sz="240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Robust</a:t>
            </a:r>
            <a:r>
              <a:rPr lang="en-US" sz="2400"/>
              <a:t> (difficult to remove) or </a:t>
            </a:r>
            <a:r>
              <a:rPr lang="en-US" sz="2400">
                <a:solidFill>
                  <a:schemeClr val="accent2"/>
                </a:solidFill>
              </a:rPr>
              <a:t>fragile</a:t>
            </a:r>
            <a:r>
              <a:rPr lang="en-US" sz="240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Watermarking</a:t>
            </a:r>
            <a:r>
              <a:rPr lang="en-US" sz="2400"/>
              <a:t> (only one extra message per cover) or </a:t>
            </a:r>
            <a:r>
              <a:rPr lang="en-US" sz="2400">
                <a:solidFill>
                  <a:schemeClr val="accent2"/>
                </a:solidFill>
              </a:rPr>
              <a:t>fingerprinting</a:t>
            </a:r>
            <a:r>
              <a:rPr lang="en-US" sz="2400"/>
              <a:t> (different versions of the cover carry different messages).</a:t>
            </a:r>
            <a:endParaRPr lang="en-US" sz="280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ABEA-7138-46DD-92FF-B326F693F8C0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Watermarks should be </a:t>
            </a:r>
            <a:r>
              <a:rPr lang="en-US" sz="2800">
                <a:solidFill>
                  <a:srgbClr val="FF0000"/>
                </a:solidFill>
              </a:rPr>
              <a:t>stealthy</a:t>
            </a:r>
            <a:r>
              <a:rPr lang="en-US" sz="2800"/>
              <a:t> -- difficult for an adversary to locate.</a:t>
            </a:r>
          </a:p>
          <a:p>
            <a:r>
              <a:rPr lang="en-US" sz="2800"/>
              <a:t>Watermarks should be </a:t>
            </a:r>
            <a:r>
              <a:rPr lang="en-US" sz="2800">
                <a:solidFill>
                  <a:srgbClr val="FF0000"/>
                </a:solidFill>
              </a:rPr>
              <a:t>resilient</a:t>
            </a:r>
            <a:r>
              <a:rPr lang="en-US" sz="2800"/>
              <a:t> to attack -- resisting attempts at removal even if they are located.</a:t>
            </a:r>
          </a:p>
          <a:p>
            <a:r>
              <a:rPr lang="en-US" sz="2800"/>
              <a:t>Watermarks should have a </a:t>
            </a:r>
            <a:r>
              <a:rPr lang="en-US" sz="2800">
                <a:solidFill>
                  <a:srgbClr val="FF0000"/>
                </a:solidFill>
              </a:rPr>
              <a:t>high data-rate</a:t>
            </a:r>
            <a:r>
              <a:rPr lang="en-US" sz="2800"/>
              <a:t> -- so that we can store a meaningful message without significantly increasing the size of the object.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A4440-D3E3-4773-8995-31BA15E4EB8D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dirty="0"/>
              <a:t>Security Requirements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</a:pPr>
            <a:r>
              <a:rPr lang="en-US" sz="2800" dirty="0"/>
              <a:t>Alice wants to send a message to Bob.  Moreover, Alice wants to send the message securely: Alice wants to make sure Eve cannot read the message.” </a:t>
            </a:r>
          </a:p>
          <a:p>
            <a:pPr lvl="1">
              <a:spcAft>
                <a:spcPct val="25000"/>
              </a:spcAft>
            </a:pPr>
            <a:r>
              <a:rPr lang="en-US" sz="2400" dirty="0"/>
              <a:t>[Adapted from </a:t>
            </a:r>
            <a:r>
              <a:rPr lang="en-US" sz="2400" dirty="0" err="1"/>
              <a:t>Schneier</a:t>
            </a:r>
            <a:r>
              <a:rPr lang="en-US" sz="2400" dirty="0"/>
              <a:t>, </a:t>
            </a:r>
            <a:r>
              <a:rPr lang="en-US" sz="2400" i="1" dirty="0"/>
              <a:t>Applied Cryptography</a:t>
            </a:r>
            <a:r>
              <a:rPr lang="en-US" sz="2400" dirty="0"/>
              <a:t>, 2</a:t>
            </a:r>
            <a:r>
              <a:rPr lang="en-US" sz="2400" baseline="30000" dirty="0"/>
              <a:t>nd</a:t>
            </a:r>
            <a:r>
              <a:rPr lang="en-US" sz="2400" dirty="0"/>
              <a:t> edition, 1996]</a:t>
            </a:r>
          </a:p>
          <a:p>
            <a:pPr>
              <a:spcAft>
                <a:spcPct val="25000"/>
              </a:spcAft>
            </a:pPr>
            <a:r>
              <a:rPr lang="en-US" dirty="0"/>
              <a:t>Exercise 1. Draw a picture of this scenario.</a:t>
            </a:r>
          </a:p>
          <a:p>
            <a:pPr>
              <a:spcAft>
                <a:spcPct val="25000"/>
              </a:spcAft>
            </a:pPr>
            <a:r>
              <a:rPr lang="en-US" dirty="0"/>
              <a:t>Exercise 2. Discuss Alice’s security requirements, using the terminology developed to date in </a:t>
            </a:r>
            <a:r>
              <a:rPr lang="en-US" dirty="0" err="1"/>
              <a:t>CompSci</a:t>
            </a:r>
            <a:r>
              <a:rPr lang="en-US" dirty="0"/>
              <a:t> 725. </a:t>
            </a:r>
          </a:p>
          <a:p>
            <a:pPr>
              <a:spcAft>
                <a:spcPct val="25000"/>
              </a:spcAft>
            </a:pPr>
            <a:r>
              <a:rPr lang="en-US" dirty="0"/>
              <a:t>Exercise 3. In this scenario, Alice is the sender, Bob is the receiver, and Eve is the eavesdropper.  Name another actor with an important role in communication security.</a:t>
            </a:r>
          </a:p>
          <a:p>
            <a:pPr lvl="1">
              <a:spcAft>
                <a:spcPct val="25000"/>
              </a:spcAft>
            </a:pPr>
            <a:r>
              <a:rPr lang="en-US" dirty="0"/>
              <a:t>Sample answers are widely available on the internet, see e.g. </a:t>
            </a:r>
            <a:r>
              <a:rPr lang="en-NZ" dirty="0">
                <a:hlinkClick r:id="rId3"/>
              </a:rPr>
              <a:t>http://en.wikipedia.org/wiki/Alice_and_Bob</a:t>
            </a:r>
            <a:r>
              <a:rPr lang="en-NZ" dirty="0"/>
              <a:t>.</a:t>
            </a:r>
            <a:endParaRPr lang="en-AU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71887-CD82-4535-9CD5-40F33BF8EEA8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</a:rPr>
              <a:t>Subtractive</a:t>
            </a:r>
            <a:r>
              <a:rPr lang="en-US" sz="280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</a:rPr>
              <a:t>Additive</a:t>
            </a:r>
            <a:r>
              <a:rPr lang="en-US" sz="280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</a:rPr>
              <a:t>Distortive</a:t>
            </a:r>
            <a:r>
              <a:rPr lang="en-US" sz="280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</a:rPr>
              <a:t>Collusive</a:t>
            </a:r>
            <a:r>
              <a:rPr lang="en-US" sz="2800"/>
              <a:t> attacks: examine two fingerprinted objects, or a watermarked object and its unwatermarked cover; find the differences; construct a new object without a recognisable mark.</a:t>
            </a:r>
            <a:endParaRPr lang="en-US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2EF78E-ADBF-4AE0-886F-B9F6978BAFBD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Obfuscation</a:t>
            </a:r>
            <a:r>
              <a:rPr lang="en-US" sz="280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>
                <a:solidFill>
                  <a:srgbClr val="FF0000"/>
                </a:solidFill>
              </a:rPr>
              <a:t>Tamperproofing</a:t>
            </a:r>
            <a:r>
              <a:rPr lang="en-US" sz="2800"/>
              <a:t>: we can add integrity-checking code that (almost always) renders it unusable if the object is modified.</a:t>
            </a:r>
            <a:endParaRPr lang="en-US" sz="2800" b="1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205F5-3AA5-4337-8232-12D41ADA64D1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dirty="0"/>
              <a:t>The watermark is visible -- if you know where to look!</a:t>
            </a:r>
          </a:p>
          <a:p>
            <a:r>
              <a:rPr lang="en-US" sz="2800" dirty="0"/>
              <a:t>Not resilient, once the secret is out.</a:t>
            </a:r>
          </a:p>
          <a:p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eeggs.com</a:t>
            </a:r>
            <a:endParaRPr lang="en-US" sz="2800" dirty="0"/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333C62-9DA8-41CB-BCB3-54EFB7F84B77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/>
              <a:t>We were the first (in 1997) to use “opaque predicates” to obfuscate the control structure of software.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34977-3AB5-4C4A-AB10-68112D5A619B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{A; B } </a:t>
            </a:r>
            <a:r>
              <a:rPr lang="en-US" sz="2800">
                <a:sym typeface="Symbol" pitchFamily="18" charset="2"/>
              </a:rPr>
              <a:t></a:t>
            </a:r>
            <a:endParaRPr lang="en-US" sz="280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State of the Art for Dark Security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Software obfuscation makes it </a:t>
            </a:r>
            <a:r>
              <a:rPr lang="en-US" i="1" dirty="0"/>
              <a:t>more difficult</a:t>
            </a:r>
            <a:r>
              <a:rPr lang="en-US" dirty="0"/>
              <a:t> for pirates to defeat standard </a:t>
            </a:r>
            <a:r>
              <a:rPr lang="en-US" dirty="0" err="1"/>
              <a:t>tamperproofing</a:t>
            </a:r>
            <a:r>
              <a:rPr lang="en-US" dirty="0"/>
              <a:t>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dirty="0"/>
              <a:t>Software watermarking embeds “ownership marks” in software, making it </a:t>
            </a:r>
            <a:r>
              <a:rPr lang="en-US" i="1" dirty="0"/>
              <a:t>more difficult </a:t>
            </a:r>
            <a:r>
              <a:rPr lang="en-US" dirty="0"/>
              <a:t>for anyone to be confident that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have “removed all the marks”,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avoid all watermark detectors,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subvert all watermark detectors they can’t avoid.</a:t>
            </a:r>
          </a:p>
          <a:p>
            <a:pPr>
              <a:lnSpc>
                <a:spcPct val="90000"/>
              </a:lnSpc>
            </a:pPr>
            <a:r>
              <a:rPr lang="en-US" dirty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R&amp;D is required before robust obfuscating and watermarking tools will be easy to use </a:t>
            </a:r>
            <a:r>
              <a:rPr lang="en-US" i="1" dirty="0"/>
              <a:t>and</a:t>
            </a:r>
            <a:r>
              <a:rPr lang="en-US" dirty="0"/>
              <a:t> offer a significant security advantage.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Dalvik and Java bytecodes are routinely obfuscated; but this is mostly </a:t>
            </a:r>
            <a:r>
              <a:rPr lang="en-US" dirty="0" err="1"/>
              <a:t>lex</a:t>
            </a:r>
            <a:r>
              <a:rPr lang="en-US" dirty="0"/>
              <a:t>-level obfuscation, so is analogous to routinely suppressing the symbol table when releasing machine-coded software.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are no axiomatic systems with real-world validity which support proofs of security.   (I’m currently working on this…)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B8AC3-6CE0-440D-8305-3D6F56E45A4A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5486400" cy="354162"/>
          </a:xfrm>
        </p:spPr>
        <p:txBody>
          <a:bodyPr/>
          <a:lstStyle/>
          <a:p>
            <a:pPr algn="ctr"/>
            <a:r>
              <a:rPr lang="en-NZ" cap="small" dirty="0"/>
              <a:t>Alice and Bob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661248"/>
            <a:ext cx="5486400" cy="365918"/>
          </a:xfrm>
        </p:spPr>
        <p:txBody>
          <a:bodyPr/>
          <a:lstStyle/>
          <a:p>
            <a:pPr algn="ctr"/>
            <a:r>
              <a:rPr lang="en-NZ" cap="small" dirty="0">
                <a:hlinkClick r:id="rId2"/>
              </a:rPr>
              <a:t>http://xkcd.com/177/</a:t>
            </a:r>
            <a:r>
              <a:rPr lang="en-NZ" cap="small" dirty="0"/>
              <a:t> (Creative Commons 2.5 licence)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6D8F1-E6E8-480D-A22D-49B14B8339EF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725sc07-10.</a:t>
            </a:r>
            <a:fld id="{788D5426-5464-4BF0-B77A-08E201FBDD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Users\ctho065\Desktop\alice_and_bo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04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8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tho065\Desktop\05368981fig_Page_4 -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86660" cy="617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A20F4-0FAC-4C4E-ACEB-8A5A25472381}" type="datetime5">
              <a:rPr lang="en-US" smtClean="0"/>
              <a:t>13-Aug-19</a:t>
            </a:fld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6268536"/>
            <a:ext cx="5060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From “</a:t>
            </a:r>
            <a:r>
              <a:rPr lang="en-NZ" sz="1600" dirty="0"/>
              <a:t>A Security Model for VoIP Steganography”, by Yu, Thomborson et al., </a:t>
            </a:r>
            <a:r>
              <a:rPr lang="en-NZ" sz="1600" dirty="0">
                <a:hlinkClick r:id="rId4"/>
              </a:rPr>
              <a:t>DOI 10.1109/MINES.2009.227</a:t>
            </a:r>
            <a:r>
              <a:rPr lang="en-NZ" sz="1600" dirty="0"/>
              <a:t>, 2009.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48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AU" dirty="0"/>
              <a:t>An Attack Taxonomy for Communication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496944" cy="460851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eriod"/>
            </a:pPr>
            <a:r>
              <a:rPr lang="en-US" sz="2800" i="1" dirty="0"/>
              <a:t>Interception </a:t>
            </a:r>
            <a:r>
              <a:rPr lang="en-US" sz="2800" dirty="0"/>
              <a:t>(attacker reads the message)</a:t>
            </a:r>
            <a:r>
              <a:rPr lang="en-US" sz="2800" i="1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/>
              <a:t>Interruption </a:t>
            </a:r>
            <a:r>
              <a:rPr lang="en-US" sz="2800" dirty="0"/>
              <a:t>(attacker prevents delivery)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/>
              <a:t>Modification </a:t>
            </a:r>
            <a:r>
              <a:rPr lang="en-US" sz="2800" dirty="0"/>
              <a:t>(attacker changes the message)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/>
              <a:t>Fabrication</a:t>
            </a:r>
            <a:r>
              <a:rPr lang="en-US" sz="2800" dirty="0"/>
              <a:t> (attacker injects a message)</a:t>
            </a:r>
          </a:p>
          <a:p>
            <a:pPr marL="1009650" lvl="1" indent="-609600">
              <a:buFont typeface="+mj-lt"/>
              <a:buAutoNum type="alphaLcParenR"/>
            </a:pPr>
            <a:r>
              <a:rPr lang="en-AU" sz="2400" i="1" dirty="0"/>
              <a:t>Impersonation</a:t>
            </a:r>
            <a:r>
              <a:rPr lang="en-AU" sz="2400" dirty="0"/>
              <a:t> (attacker pretends to be a legitimate sender or receiver, e.g. this is either a fabrication or an interruption)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err="1">
                <a:solidFill>
                  <a:srgbClr val="FF0000"/>
                </a:solidFill>
              </a:rPr>
              <a:t>Stegocommunication</a:t>
            </a:r>
            <a:r>
              <a:rPr lang="en-AU" sz="2800" dirty="0"/>
              <a:t> (Alice and Bob make surreptitious use of a communication system; Eve wears a “white hat”) 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>
                <a:solidFill>
                  <a:srgbClr val="FF0000"/>
                </a:solidFill>
              </a:rPr>
              <a:t>Repudiation</a:t>
            </a:r>
            <a:r>
              <a:rPr lang="en-AU" sz="2800" dirty="0"/>
              <a:t> (a black-hat Alice falsely asserts she did not send a message to Bob, or a black-hat Bob falsely asserts that he didn’t receive a message from Alice); white-hat Judy is the judge.</a:t>
            </a:r>
            <a:endParaRPr lang="en-AU" sz="2800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B788F-C177-4424-A037-142A1462C9AC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/>
              <a:t>Symmetric and Public-Key Encryption</a:t>
            </a:r>
            <a:endParaRPr lang="en-A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the decryption key </a:t>
            </a:r>
            <a:r>
              <a:rPr lang="en-US" sz="2800" b="1" dirty="0">
                <a:solidFill>
                  <a:srgbClr val="A50021"/>
                </a:solidFill>
                <a:latin typeface="Courier New" pitchFamily="49" charset="0"/>
              </a:rPr>
              <a:t>d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dirty="0"/>
              <a:t>can be computed from the encryption key </a:t>
            </a:r>
            <a:r>
              <a:rPr lang="en-US" sz="2800" b="1" dirty="0">
                <a:solidFill>
                  <a:srgbClr val="A50021"/>
                </a:solidFill>
                <a:latin typeface="Courier New" pitchFamily="49" charset="0"/>
              </a:rPr>
              <a:t>e</a:t>
            </a:r>
            <a:r>
              <a:rPr lang="en-US" dirty="0"/>
              <a:t>, then the algorithm is called </a:t>
            </a:r>
            <a:r>
              <a:rPr lang="en-US" i="1" dirty="0"/>
              <a:t>symmetric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E(p) = (p + e) mod 256</a:t>
            </a:r>
            <a:r>
              <a:rPr lang="en-US" sz="24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/>
              <a:t>is a symmetric (and very weak) encryption of a char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p</a:t>
            </a:r>
            <a:r>
              <a:rPr lang="en-US" dirty="0"/>
              <a:t>, because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D(x) = (x + d) mod 256</a:t>
            </a:r>
            <a:r>
              <a:rPr lang="en-US" sz="20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/>
              <a:t>is a </a:t>
            </a:r>
            <a:r>
              <a:rPr lang="en-US" dirty="0" err="1"/>
              <a:t>decryptor</a:t>
            </a:r>
            <a:r>
              <a:rPr lang="en-US" dirty="0"/>
              <a:t> when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d = 256 - e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If the decryption key cannot be feasibly computed from the encryption key, then the algorithm is called </a:t>
            </a:r>
            <a:r>
              <a:rPr lang="en-US" i="1" dirty="0"/>
              <a:t>asymmetric</a:t>
            </a:r>
            <a:r>
              <a:rPr lang="en-US" dirty="0"/>
              <a:t> or </a:t>
            </a:r>
            <a:r>
              <a:rPr lang="en-US" i="1" dirty="0"/>
              <a:t>public-key</a:t>
            </a:r>
            <a:r>
              <a:rPr lang="en-US" dirty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7BE41-318F-4F97-8FA4-294AC78D78EE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Encryption assures confidentiality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Assume: the attacker can’t discover the key or “crack” the cypher.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Integrity can also be assured by message codes.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Sending a plaintext message, plus its Message Authentication Code (MAC), will ensure message integrity to anyone who knows the (shared) secret key.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CBC-MAC is the last </a:t>
            </a:r>
            <a:r>
              <a:rPr lang="en-US" sz="2000" dirty="0" err="1"/>
              <a:t>ciphertext</a:t>
            </a:r>
            <a:r>
              <a:rPr lang="en-US" sz="2000" dirty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Changing any message bit will change the MAC – this defends against modification.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Unless you know the secret key, you can’t compute a MAC from the plaintext – this defends against fabrication.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Keyed hashes (HMACs) are another popular type of MAC.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To learn more, read Stamp’s </a:t>
            </a:r>
            <a:r>
              <a:rPr lang="en-US" sz="2000" i="1" dirty="0">
                <a:hlinkClick r:id="rId2"/>
              </a:rPr>
              <a:t>Information Security</a:t>
            </a:r>
            <a:r>
              <a:rPr lang="en-US" sz="2000" i="1" dirty="0"/>
              <a:t>, </a:t>
            </a:r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Edition, Wiley, 2011, at pp. 136-7.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7A805-CC37-4AD9-8958-34302E7DFCDC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/>
              <a:t>Public Key Cryptography</a:t>
            </a:r>
            <a:endParaRPr lang="en-AU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/>
              <a:t>Encryption </a:t>
            </a:r>
            <a:r>
              <a:rPr lang="en-US" sz="2400" i="1" dirty="0">
                <a:solidFill>
                  <a:srgbClr val="FF0000"/>
                </a:solidFill>
              </a:rPr>
              <a:t>E</a:t>
            </a:r>
            <a:r>
              <a:rPr lang="en-US" sz="2400" i="1" dirty="0"/>
              <a:t>: Plaintext </a:t>
            </a:r>
            <a:r>
              <a:rPr lang="en-US" sz="2400" i="1" dirty="0">
                <a:cs typeface="Times New Roman" pitchFamily="18" charset="0"/>
              </a:rPr>
              <a:t>×</a:t>
            </a:r>
            <a:r>
              <a:rPr lang="en-US" sz="2400" i="1" dirty="0"/>
              <a:t> </a:t>
            </a:r>
            <a:r>
              <a:rPr lang="en-US" sz="2400" i="1" dirty="0" err="1"/>
              <a:t>EncryptionKey</a:t>
            </a:r>
            <a:r>
              <a:rPr lang="en-US" sz="2400" i="1" dirty="0"/>
              <a:t> </a:t>
            </a:r>
            <a:r>
              <a:rPr lang="en-US" sz="2400" i="1" dirty="0">
                <a:sym typeface="Symbol" pitchFamily="18" charset="2"/>
              </a:rPr>
              <a:t></a:t>
            </a:r>
            <a:r>
              <a:rPr lang="en-US" sz="2400" i="1" dirty="0"/>
              <a:t> </a:t>
            </a:r>
            <a:r>
              <a:rPr lang="en-US" sz="2400" i="1" dirty="0" err="1"/>
              <a:t>Cyphertext</a:t>
            </a:r>
            <a:endParaRPr lang="en-US" sz="2000" i="1" dirty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/>
              <a:t>Decryption </a:t>
            </a:r>
            <a:r>
              <a:rPr lang="en-US" sz="2400" i="1" dirty="0">
                <a:solidFill>
                  <a:srgbClr val="FF0000"/>
                </a:solidFill>
              </a:rPr>
              <a:t>D</a:t>
            </a:r>
            <a:r>
              <a:rPr lang="en-US" sz="2400" i="1" dirty="0"/>
              <a:t>: </a:t>
            </a:r>
            <a:r>
              <a:rPr lang="en-US" sz="2400" i="1" dirty="0" err="1"/>
              <a:t>Cyphertext</a:t>
            </a:r>
            <a:r>
              <a:rPr lang="en-US" sz="2400" i="1" dirty="0"/>
              <a:t> </a:t>
            </a:r>
            <a:r>
              <a:rPr lang="en-US" sz="2400" i="1" dirty="0">
                <a:cs typeface="Times New Roman" pitchFamily="18" charset="0"/>
              </a:rPr>
              <a:t>×</a:t>
            </a:r>
            <a:r>
              <a:rPr lang="en-US" sz="2400" i="1" dirty="0"/>
              <a:t> </a:t>
            </a:r>
            <a:r>
              <a:rPr lang="en-US" sz="2400" i="1" dirty="0" err="1"/>
              <a:t>DecryptionKey</a:t>
            </a:r>
            <a:r>
              <a:rPr lang="en-US" sz="2400" i="1" dirty="0"/>
              <a:t> </a:t>
            </a:r>
            <a:r>
              <a:rPr lang="en-US" sz="2400" i="1" dirty="0">
                <a:sym typeface="Symbol" pitchFamily="18" charset="2"/>
              </a:rPr>
              <a:t></a:t>
            </a:r>
            <a:r>
              <a:rPr lang="en-US" sz="2400" i="1" dirty="0"/>
              <a:t> Plaintext</a:t>
            </a:r>
            <a:endParaRPr lang="en-US" sz="2000" dirty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sender must know the encryption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receiver can decrypt, if they know the decryption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In </a:t>
            </a:r>
            <a:r>
              <a:rPr lang="en-US" sz="2400" i="1" dirty="0"/>
              <a:t>public-key cryptography</a:t>
            </a:r>
            <a:r>
              <a:rPr lang="en-US" sz="2400" dirty="0"/>
              <a:t>, we use key-pairs (</a:t>
            </a:r>
            <a:r>
              <a:rPr lang="en-US" sz="2400" b="1" i="1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, </a:t>
            </a:r>
            <a:r>
              <a:rPr lang="en-US" sz="2400" b="1" i="1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), where our secret key </a:t>
            </a:r>
            <a:r>
              <a:rPr lang="en-US" sz="2400" b="1" i="1" dirty="0">
                <a:solidFill>
                  <a:srgbClr val="FF0000"/>
                </a:solidFill>
              </a:rPr>
              <a:t>s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cannot be computed efficiently (as far as anyone knows) from our public key </a:t>
            </a:r>
            <a:r>
              <a:rPr lang="en-US" sz="2400" b="1" i="1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algorithms (</a:t>
            </a:r>
            <a:r>
              <a:rPr lang="en-US" sz="2400" i="1" dirty="0">
                <a:solidFill>
                  <a:srgbClr val="FF0000"/>
                </a:solidFill>
              </a:rPr>
              <a:t>E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D</a:t>
            </a:r>
            <a:r>
              <a:rPr lang="en-US" sz="2400" dirty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We let everyone know our public key </a:t>
            </a:r>
            <a:r>
              <a:rPr lang="en-US" sz="2400" b="1" i="1" dirty="0">
                <a:solidFill>
                  <a:srgbClr val="FF0000"/>
                </a:solidFill>
              </a:rPr>
              <a:t>p</a:t>
            </a:r>
            <a:r>
              <a:rPr lang="en-US" sz="2400" i="1" dirty="0">
                <a:solidFill>
                  <a:srgbClr val="FF0000"/>
                </a:solidFill>
              </a:rPr>
              <a:t>.</a:t>
            </a:r>
            <a:endParaRPr lang="en-US" sz="2400" dirty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We don’t let anyone else know our corresponding secret key </a:t>
            </a:r>
            <a:r>
              <a:rPr lang="en-US" sz="2400" b="1" i="1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Anybody can send us encrypted messages using </a:t>
            </a:r>
            <a:r>
              <a:rPr lang="en-US" sz="2400" i="1" dirty="0">
                <a:solidFill>
                  <a:srgbClr val="FF0000"/>
                </a:solidFill>
              </a:rPr>
              <a:t>E</a:t>
            </a:r>
            <a:r>
              <a:rPr lang="en-US" sz="2400" dirty="0"/>
              <a:t>(</a:t>
            </a:r>
            <a:r>
              <a:rPr lang="en-US" sz="2400" i="1" dirty="0"/>
              <a:t>*, </a:t>
            </a:r>
            <a:r>
              <a:rPr lang="en-US" sz="2400" b="1" i="1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)</a:t>
            </a:r>
            <a:r>
              <a:rPr lang="en-US" sz="2400" i="1" dirty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Convenient notation: {</a:t>
            </a:r>
            <a:r>
              <a:rPr lang="en-US" sz="2400" i="1" dirty="0"/>
              <a:t>P</a:t>
            </a:r>
            <a:r>
              <a:rPr lang="en-US" sz="2400" dirty="0"/>
              <a:t>}</a:t>
            </a:r>
            <a:r>
              <a:rPr lang="en-US" sz="2400" b="1" baseline="-25000" dirty="0">
                <a:solidFill>
                  <a:srgbClr val="FF0000"/>
                </a:solidFill>
              </a:rPr>
              <a:t>Alice</a:t>
            </a:r>
            <a:r>
              <a:rPr lang="en-US" sz="2400" i="1" dirty="0"/>
              <a:t> </a:t>
            </a:r>
            <a:r>
              <a:rPr lang="en-US" sz="2400" dirty="0"/>
              <a:t>is plaintext </a:t>
            </a:r>
            <a:r>
              <a:rPr lang="en-US" sz="2400" i="1" dirty="0"/>
              <a:t>P</a:t>
            </a:r>
            <a:r>
              <a:rPr lang="en-US" sz="2400" dirty="0"/>
              <a:t> that has been encrypted by a secret key named “Alice”.</a:t>
            </a:r>
            <a:r>
              <a:rPr lang="en-US" sz="2400" i="1" dirty="0"/>
              <a:t>  </a:t>
            </a:r>
            <a:r>
              <a:rPr lang="en-US" sz="2400" dirty="0"/>
              <a:t>[</a:t>
            </a:r>
            <a:r>
              <a:rPr lang="en-US" sz="2400" dirty="0">
                <a:hlinkClick r:id="rId2"/>
              </a:rPr>
              <a:t>Stamp</a:t>
            </a:r>
            <a:r>
              <a:rPr lang="en-US" sz="2400" dirty="0"/>
              <a:t>, pp. 89-91, 323]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523552-EF01-416E-9693-DA6FAFEE0AE1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/>
              <a:t>Authentication in PK Cryptography</a:t>
            </a:r>
            <a:endParaRPr lang="en-A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We can use a secret key </a:t>
            </a:r>
            <a:r>
              <a:rPr lang="en-US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/>
              <a:t> </a:t>
            </a:r>
            <a:r>
              <a:rPr lang="en-US" sz="2800" dirty="0"/>
              <a:t>to encrypt a message which everyone can decrypt using our corresponding public key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.</a:t>
            </a:r>
            <a:endParaRPr lang="en-AU" sz="2800" dirty="0"/>
          </a:p>
          <a:p>
            <a:pPr lvl="1">
              <a:lnSpc>
                <a:spcPct val="90000"/>
              </a:lnSpc>
            </a:pPr>
            <a:r>
              <a:rPr lang="en-US" sz="2400" i="1" dirty="0">
                <a:solidFill>
                  <a:srgbClr val="FF0000"/>
                </a:solidFill>
              </a:rPr>
              <a:t>E</a:t>
            </a:r>
            <a:r>
              <a:rPr lang="en-US" sz="2400" dirty="0"/>
              <a:t>(</a:t>
            </a:r>
            <a:r>
              <a:rPr lang="en-US" sz="2400" i="1" dirty="0"/>
              <a:t>P,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)</a:t>
            </a:r>
            <a:r>
              <a:rPr lang="en-US" sz="2400" i="1" dirty="0"/>
              <a:t> </a:t>
            </a:r>
            <a:r>
              <a:rPr lang="en-US" sz="2400" dirty="0"/>
              <a:t>is a “signed message”.  Simpler notation: [</a:t>
            </a:r>
            <a:r>
              <a:rPr lang="en-US" sz="2400" i="1" dirty="0"/>
              <a:t>P</a:t>
            </a:r>
            <a:r>
              <a:rPr lang="en-US" sz="2400" dirty="0"/>
              <a:t>]</a:t>
            </a:r>
            <a:r>
              <a:rPr lang="en-US" sz="2400" b="1" baseline="-25000" dirty="0">
                <a:solidFill>
                  <a:srgbClr val="FF0000"/>
                </a:solidFill>
              </a:rPr>
              <a:t>Alice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people who know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the secret key named “Alice” 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Anyone who knows the public key for “Alice” 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defends against impersonation and repudiation attacks.</a:t>
            </a:r>
          </a:p>
          <a:p>
            <a:pPr>
              <a:lnSpc>
                <a:spcPct val="90000"/>
              </a:lnSpc>
            </a:pPr>
            <a:r>
              <a:rPr lang="en-US" dirty="0"/>
              <a:t>If you use a key-pair (</a:t>
            </a:r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p</a:t>
            </a:r>
            <a:r>
              <a:rPr lang="en-US" dirty="0"/>
              <a:t>) for encryption, then you can’t use it safely for signing!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you understand why?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7A6D-C978-4901-98C5-C75AA24C7DE7}" type="datetime5">
              <a:rPr lang="en-US" smtClean="0"/>
              <a:t>13-Aug-19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2504</Words>
  <Application>Microsoft Office PowerPoint</Application>
  <PresentationFormat>On-screen Show (4:3)</PresentationFormat>
  <Paragraphs>255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Courier New</vt:lpstr>
      <vt:lpstr>Times New Roman</vt:lpstr>
      <vt:lpstr>Default Design</vt:lpstr>
      <vt:lpstr>Basics of Cryptography and Steganography </vt:lpstr>
      <vt:lpstr>Security Requirements</vt:lpstr>
      <vt:lpstr>Alice and Bob</vt:lpstr>
      <vt:lpstr>PowerPoint Presentation</vt:lpstr>
      <vt:lpstr>An Attack Taxonomy for Communication Systems</vt:lpstr>
      <vt:lpstr>Symmetric and Public-Key Encryption</vt:lpstr>
      <vt:lpstr>Message Integrity</vt:lpstr>
      <vt:lpstr>Public Key Cryptography</vt:lpstr>
      <vt:lpstr>Authentication in PK Cryptography</vt:lpstr>
      <vt:lpstr>Key Management &amp; Distribution</vt:lpstr>
      <vt:lpstr>Some Security Issues with CAs</vt:lpstr>
      <vt:lpstr>Highly-available Secure Comms</vt:lpstr>
      <vt:lpstr>Attacks on Cryptographic Protocols</vt:lpstr>
      <vt:lpstr>Identification and Authentication</vt:lpstr>
      <vt:lpstr>Steganography</vt:lpstr>
      <vt:lpstr>Wardens and Prisoners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Easter Eggs</vt:lpstr>
      <vt:lpstr>Software Obfuscation</vt:lpstr>
      <vt:lpstr>Opaque Predicates</vt:lpstr>
      <vt:lpstr>State of the Art for Dark Security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146</cp:revision>
  <cp:lastPrinted>2000-07-11T17:17:34Z</cp:lastPrinted>
  <dcterms:created xsi:type="dcterms:W3CDTF">2000-07-11T15:43:18Z</dcterms:created>
  <dcterms:modified xsi:type="dcterms:W3CDTF">2019-08-12T22:33:16Z</dcterms:modified>
</cp:coreProperties>
</file>