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7" r:id="rId3"/>
    <p:sldId id="279" r:id="rId4"/>
    <p:sldId id="280" r:id="rId5"/>
    <p:sldId id="301" r:id="rId6"/>
    <p:sldId id="281" r:id="rId7"/>
    <p:sldId id="307" r:id="rId8"/>
    <p:sldId id="306" r:id="rId9"/>
    <p:sldId id="308" r:id="rId10"/>
    <p:sldId id="302" r:id="rId11"/>
    <p:sldId id="303" r:id="rId12"/>
    <p:sldId id="309" r:id="rId13"/>
    <p:sldId id="304" r:id="rId14"/>
    <p:sldId id="284" r:id="rId15"/>
    <p:sldId id="282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5" r:id="rId26"/>
    <p:sldId id="294" r:id="rId27"/>
    <p:sldId id="296" r:id="rId28"/>
    <p:sldId id="297" r:id="rId29"/>
    <p:sldId id="298" r:id="rId30"/>
    <p:sldId id="299" r:id="rId31"/>
    <p:sldId id="300" r:id="rId32"/>
    <p:sldId id="310" r:id="rId33"/>
    <p:sldId id="311" r:id="rId34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Char char="–"/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har char="–"/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har char="–"/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har char="–"/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har char="–"/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16" autoAdjust="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3" d="100"/>
          <a:sy n="33" d="100"/>
        </p:scale>
        <p:origin x="-1536" y="-102"/>
      </p:cViewPr>
      <p:guideLst>
        <p:guide orient="horz" pos="3224"/>
        <p:guide pos="223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54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8" tIns="45824" rIns="91648" bIns="45824" numCol="1" anchor="t" anchorCtr="0" compatLnSpc="1">
            <a:prstTxWarp prst="textNoShape">
              <a:avLst/>
            </a:prstTxWarp>
          </a:bodyPr>
          <a:lstStyle>
            <a:lvl1pPr defTabSz="917575">
              <a:spcBef>
                <a:spcPct val="0"/>
              </a:spcBef>
              <a:buFontTx/>
              <a:buNone/>
              <a:defRPr sz="13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4625" y="0"/>
            <a:ext cx="31416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8" tIns="45824" rIns="91648" bIns="45824" numCol="1" anchor="t" anchorCtr="0" compatLnSpc="1">
            <a:prstTxWarp prst="textNoShape">
              <a:avLst/>
            </a:prstTxWarp>
          </a:bodyPr>
          <a:lstStyle>
            <a:lvl1pPr algn="r" defTabSz="917575">
              <a:spcBef>
                <a:spcPct val="0"/>
              </a:spcBef>
              <a:buFontTx/>
              <a:buNone/>
              <a:defRPr sz="13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56775"/>
            <a:ext cx="306546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8" tIns="45824" rIns="91648" bIns="45824" numCol="1" anchor="b" anchorCtr="0" compatLnSpc="1">
            <a:prstTxWarp prst="textNoShape">
              <a:avLst/>
            </a:prstTxWarp>
          </a:bodyPr>
          <a:lstStyle>
            <a:lvl1pPr defTabSz="917575">
              <a:spcBef>
                <a:spcPct val="0"/>
              </a:spcBef>
              <a:buFontTx/>
              <a:buNone/>
              <a:defRPr sz="13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4625" y="9756775"/>
            <a:ext cx="314166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8" tIns="45824" rIns="91648" bIns="45824" numCol="1" anchor="b" anchorCtr="0" compatLnSpc="1">
            <a:prstTxWarp prst="textNoShape">
              <a:avLst/>
            </a:prstTxWarp>
          </a:bodyPr>
          <a:lstStyle>
            <a:lvl1pPr algn="r" defTabSz="917575">
              <a:spcBef>
                <a:spcPct val="0"/>
              </a:spcBef>
              <a:buFontTx/>
              <a:buNone/>
              <a:defRPr sz="1300"/>
            </a:lvl1pPr>
          </a:lstStyle>
          <a:p>
            <a:pPr>
              <a:defRPr/>
            </a:pPr>
            <a:fld id="{1739744D-D4CB-4B43-9976-9EAAA7CF49A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16134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6" tIns="49513" rIns="99026" bIns="49513" numCol="1" anchor="t" anchorCtr="0" compatLnSpc="1">
            <a:prstTxWarp prst="textNoShape">
              <a:avLst/>
            </a:prstTxWarp>
          </a:bodyPr>
          <a:lstStyle>
            <a:lvl1pPr defTabSz="989013"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6" tIns="49513" rIns="99026" bIns="49513" numCol="1" anchor="t" anchorCtr="0" compatLnSpc="1">
            <a:prstTxWarp prst="textNoShape">
              <a:avLst/>
            </a:prstTxWarp>
          </a:bodyPr>
          <a:lstStyle>
            <a:lvl1pPr algn="r" defTabSz="989013"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8350"/>
            <a:ext cx="5113338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382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6" tIns="49513" rIns="99026" bIns="495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6" tIns="49513" rIns="99026" bIns="49513" numCol="1" anchor="b" anchorCtr="0" compatLnSpc="1">
            <a:prstTxWarp prst="textNoShape">
              <a:avLst/>
            </a:prstTxWarp>
          </a:bodyPr>
          <a:lstStyle>
            <a:lvl1pPr defTabSz="989013"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6" tIns="49513" rIns="99026" bIns="49513" numCol="1" anchor="b" anchorCtr="0" compatLnSpc="1">
            <a:prstTxWarp prst="textNoShape">
              <a:avLst/>
            </a:prstTxWarp>
          </a:bodyPr>
          <a:lstStyle>
            <a:lvl1pPr algn="r" defTabSz="989013"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fld id="{508CB535-67DD-420C-99FD-18010751CF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46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89013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89013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89013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89013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89013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89013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89013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89013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56A9D7F-BC1D-4571-BDE4-83D476B251F7}" type="slidenum">
              <a:rPr lang="en-US" sz="1400" smtClean="0"/>
              <a:pPr/>
              <a:t>1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946255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5309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0256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4291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360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6335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9953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6967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4634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6214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115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832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6617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1498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73951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75240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21930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83439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23400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93290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40546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7186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83231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5258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756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9442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8327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0334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4094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102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CB535-67DD-420C-99FD-18010751CF0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229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9213A8-F98B-4ACB-AC3C-EAF4BDD89B13}" type="datetime5">
              <a:rPr lang="en-US" smtClean="0"/>
              <a:t>2-Aug-19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72225" y="6248400"/>
            <a:ext cx="2085975" cy="45720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/>
              <a:t>725 s2c  3.</a:t>
            </a:r>
            <a:fld id="{0E2793B6-CFAB-41E8-9D26-A680DC9BEA8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926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9F8133-5B6F-470B-AA7B-DDA06F169978}" type="datetime5">
              <a:rPr lang="en-US" smtClean="0"/>
              <a:t>2-Aug-19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 err="1" smtClean="0"/>
            </a:lvl1pPr>
          </a:lstStyle>
          <a:p>
            <a:pPr>
              <a:defRPr/>
            </a:pPr>
            <a:r>
              <a:rPr lang="en-US"/>
              <a:t>CompSci 725 s2c 12.</a:t>
            </a:r>
            <a:fld id="{BFA3D1D4-8D08-4B31-A53A-60C43AE0BF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149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1311528-2E63-404A-9B6D-F11A7F9F0C18}" type="datetime5">
              <a:rPr lang="en-US" smtClean="0"/>
              <a:t>2-Aug-19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 err="1" smtClean="0"/>
            </a:lvl1pPr>
          </a:lstStyle>
          <a:p>
            <a:pPr>
              <a:defRPr/>
            </a:pPr>
            <a:r>
              <a:rPr lang="en-US"/>
              <a:t>CompSci 725 s2c 12.</a:t>
            </a:r>
            <a:fld id="{712E8329-56E0-4499-8FEE-6C3C363899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368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EECE19E-B4BB-448C-9222-8D96036BFED8}" type="datetime5">
              <a:rPr lang="en-US" smtClean="0"/>
              <a:t>2-Aug-19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 err="1" smtClean="0"/>
            </a:lvl1pPr>
          </a:lstStyle>
          <a:p>
            <a:pPr>
              <a:defRPr/>
            </a:pPr>
            <a:r>
              <a:rPr lang="en-US" dirty="0" err="1"/>
              <a:t>CompSci</a:t>
            </a:r>
            <a:r>
              <a:rPr lang="en-US" dirty="0"/>
              <a:t> 725 s2c 3.</a:t>
            </a:r>
            <a:fld id="{20366189-7762-4AC5-86E3-FCDA4FD4BF3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331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CCEE294-2159-4AC7-9FDD-C12F96CABB96}" type="datetime5">
              <a:rPr lang="en-US" smtClean="0"/>
              <a:t>2-Aug-19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 err="1" smtClean="0"/>
            </a:lvl1pPr>
          </a:lstStyle>
          <a:p>
            <a:pPr>
              <a:defRPr/>
            </a:pPr>
            <a:r>
              <a:rPr lang="en-US"/>
              <a:t>CompSci 725 s2c 12.</a:t>
            </a:r>
            <a:fld id="{88168D3D-799A-4982-A7A0-E4407F049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266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51EEAC8-C693-4760-8ECA-D1C5B2706402}" type="datetime5">
              <a:rPr lang="en-US" smtClean="0"/>
              <a:t>2-Aug-19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 err="1" smtClean="0"/>
            </a:lvl1pPr>
          </a:lstStyle>
          <a:p>
            <a:pPr>
              <a:defRPr/>
            </a:pPr>
            <a:r>
              <a:rPr lang="en-US"/>
              <a:t>CompSci 725 s2c 12.</a:t>
            </a:r>
            <a:fld id="{36FBECC2-A353-4B4E-9C4E-22CCE5C171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097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5358385-98E3-4BBC-B55E-1D0C22813E4D}" type="datetime5">
              <a:rPr lang="en-US" smtClean="0"/>
              <a:t>2-Aug-19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s2c 08.</a:t>
            </a:r>
            <a:fld id="{CA204944-DB20-44E1-8653-89151888A4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26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C303B67-746D-4862-875A-BE6B5EDCD0E5}" type="datetime5">
              <a:rPr lang="en-US" smtClean="0"/>
              <a:t>2-Aug-19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s2c 08.</a:t>
            </a:r>
            <a:fld id="{88F483E3-63A2-439D-BF4D-16CB4C4A1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328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FD77F56-B2CF-4073-B072-6E80225A9921}" type="datetime5">
              <a:rPr lang="en-US" smtClean="0"/>
              <a:t>2-Aug-19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s2c 08.</a:t>
            </a:r>
            <a:fld id="{A63D6F9A-B2B2-4E95-87B6-8EF36B5E62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748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6901706-06EB-4728-82E5-1769635AFC30}" type="datetime5">
              <a:rPr lang="en-US" smtClean="0"/>
              <a:t>2-Aug-19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 err="1" smtClean="0"/>
            </a:lvl1pPr>
          </a:lstStyle>
          <a:p>
            <a:pPr>
              <a:defRPr/>
            </a:pPr>
            <a:r>
              <a:rPr lang="en-US"/>
              <a:t>CompSci 725 s2c 12.</a:t>
            </a:r>
            <a:fld id="{A411F6D9-2152-4148-92F8-B59B24ACC1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300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D1368D5-31E1-46AE-91F7-FB1FBADABA57}" type="datetime5">
              <a:rPr lang="en-US" smtClean="0"/>
              <a:t>2-Aug-19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 err="1" smtClean="0"/>
            </a:lvl1pPr>
          </a:lstStyle>
          <a:p>
            <a:pPr>
              <a:defRPr/>
            </a:pPr>
            <a:r>
              <a:rPr lang="en-US"/>
              <a:t>CompSci 725 s2c 12.</a:t>
            </a:r>
            <a:fld id="{678517C0-E09E-43AC-8F3F-73CF44E0B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39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272" tIns="43636" rIns="87272" bIns="4363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272" tIns="43636" rIns="87272" bIns="436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72" tIns="43636" rIns="87272" bIns="43636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900" smtClean="0">
                <a:latin typeface="Arial" charset="0"/>
              </a:defRPr>
            </a:lvl1pPr>
          </a:lstStyle>
          <a:p>
            <a:pPr>
              <a:defRPr/>
            </a:pPr>
            <a:fld id="{87C7AFEA-BFA4-4ADF-8B5C-B66ADFC5857D}" type="datetime5">
              <a:rPr lang="en-US" smtClean="0"/>
              <a:t>2-Aug-19</a:t>
            </a:fld>
            <a:endParaRPr lang="en-US" sz="130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72" tIns="43636" rIns="87272" bIns="43636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90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COMPSCI 725 S2C 2013</a:t>
            </a:r>
            <a:endParaRPr lang="en-US" sz="130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72" tIns="43636" rIns="87272" bIns="43636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900" dirty="0" err="1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 dirty="0" err="1"/>
              <a:t>CompSci</a:t>
            </a:r>
            <a:r>
              <a:rPr lang="en-US" dirty="0"/>
              <a:t> 725 s2c 3.</a:t>
            </a:r>
            <a:fld id="{4F85FD77-580F-45CA-9FC1-921B4CADCEC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ftr="0"/>
  <p:txStyles>
    <p:titleStyle>
      <a:lvl1pPr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27025" indent="-327025" algn="l" defTabSz="873125" rtl="0" eaLnBrk="0" fontAlgn="base" hangingPunct="0">
        <a:spcBef>
          <a:spcPct val="20000"/>
        </a:spcBef>
        <a:spcAft>
          <a:spcPct val="0"/>
        </a:spcAft>
        <a:buChar char="•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08025" indent="-271463" algn="l" defTabSz="873125" rtl="0" eaLnBrk="0" fontAlgn="base" hangingPunct="0">
        <a:spcBef>
          <a:spcPct val="20000"/>
        </a:spcBef>
        <a:spcAft>
          <a:spcPct val="0"/>
        </a:spcAft>
        <a:buChar char="–"/>
        <a:defRPr sz="2700">
          <a:solidFill>
            <a:schemeClr val="tx1"/>
          </a:solidFill>
          <a:latin typeface="+mn-lt"/>
        </a:defRPr>
      </a:lvl2pPr>
      <a:lvl3pPr marL="1090613" indent="-217488" algn="l" defTabSz="873125" rtl="0" eaLnBrk="0" fontAlgn="base" hangingPunct="0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</a:defRPr>
      </a:lvl3pPr>
      <a:lvl4pPr marL="1527175" indent="-217488" algn="l" defTabSz="873125" rtl="0" eaLnBrk="0" fontAlgn="base" hangingPunct="0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4pPr>
      <a:lvl5pPr marL="1963738" indent="-219075" algn="l" defTabSz="873125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5pPr>
      <a:lvl6pPr marL="2420938" indent="-219075" algn="l" defTabSz="873125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6pPr>
      <a:lvl7pPr marL="2878138" indent="-219075" algn="l" defTabSz="873125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7pPr>
      <a:lvl8pPr marL="3335338" indent="-219075" algn="l" defTabSz="873125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8pPr>
      <a:lvl9pPr marL="3792538" indent="-219075" algn="l" defTabSz="873125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x.doi.org/10.1109/32.481513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x.doi.org/10.1145/214451.214452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doi.org.ezproxy.auckland.ac.nz/10.1007/s11948-013-9473-0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ArticleList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uckland.ac.nz/en/about/the-university/how-university-works/policy-and-administration/computing/use.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x.doi.org.ezproxy.auckland.ac.nz/10.1109/MC.2004.17" TargetMode="External"/><Relationship Id="rId7" Type="http://schemas.openxmlformats.org/officeDocument/2006/relationships/hyperlink" Target="https://www.library.auckland.ac.nz/services/research-support/subject-librarians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ibrary.auckland.ac.nz/study-skills" TargetMode="External"/><Relationship Id="rId5" Type="http://schemas.openxmlformats.org/officeDocument/2006/relationships/hyperlink" Target="http://dx.doi.org.ezproxy.auckland.ac.nz/" TargetMode="External"/><Relationship Id="rId4" Type="http://schemas.openxmlformats.org/officeDocument/2006/relationships/hyperlink" Target="http://www.library.auckland.ac.nz/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doi.org/10.1145/359340.359342" TargetMode="External"/><Relationship Id="rId3" Type="http://schemas.openxmlformats.org/officeDocument/2006/relationships/hyperlink" Target="dx.doi.org/10.1145/775265.775268" TargetMode="External"/><Relationship Id="rId7" Type="http://schemas.openxmlformats.org/officeDocument/2006/relationships/hyperlink" Target="http://www.dtic.mil/docs/citations/AD0770768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hyperlink" Target="A%20Decentralized%20Model%20for%20Information%20Flow%20Control" TargetMode="External"/><Relationship Id="rId5" Type="http://schemas.openxmlformats.org/officeDocument/2006/relationships/hyperlink" Target="https://doi.org/10.1145/360051.360056" TargetMode="External"/><Relationship Id="rId4" Type="http://schemas.openxmlformats.org/officeDocument/2006/relationships/hyperlink" Target="https://doi.org/10.1145/957195.808059" TargetMode="External"/><Relationship Id="rId9" Type="http://schemas.openxmlformats.org/officeDocument/2006/relationships/hyperlink" Target="https://doi.org/10.1109/RISP.1994.296587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.ias.edu/~boaz/Papers/obf_informal.html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auckland.ac.nz/courses/compsci725s2c/archive/termpaper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cholar.google.co.nz/scholar?hl=en&amp;q=A+Taxonomy+of+Methods+for+Software+Piracy+Prevention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anvas.auckland.ac.nz/courses/38263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33375"/>
            <a:ext cx="8134350" cy="5616575"/>
          </a:xfrm>
        </p:spPr>
        <p:txBody>
          <a:bodyPr/>
          <a:lstStyle/>
          <a:p>
            <a:r>
              <a:rPr lang="en-US" dirty="0"/>
              <a:t>System Security</a:t>
            </a:r>
            <a:br>
              <a:rPr lang="en-US" dirty="0"/>
            </a:br>
            <a:r>
              <a:rPr lang="en-US" dirty="0" err="1"/>
              <a:t>CompSci</a:t>
            </a:r>
            <a:r>
              <a:rPr lang="en-US" dirty="0"/>
              <a:t> 725 S2 19</a:t>
            </a:r>
            <a:br>
              <a:rPr lang="en-US" dirty="0"/>
            </a:br>
            <a:br>
              <a:rPr lang="en-US" dirty="0"/>
            </a:br>
            <a:r>
              <a:rPr lang="en-US" sz="3400" dirty="0"/>
              <a:t>First Set of Lecture Slides</a:t>
            </a:r>
            <a:br>
              <a:rPr lang="en-US" sz="3400" dirty="0"/>
            </a:br>
            <a:br>
              <a:rPr lang="en-US" sz="3400" dirty="0"/>
            </a:br>
            <a:r>
              <a:rPr lang="en-US" sz="2400" dirty="0"/>
              <a:t>Version 1.1 of 2 Aug 2019: corrected date on slide 5</a:t>
            </a:r>
            <a:br>
              <a:rPr lang="en-US" sz="3400" dirty="0"/>
            </a:br>
            <a:br>
              <a:rPr lang="en-US" sz="2300" dirty="0"/>
            </a:br>
            <a:br>
              <a:rPr lang="en-US" sz="3400" dirty="0"/>
            </a:br>
            <a:r>
              <a:rPr lang="en-US" sz="2300" dirty="0"/>
              <a:t>Clark Thomborson</a:t>
            </a:r>
            <a:br>
              <a:rPr lang="en-US" sz="1800" dirty="0"/>
            </a:br>
            <a:endParaRPr lang="en-US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Example of an Aspect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776864" cy="4464496"/>
          </a:xfrm>
        </p:spPr>
        <p:txBody>
          <a:bodyPr>
            <a:normAutofit lnSpcReduction="10000"/>
          </a:bodyPr>
          <a:lstStyle/>
          <a:p>
            <a:r>
              <a:rPr lang="en-NZ" dirty="0"/>
              <a:t>In </a:t>
            </a:r>
            <a:r>
              <a:rPr lang="en-NZ" dirty="0">
                <a:hlinkClick r:id="rId3"/>
              </a:rPr>
              <a:t>Abadi96</a:t>
            </a:r>
            <a:r>
              <a:rPr lang="en-NZ" dirty="0"/>
              <a:t>, the authors assert (in Principle 3) that the omission of two names in Message 3 of the protocol of Example 3.1 has “dramatic consequences”</a:t>
            </a:r>
          </a:p>
          <a:p>
            <a:pPr lvl="1"/>
            <a:r>
              <a:rPr lang="en-NZ" dirty="0"/>
              <a:t>The authors didn’t explain.   </a:t>
            </a:r>
          </a:p>
          <a:p>
            <a:pPr lvl="1"/>
            <a:r>
              <a:rPr lang="en-NZ" dirty="0"/>
              <a:t>We can’t have a drama without some actors, a conflicted situation, and a story.</a:t>
            </a:r>
          </a:p>
          <a:p>
            <a:pPr lvl="1"/>
            <a:r>
              <a:rPr lang="en-NZ" dirty="0"/>
              <a:t>I’ll describe a plausible “dramatic setting” (i.e. a security model), in which the use of this faulty protocol could have tragic consequences.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ECE19E-B4BB-448C-9222-8D96036BFED8}" type="datetime5">
              <a:rPr lang="en-US" smtClean="0"/>
              <a:t>2-Aug-19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332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An Aspect of Another Article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776864" cy="4752528"/>
          </a:xfrm>
        </p:spPr>
        <p:txBody>
          <a:bodyPr>
            <a:normAutofit fontScale="85000" lnSpcReduction="10000"/>
          </a:bodyPr>
          <a:lstStyle/>
          <a:p>
            <a:r>
              <a:rPr lang="en-NZ" dirty="0"/>
              <a:t>In </a:t>
            </a:r>
            <a:r>
              <a:rPr lang="en-NZ" dirty="0">
                <a:hlinkClick r:id="rId3"/>
              </a:rPr>
              <a:t>Birrell85</a:t>
            </a:r>
            <a:r>
              <a:rPr lang="en-NZ" dirty="0"/>
              <a:t>, the author asserts that the use of CBC mode of DES encryption in their proposed RPC protocol “reduces the probability of most undetected modifications to 2</a:t>
            </a:r>
            <a:r>
              <a:rPr lang="en-NZ" baseline="30000" dirty="0"/>
              <a:t>-64</a:t>
            </a:r>
            <a:r>
              <a:rPr lang="en-NZ" dirty="0"/>
              <a:t>.” </a:t>
            </a:r>
          </a:p>
          <a:p>
            <a:pPr lvl="1"/>
            <a:r>
              <a:rPr lang="en-NZ" dirty="0"/>
              <a:t>The author reminds the reader that an attacker can guess a DES encryption key with probability 2</a:t>
            </a:r>
            <a:r>
              <a:rPr lang="en-NZ" baseline="30000" dirty="0"/>
              <a:t>-56</a:t>
            </a:r>
            <a:r>
              <a:rPr lang="en-NZ" dirty="0"/>
              <a:t>.</a:t>
            </a:r>
          </a:p>
          <a:p>
            <a:pPr lvl="1"/>
            <a:r>
              <a:rPr lang="en-NZ" dirty="0"/>
              <a:t>The author doesn’t point out that a nearly-clueless attacker can make undetectable modifications with probability 2</a:t>
            </a:r>
            <a:r>
              <a:rPr lang="en-NZ" baseline="30000" dirty="0"/>
              <a:t>-56</a:t>
            </a:r>
            <a:r>
              <a:rPr lang="en-NZ" dirty="0"/>
              <a:t>, by guessing blindly at DES keys.</a:t>
            </a:r>
          </a:p>
          <a:p>
            <a:pPr lvl="1"/>
            <a:r>
              <a:rPr lang="en-NZ" dirty="0"/>
              <a:t>My question: would this protocol be equally secure (and have better performance) if an error-correcting code were used, rather than an encryption?  I’ll answer this question by working from the security model of the article.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ECE19E-B4BB-448C-9222-8D96036BFED8}" type="datetime5">
              <a:rPr lang="en-US" smtClean="0"/>
              <a:t>2-Aug-19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152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64309-5EBE-44F8-87B1-2E29411CF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998" y="161499"/>
            <a:ext cx="7772400" cy="1143000"/>
          </a:xfrm>
        </p:spPr>
        <p:txBody>
          <a:bodyPr/>
          <a:lstStyle/>
          <a:p>
            <a:r>
              <a:rPr lang="en-NZ" dirty="0"/>
              <a:t>Another Sample Aspect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1B5F1C-E9AD-4EB9-87FF-D2CAB82338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04499"/>
            <a:ext cx="7918648" cy="4943901"/>
          </a:xfrm>
        </p:spPr>
        <p:txBody>
          <a:bodyPr>
            <a:normAutofit fontScale="85000" lnSpcReduction="20000"/>
          </a:bodyPr>
          <a:lstStyle/>
          <a:p>
            <a:r>
              <a:rPr lang="en-NZ" dirty="0"/>
              <a:t>My presentation focusses on the word “dilemma” in </a:t>
            </a:r>
            <a:r>
              <a:rPr lang="en-NZ" dirty="0">
                <a:hlinkClick r:id="rId2"/>
              </a:rPr>
              <a:t>my article</a:t>
            </a:r>
            <a:r>
              <a:rPr lang="en-NZ" dirty="0"/>
              <a:t>:</a:t>
            </a:r>
          </a:p>
          <a:p>
            <a:pPr lvl="1"/>
            <a:r>
              <a:rPr lang="en-NZ" sz="2800" i="1" dirty="0"/>
              <a:t>“In researching online social networks a number of ethical challenges and dilemmas are introduced with respect to the involved entities.”</a:t>
            </a:r>
          </a:p>
          <a:p>
            <a:r>
              <a:rPr lang="en-NZ" dirty="0"/>
              <a:t>A dilemma is a contradiction which cannot be resolved by logic.</a:t>
            </a:r>
          </a:p>
          <a:p>
            <a:r>
              <a:rPr lang="en-NZ" dirty="0"/>
              <a:t>My observation: This article’s ethical framework is Eurocentric. </a:t>
            </a:r>
          </a:p>
          <a:p>
            <a:r>
              <a:rPr lang="en-NZ" dirty="0"/>
              <a:t>My question: Do OSNs pose similar dilemmas in other ethical frameworks discussed in this course?</a:t>
            </a:r>
          </a:p>
          <a:p>
            <a:r>
              <a:rPr lang="en-NZ" dirty="0"/>
              <a:t>My motivation: Will non-European societies also have difficulty, when deciding how to regulate OSNs?  Will their regulations be compatible?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18D62-1953-40AF-A0F8-3393A5F60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ECE19E-B4BB-448C-9222-8D96036BFED8}" type="datetime5">
              <a:rPr lang="en-US" smtClean="0"/>
              <a:t>2-Aug-19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8A3BEC-8784-445C-A8DF-558F5AF4E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6478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A Temptation You May Feel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540" y="1988840"/>
            <a:ext cx="8280920" cy="4114800"/>
          </a:xfrm>
        </p:spPr>
        <p:txBody>
          <a:bodyPr>
            <a:normAutofit fontScale="77500" lnSpcReduction="20000"/>
          </a:bodyPr>
          <a:lstStyle/>
          <a:p>
            <a:r>
              <a:rPr lang="en-NZ" dirty="0"/>
              <a:t>You </a:t>
            </a:r>
            <a:r>
              <a:rPr lang="en-NZ" i="1" dirty="0"/>
              <a:t>might</a:t>
            </a:r>
            <a:r>
              <a:rPr lang="en-NZ" dirty="0"/>
              <a:t> be tempted to start reading other articles, to learn more about your aspect.</a:t>
            </a:r>
          </a:p>
          <a:p>
            <a:pPr lvl="1"/>
            <a:r>
              <a:rPr lang="en-NZ" dirty="0"/>
              <a:t>Your oral report should be based on your article, on what you have learned in this course, and on your undergraduate study in computer science.</a:t>
            </a:r>
          </a:p>
          <a:p>
            <a:pPr lvl="1"/>
            <a:r>
              <a:rPr lang="en-NZ" dirty="0"/>
              <a:t>Do </a:t>
            </a:r>
            <a:r>
              <a:rPr lang="en-NZ" i="1" dirty="0"/>
              <a:t>not </a:t>
            </a:r>
            <a:r>
              <a:rPr lang="en-NZ" dirty="0"/>
              <a:t>read other articles when developing your oral report.</a:t>
            </a:r>
          </a:p>
          <a:p>
            <a:r>
              <a:rPr lang="en-NZ" dirty="0"/>
              <a:t>You’ll read other articles when developing your written report.</a:t>
            </a:r>
          </a:p>
          <a:p>
            <a:pPr lvl="1"/>
            <a:r>
              <a:rPr lang="en-NZ" dirty="0"/>
              <a:t>Your written report </a:t>
            </a:r>
            <a:r>
              <a:rPr lang="en-NZ" i="1" dirty="0"/>
              <a:t>may</a:t>
            </a:r>
            <a:r>
              <a:rPr lang="en-NZ" dirty="0"/>
              <a:t> build on your oral report; or </a:t>
            </a:r>
          </a:p>
          <a:p>
            <a:pPr lvl="1"/>
            <a:r>
              <a:rPr lang="en-NZ" dirty="0"/>
              <a:t>You may write on any other topic that’s directly related to one of the articles in this course.</a:t>
            </a:r>
          </a:p>
          <a:p>
            <a:r>
              <a:rPr lang="en-NZ" dirty="0"/>
              <a:t>This week, you should start work on your oral report. </a:t>
            </a:r>
          </a:p>
          <a:p>
            <a:pPr lvl="1"/>
            <a:r>
              <a:rPr lang="en-NZ" dirty="0"/>
              <a:t>What articles from this year’s </a:t>
            </a:r>
            <a:r>
              <a:rPr lang="en-NZ" dirty="0">
                <a:hlinkClick r:id="rId3" action="ppaction://hlinkfile"/>
              </a:rPr>
              <a:t>reading lis</a:t>
            </a:r>
            <a:r>
              <a:rPr lang="en-NZ" dirty="0"/>
              <a:t>t would you most like to present?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ECE19E-B4BB-448C-9222-8D96036BFED8}" type="datetime5">
              <a:rPr lang="en-US" smtClean="0"/>
              <a:t>2-Aug-19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431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75B29BB-32AE-435E-8FB3-9C75F24FA4FF}" type="datetime5">
              <a:rPr lang="en-US" sz="900" smtClean="0">
                <a:latin typeface="Arial" charset="0"/>
              </a:rPr>
              <a:t>2-Aug-19</a:t>
            </a:fld>
            <a:endParaRPr lang="en-US" sz="130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NZ"/>
              <a:t>Warning</a:t>
            </a:r>
            <a:endParaRPr lang="en-AU"/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908050"/>
            <a:ext cx="8287072" cy="5340350"/>
          </a:xfrm>
        </p:spPr>
        <p:txBody>
          <a:bodyPr/>
          <a:lstStyle/>
          <a:p>
            <a:r>
              <a:rPr lang="en-AU" sz="2700" dirty="0"/>
              <a:t>We will discuss vulnerabilities in widely-deployed computer systems.</a:t>
            </a:r>
          </a:p>
          <a:p>
            <a:r>
              <a:rPr lang="en-AU" sz="2700" dirty="0"/>
              <a:t>This is </a:t>
            </a:r>
            <a:r>
              <a:rPr lang="en-AU" sz="2700" i="1" dirty="0"/>
              <a:t>not</a:t>
            </a:r>
            <a:r>
              <a:rPr lang="en-AU" sz="2700" dirty="0"/>
              <a:t> an invitation for you to exploit these vulnerabilities!</a:t>
            </a:r>
          </a:p>
          <a:p>
            <a:r>
              <a:rPr lang="en-AU" sz="2700" dirty="0"/>
              <a:t>Instead you are expected to behave </a:t>
            </a:r>
            <a:r>
              <a:rPr lang="en-AU" sz="2700" i="1" dirty="0"/>
              <a:t>responsibly</a:t>
            </a:r>
            <a:r>
              <a:rPr lang="en-AU" sz="2700" dirty="0"/>
              <a:t>, e.g.</a:t>
            </a:r>
          </a:p>
          <a:p>
            <a:pPr lvl="1"/>
            <a:r>
              <a:rPr lang="en-AU" sz="2300" dirty="0"/>
              <a:t>Don’t break into computer systems that are not your own.</a:t>
            </a:r>
          </a:p>
          <a:p>
            <a:pPr lvl="1"/>
            <a:r>
              <a:rPr lang="en-AU" sz="2300" dirty="0"/>
              <a:t>Don’t attempt to subvert any security system in any other way, for example by taking over someone else's “digital identity”.</a:t>
            </a:r>
          </a:p>
          <a:p>
            <a:pPr lvl="1"/>
            <a:r>
              <a:rPr lang="en-AU" sz="2300" dirty="0"/>
              <a:t>Read &amp; obey our University’s </a:t>
            </a:r>
            <a:r>
              <a:rPr lang="en-NZ" sz="2300" dirty="0">
                <a:hlinkClick r:id="rId3"/>
              </a:rPr>
              <a:t>IT Use Guidelines and Policies</a:t>
            </a:r>
            <a:r>
              <a:rPr lang="en-AU" sz="2300" dirty="0"/>
              <a:t>.  (These are “soft” security controls: we will discuss some of these later in this course.)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6BE3B4A-58E1-41D6-A333-975D3D6566C0}" type="datetime5">
              <a:rPr lang="en-US" sz="900" smtClean="0">
                <a:latin typeface="Arial" charset="0"/>
              </a:rPr>
              <a:t>2-Aug-19</a:t>
            </a:fld>
            <a:endParaRPr lang="en-US" sz="130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/>
              <a:t>Reading: </a:t>
            </a:r>
            <a:r>
              <a:rPr lang="en-NZ" i="1" dirty="0"/>
              <a:t>before</a:t>
            </a:r>
            <a:r>
              <a:rPr lang="en-NZ" dirty="0"/>
              <a:t> our Next Lecture</a:t>
            </a:r>
            <a:endParaRPr lang="en-AU" dirty="0"/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981200"/>
            <a:ext cx="8569325" cy="41148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B. Lampson, “Computer Security in the Real World”, </a:t>
            </a:r>
            <a:r>
              <a:rPr lang="en-US" i="1" dirty="0"/>
              <a:t>IEEE Computer 37:6,</a:t>
            </a:r>
            <a:r>
              <a:rPr lang="en-US" dirty="0"/>
              <a:t> 37-46, June 2004.  DOI: </a:t>
            </a:r>
            <a:r>
              <a:rPr lang="en-US" dirty="0">
                <a:hlinkClick r:id="rId3"/>
              </a:rPr>
              <a:t>10.1109/MC.2004.17</a:t>
            </a:r>
            <a:r>
              <a:rPr lang="en-US" dirty="0"/>
              <a:t>   </a:t>
            </a:r>
          </a:p>
          <a:p>
            <a:pPr lvl="1"/>
            <a:r>
              <a:rPr lang="en-US" dirty="0"/>
              <a:t>Available to U of Auckland students on </a:t>
            </a:r>
            <a:r>
              <a:rPr lang="en-US" dirty="0">
                <a:hlinkClick r:id="rId4"/>
              </a:rPr>
              <a:t>http://www.library.auckland.ac.nz/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 suggest you add </a:t>
            </a:r>
            <a:r>
              <a:rPr lang="en-US" dirty="0">
                <a:hlinkClick r:id="rId5"/>
              </a:rPr>
              <a:t>http://dx.doi.org.ezproxy.auckland.ac.nz/</a:t>
            </a:r>
            <a:r>
              <a:rPr lang="en-US" dirty="0"/>
              <a:t> to your bookmarks.</a:t>
            </a:r>
          </a:p>
          <a:p>
            <a:r>
              <a:rPr lang="en-US" dirty="0"/>
              <a:t>If you don’t know how to use our University’s library, see </a:t>
            </a:r>
            <a:r>
              <a:rPr lang="en-US" dirty="0">
                <a:hlinkClick r:id="rId6"/>
              </a:rPr>
              <a:t>its study-skills </a:t>
            </a:r>
            <a:r>
              <a:rPr lang="en-US" dirty="0" err="1">
                <a:hlinkClick r:id="rId6"/>
              </a:rPr>
              <a:t>webarea</a:t>
            </a:r>
            <a:r>
              <a:rPr lang="en-US" dirty="0"/>
              <a:t>.  </a:t>
            </a:r>
          </a:p>
          <a:p>
            <a:pPr lvl="1"/>
            <a:r>
              <a:rPr lang="en-US" dirty="0"/>
              <a:t>You are welcome to contact the </a:t>
            </a:r>
            <a:r>
              <a:rPr lang="en-US" dirty="0">
                <a:hlinkClick r:id="rId7"/>
              </a:rPr>
              <a:t>Subject Librarian for Computer Science</a:t>
            </a:r>
            <a:r>
              <a:rPr lang="en-US" dirty="0"/>
              <a:t>, if you need help with obtaining an archival version of an article you want to cite in your written report.   (We’ll talk more about this later…)</a:t>
            </a:r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C2A33D8-77CB-49D2-B86C-87C3DAA7CE76}" type="datetime5">
              <a:rPr lang="en-US" sz="900" smtClean="0">
                <a:latin typeface="Arial" charset="0"/>
              </a:rPr>
              <a:t>2-Aug-19</a:t>
            </a:fld>
            <a:endParaRPr lang="en-US" sz="130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850900"/>
          </a:xfrm>
        </p:spPr>
        <p:txBody>
          <a:bodyPr/>
          <a:lstStyle/>
          <a:p>
            <a:r>
              <a:rPr lang="en-US" sz="3800"/>
              <a:t>Lampson, “Computer Security…”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2562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700"/>
              <a:t>“What do we want from secure computer systems?”  Lampson says:</a:t>
            </a:r>
          </a:p>
          <a:p>
            <a:pPr lvl="1">
              <a:lnSpc>
                <a:spcPct val="80000"/>
              </a:lnSpc>
            </a:pPr>
            <a:r>
              <a:rPr lang="en-US" sz="2300"/>
              <a:t>We want the same level of security as a “real-world system”, </a:t>
            </a:r>
            <a:r>
              <a:rPr lang="en-US" sz="2300" i="1"/>
              <a:t>e.g.</a:t>
            </a:r>
            <a:r>
              <a:rPr lang="en-US" sz="2300"/>
              <a:t> the lock on the front door of our house.</a:t>
            </a:r>
          </a:p>
          <a:p>
            <a:pPr lvl="1">
              <a:lnSpc>
                <a:spcPct val="80000"/>
              </a:lnSpc>
            </a:pPr>
            <a:r>
              <a:rPr lang="en-US" sz="2300"/>
              <a:t>Real-world security is just good-enough that the “bad guys” won’t think the expected </a:t>
            </a:r>
            <a:r>
              <a:rPr lang="en-US" sz="2300">
                <a:solidFill>
                  <a:srgbClr val="FF0000"/>
                </a:solidFill>
              </a:rPr>
              <a:t>value</a:t>
            </a:r>
            <a:r>
              <a:rPr lang="en-US" sz="2300"/>
              <a:t> of an attempted theft is worth the risk (expected cost) of </a:t>
            </a:r>
            <a:r>
              <a:rPr lang="en-US" sz="2300">
                <a:solidFill>
                  <a:srgbClr val="FF0000"/>
                </a:solidFill>
              </a:rPr>
              <a:t>punishment</a:t>
            </a:r>
            <a:r>
              <a:rPr lang="en-US" sz="2300"/>
              <a:t>.</a:t>
            </a:r>
          </a:p>
          <a:p>
            <a:pPr lvl="1">
              <a:lnSpc>
                <a:spcPct val="80000"/>
              </a:lnSpc>
            </a:pPr>
            <a:r>
              <a:rPr lang="en-US" sz="2300"/>
              <a:t>Better</a:t>
            </a:r>
            <a:r>
              <a:rPr lang="en-US" sz="2300">
                <a:solidFill>
                  <a:srgbClr val="FF0000"/>
                </a:solidFill>
              </a:rPr>
              <a:t> locks</a:t>
            </a:r>
            <a:r>
              <a:rPr lang="en-US" sz="2300"/>
              <a:t> raise the cost of an attempted theft, and thus decrease its expected value to a “bad guy”.</a:t>
            </a:r>
          </a:p>
          <a:p>
            <a:pPr>
              <a:lnSpc>
                <a:spcPct val="80000"/>
              </a:lnSpc>
            </a:pPr>
            <a:r>
              <a:rPr lang="en-US" sz="2700"/>
              <a:t>Economic rationalism: We should buy a better lock only if our expected gain (= reduction in expected loss by theft) exceeds the cost of this lock.</a:t>
            </a:r>
          </a:p>
          <a:p>
            <a:pPr>
              <a:lnSpc>
                <a:spcPct val="80000"/>
              </a:lnSpc>
            </a:pPr>
            <a:r>
              <a:rPr lang="en-US" sz="2700"/>
              <a:t>The cost of a lock includes its purchase, installation, periodic inspection or usage audit, key distribution and revocation, and operation (</a:t>
            </a:r>
            <a:r>
              <a:rPr lang="en-US" sz="2700" i="1"/>
              <a:t>e.g.</a:t>
            </a:r>
            <a:r>
              <a:rPr lang="en-US" sz="2700"/>
              <a:t> time to unlock and lock).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11C1435-BBE9-45BA-AB23-C37395BEC98C}" type="datetime5">
              <a:rPr lang="en-US" sz="900" smtClean="0">
                <a:latin typeface="Arial" charset="0"/>
              </a:rPr>
              <a:t>2-Aug-19</a:t>
            </a:fld>
            <a:endParaRPr lang="en-US" sz="130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/>
              <a:t>Who are “we”?</a:t>
            </a:r>
            <a:endParaRPr lang="en-US"/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4968875"/>
          </a:xfrm>
        </p:spPr>
        <p:txBody>
          <a:bodyPr/>
          <a:lstStyle/>
          <a:p>
            <a:r>
              <a:rPr lang="en-NZ" sz="2700"/>
              <a:t>Lampson identifies four different user populations in his threat analysis.</a:t>
            </a:r>
          </a:p>
          <a:p>
            <a:pPr lvl="1"/>
            <a:r>
              <a:rPr lang="en-NZ" sz="2300"/>
              <a:t>Users of internet-connected computers</a:t>
            </a:r>
          </a:p>
          <a:p>
            <a:pPr lvl="2"/>
            <a:r>
              <a:rPr lang="en-NZ" sz="1900"/>
              <a:t>Could be attacked by “anyone”</a:t>
            </a:r>
          </a:p>
          <a:p>
            <a:pPr lvl="2"/>
            <a:r>
              <a:rPr lang="en-NZ" sz="1900"/>
              <a:t>Could “infect others”</a:t>
            </a:r>
          </a:p>
          <a:p>
            <a:pPr lvl="2"/>
            <a:r>
              <a:rPr lang="en-NZ" sz="1900"/>
              <a:t>Could run “hostile code that comes from many different sources, often without your knowledge”</a:t>
            </a:r>
          </a:p>
          <a:p>
            <a:pPr lvl="1"/>
            <a:r>
              <a:rPr lang="en-NZ" sz="2300"/>
              <a:t>Laptop users</a:t>
            </a:r>
          </a:p>
          <a:p>
            <a:pPr lvl="2"/>
            <a:r>
              <a:rPr lang="en-NZ" sz="1900"/>
              <a:t>“Hostile physical environment” </a:t>
            </a:r>
          </a:p>
          <a:p>
            <a:pPr lvl="1"/>
            <a:r>
              <a:rPr lang="en-NZ" sz="2300"/>
              <a:t>“If you own content and want to sell it, you face hostile hosts”</a:t>
            </a:r>
          </a:p>
          <a:p>
            <a:pPr lvl="1"/>
            <a:r>
              <a:rPr lang="en-NZ" sz="2300"/>
              <a:t>Organizations trying to control access to “critical data”. </a:t>
            </a:r>
            <a:endParaRPr lang="en-US" sz="230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D0D8C8D-E97B-4445-8408-31561381C23E}" type="datetime5">
              <a:rPr lang="en-US" sz="900" smtClean="0">
                <a:latin typeface="Arial" charset="0"/>
              </a:rPr>
              <a:t>2-Aug-19</a:t>
            </a:fld>
            <a:endParaRPr lang="en-US" sz="130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/>
              <a:t>Who are “we”? (cont.)</a:t>
            </a:r>
            <a:endParaRPr lang="en-US"/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r>
              <a:rPr lang="en-NZ" sz="2700"/>
              <a:t>Consider: The users of a system rarely have administrative rights, especially in a corporate setting.</a:t>
            </a:r>
          </a:p>
          <a:p>
            <a:pPr lvl="1"/>
            <a:r>
              <a:rPr lang="en-NZ" sz="2300"/>
              <a:t>“What the users want” is not always the same as “what the administrator wants”.</a:t>
            </a:r>
          </a:p>
          <a:p>
            <a:pPr lvl="1"/>
            <a:r>
              <a:rPr lang="en-NZ" sz="2300"/>
              <a:t>“What the administrator wants” may not be the same as “what the CEO wants”.</a:t>
            </a:r>
          </a:p>
          <a:p>
            <a:pPr lvl="1"/>
            <a:r>
              <a:rPr lang="en-NZ" sz="2300"/>
              <a:t>“What the CEO wants” may be illegal, </a:t>
            </a:r>
            <a:r>
              <a:rPr lang="en-NZ" sz="2300" i="1"/>
              <a:t>i.e.</a:t>
            </a:r>
            <a:r>
              <a:rPr lang="en-NZ" sz="2300"/>
              <a:t> in conflict with “what the government wants”.</a:t>
            </a:r>
          </a:p>
          <a:p>
            <a:pPr lvl="1"/>
            <a:r>
              <a:rPr lang="en-NZ" sz="2300"/>
              <a:t>“What the customer wants” may differ from all of the above.</a:t>
            </a:r>
          </a:p>
          <a:p>
            <a:pPr lvl="1"/>
            <a:r>
              <a:rPr lang="en-NZ" sz="2300"/>
              <a:t>Any interested party may be unclear, or misinformed, about what they (or “we”) want!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1FA57B7-FD9C-4FFB-B3C2-5BB38AD008E4}" type="datetime5">
              <a:rPr lang="en-US" sz="900" smtClean="0">
                <a:latin typeface="Arial" charset="0"/>
              </a:rPr>
              <a:t>2-Aug-19</a:t>
            </a:fld>
            <a:endParaRPr lang="en-US" sz="130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/>
              <a:t>Important Security Technologies</a:t>
            </a:r>
            <a:endParaRPr lang="en-US"/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18487" cy="4537075"/>
          </a:xfrm>
        </p:spPr>
        <p:txBody>
          <a:bodyPr>
            <a:normAutofit fontScale="92500" lnSpcReduction="10000"/>
          </a:bodyPr>
          <a:lstStyle/>
          <a:p>
            <a:r>
              <a:rPr lang="en-NZ" dirty="0"/>
              <a:t>Did you run across one of these technologies in the article you’ll be presenting?  </a:t>
            </a:r>
          </a:p>
          <a:p>
            <a:pPr lvl="1"/>
            <a:r>
              <a:rPr lang="en-NZ" dirty="0"/>
              <a:t>Do you need to know about it, in order to understand the article?  </a:t>
            </a:r>
          </a:p>
          <a:p>
            <a:pPr lvl="2"/>
            <a:r>
              <a:rPr lang="en-NZ" dirty="0"/>
              <a:t>If so, please let me know… I’ll add it to my lecture slides!</a:t>
            </a:r>
          </a:p>
          <a:p>
            <a:pPr marL="542925" lvl="1" indent="-357188">
              <a:buFontTx/>
              <a:buAutoNum type="arabicPeriod"/>
            </a:pPr>
            <a:r>
              <a:rPr lang="en-NZ" dirty="0"/>
              <a:t>Subject/object access matrix model [</a:t>
            </a:r>
            <a:r>
              <a:rPr lang="en-NZ" dirty="0">
                <a:hlinkClick r:id="rId3" action="ppaction://hlinkfile"/>
              </a:rPr>
              <a:t>Lampson 1974</a:t>
            </a:r>
            <a:r>
              <a:rPr lang="en-NZ" dirty="0"/>
              <a:t>]</a:t>
            </a:r>
          </a:p>
          <a:p>
            <a:pPr marL="542925" lvl="1" indent="-357188">
              <a:buFontTx/>
              <a:buAutoNum type="arabicPeriod"/>
            </a:pPr>
            <a:r>
              <a:rPr lang="en-NZ" dirty="0"/>
              <a:t>ACLs [</a:t>
            </a:r>
            <a:r>
              <a:rPr lang="en-NZ" dirty="0">
                <a:hlinkClick r:id="rId4"/>
              </a:rPr>
              <a:t>Saltzer 1974</a:t>
            </a:r>
            <a:r>
              <a:rPr lang="en-NZ" dirty="0"/>
              <a:t>], [</a:t>
            </a:r>
            <a:r>
              <a:rPr lang="en-NZ" dirty="0">
                <a:hlinkClick r:id="rId5"/>
              </a:rPr>
              <a:t>Denning 1976</a:t>
            </a:r>
            <a:r>
              <a:rPr lang="en-NZ" dirty="0"/>
              <a:t>]</a:t>
            </a:r>
          </a:p>
          <a:p>
            <a:pPr marL="542925" lvl="1" indent="-357188">
              <a:buFontTx/>
              <a:buAutoNum type="arabicPeriod"/>
            </a:pPr>
            <a:r>
              <a:rPr lang="en-NZ" dirty="0"/>
              <a:t>Information flow modelling [</a:t>
            </a:r>
            <a:r>
              <a:rPr lang="en-NZ" dirty="0">
                <a:hlinkClick r:id="rId6" action="ppaction://hlinkfile"/>
              </a:rPr>
              <a:t>Myers &amp; Liskov 1997</a:t>
            </a:r>
            <a:r>
              <a:rPr lang="en-NZ" dirty="0"/>
              <a:t>]</a:t>
            </a:r>
          </a:p>
          <a:p>
            <a:pPr marL="542925" lvl="1" indent="-357188">
              <a:buFontTx/>
              <a:buAutoNum type="arabicPeriod"/>
            </a:pPr>
            <a:r>
              <a:rPr lang="en-NZ" dirty="0"/>
              <a:t>Star property [</a:t>
            </a:r>
            <a:r>
              <a:rPr lang="en-NZ" dirty="0">
                <a:hlinkClick r:id="rId7"/>
              </a:rPr>
              <a:t>Bell &amp; LaPadula 1974</a:t>
            </a:r>
            <a:r>
              <a:rPr lang="en-NZ" dirty="0"/>
              <a:t>]</a:t>
            </a:r>
          </a:p>
          <a:p>
            <a:pPr marL="542925" lvl="1" indent="-357188">
              <a:buFontTx/>
              <a:buAutoNum type="arabicPeriod"/>
            </a:pPr>
            <a:r>
              <a:rPr lang="en-NZ" dirty="0"/>
              <a:t>Public-key cryptography [</a:t>
            </a:r>
            <a:r>
              <a:rPr lang="en-NZ" dirty="0">
                <a:hlinkClick r:id="rId8"/>
              </a:rPr>
              <a:t>RSA 1978</a:t>
            </a:r>
            <a:r>
              <a:rPr lang="en-NZ" dirty="0"/>
              <a:t>]</a:t>
            </a:r>
          </a:p>
          <a:p>
            <a:pPr marL="542925" lvl="1" indent="-357188">
              <a:buFontTx/>
              <a:buAutoNum type="arabicPeriod"/>
            </a:pPr>
            <a:r>
              <a:rPr lang="en-NZ" dirty="0"/>
              <a:t>Cryptographic protocols [</a:t>
            </a:r>
            <a:r>
              <a:rPr lang="en-NZ" dirty="0">
                <a:hlinkClick r:id="rId9"/>
              </a:rPr>
              <a:t>Abadi &amp; Needham 1995</a:t>
            </a:r>
            <a:r>
              <a:rPr lang="en-NZ" dirty="0"/>
              <a:t>]</a:t>
            </a:r>
          </a:p>
          <a:p>
            <a:pPr marL="542925" lvl="1" indent="-357188">
              <a:buFontTx/>
              <a:buAutoNum type="arabicPeriod"/>
            </a:pPr>
            <a:endParaRPr lang="en-N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E839469-6447-4500-970C-4868009C278F}" type="datetime5">
              <a:rPr lang="en-US" sz="900" smtClean="0">
                <a:latin typeface="Arial" charset="0"/>
              </a:rPr>
              <a:t>2-Aug-19</a:t>
            </a:fld>
            <a:endParaRPr lang="en-US" sz="130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/>
              <a:t>Anyone who passes this class will be able to</a:t>
            </a:r>
          </a:p>
          <a:p>
            <a:pPr lvl="1"/>
            <a:r>
              <a:rPr lang="en-US" dirty="0"/>
              <a:t>give basic advice on system security, using standard terminology;</a:t>
            </a:r>
          </a:p>
          <a:p>
            <a:pPr lvl="1"/>
            <a:r>
              <a:rPr lang="en-US" dirty="0"/>
              <a:t>read technical literature on system security, demonstrating critical and appreciative comprehension; and</a:t>
            </a:r>
          </a:p>
          <a:p>
            <a:pPr lvl="1"/>
            <a:r>
              <a:rPr lang="en-US" dirty="0"/>
              <a:t>give an informative oral presentation on, and write knowledgeably about, an advanced topic in system security.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CompSci</a:t>
            </a:r>
            <a:r>
              <a:rPr lang="en-US" dirty="0"/>
              <a:t> 725 3.</a:t>
            </a:r>
            <a:fld id="{20366189-7762-4AC5-86E3-FCDA4FD4BF3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D0ACFC1-8F45-426B-AAD5-19505ACABED2}" type="datetime5">
              <a:rPr lang="en-US" sz="900" smtClean="0">
                <a:latin typeface="Arial" charset="0"/>
              </a:rPr>
              <a:t>2-Aug-19</a:t>
            </a:fld>
            <a:endParaRPr lang="en-US" sz="130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z="3800"/>
              <a:t>Why Not Try for “Perfect Security”?</a:t>
            </a:r>
            <a:endParaRPr lang="en-US" sz="3800"/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pPr marL="582613" indent="-582613">
              <a:lnSpc>
                <a:spcPct val="90000"/>
              </a:lnSpc>
            </a:pPr>
            <a:r>
              <a:rPr lang="en-NZ" sz="2700" dirty="0"/>
              <a:t>Too complicated: can’t understand all requirements; can’t implement everything you understand; can’t keep up with requirement changes; can’t maintain.</a:t>
            </a:r>
          </a:p>
          <a:p>
            <a:pPr marL="582613" indent="-582613">
              <a:lnSpc>
                <a:spcPct val="90000"/>
              </a:lnSpc>
            </a:pPr>
            <a:r>
              <a:rPr lang="en-NZ" sz="2700" dirty="0"/>
              <a:t>Security is only one of many design objectives.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300" dirty="0"/>
              <a:t>Conflicts with features, usability?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300" dirty="0"/>
              <a:t>Conflicts with performance?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300" dirty="0"/>
              <a:t>Too expensive to specify, set up, maintain?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300" dirty="0"/>
              <a:t>Difficult to justify expense, because security risks are impossible to assess accurately.</a:t>
            </a:r>
          </a:p>
          <a:p>
            <a:pPr marL="582613" indent="-582613">
              <a:lnSpc>
                <a:spcPct val="90000"/>
              </a:lnSpc>
            </a:pPr>
            <a:r>
              <a:rPr lang="en-NZ" sz="2700" dirty="0"/>
              <a:t>Boaz Barak takes a contrary position, in his discussion of “fuzzy security” at </a:t>
            </a:r>
            <a:r>
              <a:rPr lang="en-NZ" sz="2300" dirty="0">
                <a:hlinkClick r:id="rId3"/>
              </a:rPr>
              <a:t>http://www.math.ias.edu/~boaz/Papers/obf_informal.html</a:t>
            </a:r>
            <a:r>
              <a:rPr lang="en-NZ" sz="2700" dirty="0"/>
              <a:t>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23518E5-F4D9-4A07-9DC5-B89534E6882D}" type="datetime5">
              <a:rPr lang="en-US" sz="900" smtClean="0">
                <a:latin typeface="Arial" charset="0"/>
              </a:rPr>
              <a:t>2-Aug-19</a:t>
            </a:fld>
            <a:endParaRPr lang="en-US" sz="130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/>
              <a:t>Aspects of Secure System Design</a:t>
            </a:r>
            <a:endParaRPr lang="en-US"/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pPr marL="582613" indent="-582613"/>
            <a:r>
              <a:rPr lang="en-NZ" sz="2700"/>
              <a:t>Specification/Policy</a:t>
            </a:r>
          </a:p>
          <a:p>
            <a:pPr marL="944563" lvl="1" indent="-508000"/>
            <a:r>
              <a:rPr lang="en-NZ" sz="2300"/>
              <a:t>What is the system supposed to do?</a:t>
            </a:r>
          </a:p>
          <a:p>
            <a:pPr marL="582613" indent="-582613"/>
            <a:r>
              <a:rPr lang="en-NZ" sz="2700"/>
              <a:t>Implementation/Mechanism</a:t>
            </a:r>
          </a:p>
          <a:p>
            <a:pPr marL="944563" lvl="1" indent="-508000"/>
            <a:r>
              <a:rPr lang="en-NZ" sz="2300"/>
              <a:t>How does it do it?</a:t>
            </a:r>
          </a:p>
          <a:p>
            <a:pPr marL="582613" indent="-582613"/>
            <a:r>
              <a:rPr lang="en-NZ" sz="2700"/>
              <a:t>Correctness/Assurance</a:t>
            </a:r>
          </a:p>
          <a:p>
            <a:pPr marL="944563" lvl="1" indent="-508000"/>
            <a:r>
              <a:rPr lang="en-NZ" sz="2300"/>
              <a:t>Does it really work?</a:t>
            </a:r>
          </a:p>
          <a:p>
            <a:pPr marL="582613" indent="-582613">
              <a:buFont typeface="Wingdings" pitchFamily="2" charset="2"/>
              <a:buChar char="v"/>
            </a:pPr>
            <a:r>
              <a:rPr lang="en-NZ" sz="2700"/>
              <a:t>Lampson takes a “computer science” viewpoint, emphasizing the technologies used in system design.</a:t>
            </a:r>
          </a:p>
          <a:p>
            <a:pPr marL="582613" indent="-582613">
              <a:buFont typeface="Wingdings" pitchFamily="2" charset="2"/>
              <a:buChar char="v"/>
            </a:pPr>
            <a:r>
              <a:rPr lang="en-NZ" sz="2700"/>
              <a:t>The “information systems” viewpoint emphasizes policies, people, and whole-lifecycle processes.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65F4551-DB86-40E3-AD9C-D65FC985EDB7}" type="datetime5">
              <a:rPr lang="en-US" sz="900" smtClean="0">
                <a:latin typeface="Arial" charset="0"/>
              </a:rPr>
              <a:t>2-Aug-19</a:t>
            </a:fld>
            <a:endParaRPr lang="en-US" sz="130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/>
              <a:t>Specification/Policy</a:t>
            </a: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pPr marL="582613" indent="-582613">
              <a:lnSpc>
                <a:spcPct val="80000"/>
              </a:lnSpc>
            </a:pPr>
            <a:r>
              <a:rPr lang="en-NZ" sz="2700"/>
              <a:t>Secrecy (Confidentiality)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/>
              <a:t>Unauthorized users cannot read.</a:t>
            </a:r>
          </a:p>
          <a:p>
            <a:pPr marL="582613" indent="-582613">
              <a:lnSpc>
                <a:spcPct val="80000"/>
              </a:lnSpc>
            </a:pPr>
            <a:r>
              <a:rPr lang="en-NZ" sz="2700"/>
              <a:t>Integrity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/>
              <a:t>Unauthorized users cannot write.</a:t>
            </a:r>
          </a:p>
          <a:p>
            <a:pPr marL="582613" indent="-582613">
              <a:lnSpc>
                <a:spcPct val="80000"/>
              </a:lnSpc>
            </a:pPr>
            <a:r>
              <a:rPr lang="en-NZ" sz="2700"/>
              <a:t>Availability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/>
              <a:t>Authorized users can read and write.</a:t>
            </a:r>
          </a:p>
          <a:p>
            <a:pPr marL="582613" indent="-582613">
              <a:lnSpc>
                <a:spcPct val="80000"/>
              </a:lnSpc>
              <a:buFontTx/>
              <a:buNone/>
            </a:pPr>
            <a:r>
              <a:rPr lang="en-NZ" sz="2700"/>
              <a:t>These are the “CIA” objectives.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/>
              <a:t>The Unix filesystem has “x” and “d” bits, as well as “w” and “r” bits.  Are “x” and “d” in the CIA?</a:t>
            </a:r>
          </a:p>
          <a:p>
            <a:pPr marL="582613" indent="-582613">
              <a:lnSpc>
                <a:spcPct val="80000"/>
              </a:lnSpc>
            </a:pPr>
            <a:r>
              <a:rPr lang="en-NZ" sz="2700"/>
              <a:t>Accountability (Audit)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/>
              <a:t>Administrative records of subjects (“who?”) and objects (“to whom?”).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/>
              <a:t>Audit records may include actions (“did what?”), times (“when?”), authority (“who said it was ok?”), etc.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4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96D0DCE-B832-417B-9B7F-1A9871A5956A}" type="datetime5">
              <a:rPr lang="en-US" sz="900" smtClean="0">
                <a:latin typeface="Arial" charset="0"/>
              </a:rPr>
              <a:t>2-Aug-19</a:t>
            </a:fld>
            <a:endParaRPr lang="en-US" sz="130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/>
              <a:t>Implementation</a:t>
            </a: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pPr marL="582613" indent="-582613">
              <a:lnSpc>
                <a:spcPct val="90000"/>
              </a:lnSpc>
            </a:pPr>
            <a:r>
              <a:rPr lang="en-NZ"/>
              <a:t>Code</a:t>
            </a:r>
          </a:p>
          <a:p>
            <a:pPr marL="944563" lvl="1" indent="-508000">
              <a:lnSpc>
                <a:spcPct val="90000"/>
              </a:lnSpc>
            </a:pPr>
            <a:r>
              <a:rPr lang="en-NZ"/>
              <a:t>“The programs that security depends on.”</a:t>
            </a:r>
          </a:p>
          <a:p>
            <a:pPr marL="582613" indent="-582613">
              <a:lnSpc>
                <a:spcPct val="90000"/>
              </a:lnSpc>
            </a:pPr>
            <a:r>
              <a:rPr lang="en-NZ"/>
              <a:t>Setup</a:t>
            </a:r>
          </a:p>
          <a:p>
            <a:pPr marL="944563" lvl="1" indent="-508000">
              <a:lnSpc>
                <a:spcPct val="90000"/>
              </a:lnSpc>
            </a:pPr>
            <a:r>
              <a:rPr lang="en-NZ"/>
              <a:t>“… all the data that controls the programs’ operations: folder structure, access control lists, group memberships, user passwords or encryption keys, etc.”</a:t>
            </a:r>
          </a:p>
          <a:p>
            <a:pPr marL="582613" indent="-582613">
              <a:lnSpc>
                <a:spcPct val="90000"/>
              </a:lnSpc>
              <a:buFont typeface="Wingdings" pitchFamily="2" charset="2"/>
              <a:buChar char="v"/>
            </a:pPr>
            <a:r>
              <a:rPr lang="en-NZ"/>
              <a:t>Would you say this is a “computer science” viewpoint?</a:t>
            </a:r>
          </a:p>
          <a:p>
            <a:pPr marL="582613" indent="-582613">
              <a:lnSpc>
                <a:spcPct val="90000"/>
              </a:lnSpc>
              <a:buFont typeface="Wingdings" pitchFamily="2" charset="2"/>
              <a:buChar char="v"/>
            </a:pPr>
            <a:r>
              <a:rPr lang="en-NZ"/>
              <a:t>What else would you include in implementation, from another viewpoint?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6ED3142-3492-4C54-B170-BA4845BDEA36}" type="datetime5">
              <a:rPr lang="en-US" sz="900" smtClean="0">
                <a:latin typeface="Arial" charset="0"/>
              </a:rPr>
              <a:t>2-Aug-19</a:t>
            </a:fld>
            <a:endParaRPr lang="en-US" sz="130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/>
              <a:t>Vulnerabilities</a:t>
            </a: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pPr marL="582613" indent="-582613">
              <a:lnSpc>
                <a:spcPct val="80000"/>
              </a:lnSpc>
            </a:pPr>
            <a:r>
              <a:rPr lang="en-NZ" sz="2700"/>
              <a:t>Programs 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/>
              <a:t>“Bad - buggy or hostile”</a:t>
            </a:r>
          </a:p>
          <a:p>
            <a:pPr marL="582613" indent="-582613">
              <a:lnSpc>
                <a:spcPct val="80000"/>
              </a:lnSpc>
            </a:pPr>
            <a:r>
              <a:rPr lang="en-NZ" sz="2700"/>
              <a:t>Agents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/>
              <a:t>“Bad – careless or hostile”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/>
              <a:t>“Either programs or people, giving bad instructions to good but gullible programs”</a:t>
            </a:r>
          </a:p>
          <a:p>
            <a:pPr marL="582613" indent="-582613">
              <a:lnSpc>
                <a:spcPct val="80000"/>
              </a:lnSpc>
            </a:pPr>
            <a:r>
              <a:rPr lang="en-NZ" sz="2700"/>
              <a:t>Agents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/>
              <a:t>“Bad agents that tap or spoof communications”</a:t>
            </a:r>
          </a:p>
          <a:p>
            <a:pPr marL="582613" indent="-582613">
              <a:lnSpc>
                <a:spcPct val="80000"/>
              </a:lnSpc>
              <a:buFont typeface="Wingdings" pitchFamily="2" charset="2"/>
              <a:buChar char="v"/>
            </a:pPr>
            <a:r>
              <a:rPr lang="en-NZ" sz="2700"/>
              <a:t>Is this a complete list?  Are the distinctions clear?</a:t>
            </a:r>
          </a:p>
          <a:p>
            <a:pPr marL="582613" indent="-582613">
              <a:lnSpc>
                <a:spcPct val="80000"/>
              </a:lnSpc>
              <a:buFont typeface="Wingdings" pitchFamily="2" charset="2"/>
              <a:buChar char="v"/>
            </a:pPr>
            <a:r>
              <a:rPr lang="en-NZ" sz="2700"/>
              <a:t>Can you draw a picture to illustrate these distinctions?  (Subject, object, action, communication channel?  Source, request, guard, resource, audit log?)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08FD669-C63C-40A9-A0E8-C2AB297323CA}" type="datetime5">
              <a:rPr lang="en-US" sz="900" smtClean="0">
                <a:latin typeface="Arial" charset="0"/>
              </a:rPr>
              <a:t>2-Aug-19</a:t>
            </a:fld>
            <a:endParaRPr lang="en-US" sz="1300"/>
          </a:p>
        </p:txBody>
      </p:sp>
      <p:sp>
        <p:nvSpPr>
          <p:cNvPr id="3072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/>
              <a:t>Figure 1.  Access Control Model</a:t>
            </a:r>
            <a:endParaRPr lang="en-US"/>
          </a:p>
        </p:txBody>
      </p:sp>
      <p:pic>
        <p:nvPicPr>
          <p:cNvPr id="30724" name="Picture 9" descr="Figure 1 from Lampson0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8163" y="1916113"/>
            <a:ext cx="8180387" cy="4073525"/>
          </a:xfr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3391845-476D-4570-90C1-57AE3CC15ACF}" type="datetime5">
              <a:rPr lang="en-US" sz="900" smtClean="0">
                <a:latin typeface="Arial" charset="0"/>
              </a:rPr>
              <a:t>2-Aug-19</a:t>
            </a:fld>
            <a:endParaRPr lang="en-US" sz="130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/>
              <a:t>Defensive Strategies</a:t>
            </a:r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pPr marL="582613" indent="-582613"/>
            <a:r>
              <a:rPr lang="en-NZ" sz="2700"/>
              <a:t>Isolate: keep everybody out! </a:t>
            </a:r>
          </a:p>
          <a:p>
            <a:pPr marL="582613" indent="-582613"/>
            <a:r>
              <a:rPr lang="en-NZ" sz="2700"/>
              <a:t>Exclude: keep the bad guys out!</a:t>
            </a:r>
          </a:p>
          <a:p>
            <a:pPr marL="582613" indent="-582613"/>
            <a:r>
              <a:rPr lang="en-NZ" sz="2700"/>
              <a:t>Restrict: let the bad guys in, but keep them from doing damage! (Sandboxing.)</a:t>
            </a:r>
          </a:p>
          <a:p>
            <a:pPr marL="582613" indent="-582613"/>
            <a:r>
              <a:rPr lang="en-NZ" sz="2700"/>
              <a:t>Recover: Undo the damage!</a:t>
            </a:r>
          </a:p>
          <a:p>
            <a:pPr marL="582613" indent="-582613"/>
            <a:r>
              <a:rPr lang="en-NZ" sz="2700"/>
              <a:t>Punish: Catch the bad guys and prosecute them!</a:t>
            </a:r>
          </a:p>
          <a:p>
            <a:pPr marL="582613" indent="-582613">
              <a:buFont typeface="Wingdings" pitchFamily="2" charset="2"/>
              <a:buChar char="v"/>
            </a:pPr>
            <a:r>
              <a:rPr lang="en-NZ" sz="2700"/>
              <a:t>Can you draw a picture to illustrate these strategies?</a:t>
            </a:r>
          </a:p>
          <a:p>
            <a:pPr marL="582613" indent="-582613">
              <a:buFont typeface="Wingdings" pitchFamily="2" charset="2"/>
              <a:buChar char="v"/>
            </a:pPr>
            <a:r>
              <a:rPr lang="en-NZ" sz="2700"/>
              <a:t>The usual strategic taxonomy (“defense in depth”) is “Prevent”, “Detect”, “Respond”.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95AF710-DAE9-4A32-8BB1-FE24B4252675}" type="datetime5">
              <a:rPr lang="en-US" sz="900" smtClean="0">
                <a:latin typeface="Arial" charset="0"/>
              </a:rPr>
              <a:t>2-Aug-19</a:t>
            </a:fld>
            <a:endParaRPr lang="en-US" sz="130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/>
              <a:t>Information used by the Guard</a:t>
            </a: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329237"/>
          </a:xfrm>
        </p:spPr>
        <p:txBody>
          <a:bodyPr/>
          <a:lstStyle/>
          <a:p>
            <a:pPr marL="582613" indent="-582613">
              <a:lnSpc>
                <a:spcPct val="80000"/>
              </a:lnSpc>
            </a:pPr>
            <a:r>
              <a:rPr lang="en-NZ" sz="2000"/>
              <a:t>Authentication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1800"/>
              <a:t>Identification of the principal making the request</a:t>
            </a:r>
          </a:p>
          <a:p>
            <a:pPr marL="582613" indent="-582613">
              <a:lnSpc>
                <a:spcPct val="80000"/>
              </a:lnSpc>
            </a:pPr>
            <a:r>
              <a:rPr lang="en-NZ" sz="2000"/>
              <a:t>Authorization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1800"/>
              <a:t>Policy on “who (= Principal or Subject) is allowed to do what (= Request or Action) to whom (= Object or Resource)”</a:t>
            </a:r>
          </a:p>
          <a:p>
            <a:pPr marL="582613" indent="-582613">
              <a:lnSpc>
                <a:spcPct val="80000"/>
              </a:lnSpc>
            </a:pPr>
            <a:r>
              <a:rPr lang="en-NZ" sz="2000"/>
              <a:t>“Authentication” and “Authorization” are often confused in technical writing.  Try to use them accurately!</a:t>
            </a:r>
          </a:p>
          <a:p>
            <a:pPr marL="582613" indent="-582613">
              <a:lnSpc>
                <a:spcPct val="80000"/>
              </a:lnSpc>
            </a:pPr>
            <a:r>
              <a:rPr lang="en-NZ" sz="2000"/>
              <a:t>Many authors make a careful distinction between “identification” (e.g. a username) and “authentication” (e.g. a password).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1900"/>
              <a:t>Biometrics may be used either for identification (deciding who is trying to login) or for authentication (deciding whether the identification provided by the user is valid).</a:t>
            </a:r>
          </a:p>
          <a:p>
            <a:pPr marL="582613" indent="-582613">
              <a:lnSpc>
                <a:spcPct val="80000"/>
              </a:lnSpc>
            </a:pPr>
            <a:r>
              <a:rPr lang="en-NZ" sz="2000"/>
              <a:t>Sometimes a distinction is made between the “Authorizing Subject” and the “Actor”. 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1800"/>
              <a:t>The Actor is delegated (by the Subject) to perform the Action.</a:t>
            </a:r>
          </a:p>
          <a:p>
            <a:pPr marL="582613" indent="-582613">
              <a:lnSpc>
                <a:spcPct val="80000"/>
              </a:lnSpc>
            </a:pPr>
            <a:r>
              <a:rPr lang="en-NZ" sz="2000"/>
              <a:t>Design principle: Separate the guard from the object.</a:t>
            </a:r>
          </a:p>
          <a:p>
            <a:pPr marL="582613" indent="-582613">
              <a:lnSpc>
                <a:spcPct val="80000"/>
              </a:lnSpc>
            </a:pPr>
            <a:r>
              <a:rPr lang="en-NZ" sz="2000"/>
              <a:t>Note: the Guard of Figure 1 doesn’t check on what the Object does!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1800"/>
              <a:t>This security assurance (of “Object correctness”) is sometimes ignored, or it may be handled by another Guard (not shown) which watches over Objects.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351F451-68DB-4860-B53E-4325DA70234B}" type="datetime5">
              <a:rPr lang="en-US" sz="900" smtClean="0">
                <a:latin typeface="Arial" charset="0"/>
              </a:rPr>
              <a:t>2-Aug-19</a:t>
            </a:fld>
            <a:endParaRPr lang="en-US" sz="130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/>
              <a:t>Information Flow Control</a:t>
            </a: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002588" cy="5184775"/>
          </a:xfrm>
        </p:spPr>
        <p:txBody>
          <a:bodyPr/>
          <a:lstStyle/>
          <a:p>
            <a:pPr marL="582613" indent="-582613"/>
            <a:r>
              <a:rPr lang="en-NZ" sz="2700"/>
              <a:t>Dual of Access Control Model</a:t>
            </a:r>
          </a:p>
          <a:p>
            <a:pPr marL="582613" indent="-582613"/>
            <a:r>
              <a:rPr lang="en-NZ" sz="2700"/>
              <a:t>“The guard decides whether information can flow to a principal.”</a:t>
            </a:r>
          </a:p>
          <a:p>
            <a:pPr marL="582613" indent="-582613">
              <a:buFont typeface="Wingdings" pitchFamily="2" charset="2"/>
              <a:buChar char="v"/>
            </a:pPr>
            <a:r>
              <a:rPr lang="en-NZ" sz="2700"/>
              <a:t>Can you draw a picture, like Figure 1, showing Information Flow Control?</a:t>
            </a:r>
          </a:p>
          <a:p>
            <a:pPr marL="582613" indent="-582613"/>
            <a:endParaRPr lang="en-NZ" sz="2700"/>
          </a:p>
          <a:p>
            <a:pPr marL="582613" indent="-582613"/>
            <a:r>
              <a:rPr lang="en-NZ" sz="2700"/>
              <a:t>“Star property” (hierarchical security)</a:t>
            </a:r>
          </a:p>
          <a:p>
            <a:pPr marL="944563" lvl="1" indent="-508000"/>
            <a:r>
              <a:rPr lang="en-NZ" sz="2300"/>
              <a:t>Principals at the center can “read everything” but “write nothing” outside the central (“top secret”) domain.</a:t>
            </a:r>
          </a:p>
          <a:p>
            <a:pPr marL="944563" lvl="1" indent="-508000"/>
            <a:r>
              <a:rPr lang="en-NZ" sz="2300"/>
              <a:t>Principals outside the center can “write everything” but “read nothing” in the central domain.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934E032-262B-44AC-BFC6-84DD2C438452}" type="datetime5">
              <a:rPr lang="en-US" sz="900" smtClean="0">
                <a:latin typeface="Arial" charset="0"/>
              </a:rPr>
              <a:t>2-Aug-19</a:t>
            </a:fld>
            <a:endParaRPr lang="en-US" sz="130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/>
              <a:t>Assurance</a:t>
            </a: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002588" cy="5184775"/>
          </a:xfrm>
        </p:spPr>
        <p:txBody>
          <a:bodyPr/>
          <a:lstStyle/>
          <a:p>
            <a:pPr marL="582613" indent="-582613"/>
            <a:r>
              <a:rPr lang="en-NZ"/>
              <a:t>Lampson: “Making security work requires establishing a </a:t>
            </a:r>
            <a:r>
              <a:rPr lang="en-NZ" i="1"/>
              <a:t>trusted computing base.”</a:t>
            </a:r>
          </a:p>
          <a:p>
            <a:pPr marL="944563" lvl="1" indent="-508000"/>
            <a:r>
              <a:rPr lang="en-NZ"/>
              <a:t>The TCB is the collection of hardware, software, and setup information on which a system’s security depends.</a:t>
            </a:r>
          </a:p>
          <a:p>
            <a:pPr marL="582613" indent="-582613"/>
            <a:r>
              <a:rPr lang="en-NZ"/>
              <a:t>What else is required to make “security work”?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A8FD2F5-0B22-446E-9FFB-BB48502CF381}" type="datetime5">
              <a:rPr lang="en-US" sz="900" smtClean="0">
                <a:latin typeface="Arial" charset="0"/>
              </a:rPr>
              <a:t>2-Aug-19</a:t>
            </a:fld>
            <a:endParaRPr lang="en-US" sz="130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NZ"/>
              <a:t>Assessment: 60% final exam</a:t>
            </a:r>
            <a:endParaRPr lang="en-AU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134672" cy="4648200"/>
          </a:xfrm>
        </p:spPr>
        <p:txBody>
          <a:bodyPr>
            <a:normAutofit fontScale="92500" lnSpcReduction="10000"/>
          </a:bodyPr>
          <a:lstStyle/>
          <a:p>
            <a:r>
              <a:rPr lang="en-NZ" dirty="0"/>
              <a:t>To pass this examination, you must show good understanding of the required readings (approx. 300 pages)</a:t>
            </a:r>
          </a:p>
          <a:p>
            <a:r>
              <a:rPr lang="en-NZ" dirty="0"/>
              <a:t>I’ll administer a 20-minute “practice exam” (anonymous, ungraded!) in the 11</a:t>
            </a:r>
            <a:r>
              <a:rPr lang="en-NZ" baseline="30000" dirty="0"/>
              <a:t>th</a:t>
            </a:r>
            <a:r>
              <a:rPr lang="en-NZ" dirty="0"/>
              <a:t> week.</a:t>
            </a:r>
          </a:p>
          <a:p>
            <a:pPr lvl="1"/>
            <a:r>
              <a:rPr lang="en-NZ" dirty="0"/>
              <a:t>I’ll let you know how I’d mark some of your responses.</a:t>
            </a:r>
          </a:p>
          <a:p>
            <a:r>
              <a:rPr lang="en-NZ" dirty="0"/>
              <a:t>You will be allowed two hours for your final exam.</a:t>
            </a:r>
          </a:p>
          <a:p>
            <a:pPr lvl="1"/>
            <a:r>
              <a:rPr lang="en-NZ" dirty="0"/>
              <a:t>Closed book exam, assessing </a:t>
            </a:r>
            <a:r>
              <a:rPr lang="en-NZ" i="1" dirty="0"/>
              <a:t>your</a:t>
            </a:r>
            <a:r>
              <a:rPr lang="en-NZ" dirty="0"/>
              <a:t> understanding of the articles you have read, and discussed, in this course.</a:t>
            </a:r>
          </a:p>
          <a:p>
            <a:pPr lvl="1"/>
            <a:r>
              <a:rPr lang="en-NZ" dirty="0"/>
              <a:t>My exam questions are based on our discussions… if you don’t attend lectures, you won’t hear our discussion. </a:t>
            </a:r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CompSci</a:t>
            </a:r>
            <a:r>
              <a:rPr lang="en-US" dirty="0"/>
              <a:t> 725 s2c 3.</a:t>
            </a:r>
            <a:fld id="{20366189-7762-4AC5-86E3-FCDA4FD4BF3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B9353B8-5127-4DC9-A39F-CA2032848E3C}" type="datetime5">
              <a:rPr lang="en-US" sz="900" smtClean="0">
                <a:latin typeface="Arial" charset="0"/>
              </a:rPr>
              <a:t>2-Aug-19</a:t>
            </a:fld>
            <a:endParaRPr lang="en-US" sz="130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z="3800"/>
              <a:t>Simplifying Setup: Roles and ACLs</a:t>
            </a:r>
            <a:endParaRPr lang="en-US" sz="3800"/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002588" cy="5184775"/>
          </a:xfrm>
        </p:spPr>
        <p:txBody>
          <a:bodyPr/>
          <a:lstStyle/>
          <a:p>
            <a:pPr marL="582613" indent="-582613">
              <a:lnSpc>
                <a:spcPct val="90000"/>
              </a:lnSpc>
            </a:pPr>
            <a:r>
              <a:rPr lang="en-NZ" sz="2300"/>
              <a:t>Role-Based Security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100"/>
              <a:t>Guard uses stereotypes when deciding whether or not to allow accesses by a “security principal”.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100"/>
              <a:t>Each process runs with (a subset of) the access rights of the login </a:t>
            </a:r>
            <a:r>
              <a:rPr lang="en-NZ" sz="2100" i="1"/>
              <a:t>x </a:t>
            </a:r>
            <a:r>
              <a:rPr lang="en-NZ" sz="2100"/>
              <a:t>that authorised the process to run.  E.g.</a:t>
            </a:r>
          </a:p>
          <a:p>
            <a:pPr marL="944563" lvl="1" indent="-508000" algn="ctr">
              <a:lnSpc>
                <a:spcPct val="90000"/>
              </a:lnSpc>
              <a:buFontTx/>
              <a:buNone/>
            </a:pPr>
            <a:r>
              <a:rPr lang="en-NZ" sz="2100"/>
              <a:t>role(</a:t>
            </a:r>
            <a:r>
              <a:rPr lang="en-NZ" sz="2100" i="1"/>
              <a:t>x</a:t>
            </a:r>
            <a:r>
              <a:rPr lang="en-NZ" sz="2100"/>
              <a:t>) </a:t>
            </a:r>
            <a:r>
              <a:rPr lang="en-NZ" sz="2100">
                <a:sym typeface="Symbol" pitchFamily="18" charset="2"/>
              </a:rPr>
              <a:t></a:t>
            </a:r>
            <a:r>
              <a:rPr lang="en-NZ" sz="2100"/>
              <a:t> {Administrators, Users}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100"/>
              <a:t>A simple role-based view of other principals p is</a:t>
            </a:r>
          </a:p>
          <a:p>
            <a:pPr marL="944563" lvl="1" indent="-508000" algn="ctr">
              <a:lnSpc>
                <a:spcPct val="90000"/>
              </a:lnSpc>
              <a:buFontTx/>
              <a:buNone/>
            </a:pPr>
            <a:r>
              <a:rPr lang="en-NZ" sz="2100"/>
              <a:t>p </a:t>
            </a:r>
            <a:r>
              <a:rPr lang="en-NZ" sz="2100">
                <a:sym typeface="Symbol" pitchFamily="18" charset="2"/>
              </a:rPr>
              <a:t> </a:t>
            </a:r>
            <a:r>
              <a:rPr lang="en-NZ" sz="2100"/>
              <a:t>{Me, My group, The World}</a:t>
            </a:r>
          </a:p>
          <a:p>
            <a:pPr marL="582613" indent="-582613">
              <a:lnSpc>
                <a:spcPct val="90000"/>
              </a:lnSpc>
            </a:pPr>
            <a:r>
              <a:rPr lang="en-NZ" sz="2300"/>
              <a:t>Access Control Lists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100"/>
              <a:t>Guard looks for entry (</a:t>
            </a:r>
            <a:r>
              <a:rPr lang="en-NZ" sz="2100" i="1"/>
              <a:t>S,A,O</a:t>
            </a:r>
            <a:r>
              <a:rPr lang="en-NZ" sz="2100"/>
              <a:t>) in the ACL, when deciding if </a:t>
            </a:r>
            <a:r>
              <a:rPr lang="en-NZ" sz="2100" i="1"/>
              <a:t>S </a:t>
            </a:r>
            <a:r>
              <a:rPr lang="en-NZ" sz="2100"/>
              <a:t>is authorised to perform </a:t>
            </a:r>
            <a:r>
              <a:rPr lang="en-NZ" sz="2100" i="1"/>
              <a:t>A</a:t>
            </a:r>
            <a:r>
              <a:rPr lang="en-NZ" sz="2100"/>
              <a:t> on </a:t>
            </a:r>
            <a:r>
              <a:rPr lang="en-NZ" sz="2100" i="1"/>
              <a:t>O.</a:t>
            </a:r>
          </a:p>
          <a:p>
            <a:pPr marL="582613" indent="-582613">
              <a:lnSpc>
                <a:spcPct val="90000"/>
              </a:lnSpc>
            </a:pPr>
            <a:r>
              <a:rPr lang="en-NZ" sz="2300"/>
              <a:t>ACLs may become very large.</a:t>
            </a:r>
          </a:p>
          <a:p>
            <a:pPr marL="582613" indent="-582613">
              <a:lnSpc>
                <a:spcPct val="90000"/>
              </a:lnSpc>
            </a:pPr>
            <a:r>
              <a:rPr lang="en-NZ" sz="2300"/>
              <a:t>Role-Based Security becomes difficult to design, manage and understand when there are many roles, many types of actions </a:t>
            </a:r>
            <a:r>
              <a:rPr lang="en-NZ" sz="2300" i="1"/>
              <a:t>A, </a:t>
            </a:r>
            <a:r>
              <a:rPr lang="en-NZ" sz="2300"/>
              <a:t>and many types of objects </a:t>
            </a:r>
            <a:r>
              <a:rPr lang="en-NZ" sz="2300" i="1"/>
              <a:t>O.</a:t>
            </a:r>
            <a:endParaRPr lang="en-NZ" sz="230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833EB79-90E4-468B-818B-1C9FF50FD249}" type="datetime5">
              <a:rPr lang="en-US" sz="900" smtClean="0">
                <a:latin typeface="Arial" charset="0"/>
              </a:rPr>
              <a:t>2-Aug-19</a:t>
            </a:fld>
            <a:endParaRPr lang="en-US" sz="130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dirty="0"/>
              <a:t>Other Topics in Lampson</a:t>
            </a:r>
            <a:endParaRPr lang="en-US" dirty="0"/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4025" y="971496"/>
            <a:ext cx="8002588" cy="5430947"/>
          </a:xfrm>
        </p:spPr>
        <p:txBody>
          <a:bodyPr>
            <a:normAutofit fontScale="92500" lnSpcReduction="10000"/>
          </a:bodyPr>
          <a:lstStyle/>
          <a:p>
            <a:pPr marL="582613" indent="-582613"/>
            <a:r>
              <a:rPr lang="en-NZ" dirty="0"/>
              <a:t>Distributed vs. Local Access Control</a:t>
            </a:r>
          </a:p>
          <a:p>
            <a:pPr marL="944563" lvl="1" indent="-508000"/>
            <a:r>
              <a:rPr lang="en-NZ" dirty="0"/>
              <a:t>Access control is easiest on a standalone machine.</a:t>
            </a:r>
          </a:p>
          <a:p>
            <a:pPr marL="944563" lvl="1" indent="-508000"/>
            <a:r>
              <a:rPr lang="en-NZ" dirty="0"/>
              <a:t>On distributed systems, communications between the Guard, Subject, Object and Actor must be either provably secure or trusted.</a:t>
            </a:r>
          </a:p>
          <a:p>
            <a:pPr marL="1309688" lvl="2" indent="-436563"/>
            <a:r>
              <a:rPr lang="en-NZ" dirty="0"/>
              <a:t>“Trusted” is not the same as “provably secure”, for if there is no insecurity there is no need for trust.</a:t>
            </a:r>
          </a:p>
          <a:p>
            <a:pPr marL="582613" indent="-582613"/>
            <a:r>
              <a:rPr lang="en-NZ" dirty="0"/>
              <a:t>On pages 42-45, Lampson describes the concept of a “chain of trust”.</a:t>
            </a:r>
          </a:p>
          <a:p>
            <a:pPr marL="963613" lvl="1" indent="-582613"/>
            <a:r>
              <a:rPr lang="en-NZ" dirty="0"/>
              <a:t>Note: cryptographic “trust chaining” is a very important technology, but it is outside the scope of assessment in this course – </a:t>
            </a:r>
            <a:r>
              <a:rPr lang="en-NZ" dirty="0">
                <a:solidFill>
                  <a:srgbClr val="FF0000"/>
                </a:solidFill>
              </a:rPr>
              <a:t>unless it is emphasised in a student oral presentation</a:t>
            </a:r>
            <a:r>
              <a:rPr lang="en-NZ" dirty="0"/>
              <a:t>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13B84-24CB-4127-9D96-7A65E0F81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Learning Goal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31D64F-864C-4E30-8EF4-405D440C30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981200"/>
            <a:ext cx="8062664" cy="4114800"/>
          </a:xfrm>
        </p:spPr>
        <p:txBody>
          <a:bodyPr>
            <a:normAutofit fontScale="92500"/>
          </a:bodyPr>
          <a:lstStyle/>
          <a:p>
            <a:pPr marL="582613" indent="-582613"/>
            <a:r>
              <a:rPr lang="en-NZ" dirty="0"/>
              <a:t>Develop a working understanding of the most important security techniques and technologies.</a:t>
            </a:r>
          </a:p>
          <a:p>
            <a:pPr marL="963613" lvl="1" indent="-582613"/>
            <a:r>
              <a:rPr lang="en-NZ" dirty="0"/>
              <a:t>Lecture slides and commentary will give you an overview of these techniques and technologies.</a:t>
            </a:r>
          </a:p>
          <a:p>
            <a:pPr marL="963613" lvl="1" indent="-582613"/>
            <a:r>
              <a:rPr lang="en-NZ" dirty="0"/>
              <a:t>You’ll have to complete the reading assignments, think about what you have read, and “try it out for yourself”, before you will have a working understanding.</a:t>
            </a:r>
          </a:p>
          <a:p>
            <a:pPr marL="963613" lvl="1" indent="-582613"/>
            <a:r>
              <a:rPr lang="en-NZ" dirty="0"/>
              <a:t>Self-test: can you give competent security advice?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CA3FE2-37C3-41FC-811C-C4D5CAFE1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ECE19E-B4BB-448C-9222-8D96036BFED8}" type="datetime5">
              <a:rPr lang="en-US" smtClean="0"/>
              <a:t>2-Aug-19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7FFD91-56F9-46F6-B279-F22FFB494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9293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E839469-6447-4500-970C-4868009C278F}" type="datetime5">
              <a:rPr lang="en-US" sz="900" smtClean="0">
                <a:latin typeface="Arial" charset="0"/>
              </a:rPr>
              <a:t>2-Aug-19</a:t>
            </a:fld>
            <a:endParaRPr lang="en-US" sz="130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Course Objectives</a:t>
            </a:r>
            <a:endParaRPr lang="en-US" dirty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/>
              <a:t>Anyone who passes this class will be able to</a:t>
            </a:r>
          </a:p>
          <a:p>
            <a:pPr lvl="1"/>
            <a:r>
              <a:rPr lang="en-US" dirty="0"/>
              <a:t>give basic advice on system security, using standard terminology;</a:t>
            </a:r>
          </a:p>
          <a:p>
            <a:pPr lvl="1"/>
            <a:r>
              <a:rPr lang="en-US" dirty="0"/>
              <a:t>read technical literature on system security, demonstrating critical and appreciative comprehension; and</a:t>
            </a:r>
          </a:p>
          <a:p>
            <a:pPr lvl="1"/>
            <a:r>
              <a:rPr lang="en-US" dirty="0"/>
              <a:t>give an informative oral presentation on, and write knowledgeably about, an advanced topic in system security.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CompSci</a:t>
            </a:r>
            <a:r>
              <a:rPr lang="en-US" dirty="0"/>
              <a:t> 725 3.</a:t>
            </a:r>
            <a:fld id="{20366189-7762-4AC5-86E3-FCDA4FD4BF38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114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E6381CE-177B-4C79-8891-83C1015A5296}" type="datetime5">
              <a:rPr lang="en-US" sz="900" smtClean="0">
                <a:latin typeface="Arial" charset="0"/>
              </a:rPr>
              <a:t>2-Aug-19</a:t>
            </a:fld>
            <a:endParaRPr lang="en-US" sz="130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NZ" dirty="0"/>
              <a:t>Assessment: 25% written report</a:t>
            </a:r>
            <a:endParaRPr lang="en-AU" dirty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052513"/>
            <a:ext cx="7993062" cy="511333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sz="2400" dirty="0"/>
              <a:t>Primary requirement: You must demonstrate your critical and appreciative understanding of </a:t>
            </a:r>
          </a:p>
          <a:p>
            <a:pPr lvl="1">
              <a:lnSpc>
                <a:spcPct val="90000"/>
              </a:lnSpc>
            </a:pPr>
            <a:r>
              <a:rPr lang="en-AU" sz="2000" dirty="0"/>
              <a:t>at least </a:t>
            </a:r>
            <a:r>
              <a:rPr lang="en-AU" sz="2000" b="1" dirty="0"/>
              <a:t>three</a:t>
            </a:r>
            <a:r>
              <a:rPr lang="en-AU" sz="2000" dirty="0"/>
              <a:t> professional publications relevant to software security.</a:t>
            </a:r>
          </a:p>
          <a:p>
            <a:pPr lvl="1">
              <a:lnSpc>
                <a:spcPct val="90000"/>
              </a:lnSpc>
            </a:pPr>
            <a:r>
              <a:rPr lang="en-NZ" sz="2000" dirty="0"/>
              <a:t>At least </a:t>
            </a:r>
            <a:r>
              <a:rPr lang="en-NZ" sz="2000" b="1" dirty="0"/>
              <a:t>one</a:t>
            </a:r>
            <a:r>
              <a:rPr lang="en-NZ" sz="2000" dirty="0"/>
              <a:t> of your references must be a required reading for this course.</a:t>
            </a:r>
          </a:p>
          <a:p>
            <a:pPr lvl="1">
              <a:lnSpc>
                <a:spcPct val="90000"/>
              </a:lnSpc>
            </a:pPr>
            <a:r>
              <a:rPr lang="en-NZ" sz="2000" dirty="0"/>
              <a:t>You must also cite and (at least briefly) discuss </a:t>
            </a:r>
            <a:r>
              <a:rPr lang="en-NZ" sz="2000" b="1" dirty="0"/>
              <a:t>any other</a:t>
            </a:r>
            <a:r>
              <a:rPr lang="en-NZ" sz="2000" dirty="0"/>
              <a:t> required class reading that is closely related to the topic of your term paper.</a:t>
            </a:r>
          </a:p>
          <a:p>
            <a:pPr>
              <a:lnSpc>
                <a:spcPct val="90000"/>
              </a:lnSpc>
            </a:pPr>
            <a:r>
              <a:rPr lang="en-AU" sz="2400" dirty="0"/>
              <a:t>Additional (form &amp; style) requirements: see the next slide.</a:t>
            </a:r>
          </a:p>
          <a:p>
            <a:pPr>
              <a:lnSpc>
                <a:spcPct val="90000"/>
              </a:lnSpc>
            </a:pPr>
            <a:r>
              <a:rPr lang="en-AU" sz="2400" dirty="0"/>
              <a:t>I will publish your paper online, if you request this:</a:t>
            </a:r>
          </a:p>
          <a:p>
            <a:pPr lvl="1">
              <a:lnSpc>
                <a:spcPct val="90000"/>
              </a:lnSpc>
            </a:pPr>
            <a:r>
              <a:rPr lang="en-AU" sz="1800" dirty="0">
                <a:solidFill>
                  <a:schemeClr val="accent2"/>
                </a:solidFill>
                <a:hlinkClick r:id="rId3"/>
              </a:rPr>
              <a:t>http://www.cs.auckland.ac.nz/courses/compsci725s2c/archive/termpapers</a:t>
            </a:r>
            <a:endParaRPr lang="en-AU" sz="1800" dirty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AU" sz="1800" dirty="0"/>
              <a:t>Your paper might be used by other scholars, see e.g. </a:t>
            </a:r>
            <a:r>
              <a:rPr lang="en-NZ" sz="1800" dirty="0">
                <a:hlinkClick r:id="rId4"/>
              </a:rPr>
              <a:t>Google Scholar citations to Gareth Cronin's written report (2002)</a:t>
            </a:r>
            <a:r>
              <a:rPr lang="en-NZ" sz="1800" dirty="0"/>
              <a:t>.</a:t>
            </a:r>
            <a:endParaRPr lang="en-AU" sz="1800" dirty="0">
              <a:solidFill>
                <a:schemeClr val="accent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8AB6152-FBD1-4651-B41B-1546CC94FC24}" type="slidenum">
              <a:rPr lang="en-US" sz="1000" smtClean="0">
                <a:latin typeface="Arial" charset="0"/>
              </a:rPr>
              <a:pPr/>
              <a:t>5</a:t>
            </a:fld>
            <a:endParaRPr lang="en-US" sz="1000">
              <a:latin typeface="Arial" charset="0"/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 sz="3200" dirty="0"/>
              <a:t>Additional Requirements on Written Reports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82663"/>
            <a:ext cx="8587680" cy="5398665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/>
              <a:t>If you use someone else’s words, you </a:t>
            </a:r>
            <a:r>
              <a:rPr lang="en-US" sz="2400" dirty="0">
                <a:solidFill>
                  <a:srgbClr val="FF0000"/>
                </a:solidFill>
              </a:rPr>
              <a:t>must</a:t>
            </a:r>
            <a:r>
              <a:rPr lang="en-US" sz="2400" dirty="0"/>
              <a:t> put these in quotation marks and add a reference to your source.</a:t>
            </a:r>
          </a:p>
          <a:p>
            <a:pPr lvl="1"/>
            <a:r>
              <a:rPr lang="en-US" sz="1800" dirty="0"/>
              <a:t>I will report extensive plagiarism to the </a:t>
            </a:r>
            <a:r>
              <a:rPr lang="en-US" sz="1800" dirty="0" err="1"/>
              <a:t>HoS</a:t>
            </a:r>
            <a:r>
              <a:rPr lang="en-US" sz="1800" dirty="0"/>
              <a:t>, for possible </a:t>
            </a:r>
            <a:r>
              <a:rPr lang="en-US" sz="1800" dirty="0">
                <a:solidFill>
                  <a:srgbClr val="FF0000"/>
                </a:solidFill>
              </a:rPr>
              <a:t>disciplinary action</a:t>
            </a:r>
            <a:r>
              <a:rPr lang="en-US" sz="1800" dirty="0"/>
              <a:t>.</a:t>
            </a:r>
          </a:p>
          <a:p>
            <a:r>
              <a:rPr lang="en-US" sz="2400" dirty="0"/>
              <a:t>Use your own words, except when quoting definitions or other people’s opinions. </a:t>
            </a:r>
            <a:r>
              <a:rPr lang="en-US" sz="2000" dirty="0"/>
              <a:t> </a:t>
            </a:r>
          </a:p>
          <a:p>
            <a:pPr lvl="1"/>
            <a:r>
              <a:rPr lang="en-US" sz="1800" dirty="0"/>
              <a:t>Light paraphrase (i.e. changing a few words) of a declared source implies that you have a very poor understanding of the technical meaning of your source material.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Light paraphrase of an undeclared source is plagiarism</a:t>
            </a:r>
            <a:r>
              <a:rPr lang="en-US" sz="1800" dirty="0"/>
              <a:t> – and it implies that you have tried to hide your plagiarism by paraphrasing.  Declare your source!!</a:t>
            </a:r>
          </a:p>
          <a:p>
            <a:r>
              <a:rPr lang="en-US" sz="2400" dirty="0"/>
              <a:t>Technical words </a:t>
            </a:r>
            <a:r>
              <a:rPr lang="en-US" sz="2400" dirty="0">
                <a:solidFill>
                  <a:srgbClr val="FF0000"/>
                </a:solidFill>
              </a:rPr>
              <a:t>must</a:t>
            </a:r>
            <a:r>
              <a:rPr lang="en-US" sz="2400" dirty="0"/>
              <a:t> be spelled and used correctly.</a:t>
            </a:r>
          </a:p>
          <a:p>
            <a:pPr lvl="1"/>
            <a:r>
              <a:rPr lang="en-US" sz="1800" dirty="0"/>
              <a:t>You should use a spell-checker and a grammar checker (e.g. MS Word), however we will not mark you down for grammatical mistakes and spelling errors on non-technical words (if your meaning is clear).</a:t>
            </a:r>
          </a:p>
          <a:p>
            <a:r>
              <a:rPr lang="en-US" sz="2400" dirty="0"/>
              <a:t>Your report </a:t>
            </a:r>
            <a:r>
              <a:rPr lang="en-US" sz="2400" i="1" dirty="0"/>
              <a:t>should</a:t>
            </a:r>
            <a:r>
              <a:rPr lang="en-US" sz="2400" dirty="0"/>
              <a:t> (i.e. not “must”) consist of eight to twelve pages of 12-point type with generous margins and 1.5 line spacing.  </a:t>
            </a:r>
          </a:p>
          <a:p>
            <a:pPr lvl="1"/>
            <a:r>
              <a:rPr lang="en-US" sz="1800" dirty="0"/>
              <a:t>Enforcement is indirect. A longer paper takes much longer to write well.  A shorter paper is unlikely to show strong critical and appreciative understanding. </a:t>
            </a:r>
          </a:p>
          <a:p>
            <a:r>
              <a:rPr lang="en-US" sz="2400" i="1" dirty="0"/>
              <a:t>Try to</a:t>
            </a:r>
            <a:r>
              <a:rPr lang="en-US" sz="2400" dirty="0"/>
              <a:t> match the style of one of the articles you read in this class.</a:t>
            </a:r>
          </a:p>
          <a:p>
            <a:r>
              <a:rPr lang="en-US" sz="2400" dirty="0"/>
              <a:t>Reports are due at 4pm on Friday 18 October (the end of the </a:t>
            </a:r>
            <a:r>
              <a:rPr lang="en-US" sz="2400" dirty="0">
                <a:solidFill>
                  <a:srgbClr val="FF0000"/>
                </a:solidFill>
              </a:rPr>
              <a:t>11</a:t>
            </a:r>
            <a:r>
              <a:rPr lang="en-US" sz="2400" baseline="30000" dirty="0">
                <a:solidFill>
                  <a:srgbClr val="FF0000"/>
                </a:solidFill>
              </a:rPr>
              <a:t>th</a:t>
            </a:r>
            <a:r>
              <a:rPr lang="en-US" sz="2400" dirty="0">
                <a:solidFill>
                  <a:srgbClr val="FF0000"/>
                </a:solidFill>
              </a:rPr>
              <a:t> week</a:t>
            </a:r>
            <a:r>
              <a:rPr lang="en-US" sz="2400" dirty="0"/>
              <a:t>) – so that you can have feedback before you sit your examination.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A97242-ABDC-4E9C-BE82-0317B81E0F83}" type="datetime5">
              <a:rPr lang="en-US" smtClean="0"/>
              <a:t>2-Aug-19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255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11560" y="64008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AC32866-0FB8-46F5-B654-C11D589B7640}" type="datetime5">
              <a:rPr lang="en-US" sz="900" smtClean="0">
                <a:latin typeface="Arial" charset="0"/>
              </a:rPr>
              <a:t>2-Aug-19</a:t>
            </a:fld>
            <a:endParaRPr lang="en-US" sz="1300" dirty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NZ" dirty="0"/>
              <a:t>Assessment: 15% oral report</a:t>
            </a:r>
            <a:endParaRPr lang="en-AU" dirty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914400"/>
            <a:ext cx="8659688" cy="5791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sz="2400" dirty="0"/>
              <a:t>During a lecture period, you will deliver an oral report on a technical article</a:t>
            </a:r>
            <a:r>
              <a:rPr lang="en-AU" sz="2400" i="1" dirty="0"/>
              <a:t>.</a:t>
            </a:r>
          </a:p>
          <a:p>
            <a:pPr lvl="1">
              <a:lnSpc>
                <a:spcPct val="90000"/>
              </a:lnSpc>
            </a:pPr>
            <a:r>
              <a:rPr lang="en-AU" sz="2000" dirty="0"/>
              <a:t>Your report should be focussed on </a:t>
            </a:r>
            <a:r>
              <a:rPr lang="en-AU" sz="2000" i="1" dirty="0"/>
              <a:t>one</a:t>
            </a:r>
            <a:r>
              <a:rPr lang="en-AU" sz="2000" dirty="0"/>
              <a:t> aspect of your selected article.</a:t>
            </a:r>
          </a:p>
          <a:p>
            <a:pPr lvl="1">
              <a:lnSpc>
                <a:spcPct val="90000"/>
              </a:lnSpc>
            </a:pPr>
            <a:r>
              <a:rPr lang="en-AU" sz="2000" dirty="0"/>
              <a:t>We’ll discuss your selected aspect during a Q&amp;A session after your presentation.</a:t>
            </a:r>
          </a:p>
          <a:p>
            <a:pPr lvl="1">
              <a:lnSpc>
                <a:spcPct val="90000"/>
              </a:lnSpc>
            </a:pPr>
            <a:r>
              <a:rPr lang="en-AU" sz="2000" dirty="0"/>
              <a:t>Our discussions are examinable, but will not be recorded.  Your presence is important!</a:t>
            </a:r>
          </a:p>
          <a:p>
            <a:pPr lvl="1">
              <a:lnSpc>
                <a:spcPct val="90000"/>
              </a:lnSpc>
            </a:pPr>
            <a:r>
              <a:rPr lang="en-AU" sz="2000" dirty="0"/>
              <a:t>Your slideshow will be web-published (unless you ask us to restrict its publication to the “walled garden” of the Canvas-site for this course).</a:t>
            </a:r>
          </a:p>
          <a:p>
            <a:pPr>
              <a:lnSpc>
                <a:spcPct val="90000"/>
              </a:lnSpc>
            </a:pPr>
            <a:r>
              <a:rPr lang="en-AU" sz="2400" dirty="0"/>
              <a:t>Marks allocation:</a:t>
            </a:r>
          </a:p>
          <a:p>
            <a:pPr lvl="1">
              <a:lnSpc>
                <a:spcPct val="90000"/>
              </a:lnSpc>
            </a:pPr>
            <a:r>
              <a:rPr lang="en-AU" sz="2000" dirty="0"/>
              <a:t>10 marks, for your presentation.  Details on the next slide.</a:t>
            </a:r>
          </a:p>
          <a:p>
            <a:pPr lvl="1">
              <a:lnSpc>
                <a:spcPct val="90000"/>
              </a:lnSpc>
            </a:pPr>
            <a:r>
              <a:rPr lang="en-AU" sz="2000" dirty="0"/>
              <a:t>5 marks, for quizzes on articles presented by students in this class.  Your lowest two quiz scores will be dropped.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88224" y="6400800"/>
            <a:ext cx="1905000" cy="457200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CompSci</a:t>
            </a:r>
            <a:r>
              <a:rPr lang="en-US" dirty="0"/>
              <a:t> 725 s2c 3.</a:t>
            </a:r>
            <a:fld id="{20366189-7762-4AC5-86E3-FCDA4FD4BF3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11560" y="64008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AC32866-0FB8-46F5-B654-C11D589B7640}" type="datetime5">
              <a:rPr lang="en-US" sz="900" smtClean="0">
                <a:latin typeface="Arial" charset="0"/>
              </a:rPr>
              <a:t>2-Aug-19</a:t>
            </a:fld>
            <a:endParaRPr lang="en-US" sz="1300" dirty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NZ" dirty="0"/>
              <a:t>Rubric for Oral Report Marking</a:t>
            </a:r>
            <a:endParaRPr lang="en-AU" dirty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914400"/>
            <a:ext cx="8659688" cy="5791200"/>
          </a:xfrm>
        </p:spPr>
        <p:txBody>
          <a:bodyPr>
            <a:normAutofit lnSpcReduction="10000"/>
          </a:bodyPr>
          <a:lstStyle/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sz="2000" dirty="0">
                <a:solidFill>
                  <a:srgbClr val="FF0000"/>
                </a:solidFill>
              </a:rPr>
              <a:t>1 mark</a:t>
            </a:r>
            <a:r>
              <a:rPr lang="en-AU" sz="2000" dirty="0"/>
              <a:t>, for rehearsing your report at a tutorial the week </a:t>
            </a:r>
            <a:r>
              <a:rPr lang="en-AU" sz="2000" i="1" dirty="0"/>
              <a:t>before</a:t>
            </a:r>
            <a:r>
              <a:rPr lang="en-AU" sz="2000" dirty="0"/>
              <a:t> your presentation.  (You must </a:t>
            </a:r>
            <a:r>
              <a:rPr lang="en-AU" sz="20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schedule this rehearsal using Canvas</a:t>
            </a:r>
            <a:r>
              <a:rPr lang="en-AU" sz="2000" dirty="0"/>
              <a:t>, </a:t>
            </a:r>
            <a:r>
              <a:rPr lang="en-AU" sz="2000" i="1" dirty="0"/>
              <a:t>after</a:t>
            </a:r>
            <a:r>
              <a:rPr lang="en-AU" sz="2000" dirty="0"/>
              <a:t> you have been assigned a date for your presentation.)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sz="2000" dirty="0">
                <a:solidFill>
                  <a:srgbClr val="FF0000"/>
                </a:solidFill>
              </a:rPr>
              <a:t>1 mark</a:t>
            </a:r>
            <a:r>
              <a:rPr lang="en-AU" sz="2000" dirty="0"/>
              <a:t>, for a title slide with your name and </a:t>
            </a:r>
            <a:r>
              <a:rPr lang="en-AU" sz="2000" i="1" dirty="0"/>
              <a:t>accurate bibliographic information </a:t>
            </a:r>
            <a:r>
              <a:rPr lang="en-AU" sz="2000" dirty="0"/>
              <a:t>which would allow another scholar to retrieve an exact copy of the article discussed in your presentation.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sz="2000" dirty="0">
                <a:solidFill>
                  <a:srgbClr val="FF0000"/>
                </a:solidFill>
              </a:rPr>
              <a:t>1 mark</a:t>
            </a:r>
            <a:r>
              <a:rPr lang="en-AU" sz="2000" dirty="0"/>
              <a:t>, for your </a:t>
            </a:r>
            <a:r>
              <a:rPr lang="en-AU" sz="2000" i="1" dirty="0">
                <a:solidFill>
                  <a:srgbClr val="FF0000"/>
                </a:solidFill>
              </a:rPr>
              <a:t>one-slide summary </a:t>
            </a:r>
            <a:r>
              <a:rPr lang="en-AU" sz="2000" dirty="0"/>
              <a:t>of the article.  You may quote the topic sentence from the abstract of the article (if it has a topic sentence).  Your summary must be appropriate for </a:t>
            </a:r>
            <a:r>
              <a:rPr lang="en-AU" sz="2000" i="1" dirty="0"/>
              <a:t>your</a:t>
            </a:r>
            <a:r>
              <a:rPr lang="en-AU" sz="2000" dirty="0"/>
              <a:t> presentation, </a:t>
            </a:r>
            <a:r>
              <a:rPr lang="en-AU" sz="2000" i="1" dirty="0"/>
              <a:t>i.e.</a:t>
            </a:r>
            <a:r>
              <a:rPr lang="en-AU" sz="2000" dirty="0"/>
              <a:t> it should be an adequate introduction to the aspect you discuss in detail.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sz="2000" dirty="0">
                <a:solidFill>
                  <a:srgbClr val="FF0000"/>
                </a:solidFill>
              </a:rPr>
              <a:t>1 mark</a:t>
            </a:r>
            <a:r>
              <a:rPr lang="en-AU" sz="2000" dirty="0"/>
              <a:t>, for delivering your report in 8 to 12 minutes.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sz="2000" dirty="0">
                <a:solidFill>
                  <a:srgbClr val="FF0000"/>
                </a:solidFill>
              </a:rPr>
              <a:t>2 marks</a:t>
            </a:r>
            <a:r>
              <a:rPr lang="en-AU" sz="2100" dirty="0"/>
              <a:t>, for identifying </a:t>
            </a:r>
            <a:r>
              <a:rPr lang="en-AU" sz="2100" i="1" dirty="0">
                <a:solidFill>
                  <a:srgbClr val="FF0000"/>
                </a:solidFill>
              </a:rPr>
              <a:t>one</a:t>
            </a:r>
            <a:r>
              <a:rPr lang="en-AU" sz="2100" i="1" dirty="0"/>
              <a:t> (and no more than one)</a:t>
            </a:r>
            <a:r>
              <a:rPr lang="en-AU" sz="2100" dirty="0"/>
              <a:t> concept or technical consideration that is either discussed in the article, or which should have been at least mentioned in this article,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sz="2000" dirty="0">
                <a:solidFill>
                  <a:srgbClr val="FF0000"/>
                </a:solidFill>
              </a:rPr>
              <a:t>1 mark</a:t>
            </a:r>
            <a:r>
              <a:rPr lang="en-AU" sz="2100" dirty="0"/>
              <a:t>, for explaining why this particular aspect of your article was worthy of careful consideration by you, and why it is important enough to be examinable in this course, and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sz="2000" dirty="0">
                <a:solidFill>
                  <a:srgbClr val="FF0000"/>
                </a:solidFill>
              </a:rPr>
              <a:t>3 marks</a:t>
            </a:r>
            <a:r>
              <a:rPr lang="en-AU" sz="2100" dirty="0"/>
              <a:t>, for your accurate and understandable discussion of this aspect, using information you have gained from </a:t>
            </a:r>
            <a:r>
              <a:rPr lang="en-AU" sz="2100" i="1" dirty="0">
                <a:solidFill>
                  <a:srgbClr val="FF0000"/>
                </a:solidFill>
              </a:rPr>
              <a:t>your</a:t>
            </a:r>
            <a:r>
              <a:rPr lang="en-AU" sz="2100" i="1" dirty="0"/>
              <a:t> </a:t>
            </a:r>
            <a:r>
              <a:rPr lang="en-AU" sz="2100" dirty="0"/>
              <a:t>careful reading of your article </a:t>
            </a:r>
            <a:r>
              <a:rPr lang="en-AU" sz="2100" i="1" dirty="0">
                <a:solidFill>
                  <a:srgbClr val="FF0000"/>
                </a:solidFill>
              </a:rPr>
              <a:t>without relying on outside sources</a:t>
            </a:r>
            <a:r>
              <a:rPr lang="en-AU" sz="2100" dirty="0"/>
              <a:t>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88224" y="6400800"/>
            <a:ext cx="1905000" cy="457200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CompSci</a:t>
            </a:r>
            <a:r>
              <a:rPr lang="en-US" dirty="0"/>
              <a:t> 725 s2c 3.</a:t>
            </a:r>
            <a:fld id="{20366189-7762-4AC5-86E3-FCDA4FD4BF3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026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11560" y="64008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AC32866-0FB8-46F5-B654-C11D589B7640}" type="datetime5">
              <a:rPr lang="en-US" sz="900" smtClean="0">
                <a:latin typeface="Arial" charset="0"/>
              </a:rPr>
              <a:t>2-Aug-19</a:t>
            </a:fld>
            <a:endParaRPr lang="en-US" sz="1300" dirty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NZ" dirty="0"/>
              <a:t>Aspect: Scoping</a:t>
            </a:r>
            <a:endParaRPr lang="en-AU" dirty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914400"/>
            <a:ext cx="8659688" cy="568295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AU" sz="2400" dirty="0"/>
              <a:t>Scoping is important in all technical work, including this assignment.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AU" sz="2000" dirty="0"/>
              <a:t>If your presentation summarises the main idea of the article, you’ll be wasting our time.   (We’d do better to read its abstract again.)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AU" sz="2000" dirty="0"/>
              <a:t>If you discuss multiple aspects in your presentation, then your presentation will be unhelpful.  (We’d do better to re-read the paragraphs or sections you have summarised.)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AU" sz="2400" dirty="0"/>
              <a:t>Ideally: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AU" sz="2000" dirty="0"/>
              <a:t>Your presentation will point us at some idea or concept, raised in (or by) your reading of this article, which is worthy of our collective attention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AU" sz="2000" dirty="0"/>
              <a:t>because it has potential future “use-value” for a security professional.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AU" sz="2000" dirty="0"/>
              <a:t>Your presentation will give us a general overview of </a:t>
            </a:r>
            <a:r>
              <a:rPr lang="en-AU" sz="2000" i="1" dirty="0"/>
              <a:t>what your article has say about your selected aspect.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AU" sz="2000" dirty="0"/>
              <a:t>Your presentation will not attempt to explain your aspect in full technical detail.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AU" sz="2000" dirty="0"/>
              <a:t>Your presentation will motivate us to re-read the article, so that we can learn more about this important aspect of it.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88224" y="6400800"/>
            <a:ext cx="1905000" cy="457200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CompSci</a:t>
            </a:r>
            <a:r>
              <a:rPr lang="en-US" dirty="0"/>
              <a:t> 725 s2c 3.</a:t>
            </a:r>
            <a:fld id="{20366189-7762-4AC5-86E3-FCDA4FD4BF3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622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11560" y="64008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AC32866-0FB8-46F5-B654-C11D589B7640}" type="datetime5">
              <a:rPr lang="en-US" sz="900" smtClean="0">
                <a:latin typeface="Arial" charset="0"/>
              </a:rPr>
              <a:t>2-Aug-19</a:t>
            </a:fld>
            <a:endParaRPr lang="en-US" sz="1300" dirty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52400"/>
            <a:ext cx="8352928" cy="762000"/>
          </a:xfrm>
        </p:spPr>
        <p:txBody>
          <a:bodyPr/>
          <a:lstStyle/>
          <a:p>
            <a:r>
              <a:rPr lang="en-NZ" dirty="0"/>
              <a:t>Choosing an Aspect: Ask Questions!</a:t>
            </a:r>
            <a:endParaRPr lang="en-AU" dirty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156" y="1018456"/>
            <a:ext cx="8659688" cy="5610944"/>
          </a:xfrm>
        </p:spPr>
        <p:txBody>
          <a:bodyPr>
            <a:normAutofit/>
          </a:bodyPr>
          <a:lstStyle/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AU" sz="2400" dirty="0"/>
              <a:t>Read the abstract of an article.   </a:t>
            </a:r>
          </a:p>
          <a:p>
            <a:pPr marL="838200" lvl="1" indent="-457200">
              <a:lnSpc>
                <a:spcPct val="90000"/>
              </a:lnSpc>
            </a:pPr>
            <a:r>
              <a:rPr lang="en-AU" sz="2000" dirty="0"/>
              <a:t>Ask yourself: what important thing might I reasonably hope to learn, from reading this article carefully? </a:t>
            </a:r>
          </a:p>
          <a:p>
            <a:pPr marL="512762" indent="-457200">
              <a:lnSpc>
                <a:spcPct val="90000"/>
              </a:lnSpc>
              <a:buFont typeface="+mj-lt"/>
              <a:buAutoNum type="arabicPeriod"/>
            </a:pPr>
            <a:r>
              <a:rPr lang="en-AU" sz="2400" dirty="0"/>
              <a:t>Read the introduction of your article.  </a:t>
            </a:r>
          </a:p>
          <a:p>
            <a:pPr lvl="1">
              <a:lnSpc>
                <a:spcPct val="90000"/>
              </a:lnSpc>
            </a:pPr>
            <a:r>
              <a:rPr lang="en-AU" sz="2000" dirty="0"/>
              <a:t>Did this motivate you to read any particular section of the article?   </a:t>
            </a:r>
          </a:p>
          <a:p>
            <a:pPr marL="512762" indent="-457200">
              <a:lnSpc>
                <a:spcPct val="90000"/>
              </a:lnSpc>
              <a:buFont typeface="+mj-lt"/>
              <a:buAutoNum type="arabicPeriod"/>
            </a:pPr>
            <a:r>
              <a:rPr lang="en-AU" sz="2400" dirty="0"/>
              <a:t>Read through the body of the article, without getting bogged down in the details.   </a:t>
            </a:r>
          </a:p>
          <a:p>
            <a:pPr lvl="1">
              <a:lnSpc>
                <a:spcPct val="90000"/>
              </a:lnSpc>
            </a:pPr>
            <a:r>
              <a:rPr lang="en-AU" sz="2000" dirty="0"/>
              <a:t>What important thing might you reasonably hope to learn, if you spent more time puzzling over a difficult-to-understand section?</a:t>
            </a:r>
          </a:p>
          <a:p>
            <a:pPr marL="512762" indent="-457200">
              <a:lnSpc>
                <a:spcPct val="90000"/>
              </a:lnSpc>
              <a:buFont typeface="+mj-lt"/>
              <a:buAutoNum type="arabicPeriod"/>
            </a:pPr>
            <a:r>
              <a:rPr lang="en-AU" sz="2400" dirty="0"/>
              <a:t>Read the conclusion of the article.</a:t>
            </a:r>
          </a:p>
          <a:p>
            <a:pPr lvl="1">
              <a:lnSpc>
                <a:spcPct val="90000"/>
              </a:lnSpc>
            </a:pPr>
            <a:r>
              <a:rPr lang="en-AU" sz="2000" dirty="0"/>
              <a:t>Critical questions: Did the authors overstate their findings?  Is their proposed method or system feasible, or have they glossed over some major difficulties?  Is their security analysis reasonable, or does it assume a clueless or poorly-resourced adversary?</a:t>
            </a:r>
          </a:p>
          <a:p>
            <a:pPr lvl="1">
              <a:lnSpc>
                <a:spcPct val="90000"/>
              </a:lnSpc>
            </a:pPr>
            <a:r>
              <a:rPr lang="en-AU" sz="2000" dirty="0"/>
              <a:t>Appreciative questions: Can you think of some future application, by a security professional, of something in this article?   If it hasn’t been discussed fully in this article, then this could be your aspect!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88224" y="6400800"/>
            <a:ext cx="1905000" cy="457200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CompSci</a:t>
            </a:r>
            <a:r>
              <a:rPr lang="en-US" dirty="0"/>
              <a:t> 725 s2c 3.</a:t>
            </a:r>
            <a:fld id="{20366189-7762-4AC5-86E3-FCDA4FD4BF3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727507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08025" marR="0" indent="-271463" algn="l" defTabSz="873125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–"/>
          <a:tabLst/>
          <a:defRPr kumimoji="0" lang="en-US" sz="2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08025" marR="0" indent="-271463" algn="l" defTabSz="873125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–"/>
          <a:tabLst/>
          <a:defRPr kumimoji="0" lang="en-US" sz="2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1653</TotalTime>
  <Words>3860</Words>
  <Application>Microsoft Office PowerPoint</Application>
  <PresentationFormat>On-screen Show (4:3)</PresentationFormat>
  <Paragraphs>347</Paragraphs>
  <Slides>33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Times New Roman</vt:lpstr>
      <vt:lpstr>Wingdings</vt:lpstr>
      <vt:lpstr>Blank Presentation</vt:lpstr>
      <vt:lpstr>System Security CompSci 725 S2 19  First Set of Lecture Slides  Version 1.1 of 2 Aug 2019: corrected date on slide 5   Clark Thomborson </vt:lpstr>
      <vt:lpstr>Objectives</vt:lpstr>
      <vt:lpstr>Assessment: 60% final exam</vt:lpstr>
      <vt:lpstr>Assessment: 25% written report</vt:lpstr>
      <vt:lpstr>Additional Requirements on Written Reports</vt:lpstr>
      <vt:lpstr>Assessment: 15% oral report</vt:lpstr>
      <vt:lpstr>Rubric for Oral Report Marking</vt:lpstr>
      <vt:lpstr>Aspect: Scoping</vt:lpstr>
      <vt:lpstr>Choosing an Aspect: Ask Questions!</vt:lpstr>
      <vt:lpstr>Example of an Aspect</vt:lpstr>
      <vt:lpstr>An Aspect of Another Article</vt:lpstr>
      <vt:lpstr>Another Sample Aspect</vt:lpstr>
      <vt:lpstr>A Temptation You May Feel</vt:lpstr>
      <vt:lpstr>Warning</vt:lpstr>
      <vt:lpstr>Reading: before our Next Lecture</vt:lpstr>
      <vt:lpstr>Lampson, “Computer Security…”</vt:lpstr>
      <vt:lpstr>Who are “we”?</vt:lpstr>
      <vt:lpstr>Who are “we”? (cont.)</vt:lpstr>
      <vt:lpstr>Important Security Technologies</vt:lpstr>
      <vt:lpstr>Why Not Try for “Perfect Security”?</vt:lpstr>
      <vt:lpstr>Aspects of Secure System Design</vt:lpstr>
      <vt:lpstr>Specification/Policy</vt:lpstr>
      <vt:lpstr>Implementation</vt:lpstr>
      <vt:lpstr>Vulnerabilities</vt:lpstr>
      <vt:lpstr>Figure 1.  Access Control Model</vt:lpstr>
      <vt:lpstr>Defensive Strategies</vt:lpstr>
      <vt:lpstr>Information used by the Guard</vt:lpstr>
      <vt:lpstr>Information Flow Control</vt:lpstr>
      <vt:lpstr>Assurance</vt:lpstr>
      <vt:lpstr>Simplifying Setup: Roles and ACLs</vt:lpstr>
      <vt:lpstr>Other Topics in Lampson</vt:lpstr>
      <vt:lpstr>Learning Goal #1</vt:lpstr>
      <vt:lpstr>Course Objectives</vt:lpstr>
    </vt:vector>
  </TitlesOfParts>
  <Company>University of Auckland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Security 415.725SC</dc:title>
  <dc:creator>Clark Thomborson</dc:creator>
  <cp:lastModifiedBy>Clark Thomborson</cp:lastModifiedBy>
  <cp:revision>150</cp:revision>
  <cp:lastPrinted>2018-07-12T21:59:38Z</cp:lastPrinted>
  <dcterms:created xsi:type="dcterms:W3CDTF">2000-07-11T15:43:18Z</dcterms:created>
  <dcterms:modified xsi:type="dcterms:W3CDTF">2019-08-02T06:41:58Z</dcterms:modified>
</cp:coreProperties>
</file>