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28" r:id="rId3"/>
    <p:sldId id="329" r:id="rId4"/>
    <p:sldId id="330" r:id="rId5"/>
    <p:sldId id="331" r:id="rId6"/>
    <p:sldId id="280" r:id="rId7"/>
    <p:sldId id="293" r:id="rId8"/>
    <p:sldId id="281" r:id="rId9"/>
    <p:sldId id="332" r:id="rId10"/>
    <p:sldId id="333" r:id="rId11"/>
    <p:sldId id="334" r:id="rId12"/>
    <p:sldId id="335" r:id="rId13"/>
    <p:sldId id="336" r:id="rId14"/>
    <p:sldId id="337" r:id="rId15"/>
    <p:sldId id="324" r:id="rId16"/>
    <p:sldId id="325" r:id="rId17"/>
    <p:sldId id="326" r:id="rId18"/>
  </p:sldIdLst>
  <p:sldSz cx="9144000" cy="6858000" type="screen4x3"/>
  <p:notesSz cx="6681788" cy="9817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7" autoAdjust="0"/>
    <p:restoredTop sz="94624" autoAdjust="0"/>
  </p:normalViewPr>
  <p:slideViewPr>
    <p:cSldViewPr>
      <p:cViewPr varScale="1">
        <p:scale>
          <a:sx n="113" d="100"/>
          <a:sy n="113" d="100"/>
        </p:scale>
        <p:origin x="33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44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34" tIns="43617" rIns="87234" bIns="43617" numCol="1" anchor="t" anchorCtr="0" compatLnSpc="1">
            <a:prstTxWarp prst="textNoShape">
              <a:avLst/>
            </a:prstTxWarp>
          </a:bodyPr>
          <a:lstStyle>
            <a:lvl1pPr defTabSz="873125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49675" y="0"/>
            <a:ext cx="295751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34" tIns="43617" rIns="87234" bIns="43617" numCol="1" anchor="t" anchorCtr="0" compatLnSpc="1">
            <a:prstTxWarp prst="textNoShape">
              <a:avLst/>
            </a:prstTxWarp>
          </a:bodyPr>
          <a:lstStyle>
            <a:lvl1pPr algn="r" defTabSz="873125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58313"/>
            <a:ext cx="288448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34" tIns="43617" rIns="87234" bIns="43617" numCol="1" anchor="b" anchorCtr="0" compatLnSpc="1">
            <a:prstTxWarp prst="textNoShape">
              <a:avLst/>
            </a:prstTxWarp>
          </a:bodyPr>
          <a:lstStyle>
            <a:lvl1pPr defTabSz="873125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49675" y="9358313"/>
            <a:ext cx="2957513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34" tIns="43617" rIns="87234" bIns="43617" numCol="1" anchor="b" anchorCtr="0" compatLnSpc="1">
            <a:prstTxWarp prst="textNoShape">
              <a:avLst/>
            </a:prstTxWarp>
          </a:bodyPr>
          <a:lstStyle>
            <a:lvl1pPr algn="r" defTabSz="873125">
              <a:defRPr sz="1200"/>
            </a:lvl1pPr>
          </a:lstStyle>
          <a:p>
            <a:pPr>
              <a:defRPr/>
            </a:pPr>
            <a:fld id="{227F1C19-5B1E-4F53-963D-96DB561CF2A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2831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7" tIns="47128" rIns="94257" bIns="47128" numCol="1" anchor="t" anchorCtr="0" compatLnSpc="1">
            <a:prstTxWarp prst="textNoShape">
              <a:avLst/>
            </a:prstTxWarp>
          </a:bodyPr>
          <a:lstStyle>
            <a:lvl1pPr defTabSz="9413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86188" y="0"/>
            <a:ext cx="2895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7" tIns="47128" rIns="94257" bIns="47128" numCol="1" anchor="t" anchorCtr="0" compatLnSpc="1">
            <a:prstTxWarp prst="textNoShape">
              <a:avLst/>
            </a:prstTxWarp>
          </a:bodyPr>
          <a:lstStyle>
            <a:lvl1pPr algn="r" defTabSz="9413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7413" y="736600"/>
            <a:ext cx="4906962" cy="3679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2175" y="4662488"/>
            <a:ext cx="4897438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7" tIns="47128" rIns="94257" bIns="471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26563"/>
            <a:ext cx="2895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7" tIns="47128" rIns="94257" bIns="47128" numCol="1" anchor="b" anchorCtr="0" compatLnSpc="1">
            <a:prstTxWarp prst="textNoShape">
              <a:avLst/>
            </a:prstTxWarp>
          </a:bodyPr>
          <a:lstStyle>
            <a:lvl1pPr defTabSz="9413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86188" y="9326563"/>
            <a:ext cx="2895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7" tIns="47128" rIns="94257" bIns="47128" numCol="1" anchor="b" anchorCtr="0" compatLnSpc="1">
            <a:prstTxWarp prst="textNoShape">
              <a:avLst/>
            </a:prstTxWarp>
          </a:bodyPr>
          <a:lstStyle>
            <a:lvl1pPr algn="r" defTabSz="941388">
              <a:defRPr sz="1300"/>
            </a:lvl1pPr>
          </a:lstStyle>
          <a:p>
            <a:pPr>
              <a:defRPr/>
            </a:pPr>
            <a:fld id="{CFF8DB2A-0B53-470D-8E6A-52806DF0A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491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13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13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13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13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245F74B-4C94-4545-929F-98E6FC3CB1C1}" type="slidenum">
              <a:rPr lang="en-US" sz="1300" smtClean="0"/>
              <a:pPr/>
              <a:t>1</a:t>
            </a:fld>
            <a:endParaRPr lang="en-US" sz="13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  <p:extLst>
      <p:ext uri="{BB962C8B-B14F-4D97-AF65-F5344CB8AC3E}">
        <p14:creationId xmlns:p14="http://schemas.microsoft.com/office/powerpoint/2010/main" val="844749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5420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9909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7645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613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9024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367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4311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054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08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88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868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061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17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47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3957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15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08A9C-6E31-4394-B76D-ED801D39C544}" type="datetime5">
              <a:rPr lang="en-US" smtClean="0"/>
              <a:t>2-Aug-17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5F284-59FD-4834-9122-E5376D6ABA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39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49DAE-01BF-4AE9-A45C-FE49302748D4}" type="datetime5">
              <a:rPr lang="en-US" smtClean="0"/>
              <a:t>2-Aug-17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D7B62-B2A7-4644-89E8-2ABADAB92A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06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0DFAA-F58A-4463-9C4E-73A4E8ED0682}" type="datetime5">
              <a:rPr lang="en-US" smtClean="0"/>
              <a:t>2-Aug-17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CF142-0609-49CF-957E-A0DE86E07C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841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3F53D-E0A0-4805-B8AF-272EADDB5978}" type="datetime5">
              <a:rPr lang="en-US" smtClean="0"/>
              <a:t>2-Aug-17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87BEA-A4DA-4A6E-9DCC-46B15B0BA1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318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9129E-AFA4-4554-8986-DE4D0424AE66}" type="datetime5">
              <a:rPr lang="en-US" smtClean="0"/>
              <a:t>2-Aug-17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CA93A-1478-4308-81D8-77C4682AA6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08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454B7-37C2-4D78-9BFB-F3C3547B552E}" type="datetime5">
              <a:rPr lang="en-US" smtClean="0"/>
              <a:t>2-Aug-17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D6232-CCDD-4F4C-A5A8-0C02117D6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0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B12BD-4246-4ACC-97FF-CF2A84A55C21}" type="datetime5">
              <a:rPr lang="en-US" smtClean="0"/>
              <a:t>2-Aug-17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1079C-E98E-45F2-ABCB-F1694E0484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083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81B08-0A36-4D18-95B9-F41F30E8A9AB}" type="datetime5">
              <a:rPr lang="en-US" smtClean="0"/>
              <a:t>2-Aug-17</a:t>
            </a:fld>
            <a:endParaRPr lang="en-US" sz="140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28D04-D961-4C38-8B7D-301E4B85B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001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CE26D-3102-45D1-9086-C56E2538FDF3}" type="datetime5">
              <a:rPr lang="en-US" smtClean="0"/>
              <a:t>2-Aug-17</a:t>
            </a:fld>
            <a:endParaRPr lang="en-US" sz="140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069F4-08D7-4071-879D-4619C37753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55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44247-18F8-43FD-82A7-B31D12FDD759}" type="datetime5">
              <a:rPr lang="en-US" smtClean="0"/>
              <a:t>2-Aug-17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4780C-1D94-47E6-BAD1-BD51246823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581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A9F99-B658-42EE-BAEA-AFA630AF247E}" type="datetime5">
              <a:rPr lang="en-US" smtClean="0"/>
              <a:t>2-Aug-17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625A9-3877-4D52-97F3-588BBEEBF6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918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fld id="{0D90DB1D-21B4-4CDE-A79D-A5DF2BE83A27}" type="datetime5">
              <a:rPr lang="en-US" smtClean="0"/>
              <a:t>2-Aug-17</a:t>
            </a:fld>
            <a:endParaRPr lang="en-US" sz="14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9AE55277-1796-4C68-968A-D0750894F8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ieeexplore.ieee.org/xpl/RecentIssue.jsp?punumber=2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omputer.org/security-and-privacy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iteseerx.ist.psu.edu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nformatik.uni-trier.de/~ley/db/" TargetMode="External"/><Relationship Id="rId4" Type="http://schemas.openxmlformats.org/officeDocument/2006/relationships/hyperlink" Target="http://www.google.com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auckland.ac.nz/courses/22109/assignments/67732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109/32.481513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145/214451.214452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auckland.ac.nz/courses/compsci725s2c/exams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auckland.ac.nz/courses/compsci725s2c/archive/termpaper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holar.google.co.nz/scholar?hl=en&amp;q=A+Taxonomy+of+Methods+for+Software+Piracy+Prevention&amp;btnG=&amp;as_sdt=1,5&amp;as_sdtp=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848600" cy="3505200"/>
          </a:xfrm>
        </p:spPr>
        <p:txBody>
          <a:bodyPr/>
          <a:lstStyle/>
          <a:p>
            <a:r>
              <a:rPr lang="en-US" dirty="0" err="1" smtClean="0"/>
              <a:t>CompSci</a:t>
            </a:r>
            <a:r>
              <a:rPr lang="en-US" dirty="0" smtClean="0"/>
              <a:t> 725</a:t>
            </a:r>
            <a:br>
              <a:rPr lang="en-US" dirty="0" smtClean="0"/>
            </a:br>
            <a:r>
              <a:rPr lang="en-US" dirty="0" smtClean="0"/>
              <a:t>Oral and Written Reports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2 August 2017</a:t>
            </a:r>
            <a:endParaRPr lang="en-US" sz="2800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/>
          <a:p>
            <a:r>
              <a:rPr lang="en-US" dirty="0" smtClean="0"/>
              <a:t>Clark Thomborson</a:t>
            </a:r>
          </a:p>
          <a:p>
            <a:r>
              <a:rPr lang="en-US" dirty="0" smtClean="0"/>
              <a:t>University of Auckland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8AB6152-FBD1-4651-B41B-1546CC94FC24}" type="slidenum">
              <a:rPr lang="en-US" sz="1000" smtClean="0">
                <a:latin typeface="Arial" charset="0"/>
              </a:rPr>
              <a:pPr/>
              <a:t>10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sz="3200" dirty="0" smtClean="0"/>
              <a:t>Additional Requirements on Written Reports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82663"/>
            <a:ext cx="8587680" cy="5398665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If </a:t>
            </a:r>
            <a:r>
              <a:rPr lang="en-US" sz="2400" dirty="0"/>
              <a:t>you use someone else’s words, you </a:t>
            </a:r>
            <a:r>
              <a:rPr lang="en-US" sz="2400" dirty="0">
                <a:solidFill>
                  <a:srgbClr val="FF0000"/>
                </a:solidFill>
              </a:rPr>
              <a:t>must</a:t>
            </a:r>
            <a:r>
              <a:rPr lang="en-US" sz="2400" dirty="0"/>
              <a:t> put these in quotation marks and add a reference to your </a:t>
            </a:r>
            <a:r>
              <a:rPr lang="en-US" sz="2400" dirty="0" smtClean="0"/>
              <a:t>source.</a:t>
            </a:r>
            <a:endParaRPr lang="en-US" sz="2400" dirty="0"/>
          </a:p>
          <a:p>
            <a:pPr lvl="1"/>
            <a:r>
              <a:rPr lang="en-US" sz="1800" dirty="0"/>
              <a:t>I will report extensive plagiarism to the </a:t>
            </a:r>
            <a:r>
              <a:rPr lang="en-US" sz="1800" dirty="0" err="1"/>
              <a:t>HoD</a:t>
            </a:r>
            <a:r>
              <a:rPr lang="en-US" sz="1800" dirty="0"/>
              <a:t>, for possible </a:t>
            </a:r>
            <a:r>
              <a:rPr lang="en-US" sz="1800" dirty="0">
                <a:solidFill>
                  <a:srgbClr val="FF0000"/>
                </a:solidFill>
              </a:rPr>
              <a:t>disciplinary action</a:t>
            </a:r>
            <a:r>
              <a:rPr lang="en-US" sz="1800" dirty="0"/>
              <a:t>.</a:t>
            </a:r>
          </a:p>
          <a:p>
            <a:r>
              <a:rPr lang="en-US" sz="2400" dirty="0"/>
              <a:t>Use your own words, except when quoting definitions or other people’s opinions. </a:t>
            </a:r>
            <a:r>
              <a:rPr lang="en-US" sz="2000" dirty="0" smtClean="0"/>
              <a:t> </a:t>
            </a:r>
          </a:p>
          <a:p>
            <a:pPr lvl="1"/>
            <a:r>
              <a:rPr lang="en-US" sz="1800" dirty="0"/>
              <a:t>Light paraphrase (i.e. changing a few words) of a declared source implies that you have a very poor understanding of the technical meaning of your source material.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Light paraphrase of an undeclared source is plagiarism</a:t>
            </a:r>
            <a:r>
              <a:rPr lang="en-US" sz="1800" dirty="0"/>
              <a:t> – and it implies that you have tried to hide your plagiarism by </a:t>
            </a:r>
            <a:r>
              <a:rPr lang="en-US" sz="1800" dirty="0" smtClean="0"/>
              <a:t>paraphrasing</a:t>
            </a:r>
            <a:r>
              <a:rPr lang="en-US" sz="1800" dirty="0"/>
              <a:t>.</a:t>
            </a:r>
            <a:r>
              <a:rPr lang="en-US" sz="1800" dirty="0" smtClean="0"/>
              <a:t>  Declare your source!!</a:t>
            </a:r>
            <a:endParaRPr lang="en-US" sz="1800" dirty="0"/>
          </a:p>
          <a:p>
            <a:r>
              <a:rPr lang="en-US" sz="2400" dirty="0" smtClean="0"/>
              <a:t>Technical </a:t>
            </a:r>
            <a:r>
              <a:rPr lang="en-US" sz="2400" dirty="0"/>
              <a:t>words </a:t>
            </a:r>
            <a:r>
              <a:rPr lang="en-US" sz="2400" dirty="0">
                <a:solidFill>
                  <a:srgbClr val="FF0000"/>
                </a:solidFill>
              </a:rPr>
              <a:t>must</a:t>
            </a:r>
            <a:r>
              <a:rPr lang="en-US" sz="2400" dirty="0"/>
              <a:t> be spelled and used correctly.</a:t>
            </a:r>
          </a:p>
          <a:p>
            <a:pPr lvl="1"/>
            <a:r>
              <a:rPr lang="en-US" sz="1800" dirty="0"/>
              <a:t>You should use a spell-checker and a grammar checker (e.g. MS Word), however we will not mark you down for grammatical mistakes and spelling errors on non-technical words (if your meaning is clear).</a:t>
            </a:r>
          </a:p>
          <a:p>
            <a:r>
              <a:rPr lang="en-US" sz="2400" dirty="0"/>
              <a:t>Your report </a:t>
            </a:r>
            <a:r>
              <a:rPr lang="en-US" sz="2400" i="1" dirty="0"/>
              <a:t>should</a:t>
            </a:r>
            <a:r>
              <a:rPr lang="en-US" sz="2400" dirty="0"/>
              <a:t> consist of eight to twelve pages of 12-point type with generous margins and 1.5 line spacing.  </a:t>
            </a:r>
          </a:p>
          <a:p>
            <a:pPr lvl="1"/>
            <a:r>
              <a:rPr lang="en-US" sz="1800" dirty="0"/>
              <a:t>Enforcement is indirect. A longer paper takes much longer to write well.  A shorter paper is unlikely to show strong critical and appreciative understanding. </a:t>
            </a:r>
          </a:p>
          <a:p>
            <a:r>
              <a:rPr lang="en-US" sz="2400" i="1" dirty="0"/>
              <a:t>Try to</a:t>
            </a:r>
            <a:r>
              <a:rPr lang="en-US" sz="2400" dirty="0"/>
              <a:t> match the style of one of the articles you read in this class.</a:t>
            </a:r>
          </a:p>
          <a:p>
            <a:r>
              <a:rPr lang="en-US" sz="2400" dirty="0" smtClean="0"/>
              <a:t>Reports </a:t>
            </a:r>
            <a:r>
              <a:rPr lang="en-US" sz="2400" dirty="0"/>
              <a:t>are due at </a:t>
            </a:r>
            <a:r>
              <a:rPr lang="en-US" sz="2400" dirty="0" smtClean="0"/>
              <a:t>5pm </a:t>
            </a:r>
            <a:r>
              <a:rPr lang="en-US" sz="2400" dirty="0"/>
              <a:t>on Friday </a:t>
            </a:r>
            <a:r>
              <a:rPr lang="en-US" sz="2400" dirty="0" smtClean="0"/>
              <a:t>20 October (</a:t>
            </a:r>
            <a:r>
              <a:rPr lang="en-US" sz="2400" dirty="0" smtClean="0">
                <a:solidFill>
                  <a:srgbClr val="FF0000"/>
                </a:solidFill>
              </a:rPr>
              <a:t>11</a:t>
            </a:r>
            <a:r>
              <a:rPr lang="en-US" sz="2400" baseline="30000" dirty="0" smtClean="0">
                <a:solidFill>
                  <a:srgbClr val="FF0000"/>
                </a:solidFill>
              </a:rPr>
              <a:t>th</a:t>
            </a:r>
            <a:r>
              <a:rPr lang="en-US" sz="2400" dirty="0" smtClean="0">
                <a:solidFill>
                  <a:srgbClr val="FF0000"/>
                </a:solidFill>
              </a:rPr>
              <a:t> week</a:t>
            </a:r>
            <a:r>
              <a:rPr lang="en-US" sz="2400" dirty="0" smtClean="0"/>
              <a:t>).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A97242-ABDC-4E9C-BE82-0317B81E0F83}" type="datetime5">
              <a:rPr lang="en-US" smtClean="0"/>
              <a:t>2-Aug-17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60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Assessment of Written Reports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20 marks: Sources</a:t>
            </a:r>
          </a:p>
          <a:p>
            <a:pPr lvl="1"/>
            <a:r>
              <a:rPr lang="en-NZ" dirty="0" smtClean="0"/>
              <a:t>Are your sources relevant and professional?</a:t>
            </a:r>
          </a:p>
          <a:p>
            <a:r>
              <a:rPr lang="en-NZ" dirty="0" smtClean="0"/>
              <a:t>30 marks: Accuracy of Transcription</a:t>
            </a:r>
          </a:p>
          <a:p>
            <a:pPr lvl="1"/>
            <a:r>
              <a:rPr lang="en-NZ" dirty="0" smtClean="0"/>
              <a:t>Should a professional rely on the information you present in your report?</a:t>
            </a:r>
          </a:p>
          <a:p>
            <a:r>
              <a:rPr lang="en-NZ" dirty="0" smtClean="0"/>
              <a:t>50 marks: Depth of Interpretation</a:t>
            </a:r>
          </a:p>
          <a:p>
            <a:pPr lvl="1"/>
            <a:r>
              <a:rPr lang="en-NZ" dirty="0" smtClean="0"/>
              <a:t>Would a professional learn anything important by reading your report?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63F53D-E0A0-4805-B8AF-272EADDB5978}" type="datetime5">
              <a:rPr lang="en-US" smtClean="0"/>
              <a:t>2-Aug-17</a:t>
            </a:fld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37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72400" cy="1143000"/>
          </a:xfrm>
        </p:spPr>
        <p:txBody>
          <a:bodyPr/>
          <a:lstStyle/>
          <a:p>
            <a:r>
              <a:rPr lang="en-NZ" dirty="0" smtClean="0"/>
              <a:t>Sources (20 marks)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568952" cy="5328592"/>
          </a:xfrm>
        </p:spPr>
        <p:txBody>
          <a:bodyPr>
            <a:normAutofit fontScale="55000" lnSpcReduction="20000"/>
          </a:bodyPr>
          <a:lstStyle/>
          <a:p>
            <a:r>
              <a:rPr lang="en-NZ" dirty="0" smtClean="0"/>
              <a:t>0 marks: </a:t>
            </a:r>
            <a:r>
              <a:rPr lang="en-NZ" dirty="0" smtClean="0"/>
              <a:t>your report relies </a:t>
            </a:r>
            <a:r>
              <a:rPr lang="en-NZ" dirty="0" smtClean="0"/>
              <a:t>heavily on </a:t>
            </a:r>
            <a:r>
              <a:rPr lang="en-NZ" dirty="0" smtClean="0"/>
              <a:t>non-authoritative </a:t>
            </a:r>
            <a:r>
              <a:rPr lang="en-NZ" dirty="0" smtClean="0"/>
              <a:t>sources.</a:t>
            </a:r>
          </a:p>
          <a:p>
            <a:pPr lvl="1"/>
            <a:r>
              <a:rPr lang="en-NZ" dirty="0" smtClean="0"/>
              <a:t>A Wikipedia article </a:t>
            </a:r>
            <a:r>
              <a:rPr lang="en-NZ" i="1" dirty="0" smtClean="0"/>
              <a:t>might</a:t>
            </a:r>
            <a:r>
              <a:rPr lang="en-NZ" dirty="0" smtClean="0"/>
              <a:t> have accurate </a:t>
            </a:r>
            <a:r>
              <a:rPr lang="en-NZ" dirty="0" smtClean="0"/>
              <a:t>information.</a:t>
            </a:r>
          </a:p>
          <a:p>
            <a:pPr lvl="2"/>
            <a:r>
              <a:rPr lang="en-NZ" dirty="0"/>
              <a:t>R</a:t>
            </a:r>
            <a:r>
              <a:rPr lang="en-NZ" dirty="0" smtClean="0"/>
              <a:t>ead one of its cited, authoritative, sources. Write about this source.  Don’t paraphrase a Wikipedia article!</a:t>
            </a:r>
          </a:p>
          <a:p>
            <a:pPr lvl="1"/>
            <a:r>
              <a:rPr lang="en-NZ" dirty="0" smtClean="0"/>
              <a:t>A manuscript deposited at </a:t>
            </a:r>
            <a:r>
              <a:rPr lang="en-NZ" dirty="0" err="1" smtClean="0"/>
              <a:t>arXiv</a:t>
            </a:r>
            <a:r>
              <a:rPr lang="en-NZ" dirty="0" smtClean="0"/>
              <a:t> might, or might not, be authoritative.  </a:t>
            </a:r>
          </a:p>
          <a:p>
            <a:pPr lvl="2"/>
            <a:r>
              <a:rPr lang="en-NZ" dirty="0" smtClean="0"/>
              <a:t>Be sure to ask me for advice, before relying on an </a:t>
            </a:r>
            <a:r>
              <a:rPr lang="en-NZ" dirty="0" err="1" smtClean="0"/>
              <a:t>unreviewed</a:t>
            </a:r>
            <a:r>
              <a:rPr lang="en-NZ" dirty="0" smtClean="0"/>
              <a:t> article as an authoritative source for your report.</a:t>
            </a:r>
          </a:p>
          <a:p>
            <a:pPr lvl="1"/>
            <a:r>
              <a:rPr lang="en-NZ" dirty="0" smtClean="0"/>
              <a:t>An article </a:t>
            </a:r>
            <a:r>
              <a:rPr lang="en-NZ" dirty="0"/>
              <a:t>that is “telling a story” but </a:t>
            </a:r>
            <a:r>
              <a:rPr lang="en-NZ" dirty="0" smtClean="0"/>
              <a:t>is not </a:t>
            </a:r>
            <a:r>
              <a:rPr lang="en-NZ" dirty="0"/>
              <a:t>making a technical </a:t>
            </a:r>
            <a:r>
              <a:rPr lang="en-NZ" dirty="0" smtClean="0"/>
              <a:t>argument, or is not citing its sources, may </a:t>
            </a:r>
            <a:r>
              <a:rPr lang="en-NZ" dirty="0"/>
              <a:t>give you some useful </a:t>
            </a:r>
            <a:r>
              <a:rPr lang="en-NZ" dirty="0" smtClean="0"/>
              <a:t>ideas.  </a:t>
            </a:r>
          </a:p>
          <a:p>
            <a:pPr lvl="2"/>
            <a:r>
              <a:rPr lang="en-NZ" dirty="0" smtClean="0"/>
              <a:t>You must cite such articles if you are repeating (or summarising) their stories in your report.</a:t>
            </a:r>
          </a:p>
          <a:p>
            <a:pPr lvl="2"/>
            <a:r>
              <a:rPr lang="en-NZ" dirty="0"/>
              <a:t>Y</a:t>
            </a:r>
            <a:r>
              <a:rPr lang="en-NZ" dirty="0" smtClean="0"/>
              <a:t>ou should not expect me, or any technically-competent reader, to believe unsubstantiated stories.</a:t>
            </a:r>
          </a:p>
          <a:p>
            <a:pPr lvl="1"/>
            <a:r>
              <a:rPr lang="en-NZ" dirty="0" smtClean="0"/>
              <a:t>You should not expect me, or any security specialist, to read a non-technical story, unless it is illustrating or motivating a technical argument.</a:t>
            </a:r>
          </a:p>
          <a:p>
            <a:pPr lvl="2"/>
            <a:r>
              <a:rPr lang="en-NZ" dirty="0" smtClean="0"/>
              <a:t>Stories can be very important for motivation or illustration, even though they don’t “prove” anything.</a:t>
            </a:r>
          </a:p>
          <a:p>
            <a:r>
              <a:rPr lang="en-NZ" dirty="0" smtClean="0"/>
              <a:t>10 </a:t>
            </a:r>
            <a:r>
              <a:rPr lang="en-NZ" dirty="0" smtClean="0"/>
              <a:t>marks: </a:t>
            </a:r>
            <a:r>
              <a:rPr lang="en-NZ" dirty="0" smtClean="0"/>
              <a:t>your report </a:t>
            </a:r>
            <a:r>
              <a:rPr lang="en-NZ" dirty="0" smtClean="0"/>
              <a:t>relies heavily on articles that are written for non-specialist technical audiences.</a:t>
            </a:r>
          </a:p>
          <a:p>
            <a:pPr lvl="1"/>
            <a:r>
              <a:rPr lang="en-NZ" dirty="0" smtClean="0"/>
              <a:t>Generalist magazines include </a:t>
            </a:r>
            <a:r>
              <a:rPr lang="en-NZ" i="1" dirty="0" smtClean="0">
                <a:hlinkClick r:id="rId3"/>
              </a:rPr>
              <a:t>IEEE Computer</a:t>
            </a:r>
            <a:r>
              <a:rPr lang="en-NZ" dirty="0" smtClean="0"/>
              <a:t> and </a:t>
            </a:r>
            <a:r>
              <a:rPr lang="en-NZ" i="1" dirty="0" smtClean="0">
                <a:hlinkClick r:id="rId4"/>
              </a:rPr>
              <a:t>IEEE </a:t>
            </a:r>
            <a:r>
              <a:rPr lang="en-NZ" i="1" dirty="0">
                <a:hlinkClick r:id="rId4"/>
              </a:rPr>
              <a:t>Security and </a:t>
            </a:r>
            <a:r>
              <a:rPr lang="en-NZ" i="1" dirty="0" smtClean="0">
                <a:hlinkClick r:id="rId4"/>
              </a:rPr>
              <a:t>Privacy</a:t>
            </a:r>
            <a:r>
              <a:rPr lang="en-NZ" dirty="0" smtClean="0"/>
              <a:t>.</a:t>
            </a:r>
            <a:endParaRPr lang="en-NZ" dirty="0"/>
          </a:p>
          <a:p>
            <a:r>
              <a:rPr lang="en-NZ" dirty="0" smtClean="0"/>
              <a:t>20 marks: </a:t>
            </a:r>
            <a:r>
              <a:rPr lang="en-NZ" dirty="0" smtClean="0"/>
              <a:t>your report </a:t>
            </a:r>
            <a:r>
              <a:rPr lang="en-NZ" dirty="0" smtClean="0"/>
              <a:t>relies primarily on three articles written by and for specialists</a:t>
            </a:r>
            <a:r>
              <a:rPr lang="en-NZ" i="1" dirty="0" smtClean="0"/>
              <a:t>.</a:t>
            </a:r>
          </a:p>
          <a:p>
            <a:pPr lvl="1"/>
            <a:r>
              <a:rPr lang="en-NZ" dirty="0" smtClean="0"/>
              <a:t>You may cite additional </a:t>
            </a:r>
            <a:r>
              <a:rPr lang="en-NZ" dirty="0" smtClean="0"/>
              <a:t>articles.  Warning: don’t over-reach, you’ll do better with a narrow topic.</a:t>
            </a:r>
            <a:endParaRPr lang="en-NZ" dirty="0" smtClean="0"/>
          </a:p>
          <a:p>
            <a:pPr lvl="1"/>
            <a:r>
              <a:rPr lang="en-NZ" dirty="0" smtClean="0"/>
              <a:t>All of the articles on your oral-presentation list appeared in specialist </a:t>
            </a:r>
            <a:r>
              <a:rPr lang="en-NZ" dirty="0" smtClean="0"/>
              <a:t>publication venues (peer-reviewed conferences or journals), except Wu 2017, </a:t>
            </a:r>
            <a:r>
              <a:rPr lang="en-NZ" dirty="0" err="1" smtClean="0"/>
              <a:t>Yampolskiy</a:t>
            </a:r>
            <a:r>
              <a:rPr lang="en-NZ" dirty="0" smtClean="0"/>
              <a:t> 2016, and </a:t>
            </a:r>
            <a:r>
              <a:rPr lang="en-NZ" dirty="0" err="1" smtClean="0"/>
              <a:t>Guri</a:t>
            </a:r>
            <a:r>
              <a:rPr lang="en-NZ" dirty="0" smtClean="0"/>
              <a:t> 2016.</a:t>
            </a:r>
          </a:p>
          <a:p>
            <a:pPr lvl="1"/>
            <a:r>
              <a:rPr lang="en-NZ" dirty="0" smtClean="0"/>
              <a:t>If </a:t>
            </a:r>
            <a:r>
              <a:rPr lang="en-NZ" dirty="0" smtClean="0"/>
              <a:t>you’re reading an article that doesn’t have a bibliography, or one which cites only ephemera such as webpages, </a:t>
            </a:r>
            <a:r>
              <a:rPr lang="en-NZ" dirty="0" smtClean="0"/>
              <a:t>you can be sure this article was </a:t>
            </a:r>
            <a:r>
              <a:rPr lang="en-NZ" i="1" dirty="0" smtClean="0"/>
              <a:t>not </a:t>
            </a:r>
            <a:r>
              <a:rPr lang="en-NZ" dirty="0" smtClean="0"/>
              <a:t>written for a specialist audience. </a:t>
            </a:r>
          </a:p>
          <a:p>
            <a:pPr lvl="2"/>
            <a:r>
              <a:rPr lang="en-NZ" dirty="0" smtClean="0"/>
              <a:t>N</a:t>
            </a:r>
            <a:r>
              <a:rPr lang="en-NZ" dirty="0" smtClean="0"/>
              <a:t>obody can confirm the validity of its assertions of fact, and it isn’t “connected” to the specialist literature.</a:t>
            </a:r>
          </a:p>
          <a:p>
            <a:pPr lvl="2"/>
            <a:r>
              <a:rPr lang="en-NZ" dirty="0" smtClean="0"/>
              <a:t>I</a:t>
            </a:r>
            <a:r>
              <a:rPr lang="en-NZ" dirty="0" smtClean="0"/>
              <a:t>t won’t survive an expert pre-publication review.  </a:t>
            </a:r>
            <a:endParaRPr lang="en-NZ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63F53D-E0A0-4805-B8AF-272EADDB5978}" type="datetime5">
              <a:rPr lang="en-US" smtClean="0"/>
              <a:t>2-Aug-17</a:t>
            </a:fld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83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Accuracy (30 marks)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72136"/>
          </a:xfrm>
        </p:spPr>
        <p:txBody>
          <a:bodyPr>
            <a:normAutofit fontScale="62500" lnSpcReduction="20000"/>
          </a:bodyPr>
          <a:lstStyle/>
          <a:p>
            <a:r>
              <a:rPr lang="en-NZ" dirty="0" smtClean="0"/>
              <a:t>0 marks: if </a:t>
            </a:r>
            <a:r>
              <a:rPr lang="en-NZ" dirty="0"/>
              <a:t>I</a:t>
            </a:r>
            <a:r>
              <a:rPr lang="en-NZ" dirty="0" smtClean="0"/>
              <a:t> </a:t>
            </a:r>
            <a:r>
              <a:rPr lang="en-NZ" dirty="0" smtClean="0"/>
              <a:t>notice frequent spelling errors, inaccurately-transcribed technical content, or very careless formatting.</a:t>
            </a:r>
          </a:p>
          <a:p>
            <a:pPr lvl="1"/>
            <a:r>
              <a:rPr lang="en-NZ" dirty="0" smtClean="0"/>
              <a:t>If you’re reading a report that has been carelessly prepared, would you trust anything you read?</a:t>
            </a:r>
          </a:p>
          <a:p>
            <a:r>
              <a:rPr lang="en-NZ" dirty="0" smtClean="0"/>
              <a:t>30 marks: if </a:t>
            </a:r>
            <a:r>
              <a:rPr lang="en-NZ" dirty="0"/>
              <a:t>I</a:t>
            </a:r>
            <a:r>
              <a:rPr lang="en-NZ" dirty="0" smtClean="0"/>
              <a:t> </a:t>
            </a:r>
            <a:r>
              <a:rPr lang="en-NZ" i="1" dirty="0" smtClean="0"/>
              <a:t>don’t</a:t>
            </a:r>
            <a:r>
              <a:rPr lang="en-NZ" dirty="0" smtClean="0"/>
              <a:t> notice any misspelled or misused technical words, nor any other error which could have been caught by a reasonably-careful proofreading and fact-checking.</a:t>
            </a:r>
          </a:p>
          <a:p>
            <a:pPr lvl="1"/>
            <a:r>
              <a:rPr lang="en-NZ" dirty="0" smtClean="0"/>
              <a:t>This includes the bibliography.  When </a:t>
            </a:r>
            <a:r>
              <a:rPr lang="en-NZ" dirty="0" smtClean="0"/>
              <a:t>I’m</a:t>
            </a:r>
            <a:r>
              <a:rPr lang="en-NZ" dirty="0" smtClean="0"/>
              <a:t> </a:t>
            </a:r>
            <a:r>
              <a:rPr lang="en-NZ" dirty="0" smtClean="0"/>
              <a:t>fact-checking, </a:t>
            </a:r>
            <a:r>
              <a:rPr lang="en-NZ" dirty="0"/>
              <a:t>I</a:t>
            </a:r>
            <a:r>
              <a:rPr lang="en-NZ" dirty="0" smtClean="0"/>
              <a:t> </a:t>
            </a:r>
            <a:r>
              <a:rPr lang="en-NZ" dirty="0" smtClean="0"/>
              <a:t>will attempt to read the same source as you did, so you must provide </a:t>
            </a:r>
            <a:r>
              <a:rPr lang="en-NZ" dirty="0" smtClean="0"/>
              <a:t>me</a:t>
            </a:r>
            <a:r>
              <a:rPr lang="en-NZ" dirty="0" smtClean="0"/>
              <a:t> </a:t>
            </a:r>
            <a:r>
              <a:rPr lang="en-NZ" dirty="0" smtClean="0"/>
              <a:t>with adequate and accurate bibliographic detail.</a:t>
            </a:r>
          </a:p>
          <a:p>
            <a:r>
              <a:rPr lang="en-NZ" dirty="0" smtClean="0"/>
              <a:t>Don’t worry about the fine points of English grammar!  </a:t>
            </a:r>
          </a:p>
          <a:p>
            <a:pPr lvl="1"/>
            <a:r>
              <a:rPr lang="en-NZ" dirty="0"/>
              <a:t>I</a:t>
            </a:r>
            <a:r>
              <a:rPr lang="en-NZ" dirty="0" smtClean="0"/>
              <a:t>’ll </a:t>
            </a:r>
            <a:r>
              <a:rPr lang="en-NZ" dirty="0" smtClean="0"/>
              <a:t>be reading for technical content.</a:t>
            </a:r>
          </a:p>
          <a:p>
            <a:pPr lvl="1"/>
            <a:r>
              <a:rPr lang="en-NZ" dirty="0"/>
              <a:t>I</a:t>
            </a:r>
            <a:r>
              <a:rPr lang="en-NZ" dirty="0" smtClean="0"/>
              <a:t>f your meaning is clear to </a:t>
            </a:r>
            <a:r>
              <a:rPr lang="en-NZ" dirty="0" smtClean="0"/>
              <a:t>me</a:t>
            </a:r>
            <a:r>
              <a:rPr lang="en-NZ" dirty="0" smtClean="0"/>
              <a:t>, </a:t>
            </a:r>
            <a:r>
              <a:rPr lang="en-NZ" dirty="0" smtClean="0"/>
              <a:t>then your </a:t>
            </a:r>
            <a:r>
              <a:rPr lang="en-NZ" dirty="0" smtClean="0"/>
              <a:t>syntax and grammar </a:t>
            </a:r>
            <a:r>
              <a:rPr lang="en-NZ" dirty="0" smtClean="0"/>
              <a:t>is “operationally fit for purpose” </a:t>
            </a:r>
            <a:r>
              <a:rPr lang="en-NZ" dirty="0" smtClean="0"/>
              <a:t>in this course.</a:t>
            </a:r>
          </a:p>
          <a:p>
            <a:pPr lvl="2"/>
            <a:r>
              <a:rPr lang="en-NZ" dirty="0" smtClean="0"/>
              <a:t>If your writing isn’t</a:t>
            </a:r>
            <a:r>
              <a:rPr lang="en-NZ" dirty="0" smtClean="0"/>
              <a:t> fully fit-for-purpose as a professional communication</a:t>
            </a:r>
            <a:r>
              <a:rPr lang="en-NZ" dirty="0"/>
              <a:t> </a:t>
            </a:r>
            <a:r>
              <a:rPr lang="en-NZ" dirty="0" smtClean="0"/>
              <a:t>to a native English-speaking audience, I won’t mark you down but I will give you some feedback in my detailed comments.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63F53D-E0A0-4805-B8AF-272EADDB5978}" type="datetime5">
              <a:rPr lang="en-US" smtClean="0"/>
              <a:t>2-Aug-17</a:t>
            </a:fld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91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Technical Depth (50 marks)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6296" y="1752600"/>
            <a:ext cx="7772400" cy="4688160"/>
          </a:xfrm>
        </p:spPr>
        <p:txBody>
          <a:bodyPr>
            <a:normAutofit fontScale="62500" lnSpcReduction="20000"/>
          </a:bodyPr>
          <a:lstStyle/>
          <a:p>
            <a:r>
              <a:rPr lang="en-NZ" dirty="0" smtClean="0"/>
              <a:t>0 marks: if </a:t>
            </a:r>
            <a:r>
              <a:rPr lang="en-NZ" dirty="0" smtClean="0"/>
              <a:t>all technical content </a:t>
            </a:r>
            <a:r>
              <a:rPr lang="en-NZ" dirty="0" smtClean="0"/>
              <a:t>is </a:t>
            </a:r>
            <a:r>
              <a:rPr lang="en-NZ" dirty="0" smtClean="0"/>
              <a:t>quoted or lightly </a:t>
            </a:r>
            <a:r>
              <a:rPr lang="en-NZ" dirty="0" smtClean="0"/>
              <a:t>paraphrased</a:t>
            </a:r>
            <a:r>
              <a:rPr lang="en-NZ" dirty="0" smtClean="0"/>
              <a:t>, </a:t>
            </a:r>
            <a:r>
              <a:rPr lang="en-NZ" dirty="0" smtClean="0"/>
              <a:t>and is attributed </a:t>
            </a:r>
            <a:r>
              <a:rPr lang="en-NZ" dirty="0" smtClean="0"/>
              <a:t>accurately to its published source.</a:t>
            </a:r>
          </a:p>
          <a:p>
            <a:pPr lvl="1"/>
            <a:r>
              <a:rPr lang="en-NZ" dirty="0" smtClean="0"/>
              <a:t>If you don’t cite your sources, your report is academically dishonest.</a:t>
            </a:r>
            <a:endParaRPr lang="en-NZ" dirty="0" smtClean="0"/>
          </a:p>
          <a:p>
            <a:r>
              <a:rPr lang="en-NZ" dirty="0"/>
              <a:t>1</a:t>
            </a:r>
            <a:r>
              <a:rPr lang="en-NZ" dirty="0" smtClean="0"/>
              <a:t>0 marks: if </a:t>
            </a:r>
            <a:r>
              <a:rPr lang="en-NZ" dirty="0" smtClean="0"/>
              <a:t>your writing </a:t>
            </a:r>
            <a:r>
              <a:rPr lang="en-NZ" dirty="0" smtClean="0"/>
              <a:t>exhibits some technical understanding of one source</a:t>
            </a:r>
          </a:p>
          <a:p>
            <a:r>
              <a:rPr lang="en-NZ" dirty="0" smtClean="0"/>
              <a:t>20 marks: if </a:t>
            </a:r>
            <a:r>
              <a:rPr lang="en-NZ" dirty="0" smtClean="0"/>
              <a:t>your</a:t>
            </a:r>
            <a:r>
              <a:rPr lang="en-NZ" dirty="0" smtClean="0"/>
              <a:t> </a:t>
            </a:r>
            <a:r>
              <a:rPr lang="en-NZ" dirty="0" smtClean="0"/>
              <a:t>writing exhibits some technical understanding of </a:t>
            </a:r>
            <a:r>
              <a:rPr lang="en-NZ" dirty="0" smtClean="0"/>
              <a:t>multiple</a:t>
            </a:r>
            <a:r>
              <a:rPr lang="en-NZ" dirty="0" smtClean="0"/>
              <a:t> </a:t>
            </a:r>
            <a:r>
              <a:rPr lang="en-NZ" dirty="0" smtClean="0"/>
              <a:t>sources</a:t>
            </a:r>
          </a:p>
          <a:p>
            <a:r>
              <a:rPr lang="en-NZ" dirty="0" smtClean="0"/>
              <a:t>30 marks: if </a:t>
            </a:r>
            <a:r>
              <a:rPr lang="en-NZ" dirty="0" smtClean="0"/>
              <a:t>your</a:t>
            </a:r>
            <a:r>
              <a:rPr lang="en-NZ" dirty="0" smtClean="0"/>
              <a:t> </a:t>
            </a:r>
            <a:r>
              <a:rPr lang="en-NZ" dirty="0" smtClean="0"/>
              <a:t>writing exhibits some ability to develop a valid point of view </a:t>
            </a:r>
            <a:r>
              <a:rPr lang="en-NZ" dirty="0" smtClean="0"/>
              <a:t>that is </a:t>
            </a:r>
            <a:r>
              <a:rPr lang="en-NZ" dirty="0" smtClean="0"/>
              <a:t>based on multiple sources</a:t>
            </a:r>
          </a:p>
          <a:p>
            <a:r>
              <a:rPr lang="en-NZ" dirty="0" smtClean="0"/>
              <a:t>40 marks: </a:t>
            </a:r>
            <a:r>
              <a:rPr lang="en-NZ" dirty="0"/>
              <a:t>if </a:t>
            </a:r>
            <a:r>
              <a:rPr lang="en-NZ" dirty="0" smtClean="0"/>
              <a:t>your</a:t>
            </a:r>
            <a:r>
              <a:rPr lang="en-NZ" dirty="0" smtClean="0"/>
              <a:t> </a:t>
            </a:r>
            <a:r>
              <a:rPr lang="en-NZ" dirty="0" smtClean="0"/>
              <a:t>report does a good job of comparing</a:t>
            </a:r>
            <a:r>
              <a:rPr lang="en-NZ" dirty="0"/>
              <a:t> </a:t>
            </a:r>
            <a:r>
              <a:rPr lang="en-NZ" dirty="0" smtClean="0"/>
              <a:t>and contrasting technical information from multiple sources, or if it synthesises technical information in some other non-trivial and valid way.</a:t>
            </a:r>
          </a:p>
          <a:p>
            <a:r>
              <a:rPr lang="en-NZ" dirty="0" smtClean="0"/>
              <a:t>50 marks: if </a:t>
            </a:r>
            <a:r>
              <a:rPr lang="en-NZ" dirty="0" smtClean="0"/>
              <a:t>your</a:t>
            </a:r>
            <a:r>
              <a:rPr lang="en-NZ" dirty="0" smtClean="0"/>
              <a:t> </a:t>
            </a:r>
            <a:r>
              <a:rPr lang="en-NZ" dirty="0" smtClean="0"/>
              <a:t>report does an excellent job of synthesising information from multiple sources, developing a non-trivial conclusion or insight.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63F53D-E0A0-4805-B8AF-272EADDB5978}" type="datetime5">
              <a:rPr lang="en-US" smtClean="0"/>
              <a:t>2-Aug-17</a:t>
            </a:fld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31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en-US" dirty="0"/>
              <a:t>Getting Started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896544"/>
          </a:xfrm>
        </p:spPr>
        <p:txBody>
          <a:bodyPr>
            <a:normAutofit fontScale="70000" lnSpcReduction="20000"/>
          </a:bodyPr>
          <a:lstStyle/>
          <a:p>
            <a:r>
              <a:rPr lang="en-NZ" dirty="0"/>
              <a:t>When reading your article for your oral report, you should </a:t>
            </a:r>
            <a:r>
              <a:rPr lang="en-NZ" dirty="0" smtClean="0"/>
              <a:t>think about using </a:t>
            </a:r>
            <a:r>
              <a:rPr lang="en-NZ" dirty="0"/>
              <a:t>it as a basis for a </a:t>
            </a:r>
            <a:r>
              <a:rPr lang="en-NZ" dirty="0" smtClean="0"/>
              <a:t>written report.</a:t>
            </a:r>
          </a:p>
          <a:p>
            <a:pPr lvl="1"/>
            <a:r>
              <a:rPr lang="en-NZ" dirty="0" smtClean="0"/>
              <a:t>You may start from any other required reading, including Lampson04 (“Computer Security in the Real World”).</a:t>
            </a:r>
          </a:p>
          <a:p>
            <a:r>
              <a:rPr lang="en-NZ" dirty="0" smtClean="0"/>
              <a:t>Structural ideas:</a:t>
            </a:r>
          </a:p>
          <a:p>
            <a:pPr lvl="1"/>
            <a:r>
              <a:rPr lang="en-NZ" dirty="0" smtClean="0">
                <a:solidFill>
                  <a:srgbClr val="FF0000"/>
                </a:solidFill>
              </a:rPr>
              <a:t>Compare/contrast</a:t>
            </a:r>
            <a:r>
              <a:rPr lang="en-NZ" dirty="0" smtClean="0"/>
              <a:t> </a:t>
            </a:r>
            <a:r>
              <a:rPr lang="en-NZ" dirty="0"/>
              <a:t>your article’s technology (or </a:t>
            </a:r>
            <a:r>
              <a:rPr lang="en-NZ" dirty="0" smtClean="0"/>
              <a:t>analysis, </a:t>
            </a:r>
            <a:r>
              <a:rPr lang="en-NZ" dirty="0"/>
              <a:t>or research </a:t>
            </a:r>
            <a:r>
              <a:rPr lang="en-NZ" dirty="0" smtClean="0"/>
              <a:t>finding, or some other aspect) </a:t>
            </a:r>
            <a:r>
              <a:rPr lang="en-NZ" dirty="0"/>
              <a:t>to </a:t>
            </a:r>
            <a:r>
              <a:rPr lang="en-NZ" dirty="0" smtClean="0"/>
              <a:t>another </a:t>
            </a:r>
            <a:r>
              <a:rPr lang="en-NZ" dirty="0"/>
              <a:t>published work</a:t>
            </a:r>
            <a:r>
              <a:rPr lang="en-NZ" dirty="0" smtClean="0"/>
              <a:t>.</a:t>
            </a:r>
            <a:endParaRPr lang="en-NZ" dirty="0"/>
          </a:p>
          <a:p>
            <a:pPr lvl="1"/>
            <a:r>
              <a:rPr lang="en-NZ" dirty="0" smtClean="0"/>
              <a:t>Think about how your article could be extended, find one or two articles discussing a similar extension, then write about </a:t>
            </a:r>
            <a:r>
              <a:rPr lang="en-NZ" dirty="0" smtClean="0">
                <a:solidFill>
                  <a:srgbClr val="FF0000"/>
                </a:solidFill>
              </a:rPr>
              <a:t>the feasibility and desirability of this extension</a:t>
            </a:r>
            <a:r>
              <a:rPr lang="en-NZ" dirty="0" smtClean="0"/>
              <a:t>.</a:t>
            </a:r>
            <a:endParaRPr lang="en-NZ" dirty="0"/>
          </a:p>
          <a:p>
            <a:pPr lvl="1"/>
            <a:r>
              <a:rPr lang="en-NZ" dirty="0" smtClean="0">
                <a:solidFill>
                  <a:srgbClr val="FF0000"/>
                </a:solidFill>
              </a:rPr>
              <a:t>Clarify</a:t>
            </a:r>
            <a:r>
              <a:rPr lang="en-NZ" dirty="0" smtClean="0"/>
              <a:t> </a:t>
            </a:r>
            <a:r>
              <a:rPr lang="en-NZ" dirty="0"/>
              <a:t>a point of confusion or difficulty in your </a:t>
            </a:r>
            <a:r>
              <a:rPr lang="en-NZ" dirty="0" smtClean="0"/>
              <a:t>article.  (Did anyone citing your article mention this problem?)</a:t>
            </a:r>
          </a:p>
          <a:p>
            <a:pPr lvl="1"/>
            <a:r>
              <a:rPr lang="en-NZ" dirty="0" smtClean="0"/>
              <a:t>Formulate a “</a:t>
            </a:r>
            <a:r>
              <a:rPr lang="en-NZ" dirty="0" smtClean="0">
                <a:solidFill>
                  <a:srgbClr val="FF0000"/>
                </a:solidFill>
              </a:rPr>
              <a:t>research question</a:t>
            </a:r>
            <a:r>
              <a:rPr lang="en-NZ" dirty="0" smtClean="0"/>
              <a:t>”, and update it as you learn more.  Try to form an interesting question which you can answer in your term paper.  (Draw the bulls-eye around your arrow ;-)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ECB53D-F674-46AE-A8C5-16065ED79E3F}" type="datetime5">
              <a:rPr lang="en-US" smtClean="0"/>
              <a:t>2-Aug-17</a:t>
            </a:fld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53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D43-9596-4253-B20C-4F07AD766C35}" type="datetime5">
              <a:rPr lang="en-US" smtClean="0"/>
              <a:t>2-Aug-17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918450" cy="1007839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Suggested Search </a:t>
            </a:r>
            <a:r>
              <a:rPr lang="en-US" dirty="0" smtClean="0">
                <a:solidFill>
                  <a:schemeClr val="tx1"/>
                </a:solidFill>
              </a:rPr>
              <a:t>Process</a:t>
            </a:r>
            <a:endParaRPr lang="en-NZ" dirty="0">
              <a:solidFill>
                <a:schemeClr val="tx1"/>
              </a:solidFill>
            </a:endParaRP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760"/>
            <a:ext cx="7772400" cy="4824536"/>
          </a:xfrm>
        </p:spPr>
        <p:txBody>
          <a:bodyPr/>
          <a:lstStyle/>
          <a:p>
            <a:pPr marL="363538" indent="-363538">
              <a:lnSpc>
                <a:spcPct val="80000"/>
              </a:lnSpc>
              <a:buFont typeface="Monotype Sorts" pitchFamily="2" charset="2"/>
              <a:buAutoNum type="arabicPeriod"/>
            </a:pPr>
            <a:r>
              <a:rPr lang="en-US" sz="2000" dirty="0">
                <a:latin typeface="Helvetica" pitchFamily="34" charset="0"/>
              </a:rPr>
              <a:t>Find at least one “good” source, </a:t>
            </a:r>
            <a:r>
              <a:rPr lang="en-US" sz="2000" dirty="0" smtClean="0">
                <a:latin typeface="Helvetica" pitchFamily="34" charset="0"/>
              </a:rPr>
              <a:t>from your required readings.</a:t>
            </a:r>
            <a:endParaRPr lang="en-US" sz="2000" dirty="0">
              <a:latin typeface="Helvetica" pitchFamily="34" charset="0"/>
            </a:endParaRPr>
          </a:p>
          <a:p>
            <a:pPr marL="363538" indent="-363538">
              <a:lnSpc>
                <a:spcPct val="80000"/>
              </a:lnSpc>
              <a:buFont typeface="Monotype Sorts" pitchFamily="2" charset="2"/>
              <a:buAutoNum type="arabicPeriod"/>
            </a:pPr>
            <a:r>
              <a:rPr lang="en-US" sz="2000" dirty="0">
                <a:latin typeface="Helvetica" pitchFamily="34" charset="0"/>
              </a:rPr>
              <a:t>Find more good sources by…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>
                <a:latin typeface="Helvetica" pitchFamily="34" charset="0"/>
              </a:rPr>
              <a:t>Finding sources </a:t>
            </a:r>
            <a:r>
              <a:rPr lang="en-US" sz="1800" dirty="0">
                <a:solidFill>
                  <a:srgbClr val="FF0000"/>
                </a:solidFill>
                <a:latin typeface="Helvetica" pitchFamily="34" charset="0"/>
              </a:rPr>
              <a:t>that cite </a:t>
            </a:r>
            <a:r>
              <a:rPr lang="en-US" sz="1800" dirty="0">
                <a:latin typeface="Helvetica" pitchFamily="34" charset="0"/>
              </a:rPr>
              <a:t>your “good” source (use </a:t>
            </a:r>
            <a:r>
              <a:rPr lang="en-US" sz="1800" dirty="0" smtClean="0">
                <a:latin typeface="Helvetica" pitchFamily="34" charset="0"/>
              </a:rPr>
              <a:t>Google Scholar, </a:t>
            </a:r>
            <a:r>
              <a:rPr lang="en-US" sz="1800" dirty="0" smtClean="0">
                <a:latin typeface="Helvetica" pitchFamily="34" charset="0"/>
                <a:hlinkClick r:id="rId3"/>
              </a:rPr>
              <a:t>CiteSeer</a:t>
            </a:r>
            <a:r>
              <a:rPr lang="en-US" sz="1800" dirty="0" smtClean="0">
                <a:latin typeface="Helvetica" pitchFamily="34" charset="0"/>
              </a:rPr>
              <a:t>, or </a:t>
            </a:r>
            <a:r>
              <a:rPr lang="en-US" sz="1800" dirty="0">
                <a:latin typeface="Helvetica" pitchFamily="34" charset="0"/>
              </a:rPr>
              <a:t>Web of Science).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>
                <a:latin typeface="Helvetica" pitchFamily="34" charset="0"/>
              </a:rPr>
              <a:t>Finding sources </a:t>
            </a:r>
            <a:r>
              <a:rPr lang="en-US" sz="1800" dirty="0">
                <a:solidFill>
                  <a:srgbClr val="FF0000"/>
                </a:solidFill>
                <a:latin typeface="Helvetica" pitchFamily="34" charset="0"/>
              </a:rPr>
              <a:t>that are cited by</a:t>
            </a:r>
            <a:r>
              <a:rPr lang="en-US" sz="1800" dirty="0">
                <a:latin typeface="Helvetica" pitchFamily="34" charset="0"/>
              </a:rPr>
              <a:t> your “good” source (use its bibliographic information)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>
                <a:latin typeface="Helvetica" pitchFamily="34" charset="0"/>
              </a:rPr>
              <a:t>Finding other sources </a:t>
            </a:r>
            <a:r>
              <a:rPr lang="en-US" sz="1800" dirty="0">
                <a:solidFill>
                  <a:srgbClr val="FF0000"/>
                </a:solidFill>
                <a:latin typeface="Helvetica" pitchFamily="34" charset="0"/>
              </a:rPr>
              <a:t>written by the author(s) and co-authors </a:t>
            </a:r>
            <a:r>
              <a:rPr lang="en-US" sz="1800" dirty="0">
                <a:latin typeface="Helvetica" pitchFamily="34" charset="0"/>
              </a:rPr>
              <a:t>of your “good” source (use </a:t>
            </a:r>
            <a:r>
              <a:rPr lang="en-US" sz="1800" dirty="0">
                <a:latin typeface="Helvetica" pitchFamily="34" charset="0"/>
                <a:hlinkClick r:id="rId4"/>
              </a:rPr>
              <a:t>www.google.com</a:t>
            </a:r>
            <a:r>
              <a:rPr lang="en-US" sz="1800" dirty="0">
                <a:latin typeface="Helvetica" pitchFamily="34" charset="0"/>
              </a:rPr>
              <a:t> to find their website; use </a:t>
            </a:r>
            <a:r>
              <a:rPr lang="en-US" sz="1800" dirty="0">
                <a:latin typeface="Helvetica" pitchFamily="34" charset="0"/>
                <a:hlinkClick r:id="rId5"/>
              </a:rPr>
              <a:t>http://www.informatik.uni-trier.de/~ley/db/</a:t>
            </a:r>
            <a:r>
              <a:rPr lang="en-US" sz="1800" dirty="0">
                <a:latin typeface="Helvetica" pitchFamily="34" charset="0"/>
              </a:rPr>
              <a:t> to find their pubs)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>
                <a:latin typeface="Helvetica" pitchFamily="34" charset="0"/>
              </a:rPr>
              <a:t>Identify </a:t>
            </a:r>
            <a:r>
              <a:rPr lang="en-US" sz="1800" dirty="0" smtClean="0">
                <a:solidFill>
                  <a:srgbClr val="FF0000"/>
                </a:solidFill>
                <a:latin typeface="Helvetica" pitchFamily="34" charset="0"/>
              </a:rPr>
              <a:t>key words </a:t>
            </a:r>
            <a:r>
              <a:rPr lang="en-US" sz="1800" dirty="0">
                <a:solidFill>
                  <a:srgbClr val="FF0000"/>
                </a:solidFill>
                <a:latin typeface="Helvetica" pitchFamily="34" charset="0"/>
              </a:rPr>
              <a:t>and phrases</a:t>
            </a:r>
            <a:r>
              <a:rPr lang="en-US" sz="1800" dirty="0">
                <a:latin typeface="Helvetica" pitchFamily="34" charset="0"/>
              </a:rPr>
              <a:t>, use these to search with Google scholar, library databases.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>
                <a:latin typeface="Helvetica" pitchFamily="34" charset="0"/>
              </a:rPr>
              <a:t>Look at “nearby” articles: </a:t>
            </a:r>
            <a:r>
              <a:rPr lang="en-US" sz="1800" dirty="0">
                <a:solidFill>
                  <a:srgbClr val="FF0000"/>
                </a:solidFill>
                <a:latin typeface="Helvetica" pitchFamily="34" charset="0"/>
              </a:rPr>
              <a:t>same journal, same conference</a:t>
            </a:r>
            <a:r>
              <a:rPr lang="en-US" sz="1800" dirty="0" smtClean="0">
                <a:latin typeface="Helvetica" pitchFamily="34" charset="0"/>
              </a:rPr>
              <a:t>.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 smtClean="0">
                <a:latin typeface="Helvetica" pitchFamily="34" charset="0"/>
              </a:rPr>
              <a:t>If you’re using </a:t>
            </a:r>
            <a:r>
              <a:rPr lang="en-US" sz="1800" dirty="0" err="1" smtClean="0">
                <a:latin typeface="Helvetica" pitchFamily="34" charset="0"/>
              </a:rPr>
              <a:t>GoogleScholar</a:t>
            </a:r>
            <a:r>
              <a:rPr lang="en-US" sz="1800" dirty="0" smtClean="0">
                <a:latin typeface="Helvetica" pitchFamily="34" charset="0"/>
              </a:rPr>
              <a:t>, you’ll have to ignore ephemera, books, and other unsuitable sources.</a:t>
            </a:r>
          </a:p>
          <a:p>
            <a:pPr marL="363538" indent="-363538">
              <a:lnSpc>
                <a:spcPct val="80000"/>
              </a:lnSpc>
              <a:buFont typeface="Monotype Sorts" pitchFamily="2" charset="2"/>
              <a:buAutoNum type="arabicPeriod"/>
            </a:pPr>
            <a:r>
              <a:rPr lang="en-US" sz="2000" dirty="0" smtClean="0">
                <a:solidFill>
                  <a:srgbClr val="FF0000"/>
                </a:solidFill>
                <a:latin typeface="Helvetica" pitchFamily="34" charset="0"/>
              </a:rPr>
              <a:t>Narrow</a:t>
            </a:r>
            <a:r>
              <a:rPr lang="en-US" sz="2000" dirty="0" smtClean="0">
                <a:latin typeface="Helvetica" pitchFamily="34" charset="0"/>
              </a:rPr>
              <a:t> your topic, to limit the number of relevant sources.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 smtClean="0">
                <a:latin typeface="Helvetica" pitchFamily="34" charset="0"/>
              </a:rPr>
              <a:t>You </a:t>
            </a:r>
            <a:r>
              <a:rPr lang="en-US" sz="1800" dirty="0">
                <a:latin typeface="Helvetica" pitchFamily="34" charset="0"/>
              </a:rPr>
              <a:t>should find two </a:t>
            </a:r>
            <a:r>
              <a:rPr lang="en-US" sz="1800" dirty="0" smtClean="0">
                <a:latin typeface="Helvetica" pitchFamily="34" charset="0"/>
              </a:rPr>
              <a:t>or three highly-relevant sources.  Ideally you would </a:t>
            </a:r>
            <a:r>
              <a:rPr lang="en-US" sz="1800" dirty="0">
                <a:latin typeface="Helvetica" pitchFamily="34" charset="0"/>
              </a:rPr>
              <a:t>be confident that other scholars on the same topic would identify </a:t>
            </a:r>
            <a:r>
              <a:rPr lang="en-US" sz="1800" dirty="0" smtClean="0">
                <a:latin typeface="Helvetica" pitchFamily="34" charset="0"/>
              </a:rPr>
              <a:t>these same sources. </a:t>
            </a:r>
            <a:endParaRPr lang="en-US" sz="1800" dirty="0">
              <a:latin typeface="Helvetica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72400" cy="1143000"/>
          </a:xfrm>
        </p:spPr>
        <p:txBody>
          <a:bodyPr/>
          <a:lstStyle/>
          <a:p>
            <a:r>
              <a:rPr lang="en-NZ" dirty="0" smtClean="0"/>
              <a:t>Feedback on a Proposed Topic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5112568"/>
          </a:xfrm>
        </p:spPr>
        <p:txBody>
          <a:bodyPr>
            <a:normAutofit fontScale="70000" lnSpcReduction="20000"/>
          </a:bodyPr>
          <a:lstStyle/>
          <a:p>
            <a:r>
              <a:rPr lang="en-NZ" dirty="0"/>
              <a:t>Students who would like </a:t>
            </a:r>
            <a:r>
              <a:rPr lang="en-NZ" dirty="0" smtClean="0"/>
              <a:t>early feedback </a:t>
            </a:r>
            <a:r>
              <a:rPr lang="en-NZ" dirty="0"/>
              <a:t>from </a:t>
            </a:r>
            <a:r>
              <a:rPr lang="en-NZ" dirty="0" smtClean="0"/>
              <a:t>me on </a:t>
            </a:r>
            <a:r>
              <a:rPr lang="en-NZ" dirty="0" smtClean="0"/>
              <a:t>their written report should </a:t>
            </a:r>
            <a:r>
              <a:rPr lang="en-NZ" dirty="0" smtClean="0">
                <a:hlinkClick r:id="rId3"/>
              </a:rPr>
              <a:t>upload a file </a:t>
            </a:r>
            <a:r>
              <a:rPr lang="en-NZ" dirty="0">
                <a:hlinkClick r:id="rId3"/>
              </a:rPr>
              <a:t>to Canvas</a:t>
            </a:r>
            <a:r>
              <a:rPr lang="en-NZ" dirty="0"/>
              <a:t> </a:t>
            </a:r>
            <a:r>
              <a:rPr lang="en-NZ" dirty="0" smtClean="0"/>
              <a:t>by </a:t>
            </a:r>
            <a:r>
              <a:rPr lang="en-NZ" dirty="0" smtClean="0"/>
              <a:t>midnight on Friday, </a:t>
            </a:r>
            <a:r>
              <a:rPr lang="en-NZ" dirty="0" smtClean="0"/>
              <a:t>1 September </a:t>
            </a:r>
            <a:r>
              <a:rPr lang="en-NZ" dirty="0" smtClean="0"/>
              <a:t>with</a:t>
            </a:r>
          </a:p>
          <a:p>
            <a:pPr lvl="1"/>
            <a:r>
              <a:rPr lang="en-NZ" dirty="0" smtClean="0"/>
              <a:t>A synopsis or </a:t>
            </a:r>
            <a:r>
              <a:rPr lang="en-NZ" dirty="0" smtClean="0">
                <a:solidFill>
                  <a:srgbClr val="FF0000"/>
                </a:solidFill>
              </a:rPr>
              <a:t>proposed topic </a:t>
            </a:r>
            <a:r>
              <a:rPr lang="en-NZ" dirty="0" smtClean="0"/>
              <a:t>(one or two sentences; not just a word or phrase),</a:t>
            </a:r>
          </a:p>
          <a:p>
            <a:pPr lvl="1"/>
            <a:r>
              <a:rPr lang="en-NZ" dirty="0" smtClean="0"/>
              <a:t>Bibliographic detail on a </a:t>
            </a:r>
            <a:r>
              <a:rPr lang="en-NZ" dirty="0" smtClean="0">
                <a:solidFill>
                  <a:srgbClr val="FF0000"/>
                </a:solidFill>
              </a:rPr>
              <a:t>“base” article </a:t>
            </a:r>
            <a:r>
              <a:rPr lang="en-NZ" dirty="0" smtClean="0"/>
              <a:t>(this should be a required reading), and</a:t>
            </a:r>
          </a:p>
          <a:p>
            <a:pPr lvl="1"/>
            <a:r>
              <a:rPr lang="en-NZ" dirty="0" smtClean="0"/>
              <a:t>Bibliographic detail (at least author, title, DOI, year) on </a:t>
            </a:r>
            <a:r>
              <a:rPr lang="en-NZ" dirty="0">
                <a:solidFill>
                  <a:srgbClr val="FF0000"/>
                </a:solidFill>
              </a:rPr>
              <a:t>at least one </a:t>
            </a:r>
            <a:r>
              <a:rPr lang="en-NZ" dirty="0" smtClean="0">
                <a:solidFill>
                  <a:srgbClr val="FF0000"/>
                </a:solidFill>
              </a:rPr>
              <a:t>other proposed reference</a:t>
            </a:r>
            <a:r>
              <a:rPr lang="en-NZ" dirty="0" smtClean="0"/>
              <a:t>. </a:t>
            </a:r>
          </a:p>
          <a:p>
            <a:r>
              <a:rPr lang="en-NZ" dirty="0" smtClean="0"/>
              <a:t>I </a:t>
            </a:r>
            <a:r>
              <a:rPr lang="en-NZ" dirty="0"/>
              <a:t>will endeavour to </a:t>
            </a:r>
            <a:r>
              <a:rPr lang="en-NZ" dirty="0" smtClean="0"/>
              <a:t>give you some helpful feedback on your proposal by the end of the mid-semester break (Sunday, </a:t>
            </a:r>
            <a:r>
              <a:rPr lang="en-NZ" dirty="0" smtClean="0"/>
              <a:t>17 </a:t>
            </a:r>
            <a:r>
              <a:rPr lang="en-NZ" dirty="0" smtClean="0"/>
              <a:t>September).</a:t>
            </a:r>
          </a:p>
          <a:p>
            <a:pPr lvl="1"/>
            <a:r>
              <a:rPr lang="en-NZ" dirty="0" smtClean="0"/>
              <a:t>I’ll award 1 mark for any reasonable submission.</a:t>
            </a:r>
          </a:p>
          <a:p>
            <a:pPr lvl="1"/>
            <a:r>
              <a:rPr lang="en-NZ" dirty="0" smtClean="0"/>
              <a:t>Note: if you haven’t started working seriously on your written report </a:t>
            </a:r>
            <a:r>
              <a:rPr lang="en-NZ" i="1" dirty="0" smtClean="0"/>
              <a:t>before</a:t>
            </a:r>
            <a:r>
              <a:rPr lang="en-NZ" dirty="0" smtClean="0"/>
              <a:t> the mid-semester break, </a:t>
            </a:r>
            <a:r>
              <a:rPr lang="en-NZ" dirty="0" smtClean="0"/>
              <a:t>you have fallen badly</a:t>
            </a:r>
            <a:r>
              <a:rPr lang="en-NZ" dirty="0" smtClean="0"/>
              <a:t> </a:t>
            </a:r>
            <a:r>
              <a:rPr lang="en-NZ" dirty="0" smtClean="0"/>
              <a:t>behind</a:t>
            </a:r>
            <a:r>
              <a:rPr lang="en-NZ" dirty="0"/>
              <a:t> </a:t>
            </a:r>
            <a:r>
              <a:rPr lang="en-NZ" dirty="0" smtClean="0"/>
              <a:t>in your work for this course.  </a:t>
            </a:r>
          </a:p>
          <a:p>
            <a:pPr lvl="1"/>
            <a:r>
              <a:rPr lang="en-NZ" dirty="0" smtClean="0"/>
              <a:t>You should be spending about 10 hours per week on each of your courses.</a:t>
            </a:r>
            <a:endParaRPr lang="en-NZ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8D04D3-5FE6-4EEE-85E5-F427B59FFF8D}" type="datetime5">
              <a:rPr lang="en-US" smtClean="0"/>
              <a:t>2-Aug-17</a:t>
            </a:fld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13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11560" y="64008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BE7DEEF-D2FE-4CE9-AB80-247245A15B74}" type="datetime5">
              <a:rPr lang="en-US" sz="900" smtClean="0">
                <a:latin typeface="Arial" charset="0"/>
              </a:rPr>
              <a:t>2-Aug-17</a:t>
            </a:fld>
            <a:endParaRPr lang="en-US" sz="1300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NZ" dirty="0" smtClean="0"/>
              <a:t>Assessment: 15% oral report</a:t>
            </a:r>
            <a:endParaRPr lang="en-AU" dirty="0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836712"/>
            <a:ext cx="8659688" cy="560675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AU" sz="2400" dirty="0"/>
              <a:t>During a lecture period, you will deliver an oral presentation on </a:t>
            </a:r>
            <a:r>
              <a:rPr lang="en-AU" sz="2400" dirty="0" smtClean="0"/>
              <a:t>an article </a:t>
            </a:r>
            <a:r>
              <a:rPr lang="en-AU" sz="2400" dirty="0" smtClean="0"/>
              <a:t>in the security literature</a:t>
            </a:r>
            <a:r>
              <a:rPr lang="en-AU" sz="2400" i="1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Marking scheme: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FF0000"/>
                </a:solidFill>
              </a:rPr>
              <a:t>1 mark</a:t>
            </a:r>
            <a:r>
              <a:rPr lang="en-AU" sz="2000" dirty="0" smtClean="0"/>
              <a:t>, for rehearsing your presentation at a tutorial the week </a:t>
            </a:r>
            <a:r>
              <a:rPr lang="en-AU" sz="2000" i="1" dirty="0" smtClean="0"/>
              <a:t>before</a:t>
            </a:r>
            <a:r>
              <a:rPr lang="en-AU" sz="2000" dirty="0" smtClean="0"/>
              <a:t> your presentation.  (You must schedule this rehearsal via Canvas – but I don’t yet know how to set this up!)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FF0000"/>
                </a:solidFill>
              </a:rPr>
              <a:t>1 mark</a:t>
            </a:r>
            <a:r>
              <a:rPr lang="en-AU" sz="2000" dirty="0" smtClean="0"/>
              <a:t>, for a title slide with your name and accurate bibliographic information on the article you’re discussing in your presentation.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FF0000"/>
                </a:solidFill>
              </a:rPr>
              <a:t>2 marks</a:t>
            </a:r>
            <a:r>
              <a:rPr lang="en-AU" sz="2000" dirty="0" smtClean="0"/>
              <a:t>, for your one-slide summary of the article.  You may quote the topic sentence from the abstract of the article (if it has a topic sentence).  Your summary must be appropriate for </a:t>
            </a:r>
            <a:r>
              <a:rPr lang="en-AU" sz="2000" i="1" dirty="0" smtClean="0"/>
              <a:t>your</a:t>
            </a:r>
            <a:r>
              <a:rPr lang="en-AU" sz="2000" dirty="0" smtClean="0"/>
              <a:t> presentation: it should mention the aspect you discuss in detail.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FF0000"/>
                </a:solidFill>
              </a:rPr>
              <a:t>1 mark</a:t>
            </a:r>
            <a:r>
              <a:rPr lang="en-AU" sz="2000" dirty="0" smtClean="0"/>
              <a:t>, for delivering the presentation in 8 to 12 minutes.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/>
              <a:t>Plus another 10 marks for: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AU" sz="1600" dirty="0" smtClean="0"/>
              <a:t>identifying (</a:t>
            </a:r>
            <a:r>
              <a:rPr lang="en-AU" sz="1600" dirty="0">
                <a:solidFill>
                  <a:srgbClr val="FF0000"/>
                </a:solidFill>
              </a:rPr>
              <a:t>2</a:t>
            </a:r>
            <a:r>
              <a:rPr lang="en-AU" sz="1600" dirty="0" smtClean="0">
                <a:solidFill>
                  <a:srgbClr val="FF0000"/>
                </a:solidFill>
              </a:rPr>
              <a:t> marks</a:t>
            </a:r>
            <a:r>
              <a:rPr lang="en-AU" sz="1600" dirty="0" smtClean="0"/>
              <a:t>) an aspect (e.g. a concept or a technical consideration) that is either discussed in the article, or which </a:t>
            </a:r>
            <a:r>
              <a:rPr lang="en-AU" sz="1600" i="1" dirty="0" smtClean="0"/>
              <a:t>should</a:t>
            </a:r>
            <a:r>
              <a:rPr lang="en-AU" sz="1600" dirty="0" smtClean="0"/>
              <a:t> have been at least mentioned in this article,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AU" sz="1600" dirty="0" smtClean="0"/>
              <a:t>which is worthy (</a:t>
            </a:r>
            <a:r>
              <a:rPr lang="en-AU" sz="1600" dirty="0" smtClean="0">
                <a:solidFill>
                  <a:srgbClr val="FF0000"/>
                </a:solidFill>
              </a:rPr>
              <a:t>3 marks</a:t>
            </a:r>
            <a:r>
              <a:rPr lang="en-AU" sz="1600" dirty="0" smtClean="0"/>
              <a:t>) of careful consideration by your classmates, and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AU" sz="1600" dirty="0" smtClean="0"/>
              <a:t>which you adequately explain in one to four slides (</a:t>
            </a:r>
            <a:r>
              <a:rPr lang="en-AU" sz="1600" dirty="0" smtClean="0">
                <a:solidFill>
                  <a:srgbClr val="FF0000"/>
                </a:solidFill>
              </a:rPr>
              <a:t>5 marks</a:t>
            </a:r>
            <a:r>
              <a:rPr lang="en-AU" sz="1600" dirty="0" smtClean="0"/>
              <a:t>).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400" dirty="0" smtClean="0"/>
              <a:t>Note: the aspects selected by you, and your classmates, are examinable.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 smtClean="0"/>
              <a:t>If you select a trivial aspect, you won’t succeed in arguing that it is worthy of consideration.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 smtClean="0"/>
              <a:t>If you select a complex technical concept, then you won’t succeed in explaining it adequately.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 smtClean="0"/>
              <a:t>Your most important task, when reading the article, is to decide “what would be a good focus for our attention the next time someone reads it?” 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 smtClean="0"/>
              <a:t>Try to persuade your classmates to read the article again, to learn more about what you have discussed!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AU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88224" y="6400800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CompSci</a:t>
            </a:r>
            <a:r>
              <a:rPr lang="en-US" dirty="0" smtClean="0"/>
              <a:t> 725 s2c 3.</a:t>
            </a:r>
            <a:fld id="{20366189-7762-4AC5-86E3-FCDA4FD4BF3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67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Example of an Aspect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76864" cy="4464496"/>
          </a:xfrm>
        </p:spPr>
        <p:txBody>
          <a:bodyPr>
            <a:normAutofit/>
          </a:bodyPr>
          <a:lstStyle/>
          <a:p>
            <a:r>
              <a:rPr lang="en-NZ" dirty="0" smtClean="0"/>
              <a:t>In </a:t>
            </a:r>
            <a:r>
              <a:rPr lang="en-NZ" dirty="0" smtClean="0">
                <a:hlinkClick r:id="rId3"/>
              </a:rPr>
              <a:t>Abadi96</a:t>
            </a:r>
            <a:r>
              <a:rPr lang="en-NZ" dirty="0" smtClean="0"/>
              <a:t>, the authors assert (in Principle 3) that the omission of two names in Message 3 of the protocol of Example 3.1 has “dramatic consequences”.</a:t>
            </a:r>
          </a:p>
          <a:p>
            <a:pPr lvl="1"/>
            <a:r>
              <a:rPr lang="en-NZ" dirty="0" smtClean="0"/>
              <a:t>This article didn’t adequately explain why these consequences are dramatic.</a:t>
            </a:r>
          </a:p>
          <a:p>
            <a:pPr lvl="1"/>
            <a:r>
              <a:rPr lang="en-NZ" dirty="0" smtClean="0"/>
              <a:t>In my presentation, I’ll explain this drama and why security professionals should learn how to avoid it.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ECE19E-B4BB-448C-9222-8D96036BFED8}" type="datetime5">
              <a:rPr lang="en-US" smtClean="0"/>
              <a:t>2-Aug-17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157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 Aspect of Another Article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76864" cy="4680520"/>
          </a:xfrm>
        </p:spPr>
        <p:txBody>
          <a:bodyPr>
            <a:normAutofit fontScale="85000" lnSpcReduction="20000"/>
          </a:bodyPr>
          <a:lstStyle/>
          <a:p>
            <a:r>
              <a:rPr lang="en-NZ" dirty="0" smtClean="0"/>
              <a:t>In </a:t>
            </a:r>
            <a:r>
              <a:rPr lang="en-NZ" dirty="0" smtClean="0">
                <a:hlinkClick r:id="rId3"/>
              </a:rPr>
              <a:t>Birrell85</a:t>
            </a:r>
            <a:r>
              <a:rPr lang="en-NZ" dirty="0" smtClean="0"/>
              <a:t>, the author asserts that the use of CBC mode of DES encryption in their RPC protocol “reduces the probability of most undetected modifications to 2</a:t>
            </a:r>
            <a:r>
              <a:rPr lang="en-NZ" baseline="30000" dirty="0" smtClean="0"/>
              <a:t>-64</a:t>
            </a:r>
            <a:r>
              <a:rPr lang="en-NZ" dirty="0" smtClean="0"/>
              <a:t>.” </a:t>
            </a:r>
          </a:p>
          <a:p>
            <a:pPr lvl="1"/>
            <a:r>
              <a:rPr lang="en-NZ" dirty="0" smtClean="0"/>
              <a:t>The author reminds the reader that an attacker can guess a DES encryption key </a:t>
            </a:r>
            <a:r>
              <a:rPr lang="en-NZ" dirty="0"/>
              <a:t>with probability </a:t>
            </a:r>
            <a:r>
              <a:rPr lang="en-NZ" dirty="0" smtClean="0"/>
              <a:t>2</a:t>
            </a:r>
            <a:r>
              <a:rPr lang="en-NZ" baseline="30000" dirty="0" smtClean="0"/>
              <a:t>-56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I’m confused by this: does </a:t>
            </a:r>
            <a:r>
              <a:rPr lang="en-NZ" dirty="0" err="1" smtClean="0"/>
              <a:t>Birrell</a:t>
            </a:r>
            <a:r>
              <a:rPr lang="en-NZ" dirty="0" smtClean="0"/>
              <a:t> believe that attackers will make random modifications, without even bothering to guess a key?</a:t>
            </a:r>
          </a:p>
          <a:p>
            <a:pPr lvl="1"/>
            <a:r>
              <a:rPr lang="en-NZ" dirty="0" smtClean="0"/>
              <a:t>In my presentation, I’ll discuss some other assertions in Birrell85 about the security of this RPC protocol, in an attempt to determine whether or not it should be considered a “secure</a:t>
            </a:r>
            <a:r>
              <a:rPr lang="en-NZ" dirty="0"/>
              <a:t> </a:t>
            </a:r>
            <a:r>
              <a:rPr lang="en-NZ" dirty="0" smtClean="0"/>
              <a:t>protocol” or is merely a promising start on one. 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ECE19E-B4BB-448C-9222-8D96036BFED8}" type="datetime5">
              <a:rPr lang="en-US" smtClean="0"/>
              <a:t>2-Aug-17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56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 Temptation You May Feel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28120"/>
          </a:xfrm>
        </p:spPr>
        <p:txBody>
          <a:bodyPr>
            <a:normAutofit lnSpcReduction="10000"/>
          </a:bodyPr>
          <a:lstStyle/>
          <a:p>
            <a:r>
              <a:rPr lang="en-NZ" dirty="0" smtClean="0"/>
              <a:t>You </a:t>
            </a:r>
            <a:r>
              <a:rPr lang="en-NZ" i="1" dirty="0" smtClean="0"/>
              <a:t>might</a:t>
            </a:r>
            <a:r>
              <a:rPr lang="en-NZ" dirty="0" smtClean="0"/>
              <a:t> be tempted to start reading other articles, to learn more about your “aspect” before finalising your oral presentation.</a:t>
            </a:r>
          </a:p>
          <a:p>
            <a:pPr lvl="1"/>
            <a:r>
              <a:rPr lang="en-NZ" dirty="0" smtClean="0"/>
              <a:t>Resist this temptation!</a:t>
            </a:r>
          </a:p>
          <a:p>
            <a:pPr lvl="1"/>
            <a:r>
              <a:rPr lang="en-NZ" dirty="0" smtClean="0"/>
              <a:t>Stay focussed on the article you’re presenting!</a:t>
            </a:r>
          </a:p>
          <a:p>
            <a:pPr lvl="1"/>
            <a:r>
              <a:rPr lang="en-NZ" dirty="0" smtClean="0"/>
              <a:t>As soon as you’re done with your oral presentation, give in to the temptation – and you’ll then be making an excellent start on your written report.  We’ll discuss this later…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ECE19E-B4BB-448C-9222-8D96036BFED8}" type="datetime5">
              <a:rPr lang="en-US" smtClean="0"/>
              <a:t>2-Aug-17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60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A1DA90A-8063-4B48-BE1C-9273B8634161}" type="datetime5">
              <a:rPr lang="en-US" sz="1000" smtClean="0">
                <a:latin typeface="Arial" charset="0"/>
              </a:rPr>
              <a:t>2-Aug-17</a:t>
            </a:fld>
            <a:endParaRPr lang="en-US" sz="1400" smtClean="0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AB50739-DF07-44AE-A5BF-B305E8F975FD}" type="slidenum">
              <a:rPr lang="en-US" sz="1000" smtClean="0">
                <a:latin typeface="Arial" charset="0"/>
              </a:rPr>
              <a:pPr/>
              <a:t>6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15888"/>
            <a:ext cx="7772400" cy="998537"/>
          </a:xfrm>
        </p:spPr>
        <p:txBody>
          <a:bodyPr/>
          <a:lstStyle/>
          <a:p>
            <a:r>
              <a:rPr lang="en-US" dirty="0" smtClean="0"/>
              <a:t>Slideshow Length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124743"/>
            <a:ext cx="7993063" cy="525658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You should prepare </a:t>
            </a:r>
            <a:r>
              <a:rPr lang="en-US" dirty="0">
                <a:solidFill>
                  <a:srgbClr val="FF0000"/>
                </a:solidFill>
              </a:rPr>
              <a:t>five to nine slides for an eight- to twelve-minute seminar</a:t>
            </a:r>
            <a:r>
              <a:rPr lang="en-US" dirty="0"/>
              <a:t>. </a:t>
            </a:r>
          </a:p>
          <a:p>
            <a:r>
              <a:rPr lang="en-US" dirty="0" smtClean="0"/>
              <a:t>If you spend less than one minute on a slide, it should have very little technical content. </a:t>
            </a:r>
          </a:p>
          <a:p>
            <a:pPr lvl="1"/>
            <a:r>
              <a:rPr lang="en-US" dirty="0" smtClean="0"/>
              <a:t>You might devote 20 seconds to your title slide.</a:t>
            </a:r>
          </a:p>
          <a:p>
            <a:r>
              <a:rPr lang="en-US" dirty="0" smtClean="0"/>
              <a:t>If you spend more than two minutes talking about a slide, you should probably split its content into two slides.</a:t>
            </a:r>
          </a:p>
          <a:p>
            <a:pPr lvl="1"/>
            <a:r>
              <a:rPr lang="en-US" dirty="0"/>
              <a:t>Y</a:t>
            </a:r>
            <a:r>
              <a:rPr lang="en-US" dirty="0" smtClean="0"/>
              <a:t>our important points should be made verbally, as well as in writing.</a:t>
            </a:r>
          </a:p>
          <a:p>
            <a:pPr lvl="1"/>
            <a:r>
              <a:rPr lang="en-US" dirty="0" smtClean="0"/>
              <a:t>Your slideshow should tell a coherent story.</a:t>
            </a:r>
          </a:p>
          <a:p>
            <a:pPr lvl="1"/>
            <a:r>
              <a:rPr lang="en-US" dirty="0" smtClean="0"/>
              <a:t>Your verbal comments should help your audience understand  your story.</a:t>
            </a:r>
          </a:p>
          <a:p>
            <a:pPr lvl="1"/>
            <a:endParaRPr lang="en-US" dirty="0" smtClean="0"/>
          </a:p>
          <a:p>
            <a:pPr lvl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E8EDCE4-20C2-434D-B635-A1B68552DD05}" type="datetime5">
              <a:rPr lang="en-US" sz="1000" smtClean="0">
                <a:latin typeface="Arial" charset="0"/>
              </a:rPr>
              <a:t>2-Aug-17</a:t>
            </a:fld>
            <a:endParaRPr lang="en-US" sz="1400" smtClean="0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C927FD1-1CD4-45EB-AECF-3F7519F38A2F}" type="slidenum">
              <a:rPr lang="en-US" sz="1000" smtClean="0">
                <a:latin typeface="Arial" charset="0"/>
              </a:rPr>
              <a:pPr/>
              <a:t>7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836613"/>
          </a:xfrm>
        </p:spPr>
        <p:txBody>
          <a:bodyPr/>
          <a:lstStyle/>
          <a:p>
            <a:r>
              <a:rPr lang="en-NZ" smtClean="0"/>
              <a:t>Creating your Oral Presentation</a:t>
            </a:r>
            <a:endParaRPr lang="en-AU" smtClean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764704"/>
            <a:ext cx="8785225" cy="5544715"/>
          </a:xfrm>
        </p:spPr>
        <p:txBody>
          <a:bodyPr>
            <a:normAutofit/>
          </a:bodyPr>
          <a:lstStyle/>
          <a:p>
            <a:pPr marL="609600" indent="-609600">
              <a:buFontTx/>
              <a:buAutoNum type="arabicPeriod"/>
            </a:pPr>
            <a:r>
              <a:rPr lang="en-US" sz="2000" dirty="0" smtClean="0"/>
              <a:t>Read your article again, to identify an interesting aspect that you can explain.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Construct a first draft of your </a:t>
            </a:r>
            <a:r>
              <a:rPr lang="en-US" sz="2000" dirty="0" smtClean="0"/>
              <a:t>presentation.</a:t>
            </a:r>
          </a:p>
          <a:p>
            <a:pPr marL="1009650" lvl="1" indent="-609600"/>
            <a:r>
              <a:rPr lang="en-US" sz="1600" dirty="0"/>
              <a:t>U</a:t>
            </a:r>
            <a:r>
              <a:rPr lang="en-US" sz="1600" dirty="0" smtClean="0"/>
              <a:t>se </a:t>
            </a:r>
            <a:r>
              <a:rPr lang="en-US" sz="1600" dirty="0" smtClean="0"/>
              <a:t>PowerPoint or your </a:t>
            </a:r>
            <a:r>
              <a:rPr lang="en-US" sz="1600" dirty="0" err="1" smtClean="0"/>
              <a:t>favourite</a:t>
            </a:r>
            <a:r>
              <a:rPr lang="en-US" sz="1600" dirty="0" smtClean="0"/>
              <a:t> presentation </a:t>
            </a:r>
            <a:r>
              <a:rPr lang="en-US" sz="1600" dirty="0" smtClean="0"/>
              <a:t>builder.</a:t>
            </a:r>
          </a:p>
          <a:p>
            <a:pPr marL="1009650" lvl="1" indent="-609600"/>
            <a:r>
              <a:rPr lang="en-US" sz="1600" dirty="0" smtClean="0"/>
              <a:t>Do n</a:t>
            </a:r>
            <a:r>
              <a:rPr lang="en-US" sz="1600" dirty="0" smtClean="0"/>
              <a:t>ot use a </a:t>
            </a:r>
            <a:r>
              <a:rPr lang="en-US" sz="1600" dirty="0" smtClean="0"/>
              <a:t>document editor such as MS </a:t>
            </a:r>
            <a:r>
              <a:rPr lang="en-US" sz="1600" dirty="0" smtClean="0"/>
              <a:t>Word.</a:t>
            </a:r>
            <a:endParaRPr lang="en-US" sz="1600" dirty="0" smtClean="0"/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Rehearse your draft presentation by yourself</a:t>
            </a:r>
            <a:r>
              <a:rPr lang="en-US" sz="2000" dirty="0" smtClean="0"/>
              <a:t>, </a:t>
            </a:r>
            <a:r>
              <a:rPr lang="en-US" sz="2000" dirty="0" smtClean="0"/>
              <a:t>then rehearse with a friend.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Revise your draft presentation after each rehearsal.  </a:t>
            </a:r>
            <a:endParaRPr lang="en-US" sz="2000" dirty="0" smtClean="0"/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Deliver </a:t>
            </a:r>
            <a:r>
              <a:rPr lang="en-US" sz="2000" dirty="0" smtClean="0"/>
              <a:t>your draft presentation at a tutorial, in the week </a:t>
            </a:r>
            <a:r>
              <a:rPr lang="en-US" sz="2000" dirty="0" smtClean="0">
                <a:solidFill>
                  <a:srgbClr val="FF0000"/>
                </a:solidFill>
              </a:rPr>
              <a:t>prior</a:t>
            </a:r>
            <a:r>
              <a:rPr lang="en-US" sz="2000" dirty="0" smtClean="0"/>
              <a:t> to your scheduled presentation date </a:t>
            </a:r>
            <a:r>
              <a:rPr lang="en-US" sz="2000" dirty="0" smtClean="0"/>
              <a:t>in a</a:t>
            </a:r>
            <a:r>
              <a:rPr lang="en-US" sz="2000" dirty="0" smtClean="0"/>
              <a:t> </a:t>
            </a:r>
            <a:r>
              <a:rPr lang="en-US" sz="2000" dirty="0" smtClean="0"/>
              <a:t>COMPSCI 725 </a:t>
            </a:r>
            <a:r>
              <a:rPr lang="en-US" sz="2000" dirty="0" smtClean="0"/>
              <a:t>lecture period.</a:t>
            </a:r>
          </a:p>
          <a:p>
            <a:pPr marL="1009650" lvl="1" indent="-609600"/>
            <a:r>
              <a:rPr lang="en-US" sz="1600" dirty="0" smtClean="0"/>
              <a:t>Carry </a:t>
            </a:r>
            <a:r>
              <a:rPr lang="en-US" sz="1600" dirty="0" smtClean="0"/>
              <a:t>your presentation file to the tutorial room on a USB stick, </a:t>
            </a:r>
            <a:r>
              <a:rPr lang="en-US" sz="1600" dirty="0" smtClean="0"/>
              <a:t>or be sure it’s network-accessible.</a:t>
            </a:r>
            <a:endParaRPr lang="en-US" sz="1600" dirty="0" smtClean="0"/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Prepare a final version of your presentation </a:t>
            </a:r>
            <a:r>
              <a:rPr lang="en-US" sz="2000" dirty="0" smtClean="0"/>
              <a:t>slides, after hearing suggestions for improvement </a:t>
            </a:r>
            <a:r>
              <a:rPr lang="en-US" sz="2000" dirty="0" smtClean="0"/>
              <a:t>from the lecturer </a:t>
            </a:r>
            <a:r>
              <a:rPr lang="en-US" sz="2000" dirty="0" smtClean="0"/>
              <a:t>at your </a:t>
            </a:r>
            <a:r>
              <a:rPr lang="en-US" sz="2000" dirty="0" smtClean="0"/>
              <a:t>tutorial.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On the day you present your oral report, please arrive early so that you can copy your slides onto the computer at the lectur</a:t>
            </a:r>
            <a:r>
              <a:rPr lang="en-US" sz="2000" dirty="0" smtClean="0"/>
              <a:t>e podium.  </a:t>
            </a:r>
          </a:p>
          <a:p>
            <a:pPr marL="1009650" lvl="1" indent="-609600"/>
            <a:r>
              <a:rPr lang="en-US" sz="1600" dirty="0" smtClean="0">
                <a:solidFill>
                  <a:srgbClr val="FF0000"/>
                </a:solidFill>
              </a:rPr>
              <a:t>I will copy your </a:t>
            </a:r>
            <a:r>
              <a:rPr lang="en-US" sz="1600" dirty="0" smtClean="0">
                <a:solidFill>
                  <a:srgbClr val="FF0000"/>
                </a:solidFill>
              </a:rPr>
              <a:t>presentation file </a:t>
            </a:r>
            <a:r>
              <a:rPr lang="en-US" sz="1600" dirty="0" smtClean="0">
                <a:solidFill>
                  <a:srgbClr val="FF0000"/>
                </a:solidFill>
              </a:rPr>
              <a:t>to the </a:t>
            </a:r>
            <a:r>
              <a:rPr lang="en-US" sz="1600" dirty="0" smtClean="0">
                <a:solidFill>
                  <a:srgbClr val="FF0000"/>
                </a:solidFill>
              </a:rPr>
              <a:t>class </a:t>
            </a:r>
            <a:r>
              <a:rPr lang="en-US" sz="1600" dirty="0" smtClean="0">
                <a:solidFill>
                  <a:srgbClr val="FF0000"/>
                </a:solidFill>
              </a:rPr>
              <a:t>website, for reference by other students, unless you forbid this (in which case I’ll put it up on Canvas).</a:t>
            </a:r>
            <a:endParaRPr lang="en-US" sz="1600" dirty="0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You’ll probably spend </a:t>
            </a:r>
            <a:r>
              <a:rPr lang="en-US" sz="2000" b="1" dirty="0" smtClean="0">
                <a:solidFill>
                  <a:srgbClr val="FF0000"/>
                </a:solidFill>
              </a:rPr>
              <a:t>10 hours </a:t>
            </a:r>
            <a:r>
              <a:rPr lang="en-US" sz="2000" dirty="0" smtClean="0"/>
              <a:t>preparing a good 10-minute </a:t>
            </a:r>
            <a:r>
              <a:rPr lang="en-US" sz="2000" dirty="0" smtClean="0"/>
              <a:t>presentation.</a:t>
            </a:r>
            <a:endParaRPr lang="en-A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1B1BD48-7402-4D47-9509-815C6380A0C1}" type="datetime5">
              <a:rPr lang="en-US" sz="1000" smtClean="0">
                <a:latin typeface="Arial" charset="0"/>
              </a:rPr>
              <a:t>2-Aug-17</a:t>
            </a:fld>
            <a:endParaRPr lang="en-US" sz="1400" smtClean="0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AD2168B-DBCE-4D52-BE74-5736B2ED87AF}" type="slidenum">
              <a:rPr lang="en-US" sz="1000" smtClean="0">
                <a:latin typeface="Arial" charset="0"/>
              </a:rPr>
              <a:pPr/>
              <a:t>8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Your Lecturers’ Expectations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62664" cy="4713312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Each presentation will be focused</a:t>
            </a:r>
            <a:r>
              <a:rPr lang="en-US" sz="2400" dirty="0"/>
              <a:t> on </a:t>
            </a:r>
            <a:r>
              <a:rPr lang="en-US" sz="2400" i="1" dirty="0"/>
              <a:t>one</a:t>
            </a:r>
            <a:r>
              <a:rPr lang="en-US" sz="2400" dirty="0"/>
              <a:t> interesting or important aspect of a technical article.</a:t>
            </a:r>
          </a:p>
          <a:p>
            <a:pPr lvl="1"/>
            <a:r>
              <a:rPr lang="en-US" sz="2000" dirty="0"/>
              <a:t>Each </a:t>
            </a:r>
            <a:r>
              <a:rPr lang="en-US" sz="2000" dirty="0" smtClean="0"/>
              <a:t>presenter </a:t>
            </a:r>
            <a:r>
              <a:rPr lang="en-US" sz="2000" dirty="0"/>
              <a:t>will develop their own point-of-view on their </a:t>
            </a:r>
            <a:r>
              <a:rPr lang="en-US" sz="2000" dirty="0" smtClean="0"/>
              <a:t>article.</a:t>
            </a:r>
            <a:endParaRPr lang="en-US" sz="2000" dirty="0"/>
          </a:p>
          <a:p>
            <a:pPr lvl="1"/>
            <a:r>
              <a:rPr lang="en-US" sz="2000" dirty="0"/>
              <a:t>Multiple students may present on similar aspects of the same article.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Non-presenters will read</a:t>
            </a:r>
            <a:r>
              <a:rPr lang="en-US" sz="2400" dirty="0"/>
              <a:t> each article </a:t>
            </a:r>
            <a:r>
              <a:rPr lang="en-US" sz="2400" i="1" dirty="0"/>
              <a:t>before</a:t>
            </a:r>
            <a:r>
              <a:rPr lang="en-US" sz="2400" dirty="0"/>
              <a:t> its presentation begins.</a:t>
            </a:r>
          </a:p>
          <a:p>
            <a:r>
              <a:rPr lang="en-US" sz="2400" dirty="0">
                <a:solidFill>
                  <a:srgbClr val="FF0000"/>
                </a:solidFill>
              </a:rPr>
              <a:t>All students will participate</a:t>
            </a:r>
            <a:r>
              <a:rPr lang="en-US" sz="2400" dirty="0"/>
              <a:t>, at least occasionally, in the classroom discussions held after each oral presentation.</a:t>
            </a:r>
          </a:p>
          <a:p>
            <a:pPr lvl="1"/>
            <a:r>
              <a:rPr lang="en-US" sz="2000" dirty="0"/>
              <a:t>We will discuss similarities and differences in our </a:t>
            </a:r>
            <a:r>
              <a:rPr lang="en-US" sz="2000" dirty="0" smtClean="0"/>
              <a:t>points </a:t>
            </a:r>
            <a:r>
              <a:rPr lang="en-US" sz="2000" dirty="0"/>
              <a:t>of view.</a:t>
            </a:r>
          </a:p>
          <a:p>
            <a:pPr lvl="1"/>
            <a:r>
              <a:rPr lang="en-US" sz="2000" dirty="0"/>
              <a:t>Some of us may have some relevant experience or knowledge.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All </a:t>
            </a:r>
            <a:r>
              <a:rPr lang="en-US" sz="2400" dirty="0">
                <a:solidFill>
                  <a:srgbClr val="FF0000"/>
                </a:solidFill>
              </a:rPr>
              <a:t>students will develop</a:t>
            </a:r>
            <a:r>
              <a:rPr lang="en-US" sz="2400" dirty="0"/>
              <a:t> a working knowledge of what was presented and discussed in class</a:t>
            </a:r>
            <a:r>
              <a:rPr lang="en-US" sz="2400" dirty="0" smtClean="0"/>
              <a:t>.</a:t>
            </a:r>
          </a:p>
          <a:p>
            <a:pPr lvl="1"/>
            <a:r>
              <a:rPr lang="en-US" sz="2000" dirty="0" smtClean="0"/>
              <a:t>If you can’t apply knowledge in some other situation, then you have collected some memories which are not “working” for you as a security professional!</a:t>
            </a:r>
          </a:p>
          <a:p>
            <a:pPr lvl="1"/>
            <a:r>
              <a:rPr lang="en-US" sz="2000" dirty="0" smtClean="0"/>
              <a:t>I try to write exam questions which require students to demonstrate working knowledge.   </a:t>
            </a:r>
            <a:endParaRPr lang="en-US" sz="2000" dirty="0"/>
          </a:p>
          <a:p>
            <a:pPr lvl="2"/>
            <a:r>
              <a:rPr lang="en-US" sz="1600" dirty="0" smtClean="0"/>
              <a:t>For example, in an </a:t>
            </a:r>
            <a:r>
              <a:rPr lang="en-US" sz="1600" dirty="0" smtClean="0">
                <a:hlinkClick r:id="rId3"/>
              </a:rPr>
              <a:t>exam question</a:t>
            </a:r>
            <a:r>
              <a:rPr lang="en-US" sz="1600" dirty="0" smtClean="0"/>
              <a:t> I may quote a passage from an article on your required list, and ask you to comment on it.  Ideally your commentary will be well-informed by knowledge you gained from other articles or lectures in this course.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E6381CE-177B-4C79-8891-83C1015A5296}" type="datetime5">
              <a:rPr lang="en-US" sz="900" smtClean="0">
                <a:latin typeface="Arial" charset="0"/>
              </a:rPr>
              <a:t>2-Aug-17</a:t>
            </a:fld>
            <a:endParaRPr lang="en-US" sz="13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NZ" dirty="0" smtClean="0"/>
              <a:t>Assessment: 25% written report</a:t>
            </a:r>
            <a:endParaRPr lang="en-AU" dirty="0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052513"/>
            <a:ext cx="7993062" cy="511333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sz="2400" dirty="0" smtClean="0"/>
              <a:t>Primary requirement: You must demonstrate your critical and appreciative understanding of 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at least </a:t>
            </a:r>
            <a:r>
              <a:rPr lang="en-AU" sz="2000" b="1" dirty="0" smtClean="0">
                <a:solidFill>
                  <a:srgbClr val="FF0000"/>
                </a:solidFill>
              </a:rPr>
              <a:t>three</a:t>
            </a:r>
            <a:r>
              <a:rPr lang="en-AU" sz="2000" dirty="0" smtClean="0"/>
              <a:t> professional publications relevant to software security.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At least </a:t>
            </a:r>
            <a:r>
              <a:rPr lang="en-NZ" sz="2000" b="1" dirty="0" smtClean="0">
                <a:solidFill>
                  <a:srgbClr val="FF0000"/>
                </a:solidFill>
              </a:rPr>
              <a:t>one</a:t>
            </a:r>
            <a:r>
              <a:rPr lang="en-NZ" sz="2000" dirty="0" smtClean="0"/>
              <a:t> of your references must be a required reading for this course.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You must also cite and (at least briefly) discuss </a:t>
            </a:r>
            <a:r>
              <a:rPr lang="en-NZ" sz="2000" b="1" dirty="0" smtClean="0">
                <a:solidFill>
                  <a:srgbClr val="FF0000"/>
                </a:solidFill>
              </a:rPr>
              <a:t>any other required class reading</a:t>
            </a:r>
            <a:r>
              <a:rPr lang="en-NZ" sz="2000" dirty="0" smtClean="0"/>
              <a:t> that is closely related to the topic of your term paper.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Additional (form &amp; style) requirements: see the next slide.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I will publish your paper online, if you request this:</a:t>
            </a:r>
          </a:p>
          <a:p>
            <a:pPr lvl="1">
              <a:lnSpc>
                <a:spcPct val="90000"/>
              </a:lnSpc>
            </a:pPr>
            <a:r>
              <a:rPr lang="en-AU" sz="1800" dirty="0" smtClean="0">
                <a:solidFill>
                  <a:schemeClr val="accent2"/>
                </a:solidFill>
                <a:hlinkClick r:id="rId3"/>
              </a:rPr>
              <a:t>http://www.cs.auckland.ac.nz/courses/compsci725s2c/archive/termpapers</a:t>
            </a:r>
            <a:endParaRPr lang="en-AU" sz="1800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AU" sz="1800" dirty="0" smtClean="0"/>
              <a:t>Your paper might be used by other scholars, see e.g. </a:t>
            </a:r>
            <a:r>
              <a:rPr lang="en-NZ" sz="1800" dirty="0">
                <a:hlinkClick r:id="rId4"/>
              </a:rPr>
              <a:t>http://scholar.google.co.nz/scholar?hl=en&amp;q=A+Taxonomy+of+Methods+for+Software+Piracy+Prevention&amp;btnG=&amp;as_sdt=1%2C5&amp;as_sdtp=</a:t>
            </a:r>
            <a:endParaRPr lang="en-AU" sz="1800" dirty="0" smtClean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60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1914</TotalTime>
  <Words>2743</Words>
  <Application>Microsoft Office PowerPoint</Application>
  <PresentationFormat>On-screen Show (4:3)</PresentationFormat>
  <Paragraphs>207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Helvetica</vt:lpstr>
      <vt:lpstr>Monotype Sorts</vt:lpstr>
      <vt:lpstr>Times New Roman</vt:lpstr>
      <vt:lpstr>Wingdings</vt:lpstr>
      <vt:lpstr>Default Design</vt:lpstr>
      <vt:lpstr>CompSci 725 Oral and Written Reports  2 August 2017</vt:lpstr>
      <vt:lpstr>Assessment: 15% oral report</vt:lpstr>
      <vt:lpstr>Example of an Aspect</vt:lpstr>
      <vt:lpstr>An Aspect of Another Article</vt:lpstr>
      <vt:lpstr>A Temptation You May Feel</vt:lpstr>
      <vt:lpstr>Slideshow Length</vt:lpstr>
      <vt:lpstr>Creating your Oral Presentation</vt:lpstr>
      <vt:lpstr>Your Lecturers’ Expectations</vt:lpstr>
      <vt:lpstr>Assessment: 25% written report</vt:lpstr>
      <vt:lpstr>Additional Requirements on Written Reports</vt:lpstr>
      <vt:lpstr>Assessment of Written Reports</vt:lpstr>
      <vt:lpstr>Sources (20 marks)</vt:lpstr>
      <vt:lpstr>Accuracy (30 marks)</vt:lpstr>
      <vt:lpstr>Technical Depth (50 marks)</vt:lpstr>
      <vt:lpstr>Getting Started</vt:lpstr>
      <vt:lpstr>Suggested Search Process</vt:lpstr>
      <vt:lpstr>Feedback on a Proposed Topic</vt:lpstr>
    </vt:vector>
  </TitlesOfParts>
  <Company>University of Auckland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Clark Thomborson</cp:lastModifiedBy>
  <cp:revision>129</cp:revision>
  <cp:lastPrinted>2000-07-11T17:17:34Z</cp:lastPrinted>
  <dcterms:created xsi:type="dcterms:W3CDTF">2000-07-11T15:43:18Z</dcterms:created>
  <dcterms:modified xsi:type="dcterms:W3CDTF">2017-08-02T04:41:18Z</dcterms:modified>
</cp:coreProperties>
</file>