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91" r:id="rId3"/>
    <p:sldId id="298" r:id="rId4"/>
    <p:sldId id="300" r:id="rId5"/>
    <p:sldId id="257" r:id="rId6"/>
    <p:sldId id="260" r:id="rId7"/>
    <p:sldId id="294" r:id="rId8"/>
    <p:sldId id="301" r:id="rId9"/>
    <p:sldId id="261" r:id="rId10"/>
    <p:sldId id="262" r:id="rId11"/>
    <p:sldId id="302" r:id="rId12"/>
    <p:sldId id="303" r:id="rId13"/>
    <p:sldId id="295" r:id="rId14"/>
    <p:sldId id="296" r:id="rId15"/>
    <p:sldId id="263" r:id="rId16"/>
    <p:sldId id="289" r:id="rId17"/>
    <p:sldId id="288" r:id="rId18"/>
    <p:sldId id="304" r:id="rId19"/>
    <p:sldId id="305" r:id="rId20"/>
    <p:sldId id="265" r:id="rId21"/>
    <p:sldId id="266" r:id="rId22"/>
    <p:sldId id="268" r:id="rId23"/>
    <p:sldId id="269" r:id="rId24"/>
    <p:sldId id="270" r:id="rId25"/>
    <p:sldId id="271" r:id="rId26"/>
    <p:sldId id="272" r:id="rId27"/>
    <p:sldId id="273" r:id="rId28"/>
    <p:sldId id="280" r:id="rId29"/>
    <p:sldId id="281" r:id="rId30"/>
    <p:sldId id="283" r:id="rId31"/>
  </p:sldIdLst>
  <p:sldSz cx="9144000" cy="6858000" type="screen4x3"/>
  <p:notesSz cx="6718300" cy="985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33CC33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19" autoAdjust="0"/>
  </p:normalViewPr>
  <p:slideViewPr>
    <p:cSldViewPr>
      <p:cViewPr varScale="1">
        <p:scale>
          <a:sx n="107" d="100"/>
          <a:sy n="107" d="100"/>
        </p:scale>
        <p:origin x="82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03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58" tIns="44129" rIns="88258" bIns="44129" numCol="1" anchor="t" anchorCtr="0" compatLnSpc="1">
            <a:prstTxWarp prst="textNoShape">
              <a:avLst/>
            </a:prstTxWarp>
          </a:bodyPr>
          <a:lstStyle>
            <a:lvl1pPr defTabSz="882650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0313" y="0"/>
            <a:ext cx="2973387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58" tIns="44129" rIns="88258" bIns="44129" numCol="1" anchor="t" anchorCtr="0" compatLnSpc="1">
            <a:prstTxWarp prst="textNoShape">
              <a:avLst/>
            </a:prstTxWarp>
          </a:bodyPr>
          <a:lstStyle>
            <a:lvl1pPr algn="r" defTabSz="882650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94825"/>
            <a:ext cx="2900363" cy="43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58" tIns="44129" rIns="88258" bIns="44129" numCol="1" anchor="b" anchorCtr="0" compatLnSpc="1">
            <a:prstTxWarp prst="textNoShape">
              <a:avLst/>
            </a:prstTxWarp>
          </a:bodyPr>
          <a:lstStyle>
            <a:lvl1pPr defTabSz="882650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0313" y="9394825"/>
            <a:ext cx="2973387" cy="43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58" tIns="44129" rIns="88258" bIns="44129" numCol="1" anchor="b" anchorCtr="0" compatLnSpc="1">
            <a:prstTxWarp prst="textNoShape">
              <a:avLst/>
            </a:prstTxWarp>
          </a:bodyPr>
          <a:lstStyle>
            <a:lvl1pPr algn="r" defTabSz="882650">
              <a:defRPr sz="1200"/>
            </a:lvl1pPr>
          </a:lstStyle>
          <a:p>
            <a:pPr>
              <a:defRPr/>
            </a:pPr>
            <a:fld id="{A0A0A999-27C9-4AF0-838D-2E1B65B47B2F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074245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63" tIns="47681" rIns="95363" bIns="47681" numCol="1" anchor="t" anchorCtr="0" compatLnSpc="1">
            <a:prstTxWarp prst="textNoShape">
              <a:avLst/>
            </a:prstTxWarp>
          </a:bodyPr>
          <a:lstStyle>
            <a:lvl1pPr defTabSz="9525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6825" y="0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63" tIns="47681" rIns="95363" bIns="47681" numCol="1" anchor="t" anchorCtr="0" compatLnSpc="1">
            <a:prstTxWarp prst="textNoShape">
              <a:avLst/>
            </a:prstTxWarp>
          </a:bodyPr>
          <a:lstStyle>
            <a:lvl1pPr algn="r" defTabSz="9525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5350" y="738188"/>
            <a:ext cx="4927600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38" y="4679950"/>
            <a:ext cx="4924425" cy="443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63" tIns="47681" rIns="95363" bIns="476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3075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63" tIns="47681" rIns="95363" bIns="47681" numCol="1" anchor="b" anchorCtr="0" compatLnSpc="1">
            <a:prstTxWarp prst="textNoShape">
              <a:avLst/>
            </a:prstTxWarp>
          </a:bodyPr>
          <a:lstStyle>
            <a:lvl1pPr defTabSz="9525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6825" y="9363075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63" tIns="47681" rIns="95363" bIns="47681" numCol="1" anchor="b" anchorCtr="0" compatLnSpc="1">
            <a:prstTxWarp prst="textNoShape">
              <a:avLst/>
            </a:prstTxWarp>
          </a:bodyPr>
          <a:lstStyle>
            <a:lvl1pPr algn="r" defTabSz="952500">
              <a:defRPr sz="1300"/>
            </a:lvl1pPr>
          </a:lstStyle>
          <a:p>
            <a:pPr>
              <a:defRPr/>
            </a:pPr>
            <a:fld id="{B3C85617-BF3E-4655-B4AC-8FDEFDCF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0273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525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525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525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525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DD9618F-0682-433C-8B2E-D6C6C1C409AD}" type="slidenum">
              <a:rPr lang="en-US" sz="1300" smtClean="0"/>
              <a:pPr/>
              <a:t>1</a:t>
            </a:fld>
            <a:endParaRPr lang="en-US" sz="1300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  <p:extLst>
      <p:ext uri="{BB962C8B-B14F-4D97-AF65-F5344CB8AC3E}">
        <p14:creationId xmlns:p14="http://schemas.microsoft.com/office/powerpoint/2010/main" val="38486887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C85617-BF3E-4655-B4AC-8FDEFDCF61E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2628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C85617-BF3E-4655-B4AC-8FDEFDCF61E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07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EAC76-791F-4A5B-875D-F9C28C3B822D}" type="datetime5">
              <a:rPr lang="en-US" smtClean="0"/>
              <a:t>14-Aug-17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A30B9-8099-4475-A1B7-BA9C8C3C600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05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11512-A450-410E-85EA-263D43241AD2}" type="datetime5">
              <a:rPr lang="en-US" smtClean="0"/>
              <a:t>14-Aug-17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.</a:t>
            </a:r>
            <a:fld id="{26FEE9AC-EE3F-4A00-9493-05F1FE05C16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405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96F95-1BB4-476D-84BB-7BF73E00A01D}" type="datetime5">
              <a:rPr lang="en-US" smtClean="0"/>
              <a:t>14-Aug-17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.</a:t>
            </a:r>
            <a:fld id="{4102164A-4003-470E-8BAC-BA17E9C349C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082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N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4F109-6760-47D9-8E88-E38EF11D7682}" type="datetime5">
              <a:rPr lang="en-US" smtClean="0"/>
              <a:t>14-Aug-17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725sc07-10.</a:t>
            </a:r>
            <a:fld id="{39E9CD02-42A4-4040-A18A-5727F7FB1F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8198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NZ" noProof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BDEF5-A19D-4AAA-9F08-3BB3868FF41E}" type="datetime5">
              <a:rPr lang="en-US" smtClean="0"/>
              <a:t>14-Aug-17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725sc07-10.</a:t>
            </a:r>
            <a:fld id="{87D7DD70-8A29-4E09-854D-9AFD438F8E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01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A679E-0DD5-4DFE-BB86-C1454A99BD3A}" type="datetime5">
              <a:rPr lang="en-US" smtClean="0"/>
              <a:t>14-Aug-17</a:t>
            </a:fld>
            <a:endParaRPr lang="en-US" sz="1400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970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B4D28-9503-418F-9012-4C4155D449D3}" type="datetime5">
              <a:rPr lang="en-US" smtClean="0"/>
              <a:t>14-Aug-17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8E89F-F34F-4968-8D9B-F8580510F25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5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FB52C-4BDC-400A-8F3C-120A859D2186}" type="datetime5">
              <a:rPr lang="en-US" smtClean="0"/>
              <a:t>14-Aug-17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A32DC-28B0-4DDD-BAF9-86DFBC00E7A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683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82D24F-19BE-4B98-B777-51498C4D0B08}" type="datetime5">
              <a:rPr lang="en-US" smtClean="0"/>
              <a:t>14-Aug-17</a:t>
            </a:fld>
            <a:endParaRPr lang="en-US" sz="1400">
              <a:latin typeface="+mn-lt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E18A0-D83A-42CC-A3A1-2FBC3C93FAF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936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688E6-059E-431B-987C-B1B43E3FD039}" type="datetime5">
              <a:rPr lang="en-US" smtClean="0"/>
              <a:t>14-Aug-17</a:t>
            </a:fld>
            <a:endParaRPr lang="en-US" sz="1400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3E12D-A2C4-4100-AF3A-47CC3227B2B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270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1A514-1524-4C7C-882A-253D12247623}" type="datetime5">
              <a:rPr lang="en-US" smtClean="0"/>
              <a:t>14-Aug-17</a:t>
            </a:fld>
            <a:endParaRPr lang="en-US" sz="1400">
              <a:latin typeface="+mn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6A09D-F86E-4B8F-8337-EE44B1F6CFF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034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44D26-72B0-4D23-A0DA-5F77E32AF57F}" type="datetime5">
              <a:rPr lang="en-US" smtClean="0"/>
              <a:t>14-Aug-17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30360-BD46-4986-9AC2-6C637906FDE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800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CEC94-486F-4521-ACFA-6B97D16EE01E}" type="datetime5">
              <a:rPr lang="en-US" smtClean="0"/>
              <a:t>14-Aug-17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.</a:t>
            </a:r>
            <a:fld id="{788D5426-5464-4BF0-B77A-08E201FBDD6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743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fld id="{C77CB73C-FB64-4E9C-B1E2-CCF9F414D85B}" type="datetime5">
              <a:rPr lang="en-US" smtClean="0"/>
              <a:t>14-Aug-17</a:t>
            </a:fld>
            <a:endParaRPr lang="en-US" sz="140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r>
              <a:rPr lang="en-US" smtClean="0"/>
              <a:t>Crypto and Stego</a:t>
            </a:r>
            <a:endParaRPr lang="en-US" sz="140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CompSci 725sc07-10.</a:t>
            </a:r>
            <a:fld id="{36312390-07DA-4C2C-9BCF-ADB308342E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eb.archive.org/web/19990125084748/http:/bankofamerica.org/" TargetMode="Externa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mson.net/thesis/pki3.pdf" TargetMode="External"/><Relationship Id="rId2" Type="http://schemas.openxmlformats.org/officeDocument/2006/relationships/hyperlink" Target="http://www.cs.auckland.ac.nz/~pgut001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zherald.co.nz/nz/news/article.cfm?c_id=1&amp;objectid=11487680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Alice_and_Bob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dx.doi.org.ezproxy.auckland.ac.nz/10.1109/TSE.2002.1027797" TargetMode="Externa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xkcd.com/177/" TargetMode="External"/><Relationship Id="rId1" Type="http://schemas.openxmlformats.org/officeDocument/2006/relationships/slideLayout" Target="../slideLayouts/slideLayout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dx.doi.org.ezproxy.auckland.ac.nz/10.1109/MINES.2009.227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ezproxy.auckland.ac.nz/login?url=http://site.ebrary.com/lib/auckland/Doc?id=10478419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Message_authentication_code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ezproxy.auckland.ac.nz/login?url=http://site.ebrary.com/lib/auckland/Doc?id=10478419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848600" cy="3505200"/>
          </a:xfrm>
        </p:spPr>
        <p:txBody>
          <a:bodyPr/>
          <a:lstStyle/>
          <a:p>
            <a:r>
              <a:rPr lang="en-US" dirty="0" smtClean="0"/>
              <a:t>Basics of Cryptography, </a:t>
            </a:r>
            <a:r>
              <a:rPr lang="en-US" dirty="0" err="1" smtClean="0"/>
              <a:t>Cryptoprotocols</a:t>
            </a:r>
            <a:r>
              <a:rPr lang="en-US" dirty="0" smtClean="0"/>
              <a:t>, and Steganography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/>
          <a:lstStyle/>
          <a:p>
            <a:r>
              <a:rPr lang="en-US" dirty="0" smtClean="0"/>
              <a:t>14 </a:t>
            </a:r>
            <a:r>
              <a:rPr lang="en-US" dirty="0" smtClean="0"/>
              <a:t>August </a:t>
            </a:r>
            <a:r>
              <a:rPr lang="en-US" dirty="0" smtClean="0"/>
              <a:t>2017</a:t>
            </a:r>
            <a:endParaRPr lang="en-US" dirty="0" smtClean="0"/>
          </a:p>
          <a:p>
            <a:r>
              <a:rPr lang="en-US" sz="2400" dirty="0" smtClean="0"/>
              <a:t>Clark Thomborson</a:t>
            </a:r>
          </a:p>
          <a:p>
            <a:r>
              <a:rPr lang="en-US" sz="2400" dirty="0" smtClean="0"/>
              <a:t>University of Auckland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458200" cy="685800"/>
          </a:xfrm>
        </p:spPr>
        <p:txBody>
          <a:bodyPr/>
          <a:lstStyle/>
          <a:p>
            <a:r>
              <a:rPr lang="en-US" smtClean="0"/>
              <a:t>Authentication in PK Cryptography</a:t>
            </a:r>
            <a:endParaRPr lang="en-AU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08050"/>
            <a:ext cx="8534400" cy="56165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We can use </a:t>
            </a:r>
            <a:r>
              <a:rPr lang="en-US" sz="2800" dirty="0"/>
              <a:t>a</a:t>
            </a:r>
            <a:r>
              <a:rPr lang="en-US" sz="2800" dirty="0" smtClean="0"/>
              <a:t> secret key </a:t>
            </a:r>
            <a:r>
              <a:rPr lang="en-US" sz="2800" b="1" i="1" dirty="0" smtClean="0">
                <a:solidFill>
                  <a:srgbClr val="FF0000"/>
                </a:solidFill>
              </a:rPr>
              <a:t>s</a:t>
            </a:r>
            <a:r>
              <a:rPr lang="en-US" sz="2800" b="1" i="1" dirty="0" smtClean="0"/>
              <a:t> </a:t>
            </a:r>
            <a:r>
              <a:rPr lang="en-US" sz="2800" dirty="0" smtClean="0"/>
              <a:t>to encrypt a message which everyone can decrypt using our corresponding public key </a:t>
            </a:r>
            <a:r>
              <a:rPr lang="en-US" sz="2800" b="1" i="1" dirty="0" smtClean="0">
                <a:solidFill>
                  <a:srgbClr val="FF0000"/>
                </a:solidFill>
              </a:rPr>
              <a:t>p</a:t>
            </a:r>
            <a:r>
              <a:rPr lang="en-US" sz="2800" dirty="0" smtClean="0"/>
              <a:t>.</a:t>
            </a:r>
            <a:endParaRPr lang="en-AU" sz="2800" dirty="0" smtClean="0"/>
          </a:p>
          <a:p>
            <a:pPr lvl="1">
              <a:lnSpc>
                <a:spcPct val="90000"/>
              </a:lnSpc>
            </a:pPr>
            <a:r>
              <a:rPr lang="en-US" sz="2400" i="1" dirty="0" smtClean="0">
                <a:solidFill>
                  <a:srgbClr val="FF0000"/>
                </a:solidFill>
              </a:rPr>
              <a:t>E</a:t>
            </a:r>
            <a:r>
              <a:rPr lang="en-US" sz="2400" dirty="0" smtClean="0"/>
              <a:t>(</a:t>
            </a:r>
            <a:r>
              <a:rPr lang="en-US" sz="2400" i="1" dirty="0" smtClean="0"/>
              <a:t>P,</a:t>
            </a:r>
            <a:r>
              <a:rPr lang="en-US" sz="2400" i="1" dirty="0" smtClean="0">
                <a:solidFill>
                  <a:srgbClr val="FF0000"/>
                </a:solidFill>
              </a:rPr>
              <a:t> </a:t>
            </a:r>
            <a:r>
              <a:rPr lang="en-US" sz="2400" b="1" i="1" dirty="0" smtClean="0">
                <a:solidFill>
                  <a:srgbClr val="FF0000"/>
                </a:solidFill>
              </a:rPr>
              <a:t>s</a:t>
            </a:r>
            <a:r>
              <a:rPr lang="en-US" sz="2400" dirty="0" smtClean="0"/>
              <a:t>)</a:t>
            </a:r>
            <a:r>
              <a:rPr lang="en-US" sz="2400" i="1" dirty="0" smtClean="0"/>
              <a:t> </a:t>
            </a:r>
            <a:r>
              <a:rPr lang="en-US" sz="2400" dirty="0" smtClean="0"/>
              <a:t>is a “signed message”.  Simpler notation: [</a:t>
            </a:r>
            <a:r>
              <a:rPr lang="en-US" sz="2400" i="1" dirty="0" smtClean="0"/>
              <a:t>P</a:t>
            </a:r>
            <a:r>
              <a:rPr lang="en-US" sz="2400" dirty="0" smtClean="0"/>
              <a:t>]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Alice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Only people who know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the secret key named “Alice” can create this signature.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Anyone who knows the public key for “Alice” can validate this signature.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This defends against impersonation and repudiation attacks.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If you use a key-pair </a:t>
            </a:r>
            <a:r>
              <a:rPr lang="en-US" dirty="0"/>
              <a:t>(</a:t>
            </a:r>
            <a:r>
              <a:rPr lang="en-US" b="1" i="1" dirty="0">
                <a:solidFill>
                  <a:srgbClr val="FF0000"/>
                </a:solidFill>
              </a:rPr>
              <a:t>s</a:t>
            </a:r>
            <a:r>
              <a:rPr lang="en-US" dirty="0"/>
              <a:t>, </a:t>
            </a:r>
            <a:r>
              <a:rPr lang="en-US" b="1" i="1" dirty="0">
                <a:solidFill>
                  <a:srgbClr val="FF0000"/>
                </a:solidFill>
              </a:rPr>
              <a:t>p</a:t>
            </a:r>
            <a:r>
              <a:rPr lang="en-US" dirty="0" smtClean="0"/>
              <a:t>) for encryption, then you can’t use it safely for signing!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Do you understand why?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DD7A6D-C978-4901-98C5-C75AA24C7DE7}" type="datetime5">
              <a:rPr lang="en-US" smtClean="0"/>
              <a:t>14-Aug-17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772400" cy="936104"/>
          </a:xfrm>
        </p:spPr>
        <p:txBody>
          <a:bodyPr/>
          <a:lstStyle/>
          <a:p>
            <a:r>
              <a:rPr lang="en-NZ" dirty="0" smtClean="0"/>
              <a:t>Key Management &amp; Distribution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352928" cy="511256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We should use many different public/private </a:t>
            </a:r>
            <a:r>
              <a:rPr lang="en-US" sz="2800" dirty="0"/>
              <a:t>key pairs: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For our email,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For our bank account (our partner knows this private key too),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For our workgroup (shared with other members), …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A “public key infrastructure” (PKI) will help us </a:t>
            </a:r>
            <a:r>
              <a:rPr lang="en-US" sz="2800" dirty="0" smtClean="0"/>
              <a:t>create, </a:t>
            </a:r>
            <a:r>
              <a:rPr lang="en-US" sz="2800" dirty="0" err="1" smtClean="0"/>
              <a:t>publicise</a:t>
            </a:r>
            <a:r>
              <a:rPr lang="en-US" sz="2800" dirty="0" smtClean="0"/>
              <a:t>, and discover public </a:t>
            </a:r>
            <a:r>
              <a:rPr lang="en-US" sz="2800" dirty="0"/>
              <a:t>keys (</a:t>
            </a:r>
            <a:r>
              <a:rPr lang="en-US" sz="2800" b="1" i="1" dirty="0">
                <a:solidFill>
                  <a:srgbClr val="FF0000"/>
                </a:solidFill>
              </a:rPr>
              <a:t>p</a:t>
            </a:r>
            <a:r>
              <a:rPr lang="en-US" sz="2800" b="1" i="1" baseline="-25000" dirty="0">
                <a:solidFill>
                  <a:srgbClr val="FF0000"/>
                </a:solidFill>
              </a:rPr>
              <a:t>1</a:t>
            </a:r>
            <a:r>
              <a:rPr lang="en-US" sz="2800" dirty="0"/>
              <a:t>, </a:t>
            </a:r>
            <a:r>
              <a:rPr lang="en-US" sz="2800" b="1" i="1" dirty="0">
                <a:solidFill>
                  <a:srgbClr val="FF0000"/>
                </a:solidFill>
              </a:rPr>
              <a:t>p</a:t>
            </a:r>
            <a:r>
              <a:rPr lang="en-US" sz="2800" b="1" i="1" baseline="-25000" dirty="0">
                <a:solidFill>
                  <a:srgbClr val="FF0000"/>
                </a:solidFill>
              </a:rPr>
              <a:t>2</a:t>
            </a:r>
            <a:r>
              <a:rPr lang="en-US" sz="2800" dirty="0"/>
              <a:t>, </a:t>
            </a:r>
            <a:r>
              <a:rPr lang="en-US" sz="2800" dirty="0" smtClean="0"/>
              <a:t>…).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A </a:t>
            </a:r>
            <a:r>
              <a:rPr lang="en-US" dirty="0"/>
              <a:t>“certificate authority” (CA</a:t>
            </a:r>
            <a:r>
              <a:rPr lang="en-US" dirty="0" smtClean="0"/>
              <a:t>) is a registry for public keys – this is an important part of a PKI..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The CA uses one of its signing keys to sign a “certificate” of the form [</a:t>
            </a:r>
            <a:r>
              <a:rPr lang="en-US" sz="2400" i="1" dirty="0" smtClean="0"/>
              <a:t>name, p</a:t>
            </a:r>
            <a:r>
              <a:rPr lang="en-US" sz="2400" dirty="0" smtClean="0"/>
              <a:t>]</a:t>
            </a:r>
            <a:r>
              <a:rPr lang="en-US" sz="2400" baseline="-25000" dirty="0" smtClean="0"/>
              <a:t>CA</a:t>
            </a:r>
            <a:r>
              <a:rPr lang="en-US" sz="2400" dirty="0" smtClean="0"/>
              <a:t>.  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Anyone who knows the CA’s corresponding public key can verify that </a:t>
            </a:r>
            <a:r>
              <a:rPr lang="en-US" sz="2400" i="1" dirty="0" smtClean="0"/>
              <a:t>p</a:t>
            </a:r>
            <a:r>
              <a:rPr lang="en-US" sz="2400" dirty="0" smtClean="0"/>
              <a:t> was registered by someone who convinced the CA that they are identified by </a:t>
            </a:r>
            <a:r>
              <a:rPr lang="en-US" sz="2400" i="1" dirty="0" smtClean="0"/>
              <a:t>name</a:t>
            </a:r>
            <a:r>
              <a:rPr lang="en-US" sz="2400" dirty="0" smtClean="0"/>
              <a:t>. 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Note: we also need some way to discover CAs and their keys… our web browsers help with this…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82603A-6293-4411-BD86-4250F3765B94}" type="datetime5">
              <a:rPr lang="en-US" smtClean="0"/>
              <a:t>14-Aug-17</a:t>
            </a:fld>
            <a:endParaRPr lang="en-US" sz="1400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5742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Some Security Issues with CAs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8134672" cy="411480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The </a:t>
            </a:r>
            <a:r>
              <a:rPr lang="en-US" i="1" dirty="0" smtClean="0"/>
              <a:t>name</a:t>
            </a:r>
            <a:r>
              <a:rPr lang="en-US" dirty="0" smtClean="0"/>
              <a:t> in a certificate might not be a unique identifier for a person or an </a:t>
            </a:r>
            <a:r>
              <a:rPr lang="en-US" dirty="0" err="1" smtClean="0"/>
              <a:t>organisation</a:t>
            </a:r>
            <a:r>
              <a:rPr lang="en-US" dirty="0" smtClean="0"/>
              <a:t> – there are many people named “John Doe”. 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</a:t>
            </a:r>
            <a:r>
              <a:rPr lang="en-US" dirty="0" smtClean="0"/>
              <a:t> CA might register </a:t>
            </a:r>
            <a:r>
              <a:rPr lang="en-US" dirty="0"/>
              <a:t>a key to an </a:t>
            </a:r>
            <a:r>
              <a:rPr lang="en-US" dirty="0" smtClean="0"/>
              <a:t>impersonator.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The end-user might not inspect the certificate to confirm </a:t>
            </a:r>
            <a:r>
              <a:rPr lang="en-US" dirty="0"/>
              <a:t>that 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i="1" dirty="0" smtClean="0"/>
              <a:t>name</a:t>
            </a:r>
            <a:r>
              <a:rPr lang="en-US" dirty="0" smtClean="0"/>
              <a:t> </a:t>
            </a:r>
            <a:r>
              <a:rPr lang="en-US" dirty="0"/>
              <a:t>is a </a:t>
            </a:r>
            <a:r>
              <a:rPr lang="en-US" dirty="0" smtClean="0"/>
              <a:t>(reasonably) unique </a:t>
            </a:r>
            <a:r>
              <a:rPr lang="en-US" dirty="0"/>
              <a:t>identifier for the person or </a:t>
            </a:r>
            <a:r>
              <a:rPr lang="en-US" dirty="0" err="1"/>
              <a:t>organisation</a:t>
            </a:r>
            <a:r>
              <a:rPr lang="en-US" dirty="0"/>
              <a:t> </a:t>
            </a:r>
            <a:r>
              <a:rPr lang="en-US" dirty="0" smtClean="0"/>
              <a:t>they </a:t>
            </a:r>
            <a:r>
              <a:rPr lang="en-US" dirty="0"/>
              <a:t>are trying to communicate </a:t>
            </a:r>
            <a:r>
              <a:rPr lang="en-US" dirty="0" smtClean="0"/>
              <a:t>with.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C24958-5200-4722-B5B3-F6DB033A1531}" type="datetime5">
              <a:rPr lang="en-US" smtClean="0"/>
              <a:t>14-Aug-17</a:t>
            </a:fld>
            <a:endParaRPr lang="en-US" sz="1400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8648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ChangeArrowheads="1"/>
          </p:cNvSpPr>
          <p:nvPr>
            <p:ph type="title"/>
          </p:nvPr>
        </p:nvSpPr>
        <p:spPr>
          <a:xfrm>
            <a:off x="684213" y="44450"/>
            <a:ext cx="7772400" cy="719138"/>
          </a:xfrm>
        </p:spPr>
        <p:txBody>
          <a:bodyPr/>
          <a:lstStyle/>
          <a:p>
            <a:r>
              <a:rPr lang="en-US" smtClean="0"/>
              <a:t>A Simple Cryptographic Protocol</a:t>
            </a:r>
            <a:endParaRPr lang="en-AU" smtClean="0"/>
          </a:p>
        </p:txBody>
      </p:sp>
      <p:grpSp>
        <p:nvGrpSpPr>
          <p:cNvPr id="27651" name="Group 24"/>
          <p:cNvGrpSpPr>
            <a:grpSpLocks/>
          </p:cNvGrpSpPr>
          <p:nvPr/>
        </p:nvGrpSpPr>
        <p:grpSpPr bwMode="auto">
          <a:xfrm>
            <a:off x="1547813" y="692150"/>
            <a:ext cx="5300662" cy="2514600"/>
            <a:chOff x="975" y="663"/>
            <a:chExt cx="3339" cy="1584"/>
          </a:xfrm>
        </p:grpSpPr>
        <p:sp>
          <p:nvSpPr>
            <p:cNvPr id="27655" name="Line 2"/>
            <p:cNvSpPr>
              <a:spLocks noChangeShapeType="1"/>
            </p:cNvSpPr>
            <p:nvPr/>
          </p:nvSpPr>
          <p:spPr bwMode="auto">
            <a:xfrm>
              <a:off x="2248" y="999"/>
              <a:ext cx="129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NZ"/>
            </a:p>
          </p:txBody>
        </p:sp>
        <p:pic>
          <p:nvPicPr>
            <p:cNvPr id="27656" name="Picture 5" descr="45_TheMarchHare_bi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3" y="759"/>
              <a:ext cx="691" cy="1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657" name="Text Box 6"/>
            <p:cNvSpPr txBox="1">
              <a:spLocks noChangeArrowheads="1"/>
            </p:cNvSpPr>
            <p:nvPr/>
          </p:nvSpPr>
          <p:spPr bwMode="auto">
            <a:xfrm>
              <a:off x="1288" y="1959"/>
              <a:ext cx="5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>
                  <a:latin typeface="Arial" charset="0"/>
                  <a:cs typeface="Arial" charset="0"/>
                </a:rPr>
                <a:t>Alice</a:t>
              </a:r>
              <a:endParaRPr lang="en-AU">
                <a:latin typeface="Arial" charset="0"/>
                <a:cs typeface="Arial" charset="0"/>
              </a:endParaRPr>
            </a:p>
          </p:txBody>
        </p:sp>
        <p:sp>
          <p:nvSpPr>
            <p:cNvPr id="27658" name="Text Box 7"/>
            <p:cNvSpPr txBox="1">
              <a:spLocks noChangeArrowheads="1"/>
            </p:cNvSpPr>
            <p:nvPr/>
          </p:nvSpPr>
          <p:spPr bwMode="auto">
            <a:xfrm>
              <a:off x="3760" y="1959"/>
              <a:ext cx="45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>
                  <a:latin typeface="Arial" charset="0"/>
                  <a:cs typeface="Arial" charset="0"/>
                </a:rPr>
                <a:t>Bob</a:t>
              </a:r>
              <a:endParaRPr lang="en-AU">
                <a:latin typeface="Arial" charset="0"/>
                <a:cs typeface="Arial" charset="0"/>
              </a:endParaRPr>
            </a:p>
          </p:txBody>
        </p:sp>
        <p:sp>
          <p:nvSpPr>
            <p:cNvPr id="27659" name="Text Box 8"/>
            <p:cNvSpPr txBox="1">
              <a:spLocks noChangeArrowheads="1"/>
            </p:cNvSpPr>
            <p:nvPr/>
          </p:nvSpPr>
          <p:spPr bwMode="auto">
            <a:xfrm>
              <a:off x="2670" y="663"/>
              <a:ext cx="44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i="1">
                  <a:latin typeface="Arial" charset="0"/>
                  <a:cs typeface="Arial" charset="0"/>
                </a:rPr>
                <a:t>R</a:t>
              </a:r>
              <a:r>
                <a:rPr lang="en-US" i="1" baseline="-25000">
                  <a:latin typeface="Arial" charset="0"/>
                  <a:cs typeface="Arial" charset="0"/>
                </a:rPr>
                <a:t>A</a:t>
              </a:r>
              <a:endParaRPr lang="en-AU" i="1" baseline="-25000">
                <a:latin typeface="Arial" charset="0"/>
                <a:cs typeface="Arial" charset="0"/>
              </a:endParaRPr>
            </a:p>
          </p:txBody>
        </p:sp>
        <p:pic>
          <p:nvPicPr>
            <p:cNvPr id="27660" name="Picture 10" descr="alice03a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5" y="759"/>
              <a:ext cx="1158" cy="10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661" name="Text Box 13"/>
            <p:cNvSpPr txBox="1">
              <a:spLocks noChangeArrowheads="1"/>
            </p:cNvSpPr>
            <p:nvPr/>
          </p:nvSpPr>
          <p:spPr bwMode="auto">
            <a:xfrm>
              <a:off x="2104" y="1431"/>
              <a:ext cx="15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>
                  <a:latin typeface="Arial" charset="0"/>
                  <a:cs typeface="Arial" charset="0"/>
                </a:rPr>
                <a:t>{</a:t>
              </a:r>
              <a:r>
                <a:rPr lang="en-US" i="1">
                  <a:latin typeface="Arial" charset="0"/>
                  <a:cs typeface="Arial" charset="0"/>
                </a:rPr>
                <a:t>SK</a:t>
              </a:r>
              <a:r>
                <a:rPr lang="en-US">
                  <a:latin typeface="Arial" charset="0"/>
                  <a:cs typeface="Arial" charset="0"/>
                </a:rPr>
                <a:t>}</a:t>
              </a:r>
              <a:r>
                <a:rPr lang="en-US" i="1" baseline="-25000">
                  <a:latin typeface="Arial" charset="0"/>
                  <a:cs typeface="Arial" charset="0"/>
                </a:rPr>
                <a:t>B</a:t>
              </a:r>
              <a:r>
                <a:rPr lang="en-US">
                  <a:latin typeface="Arial" charset="0"/>
                  <a:cs typeface="Arial" charset="0"/>
                </a:rPr>
                <a:t>, {P}</a:t>
              </a:r>
              <a:r>
                <a:rPr lang="en-US" i="1" baseline="-25000">
                  <a:latin typeface="Arial" charset="0"/>
                  <a:cs typeface="Arial" charset="0"/>
                </a:rPr>
                <a:t>SK</a:t>
              </a:r>
              <a:endParaRPr lang="en-AU" i="1" baseline="-25000">
                <a:latin typeface="Arial" charset="0"/>
                <a:cs typeface="Arial" charset="0"/>
              </a:endParaRPr>
            </a:p>
          </p:txBody>
        </p:sp>
        <p:sp>
          <p:nvSpPr>
            <p:cNvPr id="27662" name="Text Box 16"/>
            <p:cNvSpPr txBox="1">
              <a:spLocks noChangeArrowheads="1"/>
            </p:cNvSpPr>
            <p:nvPr/>
          </p:nvSpPr>
          <p:spPr bwMode="auto">
            <a:xfrm>
              <a:off x="2154" y="1047"/>
              <a:ext cx="139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>
                  <a:latin typeface="Arial" charset="0"/>
                  <a:cs typeface="Arial" charset="0"/>
                </a:rPr>
                <a:t>[</a:t>
              </a:r>
              <a:r>
                <a:rPr lang="en-US" i="1">
                  <a:latin typeface="Arial" charset="0"/>
                  <a:cs typeface="Arial" charset="0"/>
                </a:rPr>
                <a:t>B</a:t>
              </a:r>
              <a:r>
                <a:rPr lang="en-US">
                  <a:latin typeface="Arial" charset="0"/>
                  <a:cs typeface="Arial" charset="0"/>
                </a:rPr>
                <a:t>, “Bob”]</a:t>
              </a:r>
              <a:r>
                <a:rPr lang="en-US" i="1" baseline="-25000">
                  <a:latin typeface="Arial" charset="0"/>
                  <a:cs typeface="Arial" charset="0"/>
                </a:rPr>
                <a:t>CA</a:t>
              </a:r>
              <a:endParaRPr lang="en-AU" i="1" baseline="-25000">
                <a:latin typeface="Arial" charset="0"/>
                <a:cs typeface="Arial" charset="0"/>
              </a:endParaRPr>
            </a:p>
          </p:txBody>
        </p:sp>
        <p:sp>
          <p:nvSpPr>
            <p:cNvPr id="27663" name="Line 17"/>
            <p:cNvSpPr>
              <a:spLocks noChangeShapeType="1"/>
            </p:cNvSpPr>
            <p:nvPr/>
          </p:nvSpPr>
          <p:spPr bwMode="auto">
            <a:xfrm flipH="1">
              <a:off x="2250" y="1383"/>
              <a:ext cx="124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NZ"/>
            </a:p>
          </p:txBody>
        </p:sp>
        <p:sp>
          <p:nvSpPr>
            <p:cNvPr id="27664" name="Line 18"/>
            <p:cNvSpPr>
              <a:spLocks noChangeShapeType="1"/>
            </p:cNvSpPr>
            <p:nvPr/>
          </p:nvSpPr>
          <p:spPr bwMode="auto">
            <a:xfrm>
              <a:off x="2248" y="1767"/>
              <a:ext cx="129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NZ"/>
            </a:p>
          </p:txBody>
        </p:sp>
      </p:grpSp>
      <p:sp>
        <p:nvSpPr>
          <p:cNvPr id="27652" name="Text Box 21"/>
          <p:cNvSpPr txBox="1">
            <a:spLocks noChangeArrowheads="1"/>
          </p:cNvSpPr>
          <p:nvPr/>
        </p:nvSpPr>
        <p:spPr bwMode="auto">
          <a:xfrm>
            <a:off x="517525" y="4989513"/>
            <a:ext cx="28352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80963" indent="-8096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endParaRPr lang="en-AU" sz="1800">
              <a:latin typeface="Arial" charset="0"/>
              <a:cs typeface="Arial" charset="0"/>
            </a:endParaRPr>
          </a:p>
        </p:txBody>
      </p:sp>
      <p:sp>
        <p:nvSpPr>
          <p:cNvPr id="27653" name="Text Box 22"/>
          <p:cNvSpPr txBox="1">
            <a:spLocks noChangeArrowheads="1"/>
          </p:cNvSpPr>
          <p:nvPr/>
        </p:nvSpPr>
        <p:spPr bwMode="auto">
          <a:xfrm>
            <a:off x="250825" y="3213100"/>
            <a:ext cx="8569325" cy="309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00125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AutoNum type="arabicPeriod"/>
            </a:pPr>
            <a:r>
              <a:rPr lang="en-US" dirty="0">
                <a:latin typeface="Arial" charset="0"/>
                <a:cs typeface="Arial" charset="0"/>
              </a:rPr>
              <a:t>Alice sends a service request R</a:t>
            </a:r>
            <a:r>
              <a:rPr lang="en-US" baseline="-25000" dirty="0">
                <a:latin typeface="Arial" charset="0"/>
                <a:cs typeface="Arial" charset="0"/>
              </a:rPr>
              <a:t>A</a:t>
            </a:r>
            <a:r>
              <a:rPr lang="en-US" dirty="0">
                <a:latin typeface="Arial" charset="0"/>
                <a:cs typeface="Arial" charset="0"/>
              </a:rPr>
              <a:t> to Bob.</a:t>
            </a:r>
          </a:p>
          <a:p>
            <a:pPr eaLnBrk="1" hangingPunct="1">
              <a:spcBef>
                <a:spcPct val="20000"/>
              </a:spcBef>
              <a:buFontTx/>
              <a:buAutoNum type="arabicPeriod"/>
            </a:pPr>
            <a:r>
              <a:rPr lang="en-US" dirty="0">
                <a:latin typeface="Arial" charset="0"/>
                <a:cs typeface="Arial" charset="0"/>
              </a:rPr>
              <a:t>Bob replies with his digital certificate.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en-AU" sz="2000" dirty="0">
                <a:latin typeface="Arial" charset="0"/>
                <a:cs typeface="Arial" charset="0"/>
              </a:rPr>
              <a:t>Bob’s certificate contains Bob’s public key </a:t>
            </a:r>
            <a:r>
              <a:rPr lang="en-AU" sz="2000" i="1" dirty="0">
                <a:latin typeface="Arial" charset="0"/>
                <a:cs typeface="Arial" charset="0"/>
              </a:rPr>
              <a:t>B </a:t>
            </a:r>
            <a:r>
              <a:rPr lang="en-AU" sz="2000" dirty="0">
                <a:latin typeface="Arial" charset="0"/>
                <a:cs typeface="Arial" charset="0"/>
              </a:rPr>
              <a:t>and Bob’s name.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en-AU" sz="2000" dirty="0">
                <a:latin typeface="Arial" charset="0"/>
                <a:cs typeface="Arial" charset="0"/>
              </a:rPr>
              <a:t>This certificate was signed by a Certificate Authority, using a public key </a:t>
            </a:r>
            <a:r>
              <a:rPr lang="en-AU" sz="2000" i="1" dirty="0">
                <a:latin typeface="Arial" charset="0"/>
                <a:cs typeface="Arial" charset="0"/>
              </a:rPr>
              <a:t>CA </a:t>
            </a:r>
            <a:r>
              <a:rPr lang="en-AU" sz="2000" dirty="0">
                <a:latin typeface="Arial" charset="0"/>
                <a:cs typeface="Arial" charset="0"/>
              </a:rPr>
              <a:t>which Alice already knows.</a:t>
            </a:r>
          </a:p>
          <a:p>
            <a:pPr eaLnBrk="1" hangingPunct="1">
              <a:spcBef>
                <a:spcPct val="20000"/>
              </a:spcBef>
              <a:buFontTx/>
              <a:buAutoNum type="arabicPeriod"/>
            </a:pPr>
            <a:r>
              <a:rPr lang="en-AU" dirty="0">
                <a:latin typeface="Arial" charset="0"/>
                <a:cs typeface="Arial" charset="0"/>
              </a:rPr>
              <a:t>Alice creates a symmetric key </a:t>
            </a:r>
            <a:r>
              <a:rPr lang="en-AU" i="1" dirty="0">
                <a:latin typeface="Arial" charset="0"/>
                <a:cs typeface="Arial" charset="0"/>
              </a:rPr>
              <a:t>SK</a:t>
            </a:r>
            <a:r>
              <a:rPr lang="en-AU" dirty="0">
                <a:latin typeface="Arial" charset="0"/>
                <a:cs typeface="Arial" charset="0"/>
              </a:rPr>
              <a:t>.  This is a “session key”. 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en-AU" sz="2000" dirty="0">
                <a:latin typeface="Arial" charset="0"/>
                <a:cs typeface="Arial" charset="0"/>
              </a:rPr>
              <a:t>Alice sends </a:t>
            </a:r>
            <a:r>
              <a:rPr lang="en-AU" sz="2000" i="1" dirty="0">
                <a:latin typeface="Arial" charset="0"/>
                <a:cs typeface="Arial" charset="0"/>
              </a:rPr>
              <a:t>SK</a:t>
            </a:r>
            <a:r>
              <a:rPr lang="en-AU" sz="2000" dirty="0">
                <a:latin typeface="Arial" charset="0"/>
                <a:cs typeface="Arial" charset="0"/>
              </a:rPr>
              <a:t> to Bob, encrypted with public key </a:t>
            </a:r>
            <a:r>
              <a:rPr lang="en-AU" sz="2000" i="1" dirty="0">
                <a:latin typeface="Arial" charset="0"/>
                <a:cs typeface="Arial" charset="0"/>
              </a:rPr>
              <a:t>B</a:t>
            </a:r>
            <a:r>
              <a:rPr lang="en-AU" sz="2000" dirty="0">
                <a:latin typeface="Arial" charset="0"/>
                <a:cs typeface="Arial" charset="0"/>
              </a:rPr>
              <a:t>.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en-AU" sz="2000" dirty="0">
                <a:latin typeface="Arial" charset="0"/>
                <a:cs typeface="Arial" charset="0"/>
              </a:rPr>
              <a:t>Alice and Bob will use </a:t>
            </a:r>
            <a:r>
              <a:rPr lang="en-AU" sz="2000" i="1" dirty="0">
                <a:latin typeface="Arial" charset="0"/>
                <a:cs typeface="Arial" charset="0"/>
              </a:rPr>
              <a:t>SK</a:t>
            </a:r>
            <a:r>
              <a:rPr lang="en-AU" sz="2000" dirty="0">
                <a:latin typeface="Arial" charset="0"/>
                <a:cs typeface="Arial" charset="0"/>
              </a:rPr>
              <a:t> to encrypt their plaintext messages.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24E2FE-8C64-4DD0-87CD-856814C2C973}" type="datetime5">
              <a:rPr lang="en-US" smtClean="0"/>
              <a:t>14-Aug-17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772400" cy="720725"/>
          </a:xfrm>
        </p:spPr>
        <p:txBody>
          <a:bodyPr/>
          <a:lstStyle/>
          <a:p>
            <a:r>
              <a:rPr lang="en-US" smtClean="0"/>
              <a:t>Protocol Analysis</a:t>
            </a:r>
            <a:endParaRPr lang="en-AU" smtClean="0"/>
          </a:p>
        </p:txBody>
      </p:sp>
      <p:sp>
        <p:nvSpPr>
          <p:cNvPr id="28675" name="Line 2"/>
          <p:cNvSpPr>
            <a:spLocks noChangeShapeType="1"/>
          </p:cNvSpPr>
          <p:nvPr/>
        </p:nvSpPr>
        <p:spPr bwMode="auto">
          <a:xfrm>
            <a:off x="2057400" y="1154113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NZ"/>
          </a:p>
        </p:txBody>
      </p:sp>
      <p:sp>
        <p:nvSpPr>
          <p:cNvPr id="28676" name="Text Box 3"/>
          <p:cNvSpPr txBox="1">
            <a:spLocks noChangeArrowheads="1"/>
          </p:cNvSpPr>
          <p:nvPr/>
        </p:nvSpPr>
        <p:spPr bwMode="auto">
          <a:xfrm>
            <a:off x="1981200" y="1230313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>
                <a:latin typeface="Arial" charset="0"/>
                <a:cs typeface="Arial" charset="0"/>
              </a:rPr>
              <a:t>[</a:t>
            </a:r>
            <a:r>
              <a:rPr lang="en-US" b="1" i="1">
                <a:solidFill>
                  <a:srgbClr val="FF0000"/>
                </a:solidFill>
                <a:latin typeface="Arial" charset="0"/>
                <a:cs typeface="Arial" charset="0"/>
              </a:rPr>
              <a:t>T</a:t>
            </a:r>
            <a:r>
              <a:rPr lang="en-US" i="1">
                <a:latin typeface="Arial" charset="0"/>
                <a:cs typeface="Arial" charset="0"/>
              </a:rPr>
              <a:t>, “</a:t>
            </a:r>
            <a:r>
              <a:rPr lang="en-US" b="1" i="1">
                <a:solidFill>
                  <a:srgbClr val="FF0000"/>
                </a:solidFill>
                <a:latin typeface="Arial" charset="0"/>
                <a:cs typeface="Arial" charset="0"/>
              </a:rPr>
              <a:t>Trudy</a:t>
            </a:r>
            <a:r>
              <a:rPr lang="en-US" i="1">
                <a:latin typeface="Arial" charset="0"/>
                <a:cs typeface="Arial" charset="0"/>
              </a:rPr>
              <a:t>”</a:t>
            </a:r>
            <a:r>
              <a:rPr lang="en-US">
                <a:latin typeface="Arial" charset="0"/>
                <a:cs typeface="Arial" charset="0"/>
              </a:rPr>
              <a:t>]</a:t>
            </a:r>
            <a:r>
              <a:rPr lang="en-US" b="1" i="1" baseline="-25000">
                <a:latin typeface="Arial" charset="0"/>
                <a:cs typeface="Arial" charset="0"/>
              </a:rPr>
              <a:t>CA</a:t>
            </a:r>
            <a:endParaRPr lang="en-AU" b="1" baseline="-25000">
              <a:latin typeface="Arial" charset="0"/>
              <a:cs typeface="Arial" charset="0"/>
            </a:endParaRPr>
          </a:p>
        </p:txBody>
      </p:sp>
      <p:pic>
        <p:nvPicPr>
          <p:cNvPr id="28677" name="Picture 5" descr="45_TheMarchHare_bi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8438" y="773113"/>
            <a:ext cx="1096962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533400" y="2678113"/>
            <a:ext cx="846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  <a:cs typeface="Arial" charset="0"/>
              </a:rPr>
              <a:t>Alice</a:t>
            </a:r>
            <a:endParaRPr lang="en-AU">
              <a:latin typeface="Arial" charset="0"/>
              <a:cs typeface="Arial" charset="0"/>
            </a:endParaRP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8035925" y="2678113"/>
            <a:ext cx="727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  <a:cs typeface="Arial" charset="0"/>
              </a:rPr>
              <a:t>Bob</a:t>
            </a:r>
            <a:endParaRPr lang="en-AU">
              <a:latin typeface="Arial" charset="0"/>
              <a:cs typeface="Arial" charset="0"/>
            </a:endParaRP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2727325" y="620713"/>
            <a:ext cx="701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>
                <a:latin typeface="Arial" charset="0"/>
                <a:cs typeface="Arial" charset="0"/>
              </a:rPr>
              <a:t>R</a:t>
            </a:r>
            <a:r>
              <a:rPr lang="en-US" baseline="-25000">
                <a:latin typeface="Arial" charset="0"/>
                <a:cs typeface="Arial" charset="0"/>
              </a:rPr>
              <a:t>A</a:t>
            </a:r>
            <a:endParaRPr lang="en-AU" baseline="-25000">
              <a:latin typeface="Arial" charset="0"/>
              <a:cs typeface="Arial" charset="0"/>
            </a:endParaRP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 flipH="1">
            <a:off x="2057400" y="1763713"/>
            <a:ext cx="1981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NZ"/>
          </a:p>
        </p:txBody>
      </p:sp>
      <p:pic>
        <p:nvPicPr>
          <p:cNvPr id="28682" name="Picture 10" descr="alice03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773113"/>
            <a:ext cx="1838325" cy="174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2667000" y="2420938"/>
            <a:ext cx="4343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>
                <a:solidFill>
                  <a:srgbClr val="FF0000"/>
                </a:solidFill>
                <a:latin typeface="Arial" charset="0"/>
                <a:cs typeface="Arial" charset="0"/>
              </a:rPr>
              <a:t>Trudy: acting as Alice to Bob,</a:t>
            </a:r>
          </a:p>
          <a:p>
            <a:pPr algn="ctr" eaLnBrk="1" hangingPunct="1"/>
            <a:r>
              <a:rPr lang="en-US">
                <a:solidFill>
                  <a:srgbClr val="FF0000"/>
                </a:solidFill>
                <a:latin typeface="Arial" charset="0"/>
                <a:cs typeface="Arial" charset="0"/>
              </a:rPr>
              <a:t>and as Bob to Alice</a:t>
            </a:r>
            <a:r>
              <a:rPr lang="en-US">
                <a:latin typeface="Arial" charset="0"/>
                <a:cs typeface="Arial" charset="0"/>
              </a:rPr>
              <a:t> </a:t>
            </a:r>
            <a:endParaRPr lang="en-AU">
              <a:latin typeface="Arial" charset="0"/>
              <a:cs typeface="Arial" charset="0"/>
            </a:endParaRPr>
          </a:p>
        </p:txBody>
      </p:sp>
      <p:pic>
        <p:nvPicPr>
          <p:cNvPr id="28684" name="Picture 12" descr="dod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5613" y="1009650"/>
            <a:ext cx="11445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1828800" y="1839913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>
                <a:latin typeface="Arial" charset="0"/>
              </a:rPr>
              <a:t>{</a:t>
            </a:r>
            <a:r>
              <a:rPr lang="en-US" i="1">
                <a:latin typeface="Arial" charset="0"/>
              </a:rPr>
              <a:t>SK</a:t>
            </a:r>
            <a:r>
              <a:rPr lang="en-US">
                <a:latin typeface="Arial" charset="0"/>
              </a:rPr>
              <a:t>}</a:t>
            </a:r>
            <a:r>
              <a:rPr lang="en-US" b="1" i="1" baseline="-25000">
                <a:solidFill>
                  <a:srgbClr val="FF0000"/>
                </a:solidFill>
                <a:latin typeface="Arial" charset="0"/>
              </a:rPr>
              <a:t>T</a:t>
            </a:r>
            <a:r>
              <a:rPr lang="en-US">
                <a:latin typeface="Arial" charset="0"/>
              </a:rPr>
              <a:t>, {</a:t>
            </a:r>
            <a:r>
              <a:rPr lang="en-US" i="1">
                <a:latin typeface="Arial" charset="0"/>
              </a:rPr>
              <a:t>P</a:t>
            </a:r>
            <a:r>
              <a:rPr lang="en-US">
                <a:latin typeface="Arial" charset="0"/>
              </a:rPr>
              <a:t>}</a:t>
            </a:r>
            <a:r>
              <a:rPr lang="en-US" i="1" baseline="-25000">
                <a:latin typeface="Arial" charset="0"/>
              </a:rPr>
              <a:t>SK</a:t>
            </a:r>
            <a:endParaRPr lang="en-AU" i="1" baseline="-25000">
              <a:latin typeface="Arial" charset="0"/>
            </a:endParaRPr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>
            <a:off x="5638800" y="1154113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NZ"/>
          </a:p>
        </p:txBody>
      </p:sp>
      <p:sp>
        <p:nvSpPr>
          <p:cNvPr id="28687" name="Text Box 15"/>
          <p:cNvSpPr txBox="1">
            <a:spLocks noChangeArrowheads="1"/>
          </p:cNvSpPr>
          <p:nvPr/>
        </p:nvSpPr>
        <p:spPr bwMode="auto">
          <a:xfrm>
            <a:off x="6080125" y="620713"/>
            <a:ext cx="701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>
                <a:latin typeface="Arial" charset="0"/>
                <a:cs typeface="Arial" charset="0"/>
              </a:rPr>
              <a:t>R</a:t>
            </a:r>
            <a:r>
              <a:rPr lang="en-US" baseline="-25000">
                <a:latin typeface="Arial" charset="0"/>
                <a:cs typeface="Arial" charset="0"/>
              </a:rPr>
              <a:t>A</a:t>
            </a:r>
            <a:endParaRPr lang="en-AU" baseline="-25000">
              <a:latin typeface="Arial" charset="0"/>
              <a:cs typeface="Arial" charset="0"/>
            </a:endParaRPr>
          </a:p>
        </p:txBody>
      </p:sp>
      <p:sp>
        <p:nvSpPr>
          <p:cNvPr id="28688" name="Text Box 16"/>
          <p:cNvSpPr txBox="1">
            <a:spLocks noChangeArrowheads="1"/>
          </p:cNvSpPr>
          <p:nvPr/>
        </p:nvSpPr>
        <p:spPr bwMode="auto">
          <a:xfrm>
            <a:off x="5486400" y="1230313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>
                <a:latin typeface="Arial" charset="0"/>
              </a:rPr>
              <a:t>[</a:t>
            </a:r>
            <a:r>
              <a:rPr lang="en-US" i="1">
                <a:latin typeface="Arial" charset="0"/>
              </a:rPr>
              <a:t>B</a:t>
            </a:r>
            <a:r>
              <a:rPr lang="en-US">
                <a:latin typeface="Arial" charset="0"/>
              </a:rPr>
              <a:t>, “Bob”]</a:t>
            </a:r>
            <a:r>
              <a:rPr lang="en-US" i="1" baseline="-25000">
                <a:latin typeface="Arial" charset="0"/>
              </a:rPr>
              <a:t>CA</a:t>
            </a:r>
            <a:endParaRPr lang="en-AU" i="1" baseline="-25000">
              <a:latin typeface="Arial" charset="0"/>
              <a:cs typeface="Arial" charset="0"/>
            </a:endParaRPr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 flipH="1">
            <a:off x="5638800" y="1763713"/>
            <a:ext cx="1981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NZ"/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>
            <a:off x="2057400" y="2373313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NZ"/>
          </a:p>
        </p:txBody>
      </p:sp>
      <p:sp>
        <p:nvSpPr>
          <p:cNvPr id="28691" name="Line 19"/>
          <p:cNvSpPr>
            <a:spLocks noChangeShapeType="1"/>
          </p:cNvSpPr>
          <p:nvPr/>
        </p:nvSpPr>
        <p:spPr bwMode="auto">
          <a:xfrm>
            <a:off x="5638800" y="2373313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NZ"/>
          </a:p>
        </p:txBody>
      </p:sp>
      <p:sp>
        <p:nvSpPr>
          <p:cNvPr id="28692" name="Text Box 20"/>
          <p:cNvSpPr txBox="1">
            <a:spLocks noChangeArrowheads="1"/>
          </p:cNvSpPr>
          <p:nvPr/>
        </p:nvSpPr>
        <p:spPr bwMode="auto">
          <a:xfrm>
            <a:off x="5410200" y="1839913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>
                <a:latin typeface="Arial" charset="0"/>
              </a:rPr>
              <a:t>{</a:t>
            </a:r>
            <a:r>
              <a:rPr lang="en-US" i="1">
                <a:latin typeface="Arial" charset="0"/>
              </a:rPr>
              <a:t>SK</a:t>
            </a:r>
            <a:r>
              <a:rPr lang="en-US">
                <a:latin typeface="Arial" charset="0"/>
              </a:rPr>
              <a:t>}</a:t>
            </a:r>
            <a:r>
              <a:rPr lang="en-US" b="1" i="1" baseline="-25000">
                <a:solidFill>
                  <a:srgbClr val="FF0000"/>
                </a:solidFill>
                <a:latin typeface="Arial" charset="0"/>
              </a:rPr>
              <a:t>B</a:t>
            </a:r>
            <a:r>
              <a:rPr lang="en-US">
                <a:latin typeface="Arial" charset="0"/>
              </a:rPr>
              <a:t>, {</a:t>
            </a:r>
            <a:r>
              <a:rPr lang="en-US" i="1">
                <a:latin typeface="Arial" charset="0"/>
              </a:rPr>
              <a:t>P</a:t>
            </a:r>
            <a:r>
              <a:rPr lang="en-US">
                <a:latin typeface="Arial" charset="0"/>
              </a:rPr>
              <a:t>}</a:t>
            </a:r>
            <a:r>
              <a:rPr lang="en-US" i="1" baseline="-25000">
                <a:latin typeface="Arial" charset="0"/>
              </a:rPr>
              <a:t>SK</a:t>
            </a:r>
            <a:endParaRPr lang="en-AU" i="1" baseline="-25000">
              <a:latin typeface="Arial" charset="0"/>
            </a:endParaRPr>
          </a:p>
        </p:txBody>
      </p:sp>
      <p:sp>
        <p:nvSpPr>
          <p:cNvPr id="28693" name="Text Box 21"/>
          <p:cNvSpPr txBox="1">
            <a:spLocks noChangeArrowheads="1"/>
          </p:cNvSpPr>
          <p:nvPr/>
        </p:nvSpPr>
        <p:spPr bwMode="auto">
          <a:xfrm>
            <a:off x="517525" y="4989513"/>
            <a:ext cx="28352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80963" indent="-8096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endParaRPr lang="en-AU" sz="1800">
              <a:latin typeface="Arial" charset="0"/>
              <a:cs typeface="Arial" charset="0"/>
            </a:endParaRPr>
          </a:p>
        </p:txBody>
      </p:sp>
      <p:sp>
        <p:nvSpPr>
          <p:cNvPr id="125974" name="Text Box 22"/>
          <p:cNvSpPr txBox="1">
            <a:spLocks noChangeArrowheads="1"/>
          </p:cNvSpPr>
          <p:nvPr/>
        </p:nvSpPr>
        <p:spPr bwMode="auto">
          <a:xfrm>
            <a:off x="457200" y="3213100"/>
            <a:ext cx="7859216" cy="2959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10000"/>
          </a:bodyPr>
          <a:lstStyle>
            <a:lvl1pPr marL="363538" indent="-36353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01700" indent="-3587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dirty="0">
                <a:latin typeface="Arial" charset="0"/>
                <a:cs typeface="Arial" charset="0"/>
              </a:rPr>
              <a:t>How can Alice detect that Trudy is “in the middle”?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dirty="0">
                <a:latin typeface="Arial" charset="0"/>
                <a:cs typeface="Arial" charset="0"/>
              </a:rPr>
              <a:t>What does your web-browser do, when it receives a digital certificate that says “Trudy” instead of “Bob”?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dirty="0">
                <a:latin typeface="Arial" charset="0"/>
                <a:cs typeface="Arial" charset="0"/>
              </a:rPr>
              <a:t>Trudy’s certificate might be [T, “Bob”]</a:t>
            </a:r>
            <a:r>
              <a:rPr lang="en-US" baseline="-25000" dirty="0">
                <a:latin typeface="Arial" charset="0"/>
                <a:cs typeface="Arial" charset="0"/>
              </a:rPr>
              <a:t>CA’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en-US" sz="2000" dirty="0">
                <a:latin typeface="Arial" charset="0"/>
                <a:cs typeface="Arial" charset="0"/>
              </a:rPr>
              <a:t>If you follow a URL to “https://www.bankofamerica.org”, your browser might form an SSL connection with a Nigerian website which spoofs the website of a legitimate </a:t>
            </a:r>
            <a:r>
              <a:rPr lang="en-US" sz="2000" dirty="0" smtClean="0">
                <a:latin typeface="Arial" charset="0"/>
                <a:cs typeface="Arial" charset="0"/>
              </a:rPr>
              <a:t>bank, or a </a:t>
            </a:r>
            <a:r>
              <a:rPr lang="en-NZ" sz="2000" dirty="0" smtClean="0">
                <a:latin typeface="Arial" charset="0"/>
                <a:cs typeface="Arial" charset="0"/>
                <a:hlinkClick r:id="rId5"/>
              </a:rPr>
              <a:t>website controlled by a disgruntled </a:t>
            </a:r>
            <a:r>
              <a:rPr lang="en-NZ" sz="2000" dirty="0" err="1" smtClean="0">
                <a:latin typeface="Arial" charset="0"/>
                <a:cs typeface="Arial" charset="0"/>
                <a:hlinkClick r:id="rId5"/>
              </a:rPr>
              <a:t>BoA</a:t>
            </a:r>
            <a:r>
              <a:rPr lang="en-NZ" sz="2000" dirty="0" smtClean="0">
                <a:latin typeface="Arial" charset="0"/>
                <a:cs typeface="Arial" charset="0"/>
                <a:hlinkClick r:id="rId5"/>
              </a:rPr>
              <a:t> customer</a:t>
            </a:r>
            <a:r>
              <a:rPr lang="en-US" sz="2000" dirty="0" smtClean="0">
                <a:latin typeface="Arial" charset="0"/>
                <a:cs typeface="Arial" charset="0"/>
              </a:rPr>
              <a:t>.</a:t>
            </a:r>
            <a:endParaRPr lang="en-US" sz="2000" dirty="0">
              <a:latin typeface="Arial" charset="0"/>
              <a:cs typeface="Arial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dirty="0">
                <a:latin typeface="Arial" charset="0"/>
                <a:cs typeface="Arial" charset="0"/>
              </a:rPr>
              <a:t>Have you ever inspected an SSL certificate? </a:t>
            </a:r>
            <a:endParaRPr lang="en-AU" dirty="0">
              <a:latin typeface="Arial" charset="0"/>
              <a:cs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5172FF-F758-4C39-964A-00158F1B1581}" type="datetime5">
              <a:rPr lang="en-US" smtClean="0"/>
              <a:t>14-Aug-17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59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59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59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990600"/>
          </a:xfrm>
        </p:spPr>
        <p:txBody>
          <a:bodyPr/>
          <a:lstStyle/>
          <a:p>
            <a:r>
              <a:rPr lang="en-US" sz="4000" smtClean="0"/>
              <a:t>Attacks on Cryptographic Protocols</a:t>
            </a:r>
            <a:endParaRPr lang="en-AU" sz="40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52513"/>
            <a:ext cx="8534400" cy="53054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smtClean="0"/>
              <a:t>A ciphertext may be broken by…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Discovering the “restricted” algorithm (if the algorithm doesn’t require a key).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Discovering the key by non-cryptographic means (bribery, theft, ‘just asking’).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Discovering the key by “brute-force search” (through all possible keys).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Discovering the key by cryptanalysis based on other information, such as known pairs of (plaintext, ciphertext).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The weakest point in the system may not be its cryptography!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See Ferguson &amp; Schneier, </a:t>
            </a:r>
            <a:r>
              <a:rPr lang="en-US" sz="2400" i="1" smtClean="0"/>
              <a:t>Practical Cryptography, </a:t>
            </a:r>
            <a:r>
              <a:rPr lang="en-US" sz="2400" smtClean="0"/>
              <a:t>2003.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For example: you should consider what identification was required, when a CA accepted a key, before you accept any public key from that CA as a “proof of identity”.</a:t>
            </a:r>
            <a:endParaRPr lang="en-AU" sz="240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490085-CA67-444F-ADA3-BBA8E36947F2}" type="datetime5">
              <a:rPr lang="en-US" smtClean="0"/>
              <a:t>14-Aug-17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NZ" smtClean="0"/>
              <a:t>Limitations and Usage of PKI</a:t>
            </a:r>
            <a:endParaRPr lang="en-AU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80728"/>
            <a:ext cx="8352159" cy="538653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AU" sz="2400" dirty="0" smtClean="0"/>
              <a:t>If a Certificate Authority is offline, or if you can’t be bothered to wait for a  response, you will use the public keys stored in your local computer.</a:t>
            </a:r>
          </a:p>
          <a:p>
            <a:pPr lvl="1">
              <a:lnSpc>
                <a:spcPct val="90000"/>
              </a:lnSpc>
            </a:pPr>
            <a:r>
              <a:rPr lang="en-AU" sz="2000" dirty="0" smtClean="0"/>
              <a:t>Warning: a public key may be revoked at any time, e.g. if someone reports their key was stolen.</a:t>
            </a:r>
          </a:p>
          <a:p>
            <a:pPr>
              <a:lnSpc>
                <a:spcPct val="90000"/>
              </a:lnSpc>
            </a:pPr>
            <a:r>
              <a:rPr lang="en-AU" sz="2400" dirty="0" smtClean="0"/>
              <a:t>Key Continuity Management is an alternative to CAs.</a:t>
            </a:r>
          </a:p>
          <a:p>
            <a:pPr lvl="1">
              <a:lnSpc>
                <a:spcPct val="90000"/>
              </a:lnSpc>
            </a:pPr>
            <a:r>
              <a:rPr lang="en-AU" sz="2000" dirty="0" smtClean="0"/>
              <a:t>The first time someone presents a key, </a:t>
            </a:r>
            <a:r>
              <a:rPr lang="en-AU" sz="2000" i="1" dirty="0" smtClean="0"/>
              <a:t>you</a:t>
            </a:r>
            <a:r>
              <a:rPr lang="en-AU" sz="2000" dirty="0" smtClean="0"/>
              <a:t> decide whether or not to accept it.</a:t>
            </a:r>
          </a:p>
          <a:p>
            <a:pPr lvl="1">
              <a:lnSpc>
                <a:spcPct val="90000"/>
              </a:lnSpc>
            </a:pPr>
            <a:r>
              <a:rPr lang="en-AU" sz="2000" dirty="0" smtClean="0"/>
              <a:t>When someone presents a key that you have accepted previously, it’s ok to accept it again if you haven’t had any bad experiences with that key,</a:t>
            </a:r>
          </a:p>
          <a:p>
            <a:pPr lvl="1">
              <a:lnSpc>
                <a:spcPct val="90000"/>
              </a:lnSpc>
            </a:pPr>
            <a:r>
              <a:rPr lang="en-AU" sz="2000" dirty="0" smtClean="0"/>
              <a:t>If someone presents a changed key, you should think carefully before accepting!</a:t>
            </a:r>
          </a:p>
          <a:p>
            <a:pPr lvl="1">
              <a:lnSpc>
                <a:spcPct val="90000"/>
              </a:lnSpc>
            </a:pPr>
            <a:r>
              <a:rPr lang="en-AU" sz="2000" dirty="0" smtClean="0"/>
              <a:t>This idea was introduced in SSH, in 1996.  It was named, and identified as a general design principle, by Peter Gutmann (</a:t>
            </a:r>
            <a:r>
              <a:rPr lang="en-AU" sz="2000" dirty="0" smtClean="0">
                <a:hlinkClick r:id="rId2"/>
              </a:rPr>
              <a:t>http://www.cs.auckland.ac.nz/~pgut001/</a:t>
            </a:r>
            <a:r>
              <a:rPr lang="en-AU" sz="2000" dirty="0" smtClean="0"/>
              <a:t>).</a:t>
            </a:r>
          </a:p>
          <a:p>
            <a:pPr lvl="1">
              <a:lnSpc>
                <a:spcPct val="90000"/>
              </a:lnSpc>
            </a:pPr>
            <a:r>
              <a:rPr lang="en-AU" sz="2000" dirty="0" smtClean="0"/>
              <a:t>Reference: </a:t>
            </a:r>
            <a:r>
              <a:rPr lang="en-AU" sz="2000" dirty="0" err="1" smtClean="0"/>
              <a:t>Simson</a:t>
            </a:r>
            <a:r>
              <a:rPr lang="en-AU" sz="2000" dirty="0" smtClean="0"/>
              <a:t> </a:t>
            </a:r>
            <a:r>
              <a:rPr lang="en-AU" sz="2000" dirty="0" err="1" smtClean="0"/>
              <a:t>Garfinkel</a:t>
            </a:r>
            <a:r>
              <a:rPr lang="en-AU" sz="2000" dirty="0" smtClean="0"/>
              <a:t>, in </a:t>
            </a:r>
            <a:r>
              <a:rPr lang="en-AU" sz="2000" dirty="0" smtClean="0">
                <a:hlinkClick r:id="rId3"/>
              </a:rPr>
              <a:t>http://www.simson.net/thesis/pki3.pdf</a:t>
            </a:r>
            <a:endParaRPr lang="en-AU" sz="200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DDD319-F048-476A-85E8-FD17F4F0E5CD}" type="datetime5">
              <a:rPr lang="en-US" smtClean="0"/>
              <a:t>14-Aug-17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5138" y="115888"/>
            <a:ext cx="8210550" cy="609600"/>
          </a:xfrm>
        </p:spPr>
        <p:txBody>
          <a:bodyPr/>
          <a:lstStyle/>
          <a:p>
            <a:r>
              <a:rPr lang="en-NZ" smtClean="0"/>
              <a:t>Identification and Authentication</a:t>
            </a:r>
            <a:endParaRPr lang="en-AU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077200" cy="5334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NZ" sz="2800" smtClean="0"/>
              <a:t>You can authenticate your identity to a local machine by</a:t>
            </a:r>
          </a:p>
          <a:p>
            <a:pPr lvl="1">
              <a:lnSpc>
                <a:spcPct val="80000"/>
              </a:lnSpc>
            </a:pPr>
            <a:r>
              <a:rPr lang="en-AU" sz="2400" smtClean="0"/>
              <a:t>what you have (e.g. a smart card),</a:t>
            </a:r>
          </a:p>
          <a:p>
            <a:pPr lvl="1">
              <a:lnSpc>
                <a:spcPct val="80000"/>
              </a:lnSpc>
            </a:pPr>
            <a:r>
              <a:rPr lang="en-AU" sz="2400" smtClean="0"/>
              <a:t>what you know (e.g. a password),</a:t>
            </a:r>
          </a:p>
          <a:p>
            <a:pPr lvl="1">
              <a:lnSpc>
                <a:spcPct val="80000"/>
              </a:lnSpc>
            </a:pPr>
            <a:r>
              <a:rPr lang="en-AU" sz="2400" smtClean="0"/>
              <a:t>what you “are” (e.g. your thumbprint or handwriting)</a:t>
            </a:r>
          </a:p>
          <a:p>
            <a:pPr>
              <a:lnSpc>
                <a:spcPct val="80000"/>
              </a:lnSpc>
            </a:pPr>
            <a:r>
              <a:rPr lang="en-AU" sz="2800" smtClean="0"/>
              <a:t>After you have authenticated yourself locally, then you can use cryptographic protocols to…</a:t>
            </a:r>
          </a:p>
          <a:p>
            <a:pPr lvl="1">
              <a:lnSpc>
                <a:spcPct val="80000"/>
              </a:lnSpc>
            </a:pPr>
            <a:r>
              <a:rPr lang="en-AU" sz="2400" smtClean="0"/>
              <a:t>… authenticate your outgoing messages (if others know your public key);</a:t>
            </a:r>
          </a:p>
          <a:p>
            <a:pPr lvl="1">
              <a:lnSpc>
                <a:spcPct val="80000"/>
              </a:lnSpc>
            </a:pPr>
            <a:r>
              <a:rPr lang="en-AU" sz="2400" smtClean="0"/>
              <a:t>… verify the integrity of your incoming messages (if you know your correspondents’ public keys);</a:t>
            </a:r>
          </a:p>
          <a:p>
            <a:pPr lvl="1">
              <a:lnSpc>
                <a:spcPct val="80000"/>
              </a:lnSpc>
            </a:pPr>
            <a:r>
              <a:rPr lang="en-AU" sz="2400" smtClean="0"/>
              <a:t>… send confidential messages to other people (if you know their public keys).</a:t>
            </a:r>
          </a:p>
          <a:p>
            <a:pPr lvl="1">
              <a:lnSpc>
                <a:spcPct val="80000"/>
              </a:lnSpc>
            </a:pPr>
            <a:r>
              <a:rPr lang="en-AU" sz="2400" smtClean="0"/>
              <a:t>Warning: you (and others) must trust the operations of your local machine!  We’ll return to this subject…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1A23E2-2C1C-4435-AE3D-B30E56EAC0C1}" type="datetime5">
              <a:rPr lang="en-US" smtClean="0"/>
              <a:t>14-Aug-17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856" y="299739"/>
            <a:ext cx="7772400" cy="1143000"/>
          </a:xfrm>
        </p:spPr>
        <p:txBody>
          <a:bodyPr/>
          <a:lstStyle/>
          <a:p>
            <a:r>
              <a:rPr lang="en-NZ" dirty="0" smtClean="0"/>
              <a:t>Steganography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080" y="1413756"/>
            <a:ext cx="8093383" cy="4752528"/>
          </a:xfrm>
        </p:spPr>
        <p:txBody>
          <a:bodyPr>
            <a:normAutofit fontScale="70000" lnSpcReduction="20000"/>
          </a:bodyPr>
          <a:lstStyle/>
          <a:p>
            <a:r>
              <a:rPr lang="en-NZ" dirty="0" smtClean="0"/>
              <a:t>The art of sending undetectable messages.</a:t>
            </a:r>
          </a:p>
          <a:p>
            <a:pPr lvl="1"/>
            <a:r>
              <a:rPr lang="en-NZ" dirty="0" smtClean="0"/>
              <a:t>The primary goal of the wardens is detection of </a:t>
            </a:r>
            <a:r>
              <a:rPr lang="en-NZ" dirty="0" err="1" smtClean="0"/>
              <a:t>stegocommunication</a:t>
            </a:r>
            <a:r>
              <a:rPr lang="en-NZ" dirty="0" smtClean="0"/>
              <a:t>.</a:t>
            </a:r>
          </a:p>
          <a:p>
            <a:pPr lvl="1"/>
            <a:r>
              <a:rPr lang="en-NZ" dirty="0"/>
              <a:t>T</a:t>
            </a:r>
            <a:r>
              <a:rPr lang="en-NZ" dirty="0" smtClean="0"/>
              <a:t>he primary goal of the prisoners is </a:t>
            </a:r>
            <a:r>
              <a:rPr lang="en-NZ" dirty="0" smtClean="0">
                <a:solidFill>
                  <a:srgbClr val="FF0000"/>
                </a:solidFill>
              </a:rPr>
              <a:t>availability</a:t>
            </a:r>
            <a:r>
              <a:rPr lang="en-NZ" dirty="0" smtClean="0"/>
              <a:t>.</a:t>
            </a:r>
          </a:p>
          <a:p>
            <a:pPr lvl="1"/>
            <a:r>
              <a:rPr lang="en-NZ" dirty="0" smtClean="0"/>
              <a:t>It’s up to the analyst to decide the colours of the hats! </a:t>
            </a:r>
            <a:r>
              <a:rPr lang="en-NZ" dirty="0"/>
              <a:t> </a:t>
            </a:r>
            <a:endParaRPr lang="en-NZ" dirty="0" smtClean="0"/>
          </a:p>
          <a:p>
            <a:pPr lvl="2"/>
            <a:r>
              <a:rPr lang="en-NZ" dirty="0" smtClean="0"/>
              <a:t>Steganography, like cryptography, may be used by black-hats or white-hats.</a:t>
            </a:r>
          </a:p>
          <a:p>
            <a:r>
              <a:rPr lang="en-NZ" dirty="0" smtClean="0"/>
              <a:t>Steganography is </a:t>
            </a:r>
            <a:r>
              <a:rPr lang="en-NZ" i="1" dirty="0" smtClean="0"/>
              <a:t>complementary</a:t>
            </a:r>
            <a:r>
              <a:rPr lang="en-NZ" dirty="0" smtClean="0"/>
              <a:t> to cryptography.</a:t>
            </a:r>
          </a:p>
          <a:p>
            <a:pPr lvl="1"/>
            <a:r>
              <a:rPr lang="en-NZ" dirty="0" smtClean="0"/>
              <a:t>Using strong cryptography, Alice and Bob achieve </a:t>
            </a:r>
            <a:r>
              <a:rPr lang="en-NZ" dirty="0" smtClean="0">
                <a:solidFill>
                  <a:srgbClr val="FF0000"/>
                </a:solidFill>
              </a:rPr>
              <a:t>confidentiality</a:t>
            </a:r>
            <a:r>
              <a:rPr lang="en-NZ" dirty="0" smtClean="0"/>
              <a:t> and </a:t>
            </a:r>
            <a:r>
              <a:rPr lang="en-NZ" dirty="0" smtClean="0">
                <a:solidFill>
                  <a:srgbClr val="FF0000"/>
                </a:solidFill>
              </a:rPr>
              <a:t>integrity</a:t>
            </a:r>
            <a:r>
              <a:rPr lang="en-NZ" dirty="0" smtClean="0"/>
              <a:t>.</a:t>
            </a:r>
          </a:p>
          <a:p>
            <a:pPr lvl="1"/>
            <a:r>
              <a:rPr lang="en-NZ" dirty="0" smtClean="0"/>
              <a:t>Alice and Bob should use steganography if they’re worried about </a:t>
            </a:r>
            <a:r>
              <a:rPr lang="en-NZ" dirty="0" smtClean="0">
                <a:solidFill>
                  <a:srgbClr val="FF0000"/>
                </a:solidFill>
              </a:rPr>
              <a:t>availability</a:t>
            </a:r>
            <a:r>
              <a:rPr lang="en-NZ" dirty="0" smtClean="0"/>
              <a:t> or </a:t>
            </a:r>
            <a:r>
              <a:rPr lang="en-NZ" dirty="0" smtClean="0">
                <a:solidFill>
                  <a:srgbClr val="FF0000"/>
                </a:solidFill>
              </a:rPr>
              <a:t>traffic analysis</a:t>
            </a:r>
            <a:r>
              <a:rPr lang="en-NZ" dirty="0" smtClean="0"/>
              <a:t>.</a:t>
            </a:r>
          </a:p>
          <a:p>
            <a:pPr lvl="2"/>
            <a:r>
              <a:rPr lang="en-NZ" dirty="0"/>
              <a:t>C</a:t>
            </a:r>
            <a:r>
              <a:rPr lang="en-NZ" dirty="0" smtClean="0"/>
              <a:t>ryptographic communications are “obviously” encrypted.</a:t>
            </a:r>
          </a:p>
          <a:p>
            <a:pPr lvl="1"/>
            <a:r>
              <a:rPr lang="en-NZ" dirty="0" smtClean="0"/>
              <a:t>If warden Walter can’t understand what Alice is saying…</a:t>
            </a:r>
          </a:p>
          <a:p>
            <a:pPr lvl="2"/>
            <a:r>
              <a:rPr lang="en-NZ" dirty="0" smtClean="0"/>
              <a:t>Should he punish Alice for sending an encrypted message?   </a:t>
            </a:r>
          </a:p>
          <a:p>
            <a:pPr lvl="2"/>
            <a:r>
              <a:rPr lang="en-NZ" dirty="0" smtClean="0"/>
              <a:t>Should he prevent Alice’s encrypted message from reaching Bob?</a:t>
            </a:r>
          </a:p>
          <a:p>
            <a:pPr lvl="2"/>
            <a:r>
              <a:rPr lang="en-NZ" dirty="0" smtClean="0"/>
              <a:t>Should he carefully watch Bob, after allowing him to read the message?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CA679E-0DD5-4DFE-BB86-C1454A99BD3A}" type="datetime5">
              <a:rPr lang="en-US" smtClean="0"/>
              <a:t>14-Aug-17</a:t>
            </a:fld>
            <a:endParaRPr lang="en-US" sz="1400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Crypto and </a:t>
            </a:r>
            <a:r>
              <a:rPr lang="en-US" dirty="0" err="1" smtClean="0"/>
              <a:t>Stego</a:t>
            </a:r>
            <a:endParaRPr lang="en-US" sz="1400" dirty="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1918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Wardens and Prisoners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NZ" dirty="0"/>
              <a:t>“On July </a:t>
            </a:r>
            <a:r>
              <a:rPr lang="en-NZ" dirty="0" smtClean="0"/>
              <a:t>17 [1965], </a:t>
            </a:r>
            <a:r>
              <a:rPr lang="en-NZ" dirty="0"/>
              <a:t>a </a:t>
            </a:r>
            <a:r>
              <a:rPr lang="en-NZ" dirty="0" smtClean="0"/>
              <a:t>prisoner [in Mt Eden Prison] </a:t>
            </a:r>
            <a:r>
              <a:rPr lang="en-NZ" dirty="0"/>
              <a:t>asked a guard to pass a newspaper to another prisoner in another </a:t>
            </a:r>
            <a:r>
              <a:rPr lang="en-NZ" dirty="0" smtClean="0"/>
              <a:t>cell.</a:t>
            </a:r>
          </a:p>
          <a:p>
            <a:r>
              <a:rPr lang="en-NZ" dirty="0" smtClean="0"/>
              <a:t>“The </a:t>
            </a:r>
            <a:r>
              <a:rPr lang="en-NZ" dirty="0"/>
              <a:t>guard found a coded note in its pages. </a:t>
            </a:r>
            <a:endParaRPr lang="en-NZ" dirty="0" smtClean="0"/>
          </a:p>
          <a:p>
            <a:pPr lvl="1"/>
            <a:r>
              <a:rPr lang="en-NZ" dirty="0" smtClean="0"/>
              <a:t>Unable </a:t>
            </a:r>
            <a:r>
              <a:rPr lang="en-NZ" dirty="0"/>
              <a:t>to decipher the message he simply copied it for the file</a:t>
            </a:r>
            <a:r>
              <a:rPr lang="en-NZ" dirty="0" smtClean="0"/>
              <a:t>.</a:t>
            </a:r>
            <a:endParaRPr lang="en-NZ" dirty="0"/>
          </a:p>
          <a:p>
            <a:r>
              <a:rPr lang="en-NZ" dirty="0" smtClean="0"/>
              <a:t>“</a:t>
            </a:r>
            <a:r>
              <a:rPr lang="en-NZ" dirty="0" smtClean="0">
                <a:solidFill>
                  <a:srgbClr val="FF0000"/>
                </a:solidFill>
              </a:rPr>
              <a:t>Inexplicably</a:t>
            </a:r>
            <a:r>
              <a:rPr lang="en-NZ" dirty="0">
                <a:solidFill>
                  <a:srgbClr val="FF0000"/>
                </a:solidFill>
              </a:rPr>
              <a:t>, he then delivered the newspaper and its mysterious contents</a:t>
            </a:r>
            <a:r>
              <a:rPr lang="en-NZ" dirty="0" smtClean="0">
                <a:solidFill>
                  <a:srgbClr val="FF0000"/>
                </a:solidFill>
              </a:rPr>
              <a:t>.</a:t>
            </a:r>
          </a:p>
          <a:p>
            <a:pPr lvl="1"/>
            <a:r>
              <a:rPr lang="en-NZ" dirty="0" smtClean="0"/>
              <a:t>If </a:t>
            </a:r>
            <a:r>
              <a:rPr lang="en-NZ" dirty="0"/>
              <a:t>that note had been successfully read, what occurred next would have been </a:t>
            </a:r>
            <a:r>
              <a:rPr lang="en-NZ" dirty="0" smtClean="0"/>
              <a:t>avoided.</a:t>
            </a:r>
          </a:p>
          <a:p>
            <a:pPr lvl="1"/>
            <a:r>
              <a:rPr lang="en-NZ" dirty="0" smtClean="0"/>
              <a:t>… The </a:t>
            </a:r>
            <a:r>
              <a:rPr lang="en-NZ" dirty="0"/>
              <a:t>prisoners began smashing up the central office and set it on fire at the same time other prisoners were being unlocked</a:t>
            </a:r>
            <a:r>
              <a:rPr lang="en-NZ" dirty="0" smtClean="0"/>
              <a:t>.</a:t>
            </a:r>
          </a:p>
          <a:p>
            <a:pPr lvl="1"/>
            <a:r>
              <a:rPr lang="en-NZ" dirty="0"/>
              <a:t>What the </a:t>
            </a:r>
            <a:r>
              <a:rPr lang="en-NZ" i="1" dirty="0"/>
              <a:t>Herald</a:t>
            </a:r>
            <a:r>
              <a:rPr lang="en-NZ" dirty="0"/>
              <a:t> would later call a </a:t>
            </a:r>
            <a:r>
              <a:rPr lang="en-NZ" dirty="0" smtClean="0"/>
              <a:t>‘wild </a:t>
            </a:r>
            <a:r>
              <a:rPr lang="en-NZ" dirty="0"/>
              <a:t>orgy of </a:t>
            </a:r>
            <a:r>
              <a:rPr lang="en-NZ" dirty="0" smtClean="0"/>
              <a:t>destruction’ </a:t>
            </a:r>
            <a:r>
              <a:rPr lang="en-NZ" dirty="0"/>
              <a:t>ensured firefighters entering the jail were forced to </a:t>
            </a:r>
            <a:r>
              <a:rPr lang="en-NZ" dirty="0" smtClean="0"/>
              <a:t>retreat. …”</a:t>
            </a:r>
          </a:p>
          <a:p>
            <a:pPr lvl="1"/>
            <a:endParaRPr lang="en-NZ" dirty="0" smtClean="0"/>
          </a:p>
          <a:p>
            <a:pPr marL="0" indent="0">
              <a:buNone/>
            </a:pPr>
            <a:r>
              <a:rPr lang="en-NZ" sz="2600" dirty="0" smtClean="0"/>
              <a:t>[“</a:t>
            </a:r>
            <a:r>
              <a:rPr lang="en-NZ" sz="2600" dirty="0" smtClean="0">
                <a:hlinkClick r:id="rId2"/>
              </a:rPr>
              <a:t>The night all hell broke loose at Mt Eden Prison</a:t>
            </a:r>
            <a:r>
              <a:rPr lang="en-NZ" sz="2600" dirty="0" smtClean="0"/>
              <a:t>”, NZ Herald, 28 July 2015]</a:t>
            </a:r>
            <a:endParaRPr lang="en-NZ" sz="2600" dirty="0"/>
          </a:p>
          <a:p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CA679E-0DD5-4DFE-BB86-C1454A99BD3A}" type="datetime5">
              <a:rPr lang="en-US" smtClean="0"/>
              <a:t>14-Aug-17</a:t>
            </a:fld>
            <a:endParaRPr lang="en-US" sz="1400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912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062912" cy="863600"/>
          </a:xfrm>
        </p:spPr>
        <p:txBody>
          <a:bodyPr/>
          <a:lstStyle/>
          <a:p>
            <a:r>
              <a:rPr lang="en-AU" dirty="0" smtClean="0"/>
              <a:t>Security Requirements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052513"/>
            <a:ext cx="8207375" cy="5184775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ct val="25000"/>
              </a:spcAft>
            </a:pPr>
            <a:r>
              <a:rPr lang="en-US" sz="2800" dirty="0" smtClean="0"/>
              <a:t>Alice wants to send a message to Bob.  </a:t>
            </a:r>
            <a:r>
              <a:rPr lang="en-US" sz="2800" dirty="0"/>
              <a:t>Moreover, Alice wants to send the message securely: Alice wants to make sure Eve cannot read the message.” </a:t>
            </a:r>
          </a:p>
          <a:p>
            <a:pPr lvl="1">
              <a:spcAft>
                <a:spcPct val="25000"/>
              </a:spcAft>
            </a:pPr>
            <a:r>
              <a:rPr lang="en-US" sz="2400" dirty="0" smtClean="0"/>
              <a:t>[Adapted from </a:t>
            </a:r>
            <a:r>
              <a:rPr lang="en-US" sz="2400" dirty="0" err="1" smtClean="0"/>
              <a:t>Schneier</a:t>
            </a:r>
            <a:r>
              <a:rPr lang="en-US" sz="2400" dirty="0" smtClean="0"/>
              <a:t>, </a:t>
            </a:r>
            <a:r>
              <a:rPr lang="en-US" sz="2400" i="1" dirty="0" smtClean="0"/>
              <a:t>Applied Cryptography</a:t>
            </a:r>
            <a:r>
              <a:rPr lang="en-US" sz="2400" dirty="0" smtClean="0"/>
              <a:t>, 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edition, 1996]</a:t>
            </a:r>
          </a:p>
          <a:p>
            <a:pPr>
              <a:spcAft>
                <a:spcPct val="25000"/>
              </a:spcAft>
            </a:pPr>
            <a:r>
              <a:rPr lang="en-US" dirty="0" smtClean="0"/>
              <a:t>Exercise 1. Draw a picture of this scenario.</a:t>
            </a:r>
          </a:p>
          <a:p>
            <a:pPr>
              <a:spcAft>
                <a:spcPct val="25000"/>
              </a:spcAft>
            </a:pPr>
            <a:r>
              <a:rPr lang="en-US" dirty="0" smtClean="0"/>
              <a:t>Exercise 2. Discuss Alice’s security requirements, using the terminology developed to date in </a:t>
            </a:r>
            <a:r>
              <a:rPr lang="en-US" dirty="0" err="1" smtClean="0"/>
              <a:t>CompSci</a:t>
            </a:r>
            <a:r>
              <a:rPr lang="en-US" dirty="0" smtClean="0"/>
              <a:t> 725. </a:t>
            </a:r>
          </a:p>
          <a:p>
            <a:pPr>
              <a:spcAft>
                <a:spcPct val="25000"/>
              </a:spcAft>
            </a:pPr>
            <a:r>
              <a:rPr lang="en-US" dirty="0" smtClean="0"/>
              <a:t>Exercise 3. In this scenario, Alice is the sender, Bob is the receiver, and Eve is the eavesdropper.  Name another actor with an important role in communication security.</a:t>
            </a:r>
          </a:p>
          <a:p>
            <a:pPr lvl="1">
              <a:spcAft>
                <a:spcPct val="25000"/>
              </a:spcAft>
            </a:pPr>
            <a:r>
              <a:rPr lang="en-US" dirty="0" smtClean="0"/>
              <a:t>Sample answers are widely available on the internet, see e.g. </a:t>
            </a:r>
            <a:r>
              <a:rPr lang="en-NZ" dirty="0" smtClean="0">
                <a:hlinkClick r:id="rId3"/>
              </a:rPr>
              <a:t>http</a:t>
            </a:r>
            <a:r>
              <a:rPr lang="en-NZ" dirty="0">
                <a:hlinkClick r:id="rId3"/>
              </a:rPr>
              <a:t>://</a:t>
            </a:r>
            <a:r>
              <a:rPr lang="en-NZ" dirty="0" smtClean="0">
                <a:hlinkClick r:id="rId3"/>
              </a:rPr>
              <a:t>en.wikipedia.org/wiki/Alice_and_Bob</a:t>
            </a:r>
            <a:r>
              <a:rPr lang="en-NZ" dirty="0" smtClean="0"/>
              <a:t>.</a:t>
            </a:r>
            <a:endParaRPr lang="en-AU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971887-CD82-4535-9CD5-40F33BF8EEA8}" type="datetime5">
              <a:rPr lang="en-US" smtClean="0"/>
              <a:t>14-Aug-17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03263" y="457200"/>
            <a:ext cx="7810500" cy="2133600"/>
          </a:xfrm>
        </p:spPr>
        <p:txBody>
          <a:bodyPr/>
          <a:lstStyle/>
          <a:p>
            <a:r>
              <a:rPr lang="en-US" smtClean="0"/>
              <a:t>Watermarking, Tamper-Proofing and Obfuscation – Tools for Software Protection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33413" y="2895600"/>
            <a:ext cx="7880350" cy="3124200"/>
          </a:xfrm>
        </p:spPr>
        <p:txBody>
          <a:bodyPr/>
          <a:lstStyle/>
          <a:p>
            <a:r>
              <a:rPr lang="en-US" dirty="0" smtClean="0"/>
              <a:t>Christian </a:t>
            </a:r>
            <a:r>
              <a:rPr lang="en-US" dirty="0" err="1" smtClean="0"/>
              <a:t>Collberg</a:t>
            </a:r>
            <a:r>
              <a:rPr lang="en-US" dirty="0" smtClean="0"/>
              <a:t> &amp; Clark Thomborson</a:t>
            </a:r>
          </a:p>
          <a:p>
            <a:r>
              <a:rPr lang="en-NZ" i="1" dirty="0" smtClean="0"/>
              <a:t>IEEE Transactions on Software Engineering 28:8, </a:t>
            </a:r>
            <a:r>
              <a:rPr lang="en-NZ" dirty="0" smtClean="0"/>
              <a:t>735-746, August 2002</a:t>
            </a:r>
            <a:r>
              <a:rPr lang="en-NZ" i="1" dirty="0" smtClean="0"/>
              <a:t>.</a:t>
            </a:r>
          </a:p>
          <a:p>
            <a:r>
              <a:rPr lang="en-NZ" sz="2000" dirty="0" smtClean="0"/>
              <a:t>DOI: </a:t>
            </a:r>
            <a:r>
              <a:rPr lang="en-NZ" sz="2000" dirty="0" smtClean="0">
                <a:hlinkClick r:id="rId2"/>
              </a:rPr>
              <a:t>10.1109/TSE.2002.1027797</a:t>
            </a:r>
            <a:endParaRPr lang="en-NZ" sz="2000" dirty="0" smtClean="0"/>
          </a:p>
          <a:p>
            <a:endParaRPr lang="en-US" i="1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Watermarking and Fingerprinting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362450" y="1828800"/>
            <a:ext cx="455295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Messages may be images, audio, video, text, executables, …</a:t>
            </a:r>
          </a:p>
          <a:p>
            <a:pPr>
              <a:lnSpc>
                <a:spcPct val="90000"/>
              </a:lnSpc>
            </a:pPr>
            <a:r>
              <a:rPr lang="en-US" sz="2400" smtClean="0">
                <a:solidFill>
                  <a:schemeClr val="accent2"/>
                </a:solidFill>
              </a:rPr>
              <a:t>Visible</a:t>
            </a:r>
            <a:r>
              <a:rPr lang="en-US" sz="2400" smtClean="0"/>
              <a:t> or </a:t>
            </a:r>
            <a:r>
              <a:rPr lang="en-US" sz="2400" smtClean="0">
                <a:solidFill>
                  <a:schemeClr val="accent2"/>
                </a:solidFill>
              </a:rPr>
              <a:t>invisible</a:t>
            </a:r>
            <a:r>
              <a:rPr lang="en-US" sz="2400" smtClean="0"/>
              <a:t> (steganographic) embeddings</a:t>
            </a:r>
          </a:p>
          <a:p>
            <a:pPr>
              <a:lnSpc>
                <a:spcPct val="90000"/>
              </a:lnSpc>
            </a:pPr>
            <a:r>
              <a:rPr lang="en-US" sz="2400" smtClean="0">
                <a:solidFill>
                  <a:schemeClr val="accent2"/>
                </a:solidFill>
              </a:rPr>
              <a:t>Robust</a:t>
            </a:r>
            <a:r>
              <a:rPr lang="en-US" sz="2400" smtClean="0"/>
              <a:t> (difficult to remove) or </a:t>
            </a:r>
            <a:r>
              <a:rPr lang="en-US" sz="2400" smtClean="0">
                <a:solidFill>
                  <a:schemeClr val="accent2"/>
                </a:solidFill>
              </a:rPr>
              <a:t>fragile</a:t>
            </a:r>
            <a:r>
              <a:rPr lang="en-US" sz="2400" smtClean="0"/>
              <a:t> (guaranteed to be removed) if cover is distorted.</a:t>
            </a:r>
          </a:p>
          <a:p>
            <a:pPr>
              <a:lnSpc>
                <a:spcPct val="90000"/>
              </a:lnSpc>
            </a:pPr>
            <a:r>
              <a:rPr lang="en-US" sz="2400" smtClean="0">
                <a:solidFill>
                  <a:schemeClr val="accent2"/>
                </a:solidFill>
              </a:rPr>
              <a:t>Watermarking</a:t>
            </a:r>
            <a:r>
              <a:rPr lang="en-US" sz="2400" smtClean="0"/>
              <a:t> (only one extra message per cover) or </a:t>
            </a:r>
            <a:r>
              <a:rPr lang="en-US" sz="2400" smtClean="0">
                <a:solidFill>
                  <a:schemeClr val="accent2"/>
                </a:solidFill>
              </a:rPr>
              <a:t>fingerprinting</a:t>
            </a:r>
            <a:r>
              <a:rPr lang="en-US" sz="2400" smtClean="0"/>
              <a:t> (different versions of the cover carry different messages).</a:t>
            </a:r>
            <a:endParaRPr lang="en-US" sz="2800" smtClean="0"/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985838" y="1235075"/>
            <a:ext cx="73279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/>
              <a:t>Watermark</a:t>
            </a:r>
            <a:r>
              <a:rPr lang="en-US"/>
              <a:t>: an additional message, embedded into a cover message.</a:t>
            </a: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4065588" y="1870075"/>
            <a:ext cx="171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AU"/>
          </a:p>
        </p:txBody>
      </p:sp>
      <p:pic>
        <p:nvPicPr>
          <p:cNvPr id="33798" name="Picture 6" descr="facepaint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5388" y="2362200"/>
            <a:ext cx="2944812" cy="299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725sc07-10.</a:t>
            </a:r>
            <a:fld id="{39E9CD02-42A4-4040-A18A-5727F7FB1F45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33ABEA-7138-46DD-92FF-B326F693F8C0}" type="datetime5">
              <a:rPr lang="en-US" smtClean="0"/>
              <a:t>14-Aug-17</a:t>
            </a:fld>
            <a:endParaRPr lang="en-US" sz="1400">
              <a:latin typeface="+mn-lt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Our Desiderata for (Robust, Invisible) SW Watermarks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/>
              <a:t>Watermarks should be </a:t>
            </a:r>
            <a:r>
              <a:rPr lang="en-US" sz="2800" smtClean="0">
                <a:solidFill>
                  <a:srgbClr val="FF0000"/>
                </a:solidFill>
              </a:rPr>
              <a:t>stealthy</a:t>
            </a:r>
            <a:r>
              <a:rPr lang="en-US" sz="2800" smtClean="0"/>
              <a:t> -- difficult for an adversary to locate.</a:t>
            </a:r>
          </a:p>
          <a:p>
            <a:r>
              <a:rPr lang="en-US" sz="2800" smtClean="0"/>
              <a:t>Watermarks should be </a:t>
            </a:r>
            <a:r>
              <a:rPr lang="en-US" sz="2800" smtClean="0">
                <a:solidFill>
                  <a:srgbClr val="FF0000"/>
                </a:solidFill>
              </a:rPr>
              <a:t>resilient</a:t>
            </a:r>
            <a:r>
              <a:rPr lang="en-US" sz="2800" smtClean="0"/>
              <a:t> to attack -- resisting attempts at removal even if they are located.</a:t>
            </a:r>
          </a:p>
          <a:p>
            <a:r>
              <a:rPr lang="en-US" sz="2800" smtClean="0"/>
              <a:t>Watermarks should have a </a:t>
            </a:r>
            <a:r>
              <a:rPr lang="en-US" sz="2800" smtClean="0">
                <a:solidFill>
                  <a:srgbClr val="FF0000"/>
                </a:solidFill>
              </a:rPr>
              <a:t>high data-rate</a:t>
            </a:r>
            <a:r>
              <a:rPr lang="en-US" sz="2800" smtClean="0"/>
              <a:t> -- so that we can store a meaningful message without significantly increasing the size of the object.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DA4440-D3E3-4773-8995-31BA15E4EB8D}" type="datetime5">
              <a:rPr lang="en-US" smtClean="0"/>
              <a:t>14-Aug-17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mtClean="0"/>
              <a:t>Attacks on Watermarks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 smtClean="0">
                <a:solidFill>
                  <a:srgbClr val="FF0000"/>
                </a:solidFill>
              </a:rPr>
              <a:t>Subtractive</a:t>
            </a:r>
            <a:r>
              <a:rPr lang="en-US" sz="2800" smtClean="0"/>
              <a:t> attacks: remove the watermark (WM) without damaging the cover.</a:t>
            </a:r>
          </a:p>
          <a:p>
            <a:pPr>
              <a:lnSpc>
                <a:spcPct val="90000"/>
              </a:lnSpc>
            </a:pPr>
            <a:r>
              <a:rPr lang="en-US" sz="2800" b="1" smtClean="0">
                <a:solidFill>
                  <a:srgbClr val="FF0000"/>
                </a:solidFill>
              </a:rPr>
              <a:t>Additive</a:t>
            </a:r>
            <a:r>
              <a:rPr lang="en-US" sz="2800" smtClean="0"/>
              <a:t> attacks: add a new WM without revealing “which WM was added first”.</a:t>
            </a:r>
          </a:p>
          <a:p>
            <a:pPr>
              <a:lnSpc>
                <a:spcPct val="90000"/>
              </a:lnSpc>
            </a:pPr>
            <a:r>
              <a:rPr lang="en-US" sz="2800" b="1" smtClean="0">
                <a:solidFill>
                  <a:srgbClr val="FF0000"/>
                </a:solidFill>
              </a:rPr>
              <a:t>Distortive</a:t>
            </a:r>
            <a:r>
              <a:rPr lang="en-US" sz="2800" smtClean="0"/>
              <a:t> attacks: modify the WM without damaging the cover.</a:t>
            </a:r>
          </a:p>
          <a:p>
            <a:pPr>
              <a:lnSpc>
                <a:spcPct val="90000"/>
              </a:lnSpc>
            </a:pPr>
            <a:r>
              <a:rPr lang="en-US" sz="2800" b="1" smtClean="0">
                <a:solidFill>
                  <a:srgbClr val="FF0000"/>
                </a:solidFill>
              </a:rPr>
              <a:t>Collusive</a:t>
            </a:r>
            <a:r>
              <a:rPr lang="en-US" sz="2800" smtClean="0"/>
              <a:t> attacks: examine two fingerprinted objects, or a watermarked object and its unwatermarked cover; find the differences; construct a new object without a recognisable mark.</a:t>
            </a:r>
            <a:endParaRPr lang="en-US" sz="240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2EF78E-ADBF-4AE0-886F-B9F6978BAFBD}" type="datetime5">
              <a:rPr lang="en-US" smtClean="0"/>
              <a:t>14-Aug-17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Defenses for Robust Software Watermarks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b="1" smtClean="0">
                <a:solidFill>
                  <a:srgbClr val="FF0000"/>
                </a:solidFill>
              </a:rPr>
              <a:t>Obfuscation</a:t>
            </a:r>
            <a:r>
              <a:rPr lang="en-US" sz="2800" smtClean="0"/>
              <a:t>: we can modify the software, so that a reverse engineer will have great difficulty figuring out how to reproduce the cover without also reproducing the WM.</a:t>
            </a:r>
          </a:p>
          <a:p>
            <a:r>
              <a:rPr lang="en-US" sz="2800" b="1" smtClean="0">
                <a:solidFill>
                  <a:srgbClr val="FF0000"/>
                </a:solidFill>
              </a:rPr>
              <a:t>Tamperproofing</a:t>
            </a:r>
            <a:r>
              <a:rPr lang="en-US" sz="2800" smtClean="0"/>
              <a:t>: we can add integrity-checking code that (almost always) renders it unusable if the object is modified.</a:t>
            </a:r>
            <a:endParaRPr lang="en-US" sz="2800" b="1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F205F5-3AA5-4337-8232-12D41ADA64D1}" type="datetime5">
              <a:rPr lang="en-US" smtClean="0"/>
              <a:t>14-Aug-17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Classification of Software Watermarks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/>
              <a:t>Static </a:t>
            </a:r>
            <a:r>
              <a:rPr lang="en-US" sz="2800" smtClean="0">
                <a:solidFill>
                  <a:srgbClr val="FF0000"/>
                </a:solidFill>
              </a:rPr>
              <a:t>code</a:t>
            </a:r>
            <a:r>
              <a:rPr lang="en-US" sz="2800" smtClean="0"/>
              <a:t> watermarks are stored in the section of the executable that contains instructions.</a:t>
            </a:r>
          </a:p>
          <a:p>
            <a:r>
              <a:rPr lang="en-US" sz="2800" smtClean="0"/>
              <a:t>Static </a:t>
            </a:r>
            <a:r>
              <a:rPr lang="en-US" sz="2800" smtClean="0">
                <a:solidFill>
                  <a:srgbClr val="FF0000"/>
                </a:solidFill>
              </a:rPr>
              <a:t>data</a:t>
            </a:r>
            <a:r>
              <a:rPr lang="en-US" sz="2800" smtClean="0"/>
              <a:t> watermarks are stored in other sections of the executable.</a:t>
            </a:r>
          </a:p>
          <a:p>
            <a:pPr>
              <a:buFont typeface="Wingdings" pitchFamily="2" charset="2"/>
              <a:buChar char="F"/>
            </a:pPr>
            <a:r>
              <a:rPr lang="en-US" sz="2800" smtClean="0">
                <a:solidFill>
                  <a:srgbClr val="FF0000"/>
                </a:solidFill>
              </a:rPr>
              <a:t>Dynamic data</a:t>
            </a:r>
            <a:r>
              <a:rPr lang="en-US" sz="2800" smtClean="0"/>
              <a:t> watermarks are stored in a program’s execution state.  Such watermarks are resilient to distortive (obfuscation) attacks.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77DFD8-C601-4E14-9630-D5CC503FC5EC}" type="datetime5">
              <a:rPr lang="en-US" smtClean="0"/>
              <a:t>14-Aug-17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1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Dynamic Watermarks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b="1" smtClean="0">
                <a:solidFill>
                  <a:srgbClr val="FF0000"/>
                </a:solidFill>
              </a:rPr>
              <a:t>Easter Eggs</a:t>
            </a:r>
            <a:r>
              <a:rPr lang="en-US" sz="2800" smtClean="0"/>
              <a:t> are revealed to any end-user who types a special input sequence.</a:t>
            </a:r>
          </a:p>
          <a:p>
            <a:r>
              <a:rPr lang="en-US" sz="2800" b="1" smtClean="0">
                <a:solidFill>
                  <a:srgbClr val="FF0000"/>
                </a:solidFill>
              </a:rPr>
              <a:t>Execution Trace Watermarks</a:t>
            </a:r>
            <a:r>
              <a:rPr lang="en-US" sz="2800" smtClean="0"/>
              <a:t> are carried (steganographically) in the instruction execution sequence of a program, when it is given a special input.</a:t>
            </a:r>
          </a:p>
          <a:p>
            <a:pPr>
              <a:buFont typeface="Wingdings" pitchFamily="2" charset="2"/>
              <a:buChar char="F"/>
            </a:pPr>
            <a:r>
              <a:rPr lang="en-US" sz="2800" b="1" smtClean="0">
                <a:solidFill>
                  <a:srgbClr val="FF0000"/>
                </a:solidFill>
              </a:rPr>
              <a:t>Data Structure Watermarks</a:t>
            </a:r>
            <a:r>
              <a:rPr lang="en-US" sz="2800" smtClean="0"/>
              <a:t> are built (steganographically) by a program, when it is given a special input sequence (possibly null).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0647D8-27CE-4AAD-89D7-D8EF385B4271}" type="datetime5">
              <a:rPr lang="en-US" smtClean="0"/>
              <a:t>14-Aug-17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Easter Eggs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41850" y="1981200"/>
            <a:ext cx="3816350" cy="4114800"/>
          </a:xfrm>
        </p:spPr>
        <p:txBody>
          <a:bodyPr/>
          <a:lstStyle/>
          <a:p>
            <a:r>
              <a:rPr lang="en-US" sz="2800" smtClean="0"/>
              <a:t>The watermark is visible -- if you know where to look!</a:t>
            </a:r>
          </a:p>
          <a:p>
            <a:r>
              <a:rPr lang="en-US" sz="2800" smtClean="0"/>
              <a:t>Not resilient, once the secret is out.</a:t>
            </a:r>
          </a:p>
          <a:p>
            <a:r>
              <a:rPr lang="en-US" sz="2800" smtClean="0"/>
              <a:t>See www.eeggs.com</a:t>
            </a:r>
          </a:p>
        </p:txBody>
      </p:sp>
      <p:pic>
        <p:nvPicPr>
          <p:cNvPr id="39940" name="Picture 4" descr="mozrc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538" y="1731963"/>
            <a:ext cx="3116262" cy="421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725sc07-10.</a:t>
            </a:r>
            <a:fld id="{39E9CD02-42A4-4040-A18A-5727F7FB1F45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333C62-9DA8-41CB-BCB3-54EFB7F84B77}" type="datetime5">
              <a:rPr lang="en-US" smtClean="0"/>
              <a:t>14-Aug-17</a:t>
            </a:fld>
            <a:endParaRPr lang="en-US" sz="1400">
              <a:latin typeface="+mn-lt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Software Obfuscation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Many authors, websites and even a few commercial products offer “automatic obfuscation” as a defense against reverse engineering.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Existing products generally operate at the lexical level of software, for example by removing or scrambling the names of identifiers.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We were the first (in 1997) to use “opaque predicates” to obfuscate the control structure of software.</a:t>
            </a:r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C34977-3AB5-4C4A-AB10-68112D5A619B}" type="datetime5">
              <a:rPr lang="en-US" smtClean="0"/>
              <a:t>14-Aug-17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Opaque Predicates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1138" y="1676400"/>
            <a:ext cx="1828800" cy="914400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smtClean="0"/>
              <a:t>{A; B } </a:t>
            </a:r>
            <a:r>
              <a:rPr lang="en-US" sz="2800" smtClean="0">
                <a:sym typeface="Symbol" pitchFamily="18" charset="2"/>
              </a:rPr>
              <a:t></a:t>
            </a:r>
            <a:endParaRPr lang="en-US" sz="2800" smtClean="0"/>
          </a:p>
        </p:txBody>
      </p:sp>
      <p:grpSp>
        <p:nvGrpSpPr>
          <p:cNvPr id="41988" name="Group 4"/>
          <p:cNvGrpSpPr>
            <a:grpSpLocks/>
          </p:cNvGrpSpPr>
          <p:nvPr/>
        </p:nvGrpSpPr>
        <p:grpSpPr bwMode="auto">
          <a:xfrm>
            <a:off x="1125538" y="1752600"/>
            <a:ext cx="2316162" cy="4527550"/>
            <a:chOff x="1056" y="1200"/>
            <a:chExt cx="1580" cy="2852"/>
          </a:xfrm>
        </p:grpSpPr>
        <p:sp>
          <p:nvSpPr>
            <p:cNvPr id="42026" name="Rectangle 5"/>
            <p:cNvSpPr>
              <a:spLocks noChangeArrowheads="1"/>
            </p:cNvSpPr>
            <p:nvPr/>
          </p:nvSpPr>
          <p:spPr bwMode="auto">
            <a:xfrm>
              <a:off x="1776" y="1200"/>
              <a:ext cx="528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2027" name="Text Box 6"/>
            <p:cNvSpPr txBox="1">
              <a:spLocks noChangeArrowheads="1"/>
            </p:cNvSpPr>
            <p:nvPr/>
          </p:nvSpPr>
          <p:spPr bwMode="auto">
            <a:xfrm>
              <a:off x="1891" y="1243"/>
              <a:ext cx="301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A</a:t>
              </a:r>
              <a:endParaRPr lang="en-US" sz="2000"/>
            </a:p>
          </p:txBody>
        </p:sp>
        <p:sp>
          <p:nvSpPr>
            <p:cNvPr id="42028" name="AutoShape 7"/>
            <p:cNvSpPr>
              <a:spLocks noChangeArrowheads="1"/>
            </p:cNvSpPr>
            <p:nvPr/>
          </p:nvSpPr>
          <p:spPr bwMode="auto">
            <a:xfrm>
              <a:off x="1728" y="2016"/>
              <a:ext cx="624" cy="528"/>
            </a:xfrm>
            <a:prstGeom prst="flowChartDecision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2029" name="AutoShape 8"/>
            <p:cNvSpPr>
              <a:spLocks noChangeArrowheads="1"/>
            </p:cNvSpPr>
            <p:nvPr/>
          </p:nvSpPr>
          <p:spPr bwMode="auto">
            <a:xfrm>
              <a:off x="1056" y="2832"/>
              <a:ext cx="480" cy="432"/>
            </a:xfrm>
            <a:prstGeom prst="flowChartProcess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2030" name="Text Box 9"/>
            <p:cNvSpPr txBox="1">
              <a:spLocks noChangeArrowheads="1"/>
            </p:cNvSpPr>
            <p:nvPr/>
          </p:nvSpPr>
          <p:spPr bwMode="auto">
            <a:xfrm>
              <a:off x="1153" y="2858"/>
              <a:ext cx="28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B</a:t>
              </a:r>
            </a:p>
          </p:txBody>
        </p:sp>
        <p:sp>
          <p:nvSpPr>
            <p:cNvPr id="42031" name="Text Box 10"/>
            <p:cNvSpPr txBox="1">
              <a:spLocks noChangeArrowheads="1"/>
            </p:cNvSpPr>
            <p:nvPr/>
          </p:nvSpPr>
          <p:spPr bwMode="auto">
            <a:xfrm>
              <a:off x="1869" y="2083"/>
              <a:ext cx="34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p</a:t>
              </a:r>
              <a:r>
                <a:rPr lang="en-US" sz="3200" baseline="30000"/>
                <a:t>T</a:t>
              </a:r>
              <a:endParaRPr lang="en-US" sz="3200"/>
            </a:p>
          </p:txBody>
        </p:sp>
        <p:sp>
          <p:nvSpPr>
            <p:cNvPr id="42032" name="AutoShape 11"/>
            <p:cNvSpPr>
              <a:spLocks noChangeArrowheads="1"/>
            </p:cNvSpPr>
            <p:nvPr/>
          </p:nvSpPr>
          <p:spPr bwMode="auto">
            <a:xfrm>
              <a:off x="1968" y="3552"/>
              <a:ext cx="192" cy="192"/>
            </a:xfrm>
            <a:prstGeom prst="flowChartConnector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cxnSp>
          <p:nvCxnSpPr>
            <p:cNvPr id="42033" name="AutoShape 12"/>
            <p:cNvCxnSpPr>
              <a:cxnSpLocks noChangeShapeType="1"/>
              <a:stCxn id="42028" idx="1"/>
              <a:endCxn id="42029" idx="0"/>
            </p:cNvCxnSpPr>
            <p:nvPr/>
          </p:nvCxnSpPr>
          <p:spPr bwMode="auto">
            <a:xfrm rot="10800000" flipV="1">
              <a:off x="1296" y="2280"/>
              <a:ext cx="432" cy="552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34" name="AutoShape 13"/>
            <p:cNvCxnSpPr>
              <a:cxnSpLocks noChangeShapeType="1"/>
              <a:stCxn id="42028" idx="3"/>
              <a:endCxn id="42032" idx="0"/>
            </p:cNvCxnSpPr>
            <p:nvPr/>
          </p:nvCxnSpPr>
          <p:spPr bwMode="auto">
            <a:xfrm flipH="1">
              <a:off x="2064" y="2280"/>
              <a:ext cx="288" cy="1272"/>
            </a:xfrm>
            <a:prstGeom prst="bentConnector4">
              <a:avLst>
                <a:gd name="adj1" fmla="val -50000"/>
                <a:gd name="adj2" fmla="val 6038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35" name="AutoShape 14"/>
            <p:cNvCxnSpPr>
              <a:cxnSpLocks noChangeShapeType="1"/>
              <a:stCxn id="42029" idx="2"/>
              <a:endCxn id="42032" idx="2"/>
            </p:cNvCxnSpPr>
            <p:nvPr/>
          </p:nvCxnSpPr>
          <p:spPr bwMode="auto">
            <a:xfrm rot="16200000" flipH="1">
              <a:off x="1440" y="3120"/>
              <a:ext cx="384" cy="672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36" name="AutoShape 15"/>
            <p:cNvCxnSpPr>
              <a:cxnSpLocks noChangeShapeType="1"/>
              <a:stCxn id="42026" idx="2"/>
              <a:endCxn id="42028" idx="0"/>
            </p:cNvCxnSpPr>
            <p:nvPr/>
          </p:nvCxnSpPr>
          <p:spPr bwMode="auto">
            <a:xfrm rot="5400000">
              <a:off x="1848" y="1824"/>
              <a:ext cx="38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2037" name="Text Box 16"/>
            <p:cNvSpPr txBox="1">
              <a:spLocks noChangeArrowheads="1"/>
            </p:cNvSpPr>
            <p:nvPr/>
          </p:nvSpPr>
          <p:spPr bwMode="auto">
            <a:xfrm>
              <a:off x="1381" y="2054"/>
              <a:ext cx="2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000"/>
                <a:t>T</a:t>
              </a:r>
              <a:endParaRPr lang="en-US" sz="2800"/>
            </a:p>
          </p:txBody>
        </p:sp>
        <p:sp>
          <p:nvSpPr>
            <p:cNvPr id="42038" name="Text Box 17"/>
            <p:cNvSpPr txBox="1">
              <a:spLocks noChangeArrowheads="1"/>
            </p:cNvSpPr>
            <p:nvPr/>
          </p:nvSpPr>
          <p:spPr bwMode="auto">
            <a:xfrm>
              <a:off x="2431" y="2064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000"/>
                <a:t>F</a:t>
              </a:r>
              <a:endParaRPr lang="en-US" sz="2800"/>
            </a:p>
          </p:txBody>
        </p:sp>
        <p:sp>
          <p:nvSpPr>
            <p:cNvPr id="42039" name="Text Box 18"/>
            <p:cNvSpPr txBox="1">
              <a:spLocks noChangeArrowheads="1"/>
            </p:cNvSpPr>
            <p:nvPr/>
          </p:nvSpPr>
          <p:spPr bwMode="auto">
            <a:xfrm>
              <a:off x="1194" y="3725"/>
              <a:ext cx="1339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800"/>
                <a:t>“</a:t>
              </a:r>
              <a:r>
                <a:rPr lang="en-US" sz="2800">
                  <a:solidFill>
                    <a:srgbClr val="FF0000"/>
                  </a:solidFill>
                </a:rPr>
                <a:t>always true</a:t>
              </a:r>
              <a:r>
                <a:rPr lang="en-US" sz="2800"/>
                <a:t>”</a:t>
              </a:r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3729038" y="1752600"/>
            <a:ext cx="2462212" cy="4527550"/>
            <a:chOff x="2688" y="1200"/>
            <a:chExt cx="1680" cy="2852"/>
          </a:xfrm>
        </p:grpSpPr>
        <p:sp>
          <p:nvSpPr>
            <p:cNvPr id="42009" name="Rectangle 20"/>
            <p:cNvSpPr>
              <a:spLocks noChangeArrowheads="1"/>
            </p:cNvSpPr>
            <p:nvPr/>
          </p:nvSpPr>
          <p:spPr bwMode="auto">
            <a:xfrm>
              <a:off x="3268" y="1200"/>
              <a:ext cx="528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2010" name="Text Box 21"/>
            <p:cNvSpPr txBox="1">
              <a:spLocks noChangeArrowheads="1"/>
            </p:cNvSpPr>
            <p:nvPr/>
          </p:nvSpPr>
          <p:spPr bwMode="auto">
            <a:xfrm>
              <a:off x="3383" y="1243"/>
              <a:ext cx="301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A</a:t>
              </a:r>
              <a:endParaRPr lang="en-US" sz="2000"/>
            </a:p>
          </p:txBody>
        </p:sp>
        <p:sp>
          <p:nvSpPr>
            <p:cNvPr id="42011" name="AutoShape 22"/>
            <p:cNvSpPr>
              <a:spLocks noChangeArrowheads="1"/>
            </p:cNvSpPr>
            <p:nvPr/>
          </p:nvSpPr>
          <p:spPr bwMode="auto">
            <a:xfrm>
              <a:off x="3220" y="2016"/>
              <a:ext cx="624" cy="528"/>
            </a:xfrm>
            <a:prstGeom prst="flowChartDecision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2012" name="AutoShape 23"/>
            <p:cNvSpPr>
              <a:spLocks noChangeArrowheads="1"/>
            </p:cNvSpPr>
            <p:nvPr/>
          </p:nvSpPr>
          <p:spPr bwMode="auto">
            <a:xfrm>
              <a:off x="2688" y="2832"/>
              <a:ext cx="480" cy="432"/>
            </a:xfrm>
            <a:prstGeom prst="flowChartProcess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2013" name="Text Box 24"/>
            <p:cNvSpPr txBox="1">
              <a:spLocks noChangeArrowheads="1"/>
            </p:cNvSpPr>
            <p:nvPr/>
          </p:nvSpPr>
          <p:spPr bwMode="auto">
            <a:xfrm>
              <a:off x="2785" y="2858"/>
              <a:ext cx="28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B</a:t>
              </a:r>
            </a:p>
          </p:txBody>
        </p:sp>
        <p:sp>
          <p:nvSpPr>
            <p:cNvPr id="42014" name="Text Box 25"/>
            <p:cNvSpPr txBox="1">
              <a:spLocks noChangeArrowheads="1"/>
            </p:cNvSpPr>
            <p:nvPr/>
          </p:nvSpPr>
          <p:spPr bwMode="auto">
            <a:xfrm>
              <a:off x="3368" y="2083"/>
              <a:ext cx="333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P</a:t>
              </a:r>
              <a:r>
                <a:rPr lang="en-US" sz="3200" baseline="30000"/>
                <a:t>?</a:t>
              </a:r>
              <a:endParaRPr lang="en-US" sz="3200"/>
            </a:p>
          </p:txBody>
        </p:sp>
        <p:sp>
          <p:nvSpPr>
            <p:cNvPr id="42015" name="AutoShape 26"/>
            <p:cNvSpPr>
              <a:spLocks noChangeArrowheads="1"/>
            </p:cNvSpPr>
            <p:nvPr/>
          </p:nvSpPr>
          <p:spPr bwMode="auto">
            <a:xfrm>
              <a:off x="3460" y="3552"/>
              <a:ext cx="192" cy="192"/>
            </a:xfrm>
            <a:prstGeom prst="flowChartConnector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cxnSp>
          <p:nvCxnSpPr>
            <p:cNvPr id="42016" name="AutoShape 27"/>
            <p:cNvCxnSpPr>
              <a:cxnSpLocks noChangeShapeType="1"/>
              <a:stCxn id="42011" idx="1"/>
              <a:endCxn id="42012" idx="0"/>
            </p:cNvCxnSpPr>
            <p:nvPr/>
          </p:nvCxnSpPr>
          <p:spPr bwMode="auto">
            <a:xfrm rot="10800000" flipV="1">
              <a:off x="2928" y="2280"/>
              <a:ext cx="292" cy="552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17" name="AutoShape 28"/>
            <p:cNvCxnSpPr>
              <a:cxnSpLocks noChangeShapeType="1"/>
              <a:stCxn id="42011" idx="3"/>
              <a:endCxn id="42023" idx="0"/>
            </p:cNvCxnSpPr>
            <p:nvPr/>
          </p:nvCxnSpPr>
          <p:spPr bwMode="auto">
            <a:xfrm>
              <a:off x="3844" y="2280"/>
              <a:ext cx="284" cy="552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18" name="AutoShape 29"/>
            <p:cNvCxnSpPr>
              <a:cxnSpLocks noChangeShapeType="1"/>
              <a:stCxn id="42012" idx="2"/>
              <a:endCxn id="42015" idx="2"/>
            </p:cNvCxnSpPr>
            <p:nvPr/>
          </p:nvCxnSpPr>
          <p:spPr bwMode="auto">
            <a:xfrm rot="16200000" flipH="1">
              <a:off x="3002" y="3190"/>
              <a:ext cx="384" cy="532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19" name="AutoShape 30"/>
            <p:cNvCxnSpPr>
              <a:cxnSpLocks noChangeShapeType="1"/>
              <a:stCxn id="42009" idx="2"/>
              <a:endCxn id="42011" idx="0"/>
            </p:cNvCxnSpPr>
            <p:nvPr/>
          </p:nvCxnSpPr>
          <p:spPr bwMode="auto">
            <a:xfrm rot="5400000">
              <a:off x="3340" y="1824"/>
              <a:ext cx="38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2020" name="Text Box 31"/>
            <p:cNvSpPr txBox="1">
              <a:spLocks noChangeArrowheads="1"/>
            </p:cNvSpPr>
            <p:nvPr/>
          </p:nvSpPr>
          <p:spPr bwMode="auto">
            <a:xfrm>
              <a:off x="2954" y="2054"/>
              <a:ext cx="2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000"/>
                <a:t>T</a:t>
              </a:r>
              <a:endParaRPr lang="en-US" sz="2800"/>
            </a:p>
          </p:txBody>
        </p:sp>
        <p:sp>
          <p:nvSpPr>
            <p:cNvPr id="42021" name="Text Box 32"/>
            <p:cNvSpPr txBox="1">
              <a:spLocks noChangeArrowheads="1"/>
            </p:cNvSpPr>
            <p:nvPr/>
          </p:nvSpPr>
          <p:spPr bwMode="auto">
            <a:xfrm>
              <a:off x="3923" y="2064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000"/>
                <a:t>F</a:t>
              </a:r>
              <a:endParaRPr lang="en-US" sz="2800"/>
            </a:p>
          </p:txBody>
        </p:sp>
        <p:sp>
          <p:nvSpPr>
            <p:cNvPr id="42022" name="Text Box 33"/>
            <p:cNvSpPr txBox="1">
              <a:spLocks noChangeArrowheads="1"/>
            </p:cNvSpPr>
            <p:nvPr/>
          </p:nvSpPr>
          <p:spPr bwMode="auto">
            <a:xfrm>
              <a:off x="2771" y="3725"/>
              <a:ext cx="154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800"/>
                <a:t>“</a:t>
              </a:r>
              <a:r>
                <a:rPr lang="en-US" sz="2800">
                  <a:solidFill>
                    <a:srgbClr val="FF0000"/>
                  </a:solidFill>
                </a:rPr>
                <a:t>indeterminate</a:t>
              </a:r>
              <a:r>
                <a:rPr lang="en-US" sz="2800"/>
                <a:t>”</a:t>
              </a:r>
            </a:p>
          </p:txBody>
        </p:sp>
        <p:sp>
          <p:nvSpPr>
            <p:cNvPr id="42023" name="AutoShape 34"/>
            <p:cNvSpPr>
              <a:spLocks noChangeArrowheads="1"/>
            </p:cNvSpPr>
            <p:nvPr/>
          </p:nvSpPr>
          <p:spPr bwMode="auto">
            <a:xfrm>
              <a:off x="3888" y="2832"/>
              <a:ext cx="480" cy="432"/>
            </a:xfrm>
            <a:prstGeom prst="flowChartProcess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2024" name="Text Box 35"/>
            <p:cNvSpPr txBox="1">
              <a:spLocks noChangeArrowheads="1"/>
            </p:cNvSpPr>
            <p:nvPr/>
          </p:nvSpPr>
          <p:spPr bwMode="auto">
            <a:xfrm>
              <a:off x="3943" y="2858"/>
              <a:ext cx="372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B’</a:t>
              </a:r>
            </a:p>
          </p:txBody>
        </p:sp>
        <p:cxnSp>
          <p:nvCxnSpPr>
            <p:cNvPr id="42025" name="AutoShape 36"/>
            <p:cNvCxnSpPr>
              <a:cxnSpLocks noChangeShapeType="1"/>
              <a:stCxn id="42023" idx="2"/>
              <a:endCxn id="42015" idx="6"/>
            </p:cNvCxnSpPr>
            <p:nvPr/>
          </p:nvCxnSpPr>
          <p:spPr bwMode="auto">
            <a:xfrm rot="5400000">
              <a:off x="3698" y="3218"/>
              <a:ext cx="384" cy="476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" name="Group 37"/>
          <p:cNvGrpSpPr>
            <a:grpSpLocks/>
          </p:cNvGrpSpPr>
          <p:nvPr/>
        </p:nvGrpSpPr>
        <p:grpSpPr bwMode="auto">
          <a:xfrm>
            <a:off x="6473825" y="1752600"/>
            <a:ext cx="2506663" cy="4527550"/>
            <a:chOff x="2688" y="1200"/>
            <a:chExt cx="1710" cy="2852"/>
          </a:xfrm>
        </p:grpSpPr>
        <p:sp>
          <p:nvSpPr>
            <p:cNvPr id="41992" name="Rectangle 38"/>
            <p:cNvSpPr>
              <a:spLocks noChangeArrowheads="1"/>
            </p:cNvSpPr>
            <p:nvPr/>
          </p:nvSpPr>
          <p:spPr bwMode="auto">
            <a:xfrm>
              <a:off x="3268" y="1200"/>
              <a:ext cx="528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1993" name="Text Box 39"/>
            <p:cNvSpPr txBox="1">
              <a:spLocks noChangeArrowheads="1"/>
            </p:cNvSpPr>
            <p:nvPr/>
          </p:nvSpPr>
          <p:spPr bwMode="auto">
            <a:xfrm>
              <a:off x="3383" y="1243"/>
              <a:ext cx="301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A</a:t>
              </a:r>
              <a:endParaRPr lang="en-US" sz="2000"/>
            </a:p>
          </p:txBody>
        </p:sp>
        <p:sp>
          <p:nvSpPr>
            <p:cNvPr id="41994" name="AutoShape 40"/>
            <p:cNvSpPr>
              <a:spLocks noChangeArrowheads="1"/>
            </p:cNvSpPr>
            <p:nvPr/>
          </p:nvSpPr>
          <p:spPr bwMode="auto">
            <a:xfrm>
              <a:off x="3220" y="2016"/>
              <a:ext cx="624" cy="528"/>
            </a:xfrm>
            <a:prstGeom prst="flowChartDecision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1995" name="AutoShape 41"/>
            <p:cNvSpPr>
              <a:spLocks noChangeArrowheads="1"/>
            </p:cNvSpPr>
            <p:nvPr/>
          </p:nvSpPr>
          <p:spPr bwMode="auto">
            <a:xfrm>
              <a:off x="2688" y="2832"/>
              <a:ext cx="480" cy="432"/>
            </a:xfrm>
            <a:prstGeom prst="flowChartProcess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1996" name="Text Box 42"/>
            <p:cNvSpPr txBox="1">
              <a:spLocks noChangeArrowheads="1"/>
            </p:cNvSpPr>
            <p:nvPr/>
          </p:nvSpPr>
          <p:spPr bwMode="auto">
            <a:xfrm>
              <a:off x="2785" y="2858"/>
              <a:ext cx="28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B</a:t>
              </a:r>
            </a:p>
          </p:txBody>
        </p:sp>
        <p:sp>
          <p:nvSpPr>
            <p:cNvPr id="41997" name="Text Box 43"/>
            <p:cNvSpPr txBox="1">
              <a:spLocks noChangeArrowheads="1"/>
            </p:cNvSpPr>
            <p:nvPr/>
          </p:nvSpPr>
          <p:spPr bwMode="auto">
            <a:xfrm>
              <a:off x="3354" y="2083"/>
              <a:ext cx="361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P</a:t>
              </a:r>
              <a:r>
                <a:rPr lang="en-US" sz="3200" baseline="30000"/>
                <a:t>T</a:t>
              </a:r>
              <a:endParaRPr lang="en-US" sz="3200"/>
            </a:p>
          </p:txBody>
        </p:sp>
        <p:sp>
          <p:nvSpPr>
            <p:cNvPr id="41998" name="AutoShape 44"/>
            <p:cNvSpPr>
              <a:spLocks noChangeArrowheads="1"/>
            </p:cNvSpPr>
            <p:nvPr/>
          </p:nvSpPr>
          <p:spPr bwMode="auto">
            <a:xfrm>
              <a:off x="3460" y="3552"/>
              <a:ext cx="192" cy="192"/>
            </a:xfrm>
            <a:prstGeom prst="flowChartConnector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cxnSp>
          <p:nvCxnSpPr>
            <p:cNvPr id="41999" name="AutoShape 45"/>
            <p:cNvCxnSpPr>
              <a:cxnSpLocks noChangeShapeType="1"/>
              <a:stCxn id="41994" idx="1"/>
              <a:endCxn id="41995" idx="0"/>
            </p:cNvCxnSpPr>
            <p:nvPr/>
          </p:nvCxnSpPr>
          <p:spPr bwMode="auto">
            <a:xfrm rot="10800000" flipV="1">
              <a:off x="2928" y="2280"/>
              <a:ext cx="292" cy="552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00" name="AutoShape 46"/>
            <p:cNvCxnSpPr>
              <a:cxnSpLocks noChangeShapeType="1"/>
              <a:stCxn id="41994" idx="3"/>
              <a:endCxn id="42006" idx="0"/>
            </p:cNvCxnSpPr>
            <p:nvPr/>
          </p:nvCxnSpPr>
          <p:spPr bwMode="auto">
            <a:xfrm>
              <a:off x="3844" y="2280"/>
              <a:ext cx="284" cy="552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01" name="AutoShape 47"/>
            <p:cNvCxnSpPr>
              <a:cxnSpLocks noChangeShapeType="1"/>
              <a:stCxn id="41995" idx="2"/>
              <a:endCxn id="41998" idx="2"/>
            </p:cNvCxnSpPr>
            <p:nvPr/>
          </p:nvCxnSpPr>
          <p:spPr bwMode="auto">
            <a:xfrm rot="16200000" flipH="1">
              <a:off x="3002" y="3190"/>
              <a:ext cx="384" cy="532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02" name="AutoShape 48"/>
            <p:cNvCxnSpPr>
              <a:cxnSpLocks noChangeShapeType="1"/>
              <a:stCxn id="41992" idx="2"/>
              <a:endCxn id="41994" idx="0"/>
            </p:cNvCxnSpPr>
            <p:nvPr/>
          </p:nvCxnSpPr>
          <p:spPr bwMode="auto">
            <a:xfrm rot="5400000">
              <a:off x="3340" y="1824"/>
              <a:ext cx="38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2003" name="Text Box 49"/>
            <p:cNvSpPr txBox="1">
              <a:spLocks noChangeArrowheads="1"/>
            </p:cNvSpPr>
            <p:nvPr/>
          </p:nvSpPr>
          <p:spPr bwMode="auto">
            <a:xfrm>
              <a:off x="2954" y="2054"/>
              <a:ext cx="2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000"/>
                <a:t>T</a:t>
              </a:r>
              <a:endParaRPr lang="en-US" sz="2800"/>
            </a:p>
          </p:txBody>
        </p:sp>
        <p:sp>
          <p:nvSpPr>
            <p:cNvPr id="42004" name="Text Box 50"/>
            <p:cNvSpPr txBox="1">
              <a:spLocks noChangeArrowheads="1"/>
            </p:cNvSpPr>
            <p:nvPr/>
          </p:nvSpPr>
          <p:spPr bwMode="auto">
            <a:xfrm>
              <a:off x="3923" y="2064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000"/>
                <a:t>F</a:t>
              </a:r>
              <a:endParaRPr lang="en-US" sz="2800"/>
            </a:p>
          </p:txBody>
        </p:sp>
        <p:sp>
          <p:nvSpPr>
            <p:cNvPr id="42005" name="Text Box 51"/>
            <p:cNvSpPr txBox="1">
              <a:spLocks noChangeArrowheads="1"/>
            </p:cNvSpPr>
            <p:nvPr/>
          </p:nvSpPr>
          <p:spPr bwMode="auto">
            <a:xfrm>
              <a:off x="2834" y="3725"/>
              <a:ext cx="142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800"/>
                <a:t>“</a:t>
              </a:r>
              <a:r>
                <a:rPr lang="en-US" sz="2800">
                  <a:solidFill>
                    <a:srgbClr val="FF0000"/>
                  </a:solidFill>
                </a:rPr>
                <a:t>tamperproof</a:t>
              </a:r>
              <a:r>
                <a:rPr lang="en-US" sz="2800"/>
                <a:t>”</a:t>
              </a:r>
            </a:p>
          </p:txBody>
        </p:sp>
        <p:sp>
          <p:nvSpPr>
            <p:cNvPr id="42006" name="AutoShape 52"/>
            <p:cNvSpPr>
              <a:spLocks noChangeArrowheads="1"/>
            </p:cNvSpPr>
            <p:nvPr/>
          </p:nvSpPr>
          <p:spPr bwMode="auto">
            <a:xfrm>
              <a:off x="3888" y="2832"/>
              <a:ext cx="480" cy="432"/>
            </a:xfrm>
            <a:prstGeom prst="flowChartProcess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2007" name="Text Box 53"/>
            <p:cNvSpPr txBox="1">
              <a:spLocks noChangeArrowheads="1"/>
            </p:cNvSpPr>
            <p:nvPr/>
          </p:nvSpPr>
          <p:spPr bwMode="auto">
            <a:xfrm>
              <a:off x="3859" y="2858"/>
              <a:ext cx="539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B</a:t>
              </a:r>
              <a:r>
                <a:rPr lang="en-US" sz="3200" baseline="30000"/>
                <a:t>bug</a:t>
              </a:r>
              <a:endParaRPr lang="en-US" sz="3200"/>
            </a:p>
          </p:txBody>
        </p:sp>
        <p:cxnSp>
          <p:nvCxnSpPr>
            <p:cNvPr id="42008" name="AutoShape 54"/>
            <p:cNvCxnSpPr>
              <a:cxnSpLocks noChangeShapeType="1"/>
              <a:stCxn id="42006" idx="2"/>
              <a:endCxn id="41998" idx="6"/>
            </p:cNvCxnSpPr>
            <p:nvPr/>
          </p:nvCxnSpPr>
          <p:spPr bwMode="auto">
            <a:xfrm rot="5400000">
              <a:off x="3698" y="3218"/>
              <a:ext cx="384" cy="476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5229200"/>
            <a:ext cx="5486400" cy="354162"/>
          </a:xfrm>
        </p:spPr>
        <p:txBody>
          <a:bodyPr/>
          <a:lstStyle/>
          <a:p>
            <a:pPr algn="ctr"/>
            <a:r>
              <a:rPr lang="en-NZ" cap="small" dirty="0"/>
              <a:t>Alice and Bob</a:t>
            </a:r>
            <a:endParaRPr lang="en-N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63688" y="5661248"/>
            <a:ext cx="5486400" cy="365918"/>
          </a:xfrm>
        </p:spPr>
        <p:txBody>
          <a:bodyPr/>
          <a:lstStyle/>
          <a:p>
            <a:pPr algn="ctr"/>
            <a:r>
              <a:rPr lang="en-NZ" cap="small" dirty="0">
                <a:hlinkClick r:id="rId2"/>
              </a:rPr>
              <a:t>http://xkcd.com/177</a:t>
            </a:r>
            <a:r>
              <a:rPr lang="en-NZ" cap="small" dirty="0" smtClean="0">
                <a:hlinkClick r:id="rId2"/>
              </a:rPr>
              <a:t>/</a:t>
            </a:r>
            <a:r>
              <a:rPr lang="en-NZ" cap="small" dirty="0" smtClean="0"/>
              <a:t> (Creative Commons 2.5 licence)</a:t>
            </a:r>
            <a:endParaRPr lang="en-NZ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76D8F1-E6E8-480D-A22D-49B14B8339EF}" type="datetime5">
              <a:rPr lang="en-US" smtClean="0"/>
              <a:t>14-Aug-17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725sc07-10.</a:t>
            </a:r>
            <a:fld id="{788D5426-5464-4BF0-B77A-08E201FBDD6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1026" name="Picture 2" descr="C:\Users\ctho065\Desktop\alice_and_bo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692696"/>
            <a:ext cx="7048500" cy="446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568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Conclusion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2425" y="1143000"/>
            <a:ext cx="8456613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Software obfuscation can make it more difficult for pirates to defeat standard </a:t>
            </a:r>
            <a:r>
              <a:rPr lang="en-US" dirty="0" err="1" smtClean="0"/>
              <a:t>tamperproofing</a:t>
            </a:r>
            <a:r>
              <a:rPr lang="en-US" dirty="0" smtClean="0"/>
              <a:t> mechanisms, or to engage in other forms of reverse engineering.</a:t>
            </a:r>
          </a:p>
          <a:p>
            <a:pPr>
              <a:lnSpc>
                <a:spcPct val="90000"/>
              </a:lnSpc>
            </a:pPr>
            <a:r>
              <a:rPr lang="en-US" smtClean="0"/>
              <a:t>Software watermarking can embed “ownership marks” in software, making it difficult for anyone to be sure that they have “removed all the marks”.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Software steganography is immature: 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More R&amp;D is required before robust obfuscating and watermarking tools will be easy to use.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CB8AC3-6CE0-440D-8305-3D6F56E45A4A}" type="datetime5">
              <a:rPr lang="en-US" smtClean="0"/>
              <a:t>14-Aug-17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ctho065\Desktop\05368981fig_Page_4 - Copy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8640"/>
            <a:ext cx="7886660" cy="6173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2A20F4-0FAC-4C4E-ACEB-8A5A25472381}" type="datetime5">
              <a:rPr lang="en-US" smtClean="0"/>
              <a:t>14-Aug-17</a:t>
            </a:fld>
            <a:endParaRPr lang="en-US" sz="140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D6A09D-F86E-4B8F-8337-EE44B1F6CFF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339752" y="6268536"/>
            <a:ext cx="5060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From “</a:t>
            </a:r>
            <a:r>
              <a:rPr lang="en-NZ" sz="1600" dirty="0"/>
              <a:t>A Security Model for VoIP Steganography”, by Yu, Thomborson et al., </a:t>
            </a:r>
            <a:r>
              <a:rPr lang="en-NZ" sz="1600" dirty="0">
                <a:hlinkClick r:id="rId4"/>
              </a:rPr>
              <a:t>DOI 10.1109/MINES.2009.227</a:t>
            </a:r>
            <a:r>
              <a:rPr lang="en-NZ" sz="1600" dirty="0"/>
              <a:t>, 2009</a:t>
            </a:r>
            <a:r>
              <a:rPr lang="en-NZ" sz="1600" dirty="0" smtClean="0"/>
              <a:t>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448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7772400" cy="1143000"/>
          </a:xfrm>
        </p:spPr>
        <p:txBody>
          <a:bodyPr/>
          <a:lstStyle/>
          <a:p>
            <a:r>
              <a:rPr lang="en-AU" dirty="0" smtClean="0"/>
              <a:t>An Attack Taxonomy for Communication Systems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628775"/>
            <a:ext cx="8496944" cy="4608513"/>
          </a:xfrm>
        </p:spPr>
        <p:txBody>
          <a:bodyPr>
            <a:normAutofit fontScale="92500" lnSpcReduction="20000"/>
          </a:bodyPr>
          <a:lstStyle/>
          <a:p>
            <a:pPr marL="609600" indent="-609600">
              <a:buFontTx/>
              <a:buAutoNum type="arabicPeriod"/>
            </a:pPr>
            <a:r>
              <a:rPr lang="en-US" sz="2800" i="1" dirty="0" smtClean="0"/>
              <a:t>Interception </a:t>
            </a:r>
            <a:r>
              <a:rPr lang="en-US" sz="2800" dirty="0" smtClean="0"/>
              <a:t>(attacker reads the message)</a:t>
            </a:r>
            <a:r>
              <a:rPr lang="en-US" sz="2800" i="1" dirty="0" smtClean="0"/>
              <a:t> </a:t>
            </a:r>
          </a:p>
          <a:p>
            <a:pPr marL="609600" indent="-609600">
              <a:buFontTx/>
              <a:buAutoNum type="arabicPeriod"/>
            </a:pPr>
            <a:r>
              <a:rPr lang="en-US" sz="2800" i="1" dirty="0" smtClean="0"/>
              <a:t>Interruption </a:t>
            </a:r>
            <a:r>
              <a:rPr lang="en-US" sz="2800" dirty="0" smtClean="0"/>
              <a:t>(attacker prevents delivery)</a:t>
            </a:r>
          </a:p>
          <a:p>
            <a:pPr marL="609600" indent="-609600">
              <a:buFontTx/>
              <a:buAutoNum type="arabicPeriod"/>
            </a:pPr>
            <a:r>
              <a:rPr lang="en-US" sz="2800" i="1" dirty="0" smtClean="0"/>
              <a:t>Modification </a:t>
            </a:r>
            <a:r>
              <a:rPr lang="en-US" sz="2800" dirty="0" smtClean="0"/>
              <a:t>(attacker changes the message)</a:t>
            </a:r>
          </a:p>
          <a:p>
            <a:pPr marL="609600" indent="-609600">
              <a:buFontTx/>
              <a:buAutoNum type="arabicPeriod"/>
            </a:pPr>
            <a:r>
              <a:rPr lang="en-US" sz="2800" i="1" dirty="0" smtClean="0"/>
              <a:t>Fabrication</a:t>
            </a:r>
            <a:r>
              <a:rPr lang="en-US" sz="2800" dirty="0" smtClean="0"/>
              <a:t> (attacker injects a message)</a:t>
            </a:r>
          </a:p>
          <a:p>
            <a:pPr marL="1009650" lvl="1" indent="-609600">
              <a:buFont typeface="+mj-lt"/>
              <a:buAutoNum type="alphaLcParenR"/>
            </a:pPr>
            <a:r>
              <a:rPr lang="en-AU" sz="2400" i="1" dirty="0" smtClean="0"/>
              <a:t>Impersonation</a:t>
            </a:r>
            <a:r>
              <a:rPr lang="en-AU" sz="2400" dirty="0" smtClean="0"/>
              <a:t> (attacker pretends to be a legitimate sender or receiver, e.g. this is either a fabrication or an interruption)</a:t>
            </a:r>
          </a:p>
          <a:p>
            <a:pPr marL="609600" indent="-609600">
              <a:buFontTx/>
              <a:buAutoNum type="arabicPeriod"/>
            </a:pPr>
            <a:r>
              <a:rPr lang="en-AU" sz="2800" i="1" dirty="0" err="1" smtClean="0"/>
              <a:t>Stegocommunication</a:t>
            </a:r>
            <a:r>
              <a:rPr lang="en-AU" sz="2800" dirty="0" smtClean="0"/>
              <a:t> (Alice and Bob make surreptitious use of a communication system; Eve wears a “white hat”) </a:t>
            </a:r>
          </a:p>
          <a:p>
            <a:pPr marL="609600" indent="-609600">
              <a:buFontTx/>
              <a:buAutoNum type="arabicPeriod"/>
            </a:pPr>
            <a:r>
              <a:rPr lang="en-AU" sz="2800" i="1" dirty="0" smtClean="0"/>
              <a:t>Repudiation</a:t>
            </a:r>
            <a:r>
              <a:rPr lang="en-AU" sz="2800" dirty="0" smtClean="0"/>
              <a:t> (a black-hat Alice falsely asserts she did not send a message to Bob, or a black-hat Bob falsely asserts that he didn’t receive a message from Alice); white-hat Judy is the judge.</a:t>
            </a:r>
            <a:endParaRPr lang="en-AU" sz="2800" i="1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7B788F-C177-4424-A037-142A1462C9AC}" type="datetime5">
              <a:rPr lang="en-US" smtClean="0"/>
              <a:t>14-Aug-17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4450"/>
            <a:ext cx="9144000" cy="1143000"/>
          </a:xfrm>
        </p:spPr>
        <p:txBody>
          <a:bodyPr/>
          <a:lstStyle/>
          <a:p>
            <a:r>
              <a:rPr lang="en-US" smtClean="0"/>
              <a:t>Symmetric and Public-Key Encryption</a:t>
            </a:r>
            <a:endParaRPr lang="en-AU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124744"/>
            <a:ext cx="7772400" cy="48244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If the decryption key </a:t>
            </a:r>
            <a:r>
              <a:rPr lang="en-US" sz="2800" b="1" dirty="0" smtClean="0">
                <a:solidFill>
                  <a:srgbClr val="A50021"/>
                </a:solidFill>
                <a:latin typeface="Courier New" pitchFamily="49" charset="0"/>
              </a:rPr>
              <a:t>d</a:t>
            </a:r>
            <a:r>
              <a:rPr lang="en-US" i="1" dirty="0" smtClean="0">
                <a:solidFill>
                  <a:srgbClr val="A50021"/>
                </a:solidFill>
              </a:rPr>
              <a:t> </a:t>
            </a:r>
            <a:r>
              <a:rPr lang="en-US" dirty="0" smtClean="0"/>
              <a:t>can be computed from the encryption key </a:t>
            </a:r>
            <a:r>
              <a:rPr lang="en-US" sz="2800" b="1" dirty="0" smtClean="0">
                <a:solidFill>
                  <a:srgbClr val="A50021"/>
                </a:solidFill>
                <a:latin typeface="Courier New" pitchFamily="49" charset="0"/>
              </a:rPr>
              <a:t>e</a:t>
            </a:r>
            <a:r>
              <a:rPr lang="en-US" dirty="0" smtClean="0"/>
              <a:t>, then the algorithm is called </a:t>
            </a:r>
            <a:r>
              <a:rPr lang="en-US" i="1" dirty="0" smtClean="0"/>
              <a:t>symmetric</a:t>
            </a:r>
            <a:r>
              <a:rPr lang="en-US" dirty="0" smtClean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Example: </a:t>
            </a:r>
            <a:r>
              <a:rPr lang="en-US" b="1" dirty="0" smtClean="0">
                <a:solidFill>
                  <a:srgbClr val="A50021"/>
                </a:solidFill>
                <a:latin typeface="Courier New" pitchFamily="49" charset="0"/>
              </a:rPr>
              <a:t>E(p) = (p + e) mod 256</a:t>
            </a:r>
            <a:r>
              <a:rPr lang="en-US" sz="2400" b="1" dirty="0" smtClean="0">
                <a:solidFill>
                  <a:srgbClr val="A50021"/>
                </a:solidFill>
                <a:latin typeface="Courier New" pitchFamily="49" charset="0"/>
              </a:rPr>
              <a:t> </a:t>
            </a:r>
            <a:r>
              <a:rPr lang="en-US" dirty="0" smtClean="0"/>
              <a:t>is a symmetric (and very weak) encryption of a char </a:t>
            </a:r>
            <a:r>
              <a:rPr lang="en-US" b="1" dirty="0">
                <a:solidFill>
                  <a:srgbClr val="A50021"/>
                </a:solidFill>
                <a:latin typeface="Courier New" pitchFamily="49" charset="0"/>
              </a:rPr>
              <a:t>p</a:t>
            </a:r>
            <a:r>
              <a:rPr lang="en-US" dirty="0" smtClean="0"/>
              <a:t>, because </a:t>
            </a:r>
            <a:r>
              <a:rPr lang="en-US" b="1" dirty="0" smtClean="0">
                <a:solidFill>
                  <a:srgbClr val="A50021"/>
                </a:solidFill>
                <a:latin typeface="Courier New" pitchFamily="49" charset="0"/>
              </a:rPr>
              <a:t>D(x) </a:t>
            </a:r>
            <a:r>
              <a:rPr lang="en-US" b="1" dirty="0">
                <a:solidFill>
                  <a:srgbClr val="A50021"/>
                </a:solidFill>
                <a:latin typeface="Courier New" pitchFamily="49" charset="0"/>
              </a:rPr>
              <a:t>= </a:t>
            </a:r>
            <a:r>
              <a:rPr lang="en-US" b="1" dirty="0" smtClean="0">
                <a:solidFill>
                  <a:srgbClr val="A50021"/>
                </a:solidFill>
                <a:latin typeface="Courier New" pitchFamily="49" charset="0"/>
              </a:rPr>
              <a:t>(x + d) </a:t>
            </a:r>
            <a:r>
              <a:rPr lang="en-US" b="1" dirty="0">
                <a:solidFill>
                  <a:srgbClr val="A50021"/>
                </a:solidFill>
                <a:latin typeface="Courier New" pitchFamily="49" charset="0"/>
              </a:rPr>
              <a:t>mod 256</a:t>
            </a:r>
            <a:r>
              <a:rPr lang="en-US" sz="2000" b="1" dirty="0">
                <a:solidFill>
                  <a:srgbClr val="A50021"/>
                </a:solidFill>
                <a:latin typeface="Courier New" pitchFamily="49" charset="0"/>
              </a:rPr>
              <a:t> </a:t>
            </a:r>
            <a:r>
              <a:rPr lang="en-US" dirty="0" smtClean="0"/>
              <a:t>is a </a:t>
            </a:r>
            <a:r>
              <a:rPr lang="en-US" dirty="0" err="1" smtClean="0"/>
              <a:t>decryptor</a:t>
            </a:r>
            <a:r>
              <a:rPr lang="en-US" dirty="0" smtClean="0"/>
              <a:t> when </a:t>
            </a:r>
            <a:r>
              <a:rPr lang="en-US" b="1" dirty="0" smtClean="0">
                <a:solidFill>
                  <a:srgbClr val="A50021"/>
                </a:solidFill>
                <a:latin typeface="Courier New" pitchFamily="49" charset="0"/>
              </a:rPr>
              <a:t>d = 256 - e</a:t>
            </a:r>
            <a:r>
              <a:rPr lang="en-US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If the decryption key cannot be feasibly computed from the encryption key, then the algorithm is called </a:t>
            </a:r>
            <a:r>
              <a:rPr lang="en-US" i="1" dirty="0" smtClean="0"/>
              <a:t>asymmetric</a:t>
            </a:r>
            <a:r>
              <a:rPr lang="en-US" dirty="0" smtClean="0"/>
              <a:t> or </a:t>
            </a:r>
            <a:r>
              <a:rPr lang="en-US" i="1" dirty="0" smtClean="0"/>
              <a:t>public-key</a:t>
            </a:r>
            <a:r>
              <a:rPr lang="en-US" dirty="0" smtClean="0"/>
              <a:t>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77BE41-318F-4F97-8FA4-294AC78D78EE}" type="datetime5">
              <a:rPr lang="en-US" smtClean="0"/>
              <a:t>14-Aug-17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772400" cy="720725"/>
          </a:xfrm>
        </p:spPr>
        <p:txBody>
          <a:bodyPr/>
          <a:lstStyle/>
          <a:p>
            <a:r>
              <a:rPr lang="en-US" sz="4000" smtClean="0"/>
              <a:t>Message Integrity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424863" cy="51847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/>
              <a:t>Encryption assures confidentiality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Assume: the attacker can’t discover the key or “crack” the cypher.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Integrity can also be assured by message codes.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Sending a plaintext message, plus its </a:t>
            </a:r>
            <a:r>
              <a:rPr lang="en-US" sz="2400" dirty="0" smtClean="0"/>
              <a:t>Message Authentication Code (MAC), </a:t>
            </a:r>
            <a:r>
              <a:rPr lang="en-US" sz="2400" dirty="0"/>
              <a:t>will ensure message integrity to anyone who knows the (shared) secret key</a:t>
            </a:r>
            <a:r>
              <a:rPr lang="en-US" sz="2400" dirty="0" smtClean="0"/>
              <a:t>.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The CBC-MAC is the last </a:t>
            </a:r>
            <a:r>
              <a:rPr lang="en-US" sz="2000" dirty="0" err="1" smtClean="0"/>
              <a:t>ciphertext</a:t>
            </a:r>
            <a:r>
              <a:rPr lang="en-US" sz="2000" dirty="0" smtClean="0"/>
              <a:t> block from a CBC-mode block cipher.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Changing any message bit will change the MAC – this defends against modification.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Unless you know the secret key, you can’t compute a MAC from the plaintext – this defends against fabrication.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Keyed </a:t>
            </a:r>
            <a:r>
              <a:rPr lang="en-US" sz="2400" dirty="0"/>
              <a:t>hashes (HMACs) are another </a:t>
            </a:r>
            <a:r>
              <a:rPr lang="en-US" sz="2400" dirty="0" smtClean="0"/>
              <a:t>popular type of MAC.</a:t>
            </a: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000" dirty="0"/>
              <a:t>SHA-1 and MD5 are used in SSL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To learn more, read Stamp’s </a:t>
            </a:r>
            <a:r>
              <a:rPr lang="en-US" sz="2000" i="1" dirty="0" smtClean="0">
                <a:hlinkClick r:id="rId2"/>
              </a:rPr>
              <a:t>Information Security</a:t>
            </a:r>
            <a:r>
              <a:rPr lang="en-US" sz="2000" i="1" dirty="0" smtClean="0"/>
              <a:t>, </a:t>
            </a:r>
            <a:r>
              <a:rPr lang="en-US" sz="2000" dirty="0" smtClean="0"/>
              <a:t>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 Edition, Wiley, 2011, at pp</a:t>
            </a:r>
            <a:r>
              <a:rPr lang="en-US" sz="2000" dirty="0"/>
              <a:t>. 136-7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07A805-CC37-4AD9-8958-34302E7DFCDC}" type="datetime5">
              <a:rPr lang="en-US" smtClean="0"/>
              <a:t>14-Aug-17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59160"/>
          </a:xfrm>
        </p:spPr>
        <p:txBody>
          <a:bodyPr/>
          <a:lstStyle/>
          <a:p>
            <a:r>
              <a:rPr lang="en-NZ" dirty="0" smtClean="0"/>
              <a:t>MAC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6BEEC3-5568-41BC-8124-79F7D1B37FDB}" type="datetime5">
              <a:rPr lang="en-US" smtClean="0"/>
              <a:t>14-Aug-17</a:t>
            </a:fld>
            <a:endParaRPr lang="en-US" sz="1400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 dirty="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83E12D-A2C4-4100-AF3A-47CC3227B2B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4098" name="Picture 2" descr="C:\Users\ctho065\Desktop\661px-MAC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986" y="1484784"/>
            <a:ext cx="6296025" cy="389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1619672" y="5524525"/>
            <a:ext cx="6912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1800" dirty="0">
                <a:hlinkClick r:id="rId3"/>
              </a:rPr>
              <a:t>http://en.wikipedia.org/wiki/Message_authentication_code</a:t>
            </a:r>
            <a:endParaRPr lang="en-NZ" sz="1800" dirty="0"/>
          </a:p>
        </p:txBody>
      </p:sp>
    </p:spTree>
    <p:extLst>
      <p:ext uri="{BB962C8B-B14F-4D97-AF65-F5344CB8AC3E}">
        <p14:creationId xmlns:p14="http://schemas.microsoft.com/office/powerpoint/2010/main" val="2409718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721725" cy="612775"/>
          </a:xfrm>
        </p:spPr>
        <p:txBody>
          <a:bodyPr/>
          <a:lstStyle/>
          <a:p>
            <a:r>
              <a:rPr lang="en-US" sz="4000" smtClean="0"/>
              <a:t>Public Key Cryptography</a:t>
            </a:r>
            <a:endParaRPr lang="en-AU" sz="400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640763" cy="5184775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  <a:tabLst>
                <a:tab pos="7715250" algn="l"/>
              </a:tabLst>
            </a:pPr>
            <a:r>
              <a:rPr lang="en-US" sz="2400" dirty="0" smtClean="0"/>
              <a:t>Encryption </a:t>
            </a:r>
            <a:r>
              <a:rPr lang="en-US" sz="2400" i="1" dirty="0" smtClean="0">
                <a:solidFill>
                  <a:srgbClr val="FF0000"/>
                </a:solidFill>
              </a:rPr>
              <a:t>E</a:t>
            </a:r>
            <a:r>
              <a:rPr lang="en-US" sz="2400" i="1" dirty="0" smtClean="0"/>
              <a:t>: Plaintext </a:t>
            </a:r>
            <a:r>
              <a:rPr lang="en-US" sz="2400" i="1" dirty="0" smtClean="0">
                <a:cs typeface="Times New Roman" pitchFamily="18" charset="0"/>
              </a:rPr>
              <a:t>×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EncryptionKey</a:t>
            </a:r>
            <a:r>
              <a:rPr lang="en-US" sz="2400" i="1" dirty="0" smtClean="0"/>
              <a:t> </a:t>
            </a:r>
            <a:r>
              <a:rPr lang="en-US" sz="2400" i="1" dirty="0" smtClean="0">
                <a:sym typeface="Symbol" pitchFamily="18" charset="2"/>
              </a:rPr>
              <a:t>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Cyphertext</a:t>
            </a:r>
            <a:endParaRPr lang="en-US" sz="2000" i="1" dirty="0" smtClean="0"/>
          </a:p>
          <a:p>
            <a:pPr algn="ctr">
              <a:lnSpc>
                <a:spcPct val="80000"/>
              </a:lnSpc>
              <a:buFontTx/>
              <a:buNone/>
              <a:tabLst>
                <a:tab pos="7715250" algn="l"/>
              </a:tabLst>
            </a:pPr>
            <a:r>
              <a:rPr lang="en-US" sz="2400" dirty="0" smtClean="0"/>
              <a:t>Decryption </a:t>
            </a:r>
            <a:r>
              <a:rPr lang="en-US" sz="2400" i="1" dirty="0" smtClean="0">
                <a:solidFill>
                  <a:srgbClr val="FF0000"/>
                </a:solidFill>
              </a:rPr>
              <a:t>D</a:t>
            </a:r>
            <a:r>
              <a:rPr lang="en-US" sz="2400" i="1" dirty="0" smtClean="0"/>
              <a:t>: </a:t>
            </a:r>
            <a:r>
              <a:rPr lang="en-US" sz="2400" i="1" dirty="0" err="1" smtClean="0"/>
              <a:t>Cyphertext</a:t>
            </a:r>
            <a:r>
              <a:rPr lang="en-US" sz="2400" i="1" dirty="0" smtClean="0"/>
              <a:t> </a:t>
            </a:r>
            <a:r>
              <a:rPr lang="en-US" sz="2400" i="1" dirty="0" smtClean="0">
                <a:cs typeface="Times New Roman" pitchFamily="18" charset="0"/>
              </a:rPr>
              <a:t>×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DecryptionKey</a:t>
            </a:r>
            <a:r>
              <a:rPr lang="en-US" sz="2400" i="1" dirty="0" smtClean="0"/>
              <a:t> </a:t>
            </a:r>
            <a:r>
              <a:rPr lang="en-US" sz="2400" i="1" dirty="0" smtClean="0">
                <a:sym typeface="Symbol" pitchFamily="18" charset="2"/>
              </a:rPr>
              <a:t></a:t>
            </a:r>
            <a:r>
              <a:rPr lang="en-US" sz="2400" i="1" dirty="0" smtClean="0"/>
              <a:t> Plaintext</a:t>
            </a:r>
            <a:endParaRPr lang="en-US" sz="2000" dirty="0" smtClean="0"/>
          </a:p>
          <a:p>
            <a:pPr>
              <a:lnSpc>
                <a:spcPct val="80000"/>
              </a:lnSpc>
              <a:tabLst>
                <a:tab pos="7715250" algn="l"/>
              </a:tabLst>
            </a:pPr>
            <a:r>
              <a:rPr lang="en-US" sz="2400" dirty="0"/>
              <a:t>The sender must know the encryption key.</a:t>
            </a:r>
          </a:p>
          <a:p>
            <a:pPr>
              <a:lnSpc>
                <a:spcPct val="80000"/>
              </a:lnSpc>
              <a:tabLst>
                <a:tab pos="7715250" algn="l"/>
              </a:tabLst>
            </a:pPr>
            <a:r>
              <a:rPr lang="en-US" sz="2400" dirty="0" smtClean="0"/>
              <a:t>The receiver can decrypt, if they know the decryption key.</a:t>
            </a:r>
            <a:endParaRPr lang="en-US" sz="2400" dirty="0"/>
          </a:p>
          <a:p>
            <a:pPr>
              <a:lnSpc>
                <a:spcPct val="80000"/>
              </a:lnSpc>
              <a:tabLst>
                <a:tab pos="7715250" algn="l"/>
              </a:tabLst>
            </a:pPr>
            <a:r>
              <a:rPr lang="en-US" sz="2400" dirty="0" smtClean="0"/>
              <a:t>In </a:t>
            </a:r>
            <a:r>
              <a:rPr lang="en-US" sz="2400" i="1" dirty="0" smtClean="0"/>
              <a:t>public-key cryptography</a:t>
            </a:r>
            <a:r>
              <a:rPr lang="en-US" sz="2400" dirty="0" smtClean="0"/>
              <a:t>, we use key-pairs (</a:t>
            </a:r>
            <a:r>
              <a:rPr lang="en-US" sz="2400" b="1" i="1" dirty="0" smtClean="0">
                <a:solidFill>
                  <a:srgbClr val="FF0000"/>
                </a:solidFill>
              </a:rPr>
              <a:t>s</a:t>
            </a:r>
            <a:r>
              <a:rPr lang="en-US" sz="2400" dirty="0" smtClean="0"/>
              <a:t>, </a:t>
            </a:r>
            <a:r>
              <a:rPr lang="en-US" sz="2400" b="1" i="1" dirty="0" smtClean="0">
                <a:solidFill>
                  <a:srgbClr val="FF0000"/>
                </a:solidFill>
              </a:rPr>
              <a:t>p</a:t>
            </a:r>
            <a:r>
              <a:rPr lang="en-US" sz="2400" dirty="0" smtClean="0"/>
              <a:t>), where our secret key </a:t>
            </a:r>
            <a:r>
              <a:rPr lang="en-US" sz="2400" b="1" i="1" dirty="0" smtClean="0">
                <a:solidFill>
                  <a:srgbClr val="FF0000"/>
                </a:solidFill>
              </a:rPr>
              <a:t>s</a:t>
            </a:r>
            <a:r>
              <a:rPr lang="en-US" sz="2400" i="1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cannot be computed efficiently (as far as anyone knows) from our public key </a:t>
            </a:r>
            <a:r>
              <a:rPr lang="en-US" sz="2400" b="1" i="1" dirty="0" smtClean="0">
                <a:solidFill>
                  <a:srgbClr val="FF0000"/>
                </a:solidFill>
              </a:rPr>
              <a:t>p</a:t>
            </a:r>
            <a:r>
              <a:rPr lang="en-US" sz="2400" dirty="0" smtClean="0"/>
              <a:t> and our encrypted messages.</a:t>
            </a:r>
          </a:p>
          <a:p>
            <a:pPr lvl="1">
              <a:lnSpc>
                <a:spcPct val="80000"/>
              </a:lnSpc>
              <a:tabLst>
                <a:tab pos="7715250" algn="l"/>
              </a:tabLst>
            </a:pPr>
            <a:r>
              <a:rPr lang="en-US" sz="2400" dirty="0" smtClean="0"/>
              <a:t>The algorithms (</a:t>
            </a:r>
            <a:r>
              <a:rPr lang="en-US" sz="2400" i="1" dirty="0" smtClean="0">
                <a:solidFill>
                  <a:srgbClr val="FF0000"/>
                </a:solidFill>
              </a:rPr>
              <a:t>E</a:t>
            </a:r>
            <a:r>
              <a:rPr lang="en-US" sz="2400" dirty="0" smtClean="0"/>
              <a:t>, </a:t>
            </a:r>
            <a:r>
              <a:rPr lang="en-US" sz="2400" i="1" dirty="0" smtClean="0">
                <a:solidFill>
                  <a:srgbClr val="FF0000"/>
                </a:solidFill>
              </a:rPr>
              <a:t>D</a:t>
            </a:r>
            <a:r>
              <a:rPr lang="en-US" sz="2400" dirty="0" smtClean="0"/>
              <a:t>) are standardized.</a:t>
            </a:r>
          </a:p>
          <a:p>
            <a:pPr lvl="1">
              <a:lnSpc>
                <a:spcPct val="80000"/>
              </a:lnSpc>
              <a:tabLst>
                <a:tab pos="7715250" algn="l"/>
              </a:tabLst>
            </a:pPr>
            <a:r>
              <a:rPr lang="en-US" sz="2400" dirty="0" smtClean="0"/>
              <a:t>We let everyone know our public key </a:t>
            </a:r>
            <a:r>
              <a:rPr lang="en-US" sz="2400" b="1" i="1" dirty="0" smtClean="0">
                <a:solidFill>
                  <a:srgbClr val="FF0000"/>
                </a:solidFill>
              </a:rPr>
              <a:t>p</a:t>
            </a:r>
            <a:r>
              <a:rPr lang="en-US" sz="2400" i="1" dirty="0" smtClean="0">
                <a:solidFill>
                  <a:srgbClr val="FF0000"/>
                </a:solidFill>
              </a:rPr>
              <a:t>.</a:t>
            </a:r>
            <a:endParaRPr lang="en-US" sz="2400" dirty="0" smtClean="0"/>
          </a:p>
          <a:p>
            <a:pPr lvl="1">
              <a:lnSpc>
                <a:spcPct val="80000"/>
              </a:lnSpc>
              <a:tabLst>
                <a:tab pos="7715250" algn="l"/>
              </a:tabLst>
            </a:pPr>
            <a:r>
              <a:rPr lang="en-US" sz="2400" dirty="0" smtClean="0"/>
              <a:t>We don’t let anyone else know our corresponding secret key </a:t>
            </a:r>
            <a:r>
              <a:rPr lang="en-US" sz="2400" b="1" i="1" dirty="0" smtClean="0">
                <a:solidFill>
                  <a:srgbClr val="FF0000"/>
                </a:solidFill>
              </a:rPr>
              <a:t>s</a:t>
            </a:r>
            <a:r>
              <a:rPr lang="en-US" sz="2400" dirty="0" smtClean="0"/>
              <a:t>.</a:t>
            </a:r>
          </a:p>
          <a:p>
            <a:pPr lvl="1">
              <a:lnSpc>
                <a:spcPct val="80000"/>
              </a:lnSpc>
              <a:tabLst>
                <a:tab pos="7715250" algn="l"/>
              </a:tabLst>
            </a:pPr>
            <a:r>
              <a:rPr lang="en-US" sz="2400" dirty="0" smtClean="0"/>
              <a:t>Anybody can send us encrypted messages using </a:t>
            </a:r>
            <a:r>
              <a:rPr lang="en-US" sz="2400" i="1" dirty="0" smtClean="0">
                <a:solidFill>
                  <a:srgbClr val="FF0000"/>
                </a:solidFill>
              </a:rPr>
              <a:t>E</a:t>
            </a:r>
            <a:r>
              <a:rPr lang="en-US" sz="2400" dirty="0" smtClean="0"/>
              <a:t>(</a:t>
            </a:r>
            <a:r>
              <a:rPr lang="en-US" sz="2400" i="1" dirty="0" smtClean="0"/>
              <a:t>*, </a:t>
            </a:r>
            <a:r>
              <a:rPr lang="en-US" sz="2400" b="1" i="1" dirty="0" smtClean="0">
                <a:solidFill>
                  <a:srgbClr val="FF0000"/>
                </a:solidFill>
              </a:rPr>
              <a:t>p</a:t>
            </a:r>
            <a:r>
              <a:rPr lang="en-US" sz="2400" dirty="0" smtClean="0"/>
              <a:t>)</a:t>
            </a:r>
            <a:r>
              <a:rPr lang="en-US" sz="2400" i="1" dirty="0" smtClean="0"/>
              <a:t>.</a:t>
            </a:r>
          </a:p>
          <a:p>
            <a:pPr lvl="1">
              <a:lnSpc>
                <a:spcPct val="80000"/>
              </a:lnSpc>
              <a:tabLst>
                <a:tab pos="7715250" algn="l"/>
              </a:tabLst>
            </a:pPr>
            <a:r>
              <a:rPr lang="en-US" sz="2400" dirty="0" smtClean="0"/>
              <a:t>Convenient notation: {</a:t>
            </a:r>
            <a:r>
              <a:rPr lang="en-US" sz="2400" i="1" dirty="0" smtClean="0"/>
              <a:t>P</a:t>
            </a:r>
            <a:r>
              <a:rPr lang="en-US" sz="2400" dirty="0" smtClean="0"/>
              <a:t>}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Alice</a:t>
            </a:r>
            <a:r>
              <a:rPr lang="en-US" sz="2400" i="1" dirty="0" smtClean="0"/>
              <a:t> </a:t>
            </a:r>
            <a:r>
              <a:rPr lang="en-US" sz="2400" dirty="0" smtClean="0"/>
              <a:t>is plaintext </a:t>
            </a:r>
            <a:r>
              <a:rPr lang="en-US" sz="2400" i="1" dirty="0" smtClean="0"/>
              <a:t>P</a:t>
            </a:r>
            <a:r>
              <a:rPr lang="en-US" sz="2400" dirty="0" smtClean="0"/>
              <a:t> that has been encrypted by a secret key named “Alice”.</a:t>
            </a:r>
            <a:r>
              <a:rPr lang="en-US" sz="2400" i="1" dirty="0" smtClean="0"/>
              <a:t>  </a:t>
            </a:r>
            <a:r>
              <a:rPr lang="en-US" sz="2400" dirty="0" smtClean="0"/>
              <a:t>[</a:t>
            </a:r>
            <a:r>
              <a:rPr lang="en-US" sz="2400" dirty="0" smtClean="0">
                <a:hlinkClick r:id="rId2"/>
              </a:rPr>
              <a:t>Stamp</a:t>
            </a:r>
            <a:r>
              <a:rPr lang="en-US" sz="2400" dirty="0" smtClean="0"/>
              <a:t>, pp. 89-91, 323]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523552-EF01-416E-9693-DA6FAFEE0AE1}" type="datetime5">
              <a:rPr lang="en-US" smtClean="0"/>
              <a:t>14-Aug-17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2618</TotalTime>
  <Words>2735</Words>
  <Application>Microsoft Office PowerPoint</Application>
  <PresentationFormat>On-screen Show (4:3)</PresentationFormat>
  <Paragraphs>303</Paragraphs>
  <Slides>30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Courier New</vt:lpstr>
      <vt:lpstr>Symbol</vt:lpstr>
      <vt:lpstr>Times New Roman</vt:lpstr>
      <vt:lpstr>Wingdings</vt:lpstr>
      <vt:lpstr>Default Design</vt:lpstr>
      <vt:lpstr>Basics of Cryptography, Cryptoprotocols, and Steganography </vt:lpstr>
      <vt:lpstr>Security Requirements</vt:lpstr>
      <vt:lpstr>Alice and Bob</vt:lpstr>
      <vt:lpstr>PowerPoint Presentation</vt:lpstr>
      <vt:lpstr>An Attack Taxonomy for Communication Systems</vt:lpstr>
      <vt:lpstr>Symmetric and Public-Key Encryption</vt:lpstr>
      <vt:lpstr>Message Integrity</vt:lpstr>
      <vt:lpstr>MAC</vt:lpstr>
      <vt:lpstr>Public Key Cryptography</vt:lpstr>
      <vt:lpstr>Authentication in PK Cryptography</vt:lpstr>
      <vt:lpstr>Key Management &amp; Distribution</vt:lpstr>
      <vt:lpstr>Some Security Issues with CAs</vt:lpstr>
      <vt:lpstr>A Simple Cryptographic Protocol</vt:lpstr>
      <vt:lpstr>Protocol Analysis</vt:lpstr>
      <vt:lpstr>Attacks on Cryptographic Protocols</vt:lpstr>
      <vt:lpstr>Limitations and Usage of PKI</vt:lpstr>
      <vt:lpstr>Identification and Authentication</vt:lpstr>
      <vt:lpstr>Steganography</vt:lpstr>
      <vt:lpstr>Wardens and Prisoners</vt:lpstr>
      <vt:lpstr>Watermarking, Tamper-Proofing and Obfuscation – Tools for Software Protection</vt:lpstr>
      <vt:lpstr>Watermarking and Fingerprinting</vt:lpstr>
      <vt:lpstr>Our Desiderata for (Robust, Invisible) SW Watermarks</vt:lpstr>
      <vt:lpstr>Attacks on Watermarks</vt:lpstr>
      <vt:lpstr>Defenses for Robust Software Watermarks</vt:lpstr>
      <vt:lpstr>Classification of Software Watermarks</vt:lpstr>
      <vt:lpstr>Dynamic Watermarks</vt:lpstr>
      <vt:lpstr>Easter Eggs</vt:lpstr>
      <vt:lpstr>Software Obfuscation</vt:lpstr>
      <vt:lpstr>Opaque Predicates</vt:lpstr>
      <vt:lpstr>Conclusion</vt:lpstr>
    </vt:vector>
  </TitlesOfParts>
  <Company>University of Auckland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Security 415.725SC</dc:title>
  <dc:creator>Clark Thomborson</dc:creator>
  <cp:lastModifiedBy>Clark Thomborson</cp:lastModifiedBy>
  <cp:revision>137</cp:revision>
  <cp:lastPrinted>2000-07-11T17:17:34Z</cp:lastPrinted>
  <dcterms:created xsi:type="dcterms:W3CDTF">2000-07-11T15:43:18Z</dcterms:created>
  <dcterms:modified xsi:type="dcterms:W3CDTF">2017-08-14T04:37:57Z</dcterms:modified>
</cp:coreProperties>
</file>