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9" r:id="rId4"/>
    <p:sldId id="280" r:id="rId5"/>
    <p:sldId id="301" r:id="rId6"/>
    <p:sldId id="281" r:id="rId7"/>
    <p:sldId id="302" r:id="rId8"/>
    <p:sldId id="303" r:id="rId9"/>
    <p:sldId id="304" r:id="rId10"/>
    <p:sldId id="284" r:id="rId11"/>
    <p:sldId id="282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5" r:id="rId22"/>
    <p:sldId id="294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107" d="100"/>
          <a:sy n="107" d="100"/>
        </p:scale>
        <p:origin x="8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946255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33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95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96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63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1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1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617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49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39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52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193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34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340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329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054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18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2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44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32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3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30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25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2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213A8-F98B-4ACB-AC3C-EAF4BDD89B13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725 s2c  3.</a:t>
            </a:r>
            <a:fld id="{0E2793B6-CFAB-41E8-9D26-A680DC9BE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F8133-5B6F-470B-AA7B-DDA06F169978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311528-2E63-404A-9B6D-F11A7F9F0C18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CE19E-B4BB-448C-9222-8D96036BFED8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</a:t>
            </a:r>
            <a:r>
              <a:rPr lang="en-US" dirty="0" smtClean="0"/>
              <a:t>3.</a:t>
            </a:r>
            <a:fld id="{20366189-7762-4AC5-86E3-FCDA4FD4BF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EE294-2159-4AC7-9FDD-C12F96CABB96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EEAC8-C693-4760-8ECA-D1C5B2706402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58385-98E3-4BBC-B55E-1D0C22813E4D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03B67-746D-4862-875A-BE6B5EDCD0E5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F56-B2CF-4073-B072-6E80225A9921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901706-06EB-4728-82E5-1769635AFC30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368D5-31E1-46AE-91F7-FB1FBADABA57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7C7AFEA-BFA4-4ADF-8B5C-B66ADFC5857D}" type="datetime5">
              <a:rPr lang="en-US" smtClean="0"/>
              <a:t>11-Jul-17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4F85FD77-580F-45CA-9FC1-921B4CADCE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ckland.ac.nz/en/about/the-university/how-university-works/policy-and-administration/computing/us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09/MC.2004.17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brary.auckland.ac.nz/services/research-support/subject-librarians" TargetMode="External"/><Relationship Id="rId5" Type="http://schemas.openxmlformats.org/officeDocument/2006/relationships/hyperlink" Target="https://www.library.auckland.ac.nz/study-skills" TargetMode="External"/><Relationship Id="rId4" Type="http://schemas.openxmlformats.org/officeDocument/2006/relationships/hyperlink" Target="http://www.library.auckland.ac.nz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45/359340.359342" TargetMode="External"/><Relationship Id="rId3" Type="http://schemas.openxmlformats.org/officeDocument/2006/relationships/hyperlink" Target="https://doi.org/10.1145/775265.775268" TargetMode="External"/><Relationship Id="rId7" Type="http://schemas.openxmlformats.org/officeDocument/2006/relationships/hyperlink" Target="http://www.dtic.mil/docs/citations/AD0770768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A%20Decentralized%20Model%20for%20Information%20Flow%20Control" TargetMode="External"/><Relationship Id="rId5" Type="http://schemas.openxmlformats.org/officeDocument/2006/relationships/hyperlink" Target="https://doi.org/10.1145/360051.360056" TargetMode="External"/><Relationship Id="rId4" Type="http://schemas.openxmlformats.org/officeDocument/2006/relationships/hyperlink" Target="https://doi.org/10.1145/957195.808059" TargetMode="External"/><Relationship Id="rId9" Type="http://schemas.openxmlformats.org/officeDocument/2006/relationships/hyperlink" Target="https://doi.org/10.1109/RISP.1994.29658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courses/compsci725s2c/archive/termpape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lar.google.co.nz/scholar?hl=en&amp;q=A+Taxonomy+of+Methods+for+Software+Piracy+Preventio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auckland.ac.nz/courses/22109/groups#tab-37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09/32.48151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45/214451.21445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dirty="0" smtClean="0"/>
              <a:t>System 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 S2 17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First Set of Lecture Slides</a:t>
            </a:r>
            <a:br>
              <a:rPr lang="en-US" sz="34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2300" dirty="0" smtClean="0"/>
              <a:t>Clark Thomborson</a:t>
            </a:r>
            <a:br>
              <a:rPr lang="en-US" sz="2300" dirty="0" smtClean="0"/>
            </a:br>
            <a:r>
              <a:rPr lang="en-US" sz="1800" dirty="0" smtClean="0"/>
              <a:t>v1.0 of 2017-07-11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5B29BB-32AE-435E-8FB3-9C75F24FA4FF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Warning</a:t>
            </a:r>
            <a:endParaRPr lang="en-AU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050"/>
            <a:ext cx="8287072" cy="5340350"/>
          </a:xfrm>
        </p:spPr>
        <p:txBody>
          <a:bodyPr/>
          <a:lstStyle/>
          <a:p>
            <a:r>
              <a:rPr lang="en-AU" sz="2700" dirty="0" smtClean="0"/>
              <a:t>We will discuss vulnerabilities in widely-deployed computer systems.</a:t>
            </a:r>
          </a:p>
          <a:p>
            <a:r>
              <a:rPr lang="en-AU" sz="2700" dirty="0" smtClean="0"/>
              <a:t>This is </a:t>
            </a:r>
            <a:r>
              <a:rPr lang="en-AU" sz="2700" i="1" dirty="0" smtClean="0"/>
              <a:t>not</a:t>
            </a:r>
            <a:r>
              <a:rPr lang="en-AU" sz="2700" dirty="0" smtClean="0"/>
              <a:t> an invitation for you to exploit these vulnerabilities!</a:t>
            </a:r>
          </a:p>
          <a:p>
            <a:r>
              <a:rPr lang="en-AU" sz="2700" dirty="0" smtClean="0"/>
              <a:t>Instead you are expected to behave </a:t>
            </a:r>
            <a:r>
              <a:rPr lang="en-AU" sz="2700" i="1" dirty="0" smtClean="0"/>
              <a:t>responsibly</a:t>
            </a:r>
            <a:r>
              <a:rPr lang="en-AU" sz="2700" dirty="0" smtClean="0"/>
              <a:t>, e.g.</a:t>
            </a:r>
          </a:p>
          <a:p>
            <a:pPr lvl="1"/>
            <a:r>
              <a:rPr lang="en-AU" sz="2300" dirty="0" smtClean="0"/>
              <a:t>Don’t break into computer systems that are not your own.</a:t>
            </a:r>
          </a:p>
          <a:p>
            <a:pPr lvl="1"/>
            <a:r>
              <a:rPr lang="en-AU" sz="2300" dirty="0" smtClean="0"/>
              <a:t>Don’t attempt to subvert any security system in any other way, for example by taking over someone else's “digital identity”.</a:t>
            </a:r>
          </a:p>
          <a:p>
            <a:pPr lvl="1"/>
            <a:r>
              <a:rPr lang="en-AU" sz="2300" dirty="0" smtClean="0"/>
              <a:t>Read &amp; obey our University’s </a:t>
            </a:r>
            <a:r>
              <a:rPr lang="en-NZ" sz="2300" dirty="0" smtClean="0">
                <a:hlinkClick r:id="rId3"/>
              </a:rPr>
              <a:t>IT Use Guidelines and Policies</a:t>
            </a:r>
            <a:r>
              <a:rPr lang="en-AU" sz="2300" dirty="0" smtClean="0"/>
              <a:t>.  (These are “soft” security controls: we will discuss some of these later in this course.)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BE3B4A-58E1-41D6-A333-975D3D6566C0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Reading for Wednesday</a:t>
            </a:r>
            <a:endParaRPr lang="en-AU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B. Lampson, “Computer Security in the Real World”, </a:t>
            </a:r>
            <a:r>
              <a:rPr lang="en-US" i="1" dirty="0" smtClean="0"/>
              <a:t>IEEE Computer 37:6,</a:t>
            </a:r>
            <a:r>
              <a:rPr lang="en-US" dirty="0" smtClean="0"/>
              <a:t> 37-46, June 2004.  </a:t>
            </a:r>
            <a:r>
              <a:rPr lang="en-US" dirty="0"/>
              <a:t>DOI: </a:t>
            </a:r>
            <a:r>
              <a:rPr lang="en-US" dirty="0" smtClean="0">
                <a:hlinkClick r:id="rId3"/>
              </a:rPr>
              <a:t>10.1109/MC.2004.17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Available to U of Auckland students on </a:t>
            </a:r>
            <a:r>
              <a:rPr lang="en-US" dirty="0" smtClean="0">
                <a:hlinkClick r:id="rId4"/>
              </a:rPr>
              <a:t>http://www.library.auckland.ac.nz/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you don’t know how to use our University’s library, see </a:t>
            </a:r>
            <a:r>
              <a:rPr lang="en-US" dirty="0" smtClean="0">
                <a:hlinkClick r:id="rId5"/>
              </a:rPr>
              <a:t>its study-skills </a:t>
            </a:r>
            <a:r>
              <a:rPr lang="en-US" dirty="0" err="1" smtClean="0">
                <a:hlinkClick r:id="rId5"/>
              </a:rPr>
              <a:t>webarea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You are welcome to contact the </a:t>
            </a:r>
            <a:r>
              <a:rPr lang="en-US" dirty="0" smtClean="0">
                <a:hlinkClick r:id="rId6"/>
              </a:rPr>
              <a:t>Subject Librarian for Computer Science</a:t>
            </a:r>
            <a:r>
              <a:rPr lang="en-US" dirty="0" smtClean="0"/>
              <a:t>, if you need help with obtaining an archival version of an article you want to cite in your written report.   (We’ll talk more about this later…)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2A33D8-77CB-49D2-B86C-87C3DAA7CE76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 smtClean="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We want the same level of security as a “real-world system”, </a:t>
            </a:r>
            <a:r>
              <a:rPr lang="en-US" sz="2300" i="1" smtClean="0"/>
              <a:t>e.g.</a:t>
            </a:r>
            <a:r>
              <a:rPr lang="en-US" sz="2300" smtClean="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Real-world security is just good-enough that the “bad guys” won’t think the expected </a:t>
            </a:r>
            <a:r>
              <a:rPr lang="en-US" sz="2300" smtClean="0">
                <a:solidFill>
                  <a:srgbClr val="FF0000"/>
                </a:solidFill>
              </a:rPr>
              <a:t>value</a:t>
            </a:r>
            <a:r>
              <a:rPr lang="en-US" sz="2300" smtClean="0"/>
              <a:t> of an attempted theft is worth the risk (expected cost) of </a:t>
            </a:r>
            <a:r>
              <a:rPr lang="en-US" sz="2300" smtClean="0">
                <a:solidFill>
                  <a:srgbClr val="FF0000"/>
                </a:solidFill>
              </a:rPr>
              <a:t>punishment</a:t>
            </a:r>
            <a:r>
              <a:rPr lang="en-US" sz="23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Better</a:t>
            </a:r>
            <a:r>
              <a:rPr lang="en-US" sz="2300" smtClean="0">
                <a:solidFill>
                  <a:srgbClr val="FF0000"/>
                </a:solidFill>
              </a:rPr>
              <a:t> locks</a:t>
            </a:r>
            <a:r>
              <a:rPr lang="en-US" sz="2300" smtClean="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The cost of a lock includes its purchase, installation, periodic inspection or usage audit, key distribution and revocation, and operation (</a:t>
            </a:r>
            <a:r>
              <a:rPr lang="en-US" sz="2700" i="1" smtClean="0"/>
              <a:t>e.g.</a:t>
            </a:r>
            <a:r>
              <a:rPr lang="en-US" sz="2700" smtClean="0"/>
              <a:t> time to unlock and lock).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C1435-BBE9-45BA-AB23-C37395BEC98C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 smtClean="0"/>
              <a:t>Lampson identifies four different user populations in his threat analysis.</a:t>
            </a:r>
          </a:p>
          <a:p>
            <a:pPr lvl="1"/>
            <a:r>
              <a:rPr lang="en-NZ" sz="2300" smtClean="0"/>
              <a:t>Users of internet-connected computers</a:t>
            </a:r>
          </a:p>
          <a:p>
            <a:pPr lvl="2"/>
            <a:r>
              <a:rPr lang="en-NZ" sz="1900" smtClean="0"/>
              <a:t>Could be attacked by “anyone”</a:t>
            </a:r>
          </a:p>
          <a:p>
            <a:pPr lvl="2"/>
            <a:r>
              <a:rPr lang="en-NZ" sz="1900" smtClean="0"/>
              <a:t>Could “infect others”</a:t>
            </a:r>
          </a:p>
          <a:p>
            <a:pPr lvl="2"/>
            <a:r>
              <a:rPr lang="en-NZ" sz="1900" smtClean="0"/>
              <a:t>Could run “hostile code that comes from many different sources, often without your knowledge”</a:t>
            </a:r>
          </a:p>
          <a:p>
            <a:pPr lvl="1"/>
            <a:r>
              <a:rPr lang="en-NZ" sz="2300" smtClean="0"/>
              <a:t>Laptop users</a:t>
            </a:r>
          </a:p>
          <a:p>
            <a:pPr lvl="2"/>
            <a:r>
              <a:rPr lang="en-NZ" sz="1900" smtClean="0"/>
              <a:t>“Hostile physical environment” </a:t>
            </a:r>
          </a:p>
          <a:p>
            <a:pPr lvl="1"/>
            <a:r>
              <a:rPr lang="en-NZ" sz="2300" smtClean="0"/>
              <a:t>“If you own content and want to sell it, you face hostile hosts”</a:t>
            </a:r>
          </a:p>
          <a:p>
            <a:pPr lvl="1"/>
            <a:r>
              <a:rPr lang="en-NZ" sz="2300" smtClean="0"/>
              <a:t>Organizations trying to control access to “critical data”. </a:t>
            </a:r>
            <a:endParaRPr lang="en-US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D8C8D-E97B-4445-8408-31561381C23E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 (cont.)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 smtClean="0"/>
              <a:t>Consider: The users of a system rarely have administrative rights, especially in a corporate setting.</a:t>
            </a:r>
          </a:p>
          <a:p>
            <a:pPr lvl="1"/>
            <a:r>
              <a:rPr lang="en-NZ" sz="2300" smtClean="0"/>
              <a:t>“What the users want” is not always the same as “what the administrator wants”.</a:t>
            </a:r>
          </a:p>
          <a:p>
            <a:pPr lvl="1"/>
            <a:r>
              <a:rPr lang="en-NZ" sz="2300" smtClean="0"/>
              <a:t>“What the administrator wants” may not be the same as “what the CEO wants”.</a:t>
            </a:r>
          </a:p>
          <a:p>
            <a:pPr lvl="1"/>
            <a:r>
              <a:rPr lang="en-NZ" sz="2300" smtClean="0"/>
              <a:t>“What the CEO wants” may be illegal, </a:t>
            </a:r>
            <a:r>
              <a:rPr lang="en-NZ" sz="2300" i="1" smtClean="0"/>
              <a:t>i.e.</a:t>
            </a:r>
            <a:r>
              <a:rPr lang="en-NZ" sz="2300" smtClean="0"/>
              <a:t> in conflict with “what the government wants”.</a:t>
            </a:r>
          </a:p>
          <a:p>
            <a:pPr lvl="1"/>
            <a:r>
              <a:rPr lang="en-NZ" sz="2300" smtClean="0"/>
              <a:t>“What the customer wants” may differ from all of the above.</a:t>
            </a:r>
          </a:p>
          <a:p>
            <a:pPr lvl="1"/>
            <a:r>
              <a:rPr lang="en-NZ" sz="2300" smtClean="0"/>
              <a:t>Any interested party may be unclear, or misinformed, about what they (or “we”) want!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FA57B7-FD9C-4FFB-B3C2-5BB38AD008E4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Important Security Technologies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Did you run across one of these technologies in the article you’ll be presenting?  </a:t>
            </a:r>
          </a:p>
          <a:p>
            <a:pPr lvl="1"/>
            <a:r>
              <a:rPr lang="en-NZ" dirty="0" smtClean="0"/>
              <a:t>Do you need to know about it, in order to understand the article?  </a:t>
            </a:r>
          </a:p>
          <a:p>
            <a:pPr lvl="2"/>
            <a:r>
              <a:rPr lang="en-NZ" dirty="0" smtClean="0"/>
              <a:t>If so, please let me know… I’ll add it to my lecture slides!</a:t>
            </a:r>
          </a:p>
          <a:p>
            <a:pPr marL="542925" lvl="1" indent="-357188">
              <a:buFontTx/>
              <a:buAutoNum type="arabicPeriod"/>
            </a:pPr>
            <a:r>
              <a:rPr lang="en-NZ" dirty="0" smtClean="0"/>
              <a:t>Subject/object access matrix model [</a:t>
            </a:r>
            <a:r>
              <a:rPr lang="en-NZ" dirty="0" smtClean="0">
                <a:hlinkClick r:id="rId3"/>
              </a:rPr>
              <a:t>Lampson 1974</a:t>
            </a:r>
            <a:r>
              <a:rPr lang="en-NZ" dirty="0" smtClean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 smtClean="0"/>
              <a:t>ACLs [</a:t>
            </a:r>
            <a:r>
              <a:rPr lang="en-NZ" dirty="0" smtClean="0">
                <a:hlinkClick r:id="rId4"/>
              </a:rPr>
              <a:t>Saltzer 1974</a:t>
            </a:r>
            <a:r>
              <a:rPr lang="en-NZ" dirty="0" smtClean="0"/>
              <a:t>], [</a:t>
            </a:r>
            <a:r>
              <a:rPr lang="en-NZ" dirty="0" smtClean="0">
                <a:hlinkClick r:id="rId5"/>
              </a:rPr>
              <a:t>Denning 1976</a:t>
            </a:r>
            <a:r>
              <a:rPr lang="en-NZ" dirty="0" smtClean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 smtClean="0"/>
              <a:t>Information flow modelling [</a:t>
            </a:r>
            <a:r>
              <a:rPr lang="en-NZ" dirty="0" smtClean="0">
                <a:hlinkClick r:id="rId6" action="ppaction://hlinkfile"/>
              </a:rPr>
              <a:t>Myers &amp; Liskov 1997</a:t>
            </a:r>
            <a:r>
              <a:rPr lang="en-NZ" dirty="0" smtClean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 smtClean="0"/>
              <a:t>Star property [</a:t>
            </a:r>
            <a:r>
              <a:rPr lang="en-NZ" dirty="0" smtClean="0">
                <a:hlinkClick r:id="rId7"/>
              </a:rPr>
              <a:t>Bell &amp; LaPadula 1974</a:t>
            </a:r>
            <a:r>
              <a:rPr lang="en-NZ" dirty="0" smtClean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 smtClean="0"/>
              <a:t>Public-key cryptography [</a:t>
            </a:r>
            <a:r>
              <a:rPr lang="en-NZ" dirty="0" smtClean="0">
                <a:hlinkClick r:id="rId8"/>
              </a:rPr>
              <a:t>RSA 1978</a:t>
            </a:r>
            <a:r>
              <a:rPr lang="en-NZ" dirty="0" smtClean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 smtClean="0"/>
              <a:t>Cryptographic protocols [</a:t>
            </a:r>
            <a:r>
              <a:rPr lang="en-NZ" dirty="0" smtClean="0">
                <a:hlinkClick r:id="rId9"/>
              </a:rPr>
              <a:t>Abadi &amp; Needham 1995</a:t>
            </a:r>
            <a:r>
              <a:rPr lang="en-NZ" dirty="0" smtClean="0"/>
              <a:t>]</a:t>
            </a:r>
          </a:p>
          <a:p>
            <a:pPr marL="542925" lvl="1" indent="-357188">
              <a:buFontTx/>
              <a:buAutoNum type="arabicPeriod"/>
            </a:pPr>
            <a:endParaRPr lang="en-NZ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ACFC1-8F45-426B-AAD5-19505ACABED2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Why Not Try for “Perfect Security”?</a:t>
            </a:r>
            <a:endParaRPr lang="en-US" sz="38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Boaz Barak takes a contrary position, in his discussion of “fuzzy security” at </a:t>
            </a:r>
            <a:r>
              <a:rPr lang="en-NZ" sz="2300" dirty="0" smtClean="0">
                <a:hlinkClick r:id="rId3"/>
              </a:rPr>
              <a:t>http://www.math.ias.edu/~boaz/Papers/obf_informal.html</a:t>
            </a:r>
            <a:r>
              <a:rPr lang="en-NZ" sz="27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3518E5-F4D9-4A07-9DC5-B89534E6882D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Aspects of Secure System Design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Specification/Policy</a:t>
            </a:r>
          </a:p>
          <a:p>
            <a:pPr marL="944563" lvl="1" indent="-508000"/>
            <a:r>
              <a:rPr lang="en-NZ" sz="2300" smtClean="0"/>
              <a:t>What is the system supposed to do?</a:t>
            </a:r>
          </a:p>
          <a:p>
            <a:pPr marL="582613" indent="-582613"/>
            <a:r>
              <a:rPr lang="en-NZ" sz="2700" smtClean="0"/>
              <a:t>Implementation/Mechanism</a:t>
            </a:r>
          </a:p>
          <a:p>
            <a:pPr marL="944563" lvl="1" indent="-508000"/>
            <a:r>
              <a:rPr lang="en-NZ" sz="2300" smtClean="0"/>
              <a:t>How does it do it?</a:t>
            </a:r>
          </a:p>
          <a:p>
            <a:pPr marL="582613" indent="-582613"/>
            <a:r>
              <a:rPr lang="en-NZ" sz="2700" smtClean="0"/>
              <a:t>Correctness/Assurance</a:t>
            </a:r>
          </a:p>
          <a:p>
            <a:pPr marL="944563" lvl="1" indent="-508000"/>
            <a:r>
              <a:rPr lang="en-NZ" sz="2300" smtClean="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“information systems” viewpoint emphasizes policies, people, and whole-lifecycle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F4551-DB86-40E3-AD9C-D65FC985EDB7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Specification/Policy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 smtClean="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Audit records may include actions (“did what?”), times (“when?”), authority (“who said it was ok?”),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6D0DCE-B832-417B-9B7F-1A9871A5956A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Implementation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mtClean="0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 smtClean="0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What else would you include in implementation, from another viewpoint?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Anyone who passes this class will be able to</a:t>
            </a:r>
          </a:p>
          <a:p>
            <a:pPr lvl="1"/>
            <a:r>
              <a:rPr lang="en-US" dirty="0" smtClean="0"/>
              <a:t>give basic advice on system security, using standard terminology;</a:t>
            </a:r>
          </a:p>
          <a:p>
            <a:pPr lvl="1"/>
            <a:r>
              <a:rPr lang="en-US" dirty="0" smtClean="0"/>
              <a:t>read technical literature on system security, demonstrating critical and appreciative comprehension; and</a:t>
            </a:r>
          </a:p>
          <a:p>
            <a:pPr lvl="1"/>
            <a:r>
              <a:rPr lang="en-US" dirty="0" smtClean="0"/>
              <a:t>give an informative oral presentation on, and write knowledgeably about, an advanced topic in system 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6ED3142-3492-4C54-B170-BA4845BDEA36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Vulnerabilities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FD669-C63C-40A9-A0E8-C2AB297323CA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Figure 1.  Access Control Model</a:t>
            </a:r>
            <a:endParaRPr lang="en-US" smtClean="0"/>
          </a:p>
        </p:txBody>
      </p:sp>
      <p:pic>
        <p:nvPicPr>
          <p:cNvPr id="30724" name="Picture 9" descr="Figure 1 from Lampson0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391845-476D-4570-90C1-57AE3CC15ACF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Defensive Strategies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Isolate: keep everybody out! </a:t>
            </a:r>
          </a:p>
          <a:p>
            <a:pPr marL="582613" indent="-582613"/>
            <a:r>
              <a:rPr lang="en-NZ" sz="2700" smtClean="0"/>
              <a:t>Exclude: keep the bad guys out!</a:t>
            </a:r>
          </a:p>
          <a:p>
            <a:pPr marL="582613" indent="-582613"/>
            <a:r>
              <a:rPr lang="en-NZ" sz="2700" smtClean="0"/>
              <a:t>Restrict: let the bad guys in, but keep them from doing damage! (Sandboxing.)</a:t>
            </a:r>
          </a:p>
          <a:p>
            <a:pPr marL="582613" indent="-582613"/>
            <a:r>
              <a:rPr lang="en-NZ" sz="2700" smtClean="0"/>
              <a:t>Recover: Undo the damage!</a:t>
            </a:r>
          </a:p>
          <a:p>
            <a:pPr marL="582613" indent="-582613"/>
            <a:r>
              <a:rPr lang="en-NZ" sz="2700" smtClean="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usual strategic taxonomy (“defense in depth”) is “Prevent”, “Detect”, “Respond”.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5AF710-DAE9-4A32-8BB1-FE24B4252675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used by the Guard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 smtClean="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 smtClean="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51F451-68DB-4860-B53E-4325DA70234B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Flow Control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 smtClean="0"/>
              <a:t>Dual of Access Control Model</a:t>
            </a:r>
          </a:p>
          <a:p>
            <a:pPr marL="582613" indent="-582613"/>
            <a:r>
              <a:rPr lang="en-NZ" sz="2700" smtClean="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picture, like Figure 1, showing Information Flow Control?</a:t>
            </a:r>
          </a:p>
          <a:p>
            <a:pPr marL="582613" indent="-582613"/>
            <a:endParaRPr lang="en-NZ" sz="2700" smtClean="0"/>
          </a:p>
          <a:p>
            <a:pPr marL="582613" indent="-582613"/>
            <a:r>
              <a:rPr lang="en-NZ" sz="2700" smtClean="0"/>
              <a:t>“Star property” (hierarchical security)</a:t>
            </a:r>
          </a:p>
          <a:p>
            <a:pPr marL="944563" lvl="1" indent="-508000"/>
            <a:r>
              <a:rPr lang="en-NZ" sz="2300" smtClean="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 smtClean="0"/>
              <a:t>Principals outside the center can “write everything” but “read nothing” in the central domain.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34E032-262B-44AC-BFC6-84DD2C438452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Assurance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mtClean="0"/>
              <a:t>Lampson: “Making security work requires establishing a </a:t>
            </a:r>
            <a:r>
              <a:rPr lang="en-NZ" i="1" smtClean="0"/>
              <a:t>trusted computing base.”</a:t>
            </a:r>
          </a:p>
          <a:p>
            <a:pPr marL="944563" lvl="1" indent="-508000"/>
            <a:r>
              <a:rPr lang="en-NZ" smtClean="0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 smtClean="0"/>
              <a:t>What else is required to make “security work”?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9353B8-5127-4DC9-A39F-CA2032848E3C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Simplifying Setup: Roles and ACLs</a:t>
            </a:r>
            <a:endParaRPr lang="en-US" sz="38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Each process runs with (a subset of) the access rights of the login </a:t>
            </a:r>
            <a:r>
              <a:rPr lang="en-NZ" sz="2100" i="1" smtClean="0"/>
              <a:t>x </a:t>
            </a:r>
            <a:r>
              <a:rPr lang="en-NZ" sz="2100" smtClean="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role(</a:t>
            </a:r>
            <a:r>
              <a:rPr lang="en-NZ" sz="2100" i="1" smtClean="0"/>
              <a:t>x</a:t>
            </a:r>
            <a:r>
              <a:rPr lang="en-NZ" sz="2100" smtClean="0"/>
              <a:t>) </a:t>
            </a:r>
            <a:r>
              <a:rPr lang="en-NZ" sz="2100" smtClean="0">
                <a:sym typeface="Symbol" pitchFamily="18" charset="2"/>
              </a:rPr>
              <a:t></a:t>
            </a:r>
            <a:r>
              <a:rPr lang="en-NZ" sz="2100" smtClean="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p </a:t>
            </a:r>
            <a:r>
              <a:rPr lang="en-NZ" sz="2100" smtClean="0">
                <a:sym typeface="Symbol" pitchFamily="18" charset="2"/>
              </a:rPr>
              <a:t> </a:t>
            </a:r>
            <a:r>
              <a:rPr lang="en-NZ" sz="2100" smtClean="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looks for entry (</a:t>
            </a:r>
            <a:r>
              <a:rPr lang="en-NZ" sz="2100" i="1" smtClean="0"/>
              <a:t>S,A,O</a:t>
            </a:r>
            <a:r>
              <a:rPr lang="en-NZ" sz="2100" smtClean="0"/>
              <a:t>) in the ACL, when deciding if </a:t>
            </a:r>
            <a:r>
              <a:rPr lang="en-NZ" sz="2100" i="1" smtClean="0"/>
              <a:t>S </a:t>
            </a:r>
            <a:r>
              <a:rPr lang="en-NZ" sz="2100" smtClean="0"/>
              <a:t>is authorised to perform </a:t>
            </a:r>
            <a:r>
              <a:rPr lang="en-NZ" sz="2100" i="1" smtClean="0"/>
              <a:t>A</a:t>
            </a:r>
            <a:r>
              <a:rPr lang="en-NZ" sz="2100" smtClean="0"/>
              <a:t> on </a:t>
            </a:r>
            <a:r>
              <a:rPr lang="en-NZ" sz="2100" i="1" smtClean="0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 becomes difficult to design, manage and understand when there are many roles, many types of actions </a:t>
            </a:r>
            <a:r>
              <a:rPr lang="en-NZ" sz="2300" i="1" smtClean="0"/>
              <a:t>A, </a:t>
            </a:r>
            <a:r>
              <a:rPr lang="en-NZ" sz="2300" smtClean="0"/>
              <a:t>and many types of objects </a:t>
            </a:r>
            <a:r>
              <a:rPr lang="en-NZ" sz="2300" i="1" smtClean="0"/>
              <a:t>O.</a:t>
            </a:r>
            <a:endParaRPr lang="en-NZ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33EB79-90E4-468B-818B-1C9FF50FD249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dirty="0" smtClean="0"/>
              <a:t>Other Topics</a:t>
            </a:r>
            <a:endParaRPr lang="en-US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971496"/>
            <a:ext cx="8002588" cy="5430947"/>
          </a:xfrm>
        </p:spPr>
        <p:txBody>
          <a:bodyPr>
            <a:normAutofit fontScale="70000" lnSpcReduction="20000"/>
          </a:bodyPr>
          <a:lstStyle/>
          <a:p>
            <a:pPr marL="582613" indent="-582613"/>
            <a:r>
              <a:rPr lang="en-NZ" dirty="0" smtClean="0"/>
              <a:t>Distributed vs. Local Access Control</a:t>
            </a:r>
          </a:p>
          <a:p>
            <a:pPr marL="944563" lvl="1" indent="-508000"/>
            <a:r>
              <a:rPr lang="en-NZ" dirty="0" smtClean="0"/>
              <a:t>Access control is easiest on a standalone machine.</a:t>
            </a:r>
          </a:p>
          <a:p>
            <a:pPr marL="944563" lvl="1" indent="-508000"/>
            <a:r>
              <a:rPr lang="en-NZ" dirty="0" smtClean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dirty="0" smtClean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dirty="0" smtClean="0"/>
              <a:t>On pages 42-45, Lampson describes the concept of a “chain of trust”.</a:t>
            </a:r>
          </a:p>
          <a:p>
            <a:pPr marL="963613" lvl="1" indent="-582613"/>
            <a:r>
              <a:rPr lang="en-NZ" dirty="0" smtClean="0"/>
              <a:t>Note: cryptographic “trust chaining” is a very important technology, but it is outside the scope of assessment in this course – </a:t>
            </a:r>
            <a:r>
              <a:rPr lang="en-NZ" dirty="0" smtClean="0">
                <a:solidFill>
                  <a:srgbClr val="FF0000"/>
                </a:solidFill>
              </a:rPr>
              <a:t>unless it is emphasised in a student oral presentation</a:t>
            </a:r>
            <a:r>
              <a:rPr lang="en-NZ" dirty="0" smtClean="0"/>
              <a:t>.</a:t>
            </a:r>
          </a:p>
          <a:p>
            <a:pPr marL="582613" indent="-582613"/>
            <a:r>
              <a:rPr lang="en-NZ" dirty="0" smtClean="0"/>
              <a:t>My goal in these introductory lectures is to help you develop a general understanding of the most important security techniques and technologies.</a:t>
            </a:r>
          </a:p>
          <a:p>
            <a:pPr marL="963613" lvl="1" indent="-582613"/>
            <a:r>
              <a:rPr lang="en-NZ" dirty="0" smtClean="0"/>
              <a:t>A lecture slide can give you (at most) an overview of a technical topic.</a:t>
            </a:r>
          </a:p>
          <a:p>
            <a:pPr marL="963613" lvl="1" indent="-582613"/>
            <a:r>
              <a:rPr lang="en-NZ" dirty="0" smtClean="0"/>
              <a:t>If you don’t complete the reading assignments, or if you don’t think about what you have read, you will learn very little in this course. </a:t>
            </a:r>
          </a:p>
          <a:p>
            <a:pPr marL="963613" lvl="1" indent="-582613"/>
            <a:r>
              <a:rPr lang="en-NZ" dirty="0" smtClean="0"/>
              <a:t>Oral presentations, as delivered by you and your fellow students, will define the focus (for assessment purposes) of this year’s offering of COMPSCI 725.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8FD2F5-0B22-446E-9FFB-BB48502CF381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Assessment: 60% final exam</a:t>
            </a:r>
            <a:endParaRPr lang="en-AU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648200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To pass this examination, you must show good understanding of the required readings (approx. 300 pages)</a:t>
            </a:r>
          </a:p>
          <a:p>
            <a:r>
              <a:rPr lang="en-NZ" dirty="0" smtClean="0"/>
              <a:t>I’ll administer a 20-minute “practice exam” (anonymous, ungraded!) in the 11</a:t>
            </a:r>
            <a:r>
              <a:rPr lang="en-NZ" baseline="30000" dirty="0" smtClean="0"/>
              <a:t>th</a:t>
            </a:r>
            <a:r>
              <a:rPr lang="en-NZ" dirty="0" smtClean="0"/>
              <a:t> week.</a:t>
            </a:r>
          </a:p>
          <a:p>
            <a:pPr lvl="1"/>
            <a:r>
              <a:rPr lang="en-NZ" dirty="0" smtClean="0"/>
              <a:t>I’ll let you know how </a:t>
            </a:r>
            <a:r>
              <a:rPr lang="en-NZ" dirty="0"/>
              <a:t>I</a:t>
            </a:r>
            <a:r>
              <a:rPr lang="en-NZ" dirty="0" smtClean="0"/>
              <a:t>’d mark some of your responses.</a:t>
            </a:r>
          </a:p>
          <a:p>
            <a:r>
              <a:rPr lang="en-NZ" dirty="0" smtClean="0"/>
              <a:t>You will be allowed two hours for your final exam.</a:t>
            </a:r>
          </a:p>
          <a:p>
            <a:pPr lvl="1"/>
            <a:r>
              <a:rPr lang="en-NZ" dirty="0" smtClean="0"/>
              <a:t>Closed book exam, assessing </a:t>
            </a:r>
            <a:r>
              <a:rPr lang="en-NZ" i="1" dirty="0" smtClean="0"/>
              <a:t>your</a:t>
            </a:r>
            <a:r>
              <a:rPr lang="en-NZ" dirty="0" smtClean="0"/>
              <a:t> understanding of the articles you have read, and discussed, in this course.</a:t>
            </a:r>
          </a:p>
          <a:p>
            <a:pPr lvl="1"/>
            <a:r>
              <a:rPr lang="en-NZ" dirty="0"/>
              <a:t>My exam questions are based on our </a:t>
            </a:r>
            <a:r>
              <a:rPr lang="en-NZ" dirty="0" smtClean="0"/>
              <a:t>discussions… if you don’t attend lectures, you won’t hear our discussion. 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11-Jul-17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3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 smtClean="0">
                <a:hlinkClick r:id="rId4"/>
              </a:rPr>
              <a:t>Google Scholar citations to Gareth Cronin's written report (2002)</a:t>
            </a:r>
            <a:r>
              <a:rPr lang="en-NZ" sz="1800" dirty="0" smtClean="0"/>
              <a:t>.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20 October (the end of the 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dirty="0" smtClean="0">
                <a:solidFill>
                  <a:srgbClr val="FF0000"/>
                </a:solidFill>
              </a:rPr>
              <a:t> week</a:t>
            </a:r>
            <a:r>
              <a:rPr lang="en-US" sz="2400" dirty="0" smtClean="0"/>
              <a:t>) – so that you can have feedback before you sit your examination.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C32866-0FB8-46F5-B654-C11D589B7640}" type="datetime5">
              <a:rPr lang="en-US" sz="900" smtClean="0">
                <a:latin typeface="Arial" charset="0"/>
              </a:rPr>
              <a:t>11-Jul-17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</a:t>
            </a:r>
            <a:r>
              <a:rPr lang="en-AU" sz="2400" dirty="0" smtClean="0"/>
              <a:t>report </a:t>
            </a:r>
            <a:r>
              <a:rPr lang="en-AU" sz="2400" dirty="0"/>
              <a:t>on </a:t>
            </a:r>
            <a:r>
              <a:rPr lang="en-AU" sz="2400" dirty="0" smtClean="0"/>
              <a:t>a technical article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report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</a:t>
            </a:r>
            <a:r>
              <a:rPr lang="en-AU" sz="2000" dirty="0" smtClean="0">
                <a:hlinkClick r:id="rId3"/>
              </a:rPr>
              <a:t>schedule this rehearsal using </a:t>
            </a:r>
            <a:r>
              <a:rPr lang="en-AU" sz="2000" dirty="0" smtClean="0">
                <a:hlinkClick r:id="rId3"/>
              </a:rPr>
              <a:t>Canvas</a:t>
            </a:r>
            <a:r>
              <a:rPr lang="en-AU" sz="2000" baseline="30000" dirty="0"/>
              <a:t>1</a:t>
            </a:r>
            <a:r>
              <a:rPr lang="en-AU" sz="2000" dirty="0" smtClean="0"/>
              <a:t>, </a:t>
            </a:r>
            <a:r>
              <a:rPr lang="en-AU" sz="2000" i="1" dirty="0" smtClean="0"/>
              <a:t>after</a:t>
            </a:r>
            <a:r>
              <a:rPr lang="en-AU" sz="2000" dirty="0" smtClean="0"/>
              <a:t> you have been assigned a date for your presentation.)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oral report.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your report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89802" y="6188006"/>
            <a:ext cx="3564396" cy="457200"/>
          </a:xfrm>
        </p:spPr>
        <p:txBody>
          <a:bodyPr/>
          <a:lstStyle/>
          <a:p>
            <a:pPr algn="l">
              <a:defRPr/>
            </a:pPr>
            <a:r>
              <a:rPr lang="en-NZ" dirty="0" smtClean="0"/>
              <a:t>1. Canvas uses "#" in its URLs.  PowerPoint doesn't support the use of ‘#’ characters in URLs.  </a:t>
            </a:r>
            <a:r>
              <a:rPr lang="en-NZ" dirty="0"/>
              <a:t>Y</a:t>
            </a:r>
            <a:r>
              <a:rPr lang="en-NZ" dirty="0" smtClean="0"/>
              <a:t>ou’ll have to substitute # for %23.</a:t>
            </a:r>
            <a:endParaRPr lang="en-US" sz="13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3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3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5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11-Jul-17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1467</TotalTime>
  <Words>3128</Words>
  <Application>Microsoft Office PowerPoint</Application>
  <PresentationFormat>On-screen Show (4:3)</PresentationFormat>
  <Paragraphs>292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Symbol</vt:lpstr>
      <vt:lpstr>Times New Roman</vt:lpstr>
      <vt:lpstr>Wingdings</vt:lpstr>
      <vt:lpstr>Blank Presentation</vt:lpstr>
      <vt:lpstr>System Security CompSci 725 S2 17  First Set of Lecture Slides   Clark Thomborson v1.0 of 2017-07-11 </vt:lpstr>
      <vt:lpstr>Objectives</vt:lpstr>
      <vt:lpstr>Assessment: 60% final exam</vt:lpstr>
      <vt:lpstr>Assessment: 25% written report</vt:lpstr>
      <vt:lpstr>Additional Requirements on Written Reports</vt:lpstr>
      <vt:lpstr>Assessment: 15% oral report</vt:lpstr>
      <vt:lpstr>Example of an Aspect</vt:lpstr>
      <vt:lpstr>An Aspect of Another Article</vt:lpstr>
      <vt:lpstr>A Temptation You May Feel</vt:lpstr>
      <vt:lpstr>Warning</vt:lpstr>
      <vt:lpstr>Reading for Wednesday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121</cp:revision>
  <cp:lastPrinted>2017-07-11T04:29:09Z</cp:lastPrinted>
  <dcterms:created xsi:type="dcterms:W3CDTF">2000-07-11T15:43:18Z</dcterms:created>
  <dcterms:modified xsi:type="dcterms:W3CDTF">2017-07-11T05:09:37Z</dcterms:modified>
</cp:coreProperties>
</file>