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4" r:id="rId11"/>
    <p:sldId id="290" r:id="rId12"/>
    <p:sldId id="287" r:id="rId13"/>
    <p:sldId id="280" r:id="rId14"/>
    <p:sldId id="286" r:id="rId15"/>
    <p:sldId id="282" r:id="rId16"/>
    <p:sldId id="285" r:id="rId17"/>
    <p:sldId id="288" r:id="rId18"/>
    <p:sldId id="283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3" d="100"/>
          <a:sy n="63" d="100"/>
        </p:scale>
        <p:origin x="6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2057-A95D-4408-824B-CAFF1C636588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F6D824-0ED9-46A4-8B92-AB7DEBEE4670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3CE96-64FC-4C2D-A6B3-48FCB5124959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517C5C-5571-4EDC-96DB-BAB9896BF000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1588-CF50-446E-8C2B-F4437F6BF4CD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7DBC8-1BB2-4127-BF8B-9091CBD2D8C8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9AAF7-D4E0-4E7E-8015-0B0ED352AEA9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A0A36-9E28-4938-A47A-2CE08AB9F3B9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48FC8-DD2E-4066-82F5-BB1D54972699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C46712-2F87-40E3-B7B2-E7A83CA843E1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308C88-CC9C-49A4-8F2E-EA0CF6F69758}" type="datetime5">
              <a:rPr lang="en-US" smtClean="0"/>
              <a:t>13-Sep-16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DBD40C9-568B-44CA-9055-62888B550450}" type="datetime5">
              <a:rPr lang="en-US" smtClean="0"/>
              <a:t>13-Sep-16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ckland.ac.nz/uoa/about/teaching/plagiarism/plagiarism.cfm" TargetMode="External"/><Relationship Id="rId2" Type="http://schemas.openxmlformats.org/officeDocument/2006/relationships/hyperlink" Target="http://www.cs.auckland.ac.nz/administration/polici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wts/pamphlets/plagiarism.shtml" TargetMode="External"/><Relationship Id="rId2" Type="http://schemas.openxmlformats.org/officeDocument/2006/relationships/hyperlink" Target="http://www.ehhs.cmich.edu/~mspears/plagiarism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err="1" smtClean="0"/>
              <a:t>CompSci</a:t>
            </a:r>
            <a:r>
              <a:rPr lang="en-US" sz="4000" dirty="0" smtClean="0"/>
              <a:t> 725</a:t>
            </a:r>
            <a:br>
              <a:rPr lang="en-US" sz="4000" dirty="0" smtClean="0"/>
            </a:br>
            <a:r>
              <a:rPr lang="en-US" sz="4000" dirty="0" smtClean="0"/>
              <a:t>Completing your Written Report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en-US" dirty="0" smtClean="0"/>
              <a:t>13 August 2016</a:t>
            </a: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800" dirty="0" smtClean="0"/>
              <a:t>Clark Thomborson</a:t>
            </a:r>
          </a:p>
          <a:p>
            <a:r>
              <a:rPr lang="en-US" sz="1800" dirty="0" smtClean="0"/>
              <a:t>University of Auckland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42FF6-7D56-4F07-954C-C11CC18A4A02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Moral Rights of an Author</a:t>
            </a:r>
            <a:endParaRPr lang="en-AU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many (but not all!) legal systems, an author has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integrity</a:t>
            </a:r>
            <a:r>
              <a:rPr lang="en-US" sz="2400" dirty="0" smtClean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attribution</a:t>
            </a:r>
            <a:r>
              <a:rPr lang="en-US" sz="2400" dirty="0" smtClean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student at the University of Auckland, you must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other authors’ rights of </a:t>
            </a:r>
            <a:r>
              <a:rPr lang="en-US" sz="2800" dirty="0" smtClean="0">
                <a:solidFill>
                  <a:srgbClr val="FF0000"/>
                </a:solidFill>
              </a:rPr>
              <a:t>integrity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attribution</a:t>
            </a:r>
            <a:r>
              <a:rPr lang="en-US" sz="2800" dirty="0" smtClean="0"/>
              <a:t>, especially avoiding </a:t>
            </a:r>
            <a:r>
              <a:rPr lang="en-US" sz="2800" dirty="0" smtClean="0">
                <a:solidFill>
                  <a:srgbClr val="FF0000"/>
                </a:solidFill>
              </a:rPr>
              <a:t>false claims of authorship</a:t>
            </a:r>
            <a:r>
              <a:rPr lang="en-US" sz="2800" dirty="0" smtClean="0"/>
              <a:t>.</a:t>
            </a:r>
            <a:endParaRPr lang="en-AU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3D8B29-D329-48D0-A162-3DC563EA1F40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 smtClean="0"/>
              <a:t>Other Moral Rights</a:t>
            </a:r>
            <a:br>
              <a:rPr lang="en-US" smtClean="0"/>
            </a:br>
            <a:r>
              <a:rPr lang="en-US" sz="3200" smtClean="0"/>
              <a:t>(not mentioned in Berne Convention)</a:t>
            </a:r>
            <a:endParaRPr lang="en-AU" sz="32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 smtClean="0"/>
              <a:t>“The </a:t>
            </a:r>
            <a:r>
              <a:rPr lang="en-US" sz="2400" i="1" smtClean="0"/>
              <a:t>right of </a:t>
            </a:r>
            <a:r>
              <a:rPr lang="en-US" sz="2400" i="1" smtClean="0">
                <a:solidFill>
                  <a:srgbClr val="FF0000"/>
                </a:solidFill>
              </a:rPr>
              <a:t>disclosure</a:t>
            </a:r>
            <a:r>
              <a:rPr lang="en-US" sz="2400" smtClean="0"/>
              <a:t>: the author has the final decision on when and where to publish…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withdraw or retract</a:t>
            </a:r>
            <a:r>
              <a:rPr lang="en-US" sz="2400" smtClean="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reply to criticism</a:t>
            </a:r>
            <a:r>
              <a:rPr lang="en-US" sz="2400" smtClean="0"/>
              <a:t>: … a right to reply to a critic and have the reply published in the same place as the critic’s expression.” </a:t>
            </a:r>
            <a:r>
              <a:rPr lang="en-US" sz="2000" smtClean="0"/>
              <a:t>[Standler, “Moral Rights of Authors in the USA.”  Web document created</a:t>
            </a:r>
            <a:r>
              <a:rPr lang="en-NZ" sz="2000" smtClean="0"/>
              <a:t> 5 April 1998, modified 29 May 1998.</a:t>
            </a:r>
            <a:br>
              <a:rPr lang="en-NZ" sz="2000" smtClean="0"/>
            </a:br>
            <a:r>
              <a:rPr lang="en-US" sz="2000" smtClean="0"/>
              <a:t>Available: </a:t>
            </a:r>
            <a:r>
              <a:rPr lang="en-US" sz="2000" smtClean="0">
                <a:hlinkClick r:id="rId2"/>
              </a:rPr>
              <a:t>http://www.rbs2.com/moral.htm</a:t>
            </a:r>
            <a:r>
              <a:rPr lang="en-US" sz="2000" smtClean="0"/>
              <a:t>, August 2006.]</a:t>
            </a:r>
          </a:p>
          <a:p>
            <a:r>
              <a:rPr lang="en-US" sz="2400" i="1" smtClean="0"/>
              <a:t>rights to </a:t>
            </a:r>
            <a:r>
              <a:rPr lang="en-US" sz="2400" i="1" smtClean="0">
                <a:solidFill>
                  <a:srgbClr val="FF0000"/>
                </a:solidFill>
              </a:rPr>
              <a:t>anonymous and pseudonymous publication</a:t>
            </a:r>
            <a:r>
              <a:rPr lang="en-US" sz="2400" smtClean="0"/>
              <a:t>.  </a:t>
            </a:r>
            <a:r>
              <a:rPr lang="en-US" sz="2000" smtClean="0"/>
              <a:t>[Cotter, </a:t>
            </a:r>
            <a:r>
              <a:rPr lang="en-US" sz="2000" i="1" smtClean="0"/>
              <a:t>76 N.C.L. Rev. 1, </a:t>
            </a:r>
            <a:r>
              <a:rPr lang="en-US" sz="2000" smtClean="0"/>
              <a:t>Nov. 1997.  Available: </a:t>
            </a:r>
            <a:r>
              <a:rPr lang="en-US" sz="2000" smtClean="0">
                <a:hlinkClick r:id="rId3"/>
              </a:rPr>
              <a:t>http://cyber.law.harvard.edu/ metaschool/Fisher/integrity/Links/Articles/cotter.html</a:t>
            </a:r>
            <a:r>
              <a:rPr lang="en-US" sz="2000" smtClean="0"/>
              <a:t>, March 2001.]</a:t>
            </a:r>
            <a:endParaRPr lang="en-AU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10BC0-81FE-4C71-8370-B8811245F0A6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Our departmental and University guidelines are available on the web: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http://www.cs.auckland.ac.nz/administration/policies/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http://www.auckland.ac.nz/uoa/about/teaching/plagiarism/plagiarism.cfm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“using the work of others in preparing an assignment and presenting it as your own...”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“Getting help in understanding from staff and tutors.”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“Making up or fabricating data.”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“Submitting the same, or a substantially similar, assignment that you have done for assessment in more than one course.”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“Assistance (professional or unpaid) with a writing project in order to improve the expression of your own ideas...”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725D23-1D30-42E6-BD56-10EDD3C743C3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 smtClean="0"/>
              <a:t>Co-authorship Vs. Assistance</a:t>
            </a:r>
            <a:endParaRPr lang="en-US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0E9140-C922-40F4-BAA5-09152FB2D7B9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 smtClean="0"/>
              <a:t>When to Use Direct Quotes</a:t>
            </a:r>
            <a:endParaRPr lang="en-AU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[U of Richmond Writer’s Web, “Effectively Using Direct Quotations”, undated. Available </a:t>
            </a:r>
            <a:r>
              <a:rPr lang="en-US" sz="2000" smtClean="0">
                <a:hlinkClick r:id="rId2"/>
              </a:rPr>
              <a:t>http://writing2.richmond.edu/writing/wweb/dq.html</a:t>
            </a:r>
            <a:r>
              <a:rPr lang="en-US" sz="2000" smtClean="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paraphrase and summary much more often than direct quotation.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73FE3B-D426-4F4A-AC2C-CAD5E6C8EDE4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 smtClean="0"/>
              <a:t>Quoting a Definition</a:t>
            </a:r>
            <a:endParaRPr lang="en-US" smtClean="0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E19913-9C60-4399-8C0C-985DD7F2692A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 smtClean="0"/>
              <a:t>“Effectively Using Direct Quotations”</a:t>
            </a:r>
            <a:br>
              <a:rPr lang="en-US" smtClean="0"/>
            </a:br>
            <a:r>
              <a:rPr lang="en-US" sz="2800" smtClean="0"/>
              <a:t>U of Richmond Writer’s Web</a:t>
            </a:r>
            <a:br>
              <a:rPr lang="en-US" sz="2800" smtClean="0"/>
            </a:br>
            <a:r>
              <a:rPr lang="en-US" sz="2400" smtClean="0">
                <a:hlinkClick r:id="rId2"/>
              </a:rPr>
              <a:t>http://writing2.richmond.edu/writing/wweb/dq.html</a:t>
            </a:r>
            <a:r>
              <a:rPr lang="en-US" sz="2400" smtClean="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cite</a:t>
            </a:r>
            <a:r>
              <a:rPr lang="en-US" sz="2400" smtClean="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omit</a:t>
            </a:r>
            <a:r>
              <a:rPr lang="en-US" sz="2400" smtClean="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alter</a:t>
            </a:r>
            <a:r>
              <a:rPr lang="en-US" sz="2400" smtClean="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smtClean="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avoid</a:t>
            </a:r>
            <a:r>
              <a:rPr lang="en-US" sz="2400" smtClean="0"/>
              <a:t> “</a:t>
            </a:r>
            <a:r>
              <a:rPr lang="en-US" sz="2400" smtClean="0">
                <a:solidFill>
                  <a:srgbClr val="FF0000"/>
                </a:solidFill>
              </a:rPr>
              <a:t>misrepresenting</a:t>
            </a:r>
            <a:r>
              <a:rPr lang="en-US" sz="2400" smtClean="0"/>
              <a:t> the … author’s opinion.”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418F5-FEF6-480D-A612-E5E41FFEC88E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mtClean="0"/>
              <a:t>Paraphrasing</a:t>
            </a:r>
            <a:endParaRPr lang="en-AU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02625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smtClean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smtClean="0"/>
              <a:t>[</a:t>
            </a:r>
            <a:r>
              <a:rPr lang="en-AU" sz="2000" smtClean="0"/>
              <a:t>M Spears, “Plagiarism Q&amp;A”.  Available </a:t>
            </a:r>
            <a:r>
              <a:rPr lang="en-AU" sz="2000" smtClean="0">
                <a:hlinkClick r:id="rId2"/>
              </a:rPr>
              <a:t>http://www.ehhs.cmich.edu/~mspears/plagiarism.html</a:t>
            </a:r>
            <a:r>
              <a:rPr lang="en-US" sz="2000" smtClean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smtClean="0">
                <a:hlinkClick r:id="rId3"/>
              </a:rPr>
              <a:t>http://www.indiana.edu/~wts/pamphlets/plagiarism.shtml</a:t>
            </a:r>
            <a:r>
              <a:rPr lang="en-US" sz="2400" smtClean="0"/>
              <a:t> for some more explanation.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show quite a bit of creativity by appropriately paraphrasing several authors, to support a novel point of view.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844AD4-78C2-4E0B-8C4A-56738032F06D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 smtClean="0"/>
              <a:t>Paraphrasing a Figure</a:t>
            </a:r>
            <a:endParaRPr lang="en-US" smtClean="0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</a:t>
            </a:r>
            <a:r>
              <a:rPr lang="en-US" sz="1800" dirty="0" smtClean="0">
                <a:latin typeface="Arial" charset="0"/>
                <a:cs typeface="Arial" charset="0"/>
              </a:rPr>
              <a:t>on an earlier slide</a:t>
            </a:r>
            <a:r>
              <a:rPr lang="en-US" sz="1800" dirty="0">
                <a:latin typeface="Arial" charset="0"/>
                <a:cs typeface="Arial" charset="0"/>
              </a:rPr>
              <a:t>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CD51B6-44A0-478F-B04C-DF1924E39F5B}" type="datetime5">
              <a:rPr lang="en-US" sz="1000" smtClean="0">
                <a:latin typeface="Arial" charset="0"/>
              </a:rPr>
              <a:t>13-Sep-16</a:t>
            </a:fld>
            <a:endParaRPr 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 smtClean="0"/>
              <a:t>Summarization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might seek the original author’s consent before publishing a new </a:t>
            </a:r>
            <a:r>
              <a:rPr lang="en-US" sz="2400" smtClean="0">
                <a:solidFill>
                  <a:srgbClr val="FF0000"/>
                </a:solidFill>
              </a:rPr>
              <a:t>artistic</a:t>
            </a:r>
            <a:r>
              <a:rPr lang="en-US" sz="2400" smtClean="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Academic writings are not considered to be “artistic”: you </a:t>
            </a:r>
            <a:r>
              <a:rPr lang="en-US" sz="2400" smtClean="0">
                <a:solidFill>
                  <a:srgbClr val="FF0000"/>
                </a:solidFill>
              </a:rPr>
              <a:t>don’t</a:t>
            </a:r>
            <a:r>
              <a:rPr lang="en-US" sz="2400" smtClean="0"/>
              <a:t> need an academic author’s consent to summarise or paraphrase their work!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E0B981-4F4D-4251-A1A8-732CD99C850D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Woodford’s Steps 1 to 6</a:t>
            </a: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Reread the “Purpose and Scope” in the chosen journal.</a:t>
            </a:r>
            <a:endParaRPr lang="en-US" sz="2800" dirty="0" smtClean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5pm </a:t>
            </a:r>
            <a:r>
              <a:rPr lang="en-NZ" smtClean="0">
                <a:solidFill>
                  <a:srgbClr val="FF0000"/>
                </a:solidFill>
              </a:rPr>
              <a:t>on </a:t>
            </a:r>
            <a:r>
              <a:rPr lang="en-NZ" smtClean="0">
                <a:solidFill>
                  <a:srgbClr val="FF0000"/>
                </a:solidFill>
              </a:rPr>
              <a:t>Friday 14 </a:t>
            </a:r>
            <a:r>
              <a:rPr lang="en-NZ" dirty="0" smtClean="0">
                <a:solidFill>
                  <a:srgbClr val="FF0000"/>
                </a:solidFill>
              </a:rPr>
              <a:t>October 2016!</a:t>
            </a: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Your </a:t>
            </a:r>
            <a:r>
              <a:rPr lang="en-NZ" dirty="0">
                <a:solidFill>
                  <a:srgbClr val="FF0000"/>
                </a:solidFill>
              </a:rPr>
              <a:t>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2CCFE3-BC6F-45C1-AEA7-55A75CC59669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14</a:t>
            </a:r>
            <a:r>
              <a:rPr lang="en-NZ" dirty="0"/>
              <a:t>:</a:t>
            </a:r>
            <a:r>
              <a:rPr lang="en-NZ" dirty="0" smtClean="0"/>
              <a:t> The Introduction</a:t>
            </a:r>
            <a:endParaRPr lang="en-US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 smtClean="0"/>
              <a:t>Keep it short!</a:t>
            </a:r>
          </a:p>
          <a:p>
            <a:pPr marL="609600" indent="-609600"/>
            <a:r>
              <a:rPr lang="en-NZ" smtClean="0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Specify the question to which the current paper is addressed.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48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9919D-F5DE-41FE-AC0A-BD7EA4E6B102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 smtClean="0"/>
              <a:t>Papadakis’ “Why and What(4)” Introductions</a:t>
            </a:r>
            <a:endParaRPr 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Why </a:t>
            </a:r>
            <a:r>
              <a:rPr lang="en-NZ" sz="2800" smtClean="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(1)</a:t>
            </a:r>
            <a:r>
              <a:rPr lang="en-NZ" sz="2800" smtClean="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(2) </a:t>
            </a:r>
            <a:r>
              <a:rPr lang="en-NZ" sz="2800" smtClean="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(3) </a:t>
            </a:r>
            <a:r>
              <a:rPr lang="en-NZ" sz="2800" smtClean="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(4) </a:t>
            </a:r>
            <a:r>
              <a:rPr lang="en-NZ" sz="2800" smtClean="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E. Papadakis, “Why and What for (Four): The Basis for Writing a Good Introduction”, </a:t>
            </a:r>
            <a:r>
              <a:rPr lang="en-US" sz="2800" i="1" smtClean="0"/>
              <a:t>Materials Evaluation 41</a:t>
            </a:r>
            <a:r>
              <a:rPr lang="en-US" sz="2800" smtClean="0"/>
              <a:t>, 20-21, Jan 1983. </a:t>
            </a:r>
          </a:p>
        </p:txBody>
      </p:sp>
    </p:spTree>
    <p:extLst>
      <p:ext uri="{BB962C8B-B14F-4D97-AF65-F5344CB8AC3E}">
        <p14:creationId xmlns:p14="http://schemas.microsoft.com/office/powerpoint/2010/main" val="36268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91BAE-DEF5-4905-BBEF-402A3C116EAB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15: “Construct the List of References As You Go Along”</a:t>
            </a:r>
            <a:endParaRPr 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dirty="0" smtClean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I suspect you’ll have to learn this lesson “the hard way”…but just in case you’re listening: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sz="4000" i="1" dirty="0" smtClean="0">
                <a:solidFill>
                  <a:srgbClr val="FF0000"/>
                </a:solidFill>
              </a:rPr>
              <a:t>Maintain full and accurate notes on your bibliographic sources</a:t>
            </a:r>
            <a:r>
              <a:rPr lang="en-NZ" sz="3600" i="1" dirty="0" smtClean="0">
                <a:solidFill>
                  <a:srgbClr val="FF0000"/>
                </a:solidFill>
              </a:rPr>
              <a:t>!</a:t>
            </a:r>
            <a:endParaRPr lang="en-US" sz="36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3F8F98-9959-452A-A79D-1342571D1B0E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663880" cy="1143000"/>
          </a:xfrm>
        </p:spPr>
        <p:txBody>
          <a:bodyPr/>
          <a:lstStyle/>
          <a:p>
            <a:r>
              <a:rPr lang="en-NZ" dirty="0" smtClean="0"/>
              <a:t>16. Materials and Methods Section(s)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won’t</a:t>
            </a:r>
            <a:r>
              <a:rPr lang="en-NZ" sz="2800" smtClean="0"/>
              <a:t> be reporting on the results of an experiment you have conducted.</a:t>
            </a:r>
          </a:p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will</a:t>
            </a:r>
            <a:r>
              <a:rPr lang="en-NZ" sz="2800" smtClean="0"/>
              <a:t> be reporting on other peoples’ articles, describing their experience with systems they have built or tested.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should</a:t>
            </a:r>
            <a:r>
              <a:rPr lang="en-NZ" sz="2800" smtClean="0"/>
              <a:t> explain the relevant facts about other peoples’ systems and tests.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might</a:t>
            </a:r>
            <a:r>
              <a:rPr lang="en-NZ" sz="2800" smtClean="0"/>
              <a:t> apply a different “analytic method” to the system under test in some article you have read.  If so, you should explain this method.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18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CB945-A9F9-4E3F-933A-05EEAFC7FEEE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dirty="0" smtClean="0"/>
              <a:t>17. Results Section</a:t>
            </a:r>
            <a:endParaRPr lang="en-US" dirty="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Your results </a:t>
            </a:r>
            <a:r>
              <a:rPr lang="en-NZ" sz="2800" smtClean="0">
                <a:solidFill>
                  <a:srgbClr val="FF0000"/>
                </a:solidFill>
              </a:rPr>
              <a:t>must</a:t>
            </a:r>
            <a:r>
              <a:rPr lang="en-NZ" sz="2800" smtClean="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Do </a:t>
            </a:r>
            <a:r>
              <a:rPr lang="en-NZ" sz="2400" smtClean="0">
                <a:solidFill>
                  <a:srgbClr val="FF0000"/>
                </a:solidFill>
              </a:rPr>
              <a:t>not</a:t>
            </a:r>
            <a:r>
              <a:rPr lang="en-NZ" sz="2400" smtClean="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</a:t>
            </a:r>
            <a:r>
              <a:rPr lang="en-NZ" sz="2800" smtClean="0">
                <a:solidFill>
                  <a:srgbClr val="FF0000"/>
                </a:solidFill>
              </a:rPr>
              <a:t> not</a:t>
            </a:r>
            <a:r>
              <a:rPr lang="en-NZ" sz="2800" smtClean="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sketch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compare/contrast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with </a:t>
            </a:r>
            <a:r>
              <a:rPr lang="en-NZ" sz="2400" smtClean="0">
                <a:solidFill>
                  <a:srgbClr val="FF0000"/>
                </a:solidFill>
              </a:rPr>
              <a:t>your results</a:t>
            </a:r>
            <a:r>
              <a:rPr lang="en-NZ" sz="2400" smtClean="0"/>
              <a:t> in your Discussion section.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1970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74A1E-A8BF-43A7-B46D-644857652A30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dirty="0" smtClean="0"/>
              <a:t>18. Discussion Section</a:t>
            </a:r>
            <a:endParaRPr lang="en-US" dirty="0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 smtClean="0"/>
              <a:t>“This section is often the heart of a paper…”</a:t>
            </a:r>
          </a:p>
          <a:p>
            <a:r>
              <a:rPr lang="en-NZ" sz="2800" smtClean="0">
                <a:solidFill>
                  <a:srgbClr val="FF0000"/>
                </a:solidFill>
              </a:rPr>
              <a:t>Don’t</a:t>
            </a:r>
            <a:r>
              <a:rPr lang="en-NZ" sz="2800" smtClean="0"/>
              <a:t> include too much detail!</a:t>
            </a:r>
          </a:p>
          <a:p>
            <a:pPr lvl="1"/>
            <a:r>
              <a:rPr lang="en-NZ" sz="2400" smtClean="0"/>
              <a:t>Your reader is probably not interested in all the subtleties of your understanding.</a:t>
            </a:r>
          </a:p>
          <a:p>
            <a:pPr lvl="1"/>
            <a:r>
              <a:rPr lang="en-NZ" sz="2400" smtClean="0"/>
              <a:t>Keep it simple.</a:t>
            </a:r>
          </a:p>
          <a:p>
            <a:r>
              <a:rPr lang="en-NZ" sz="2800" smtClean="0"/>
              <a:t>Controversial issues make for interesting reading.</a:t>
            </a:r>
          </a:p>
          <a:p>
            <a:pPr lvl="1"/>
            <a:r>
              <a:rPr lang="en-NZ" sz="2400" smtClean="0"/>
              <a:t>Be lucid, fair, and seek to explain rather than refute.</a:t>
            </a:r>
          </a:p>
          <a:p>
            <a:pPr lvl="1"/>
            <a:r>
              <a:rPr lang="en-NZ" sz="2400" smtClean="0"/>
              <a:t>Other authors have other points of view…</a:t>
            </a:r>
          </a:p>
          <a:p>
            <a:r>
              <a:rPr lang="en-NZ" sz="2800" smtClean="0"/>
              <a:t>Speculation should be firmly grounded in evidence you have presented elsewhere in your paper.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52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994E30-3AF0-479C-9DF6-8610403C662C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19.  Major Alterations?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Avoid confusing facts with opinions or inferences.  </a:t>
            </a:r>
            <a:endParaRPr lang="en-NZ" sz="2800" dirty="0"/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Facts should be supported by reference or observation;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opinions are rarely appropriate;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inferences should be supported by logical reasoning that is apparent to your reader.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Guard against misunderstandings of language,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e.g. by defining terms as precisely as possible.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800" dirty="0" smtClean="0"/>
              <a:t>[</a:t>
            </a:r>
            <a:r>
              <a:rPr lang="en-US" sz="2800" dirty="0" err="1" smtClean="0"/>
              <a:t>Trelease</a:t>
            </a:r>
            <a:r>
              <a:rPr lang="en-US" sz="2800" dirty="0" smtClean="0"/>
              <a:t>, S.F. </a:t>
            </a:r>
            <a:r>
              <a:rPr lang="en-US" sz="2800" i="1" dirty="0" smtClean="0"/>
              <a:t>How to Write Scientific and Technical Papers</a:t>
            </a:r>
            <a:r>
              <a:rPr lang="en-US" sz="2800" dirty="0" smtClean="0"/>
              <a:t>, M.I.T. Press, Cambridge, Mass., 1969.]</a:t>
            </a:r>
            <a:endParaRPr lang="en-NZ" sz="2800" dirty="0" smtClean="0"/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846767-654A-4DC0-8274-A05D5318B53A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 smtClean="0"/>
              <a:t>19.2 Correct any misquotations.</a:t>
            </a:r>
          </a:p>
          <a:p>
            <a:r>
              <a:rPr lang="en-NZ" sz="2800" i="1" smtClean="0"/>
              <a:t>Precision: </a:t>
            </a:r>
            <a:r>
              <a:rPr lang="en-NZ" sz="2800" smtClean="0"/>
              <a:t>Avoid any suspicion of misinterpretation by</a:t>
            </a:r>
          </a:p>
          <a:p>
            <a:pPr lvl="1"/>
            <a:r>
              <a:rPr lang="en-NZ" sz="2400" smtClean="0"/>
              <a:t>quoting precisely</a:t>
            </a:r>
          </a:p>
          <a:p>
            <a:pPr lvl="1"/>
            <a:r>
              <a:rPr lang="en-NZ" sz="2400" smtClean="0"/>
              <a:t>showing additions by [] and deletions by …</a:t>
            </a:r>
          </a:p>
          <a:p>
            <a:pPr lvl="1"/>
            <a:r>
              <a:rPr lang="en-NZ" sz="2400" smtClean="0"/>
              <a:t>setting quotes in an appropriate context.</a:t>
            </a:r>
          </a:p>
          <a:p>
            <a:r>
              <a:rPr lang="en-NZ" sz="2800" i="1" smtClean="0"/>
              <a:t>Logic: </a:t>
            </a:r>
            <a:r>
              <a:rPr lang="en-NZ" sz="2800" smtClean="0"/>
              <a:t>Be wary of self-deception and wishful thinking.</a:t>
            </a:r>
          </a:p>
          <a:p>
            <a:r>
              <a:rPr lang="en-NZ" sz="2800" i="1" smtClean="0"/>
              <a:t>Clarity: </a:t>
            </a:r>
            <a:r>
              <a:rPr lang="en-NZ" sz="2800" smtClean="0"/>
              <a:t>Be sure that every quotation is relevant to the point under discussion.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673A4-D32F-40A5-8FAD-4BA7A92AF406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 smtClean="0"/>
              <a:t>19.3 Re-examine the order of presentation</a:t>
            </a:r>
          </a:p>
          <a:p>
            <a:r>
              <a:rPr lang="en-NZ" sz="2800" smtClean="0"/>
              <a:t>Will the function of each section be clear on its first reading?</a:t>
            </a:r>
          </a:p>
          <a:p>
            <a:r>
              <a:rPr lang="en-NZ" sz="2800" smtClean="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 smtClean="0"/>
              <a:t>19.4 Combine or simplify tables where necessary.</a:t>
            </a:r>
          </a:p>
          <a:p>
            <a:r>
              <a:rPr lang="en-NZ" sz="2800" smtClean="0"/>
              <a:t>Is there “unnecessary information” in your tables?</a:t>
            </a:r>
          </a:p>
          <a:p>
            <a:r>
              <a:rPr lang="en-NZ" sz="2800" smtClean="0"/>
              <a:t>Will your reader be enlightened or overwhelmed?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B95260-1C13-46CE-B43F-4BF1AE5F3009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 smtClean="0"/>
              <a:t>20. Polishing the Style</a:t>
            </a:r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 smtClean="0"/>
              <a:t>The following stylistic elements are required.</a:t>
            </a:r>
          </a:p>
          <a:p>
            <a:pPr marL="533400" indent="-533400"/>
            <a:r>
              <a:rPr lang="en-NZ" sz="2800" i="1" smtClean="0"/>
              <a:t>Logic:</a:t>
            </a:r>
            <a:r>
              <a:rPr lang="en-NZ" sz="2800" smtClean="0"/>
              <a:t> rational construction of each sentence and paragraph.</a:t>
            </a:r>
          </a:p>
          <a:p>
            <a:pPr marL="533400" indent="-533400"/>
            <a:r>
              <a:rPr lang="en-NZ" sz="2800" i="1" smtClean="0"/>
              <a:t>Precision:</a:t>
            </a:r>
            <a:r>
              <a:rPr lang="en-NZ" sz="2800" smtClean="0"/>
              <a:t> technical accuracy and consistency.</a:t>
            </a:r>
            <a:endParaRPr lang="en-NZ" sz="2800" i="1" smtClean="0"/>
          </a:p>
          <a:p>
            <a:pPr marL="533400" indent="-533400"/>
            <a:r>
              <a:rPr lang="en-NZ" sz="2800" i="1" smtClean="0"/>
              <a:t>Clarity: </a:t>
            </a:r>
            <a:r>
              <a:rPr lang="en-NZ" sz="2800" smtClean="0"/>
              <a:t>ready comprehensibility.</a:t>
            </a:r>
          </a:p>
          <a:p>
            <a:pPr marL="533400" indent="-533400"/>
            <a:r>
              <a:rPr lang="en-NZ" sz="2800" i="1" smtClean="0"/>
              <a:t>Directness: </a:t>
            </a:r>
            <a:r>
              <a:rPr lang="en-NZ" sz="2800" smtClean="0"/>
              <a:t>steady movement toward “the point” you’re making in your paper.</a:t>
            </a:r>
          </a:p>
          <a:p>
            <a:pPr marL="533400" indent="-533400"/>
            <a:r>
              <a:rPr lang="en-NZ" sz="2800" i="1" smtClean="0"/>
              <a:t>Brevity: </a:t>
            </a:r>
            <a:r>
              <a:rPr lang="en-NZ" sz="2800" smtClean="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 smtClean="0"/>
              <a:t>Not required: </a:t>
            </a:r>
            <a:r>
              <a:rPr lang="en-NZ" sz="2800" i="1" smtClean="0"/>
              <a:t>grace, mystery, urbanity, wit, lightness, word-music, rhythm, …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AEC505-57A3-415C-889A-911BB11316E2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Woodford’s Steps 7 to 12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 smtClean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sentence outline.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0D2EC-8CBD-4CBC-AD96-71A114D7BBD7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22.1 Write Title in Final Form</a:t>
            </a:r>
            <a:endParaRPr lang="en-US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 smtClean="0"/>
              <a:t>The title should not be “too long”.</a:t>
            </a:r>
          </a:p>
          <a:p>
            <a:pPr lvl="1"/>
            <a:r>
              <a:rPr lang="en-NZ" sz="2400" smtClean="0"/>
              <a:t>No unnecessary words.</a:t>
            </a:r>
          </a:p>
          <a:p>
            <a:pPr lvl="1"/>
            <a:r>
              <a:rPr lang="en-NZ" sz="2400" smtClean="0"/>
              <a:t>No more than 10 words (64 ASCII bytes).</a:t>
            </a:r>
          </a:p>
          <a:p>
            <a:r>
              <a:rPr lang="en-NZ" sz="2800" smtClean="0"/>
              <a:t>The title should not be “too short”.</a:t>
            </a:r>
          </a:p>
          <a:p>
            <a:pPr lvl="1"/>
            <a:r>
              <a:rPr lang="en-NZ" sz="2400" smtClean="0"/>
              <a:t>Add qualifying words so that the reader won’t expect much more than you actually deliver.</a:t>
            </a:r>
          </a:p>
          <a:p>
            <a:pPr lvl="1"/>
            <a:r>
              <a:rPr lang="en-NZ" sz="2400" smtClean="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 smtClean="0"/>
              <a:t>The title “Copy Protection for Java Applets” would be appropriate for narrower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3DE41-4AAE-4480-BE18-C3539AC4888C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 smtClean="0"/>
              <a:t>22.2 Write Abstract in Final Form</a:t>
            </a:r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smtClean="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 smtClean="0"/>
              <a:t>One hundred words is an appropriate length.</a:t>
            </a:r>
          </a:p>
          <a:p>
            <a:r>
              <a:rPr lang="en-NZ" sz="2800" smtClean="0"/>
              <a:t>Your abstract should</a:t>
            </a:r>
          </a:p>
          <a:p>
            <a:pPr lvl="1"/>
            <a:r>
              <a:rPr lang="en-NZ" sz="2400" smtClean="0"/>
              <a:t>Answer the most pressing “questions” raised by your title.</a:t>
            </a:r>
          </a:p>
          <a:p>
            <a:pPr lvl="1"/>
            <a:r>
              <a:rPr lang="en-NZ" sz="2400" smtClean="0"/>
              <a:t>Summarise the “issues” and “answers” that will be discussed at length in your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3729C-3CAB-4F73-992A-485FA236B587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Steps 23 and 24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Don’t expect anyone to “write your paper for you” or to “solve your problems”!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FEC50-8E09-4A06-8F94-35777407D77F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 smtClean="0"/>
              <a:t>“Shelve the MS for a While”</a:t>
            </a:r>
            <a:endParaRPr lang="en-US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424936" cy="554253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Allow yourself a generous amount of time (a few days or a week) for “one last revision.”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You should plan to complete by the deadline: </a:t>
            </a:r>
            <a:r>
              <a:rPr lang="en-NZ" sz="2800" dirty="0" smtClean="0"/>
              <a:t>5pm Friday 14 </a:t>
            </a:r>
            <a:r>
              <a:rPr lang="en-NZ" sz="2800" dirty="0"/>
              <a:t>October </a:t>
            </a:r>
            <a:r>
              <a:rPr lang="en-NZ" sz="2800" dirty="0" smtClean="0"/>
              <a:t>2016!</a:t>
            </a:r>
            <a:endParaRPr lang="en-NZ" sz="2800" dirty="0" smtClean="0"/>
          </a:p>
          <a:p>
            <a:pPr>
              <a:lnSpc>
                <a:spcPct val="90000"/>
              </a:lnSpc>
            </a:pPr>
            <a:r>
              <a:rPr lang="en-NZ" sz="2800" dirty="0" smtClean="0"/>
              <a:t>However I will extend the submission deadline by a week, to </a:t>
            </a:r>
            <a:r>
              <a:rPr lang="en-NZ" sz="2800" dirty="0" smtClean="0">
                <a:solidFill>
                  <a:srgbClr val="FF0000"/>
                </a:solidFill>
              </a:rPr>
              <a:t>5pm </a:t>
            </a:r>
            <a:r>
              <a:rPr lang="en-NZ" sz="2800" dirty="0" smtClean="0">
                <a:solidFill>
                  <a:srgbClr val="FF0000"/>
                </a:solidFill>
              </a:rPr>
              <a:t>Friday </a:t>
            </a:r>
            <a:r>
              <a:rPr lang="en-NZ" sz="2800" dirty="0" smtClean="0">
                <a:solidFill>
                  <a:srgbClr val="FF0000"/>
                </a:solidFill>
              </a:rPr>
              <a:t>21 </a:t>
            </a:r>
            <a:r>
              <a:rPr lang="en-NZ" sz="2800" dirty="0" smtClean="0">
                <a:solidFill>
                  <a:srgbClr val="FF0000"/>
                </a:solidFill>
              </a:rPr>
              <a:t>October </a:t>
            </a:r>
            <a:r>
              <a:rPr lang="en-NZ" sz="2800" dirty="0" smtClean="0">
                <a:solidFill>
                  <a:srgbClr val="FF0000"/>
                </a:solidFill>
              </a:rPr>
              <a:t>2016,</a:t>
            </a:r>
            <a:r>
              <a:rPr lang="en-NZ" sz="2800" dirty="0" smtClean="0"/>
              <a:t> </a:t>
            </a:r>
            <a:r>
              <a:rPr lang="en-NZ" sz="2800" dirty="0" smtClean="0"/>
              <a:t>to any student who requests this extension in writing or in email, </a:t>
            </a:r>
            <a:r>
              <a:rPr lang="en-NZ" sz="2800" dirty="0" smtClean="0">
                <a:solidFill>
                  <a:srgbClr val="FF0000"/>
                </a:solidFill>
              </a:rPr>
              <a:t>prior to</a:t>
            </a:r>
            <a:r>
              <a:rPr lang="en-NZ" sz="2800" dirty="0" smtClean="0"/>
              <a:t> the submission deadline </a:t>
            </a:r>
            <a:r>
              <a:rPr lang="en-NZ" sz="2800" dirty="0" smtClean="0"/>
              <a:t>(5pm </a:t>
            </a:r>
            <a:r>
              <a:rPr lang="en-NZ" sz="2800" dirty="0" smtClean="0"/>
              <a:t>Friday </a:t>
            </a:r>
            <a:r>
              <a:rPr lang="en-NZ" sz="2800" dirty="0" smtClean="0"/>
              <a:t>14 </a:t>
            </a:r>
            <a:r>
              <a:rPr lang="en-NZ" sz="2800" dirty="0" smtClean="0"/>
              <a:t>October </a:t>
            </a:r>
            <a:r>
              <a:rPr lang="en-NZ" sz="2800" dirty="0" smtClean="0"/>
              <a:t>2016).</a:t>
            </a:r>
            <a:endParaRPr lang="en-NZ" sz="2800" dirty="0" smtClean="0"/>
          </a:p>
          <a:p>
            <a:pPr>
              <a:lnSpc>
                <a:spcPct val="90000"/>
              </a:lnSpc>
            </a:pPr>
            <a:r>
              <a:rPr lang="en-NZ" sz="2800" dirty="0" smtClean="0"/>
              <a:t>Submissions must be online </a:t>
            </a:r>
            <a:r>
              <a:rPr lang="en-NZ" sz="2800" dirty="0" smtClean="0"/>
              <a:t>to Canvas.</a:t>
            </a:r>
            <a:endParaRPr lang="en-NZ" sz="2800" dirty="0" smtClean="0"/>
          </a:p>
          <a:p>
            <a:pPr lvl="1">
              <a:lnSpc>
                <a:spcPct val="90000"/>
              </a:lnSpc>
            </a:pPr>
            <a:r>
              <a:rPr lang="en-NZ" sz="2400" dirty="0" smtClean="0"/>
              <a:t>Please submit in pdf, </a:t>
            </a:r>
            <a:r>
              <a:rPr lang="en-NZ" sz="2400" dirty="0" err="1" smtClean="0"/>
              <a:t>docx</a:t>
            </a:r>
            <a:r>
              <a:rPr lang="en-NZ" sz="2400" dirty="0" smtClean="0"/>
              <a:t>, or </a:t>
            </a:r>
            <a:r>
              <a:rPr lang="en-NZ" sz="2400" dirty="0" err="1" smtClean="0"/>
              <a:t>odt</a:t>
            </a:r>
            <a:r>
              <a:rPr lang="en-NZ" sz="2400" dirty="0" smtClean="0"/>
              <a:t> format.</a:t>
            </a:r>
          </a:p>
          <a:p>
            <a:pPr lvl="1">
              <a:lnSpc>
                <a:spcPct val="90000"/>
              </a:lnSpc>
            </a:pPr>
            <a:r>
              <a:rPr lang="en-NZ" sz="2400" dirty="0" err="1" smtClean="0"/>
              <a:t>Filesize</a:t>
            </a:r>
            <a:r>
              <a:rPr lang="en-NZ" sz="2400" dirty="0" smtClean="0"/>
              <a:t> &lt; 5 MB.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you want me to post your written report (or a later version of it) on the class website, you must ask me by email.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63B6BF-3A03-47FD-A02A-2899DF12A7F1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Woodford’s Steps 13 to 18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Discussion section: watch for symptoms of megalomania.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F5607-4558-4003-B82A-C81B4B6E2C7D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 smtClean="0"/>
              <a:t>Woodford’s Steps 19 to 25</a:t>
            </a:r>
            <a:br>
              <a:rPr lang="en-NZ" smtClean="0"/>
            </a:b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Source: </a:t>
            </a:r>
            <a:r>
              <a:rPr lang="en-US" sz="2800" dirty="0" smtClean="0"/>
              <a:t>F. Woodford, </a:t>
            </a:r>
            <a:r>
              <a:rPr lang="en-US" sz="2800" i="1" dirty="0" smtClean="0"/>
              <a:t>Scientific Writing for Graduate Students</a:t>
            </a:r>
            <a:r>
              <a:rPr lang="en-US" sz="2800" dirty="0" smtClean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95ACC3-3A9A-4653-B0FE-CC8947C259BD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smtClean="0"/>
              <a:t>Why not… organize your notes before starting to write?!</a:t>
            </a:r>
          </a:p>
          <a:p>
            <a:r>
              <a:rPr lang="en-US" smtClean="0"/>
              <a:t>Use one page per section, plus references.</a:t>
            </a:r>
          </a:p>
          <a:p>
            <a:r>
              <a:rPr lang="en-US" smtClean="0"/>
              <a:t>For each item, ask…</a:t>
            </a:r>
          </a:p>
          <a:p>
            <a:pPr lvl="1"/>
            <a:r>
              <a:rPr lang="en-US" smtClean="0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 smtClean="0"/>
              <a:t>Is it in the right section(s)?</a:t>
            </a:r>
          </a:p>
          <a:p>
            <a:r>
              <a:rPr lang="en-US" smtClean="0"/>
              <a:t>Do you have all necessary items?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287D7E-1AF8-4EC6-BCDE-5A9087A0355D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 suggest you have four </a:t>
            </a:r>
            <a:r>
              <a:rPr lang="en-NZ" smtClean="0"/>
              <a:t>to five </a:t>
            </a:r>
            <a:r>
              <a:rPr lang="en-US" smtClean="0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 smtClean="0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 smtClean="0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06C27-2207-4366-B1CF-B98230ABAB16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smtClean="0"/>
              <a:t>This step is optional but highly recommended, for the beginning writer.</a:t>
            </a:r>
          </a:p>
          <a:p>
            <a:r>
              <a:rPr lang="en-US" smtClean="0"/>
              <a:t>Write one complete sentence per item in your Topic Outline.</a:t>
            </a:r>
          </a:p>
          <a:p>
            <a:r>
              <a:rPr lang="en-US" smtClean="0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6F5D92-DFD5-477E-A271-5F83914DA321}" type="datetime5">
              <a:rPr lang="en-US" sz="1000" smtClean="0">
                <a:latin typeface="Arial" charset="0"/>
              </a:rPr>
              <a:t>13-Sep-16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“… Write the First Draft Continuously … ”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 smtClean="0"/>
              <a:t>Unity</a:t>
            </a:r>
            <a:r>
              <a:rPr lang="en-NZ" smtClean="0"/>
              <a:t> is a primary objective.</a:t>
            </a:r>
          </a:p>
          <a:p>
            <a:r>
              <a:rPr lang="en-NZ" smtClean="0"/>
              <a:t>Don’t worry about grammar in a first draft.</a:t>
            </a:r>
          </a:p>
          <a:p>
            <a:r>
              <a:rPr lang="en-NZ" smtClean="0"/>
              <a:t>Let it flow!</a:t>
            </a:r>
          </a:p>
          <a:p>
            <a:r>
              <a:rPr lang="en-NZ" smtClean="0"/>
              <a:t>Write something on each of your essential points, sequentially, paying attention to transitions and logic.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959</TotalTime>
  <Words>3032</Words>
  <Application>Microsoft Office PowerPoint</Application>
  <PresentationFormat>On-screen Show (4:3)</PresentationFormat>
  <Paragraphs>330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Default Design</vt:lpstr>
      <vt:lpstr>CompSci 725 Completing your Written Report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Woodford 14: The Introduction</vt:lpstr>
      <vt:lpstr>Papadakis’ “Why and What(4)” Introductions</vt:lpstr>
      <vt:lpstr>Woodford 15: “Construct the List of References As You Go Along”</vt:lpstr>
      <vt:lpstr>16. Materials and Methods Section(s)</vt:lpstr>
      <vt:lpstr>17. Results Section</vt:lpstr>
      <vt:lpstr>18. Discussion Section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91</cp:revision>
  <cp:lastPrinted>2000-07-11T17:17:34Z</cp:lastPrinted>
  <dcterms:created xsi:type="dcterms:W3CDTF">2000-07-11T15:43:18Z</dcterms:created>
  <dcterms:modified xsi:type="dcterms:W3CDTF">2016-09-12T22:15:44Z</dcterms:modified>
</cp:coreProperties>
</file>