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8" r:id="rId3"/>
    <p:sldId id="329" r:id="rId4"/>
    <p:sldId id="330" r:id="rId5"/>
    <p:sldId id="331" r:id="rId6"/>
    <p:sldId id="280" r:id="rId7"/>
    <p:sldId id="293" r:id="rId8"/>
    <p:sldId id="281" r:id="rId9"/>
    <p:sldId id="332" r:id="rId10"/>
    <p:sldId id="333" r:id="rId11"/>
    <p:sldId id="334" r:id="rId12"/>
    <p:sldId id="335" r:id="rId13"/>
    <p:sldId id="336" r:id="rId14"/>
    <p:sldId id="337" r:id="rId15"/>
    <p:sldId id="324" r:id="rId16"/>
    <p:sldId id="325" r:id="rId17"/>
    <p:sldId id="326" r:id="rId18"/>
  </p:sldIdLst>
  <p:sldSz cx="9144000" cy="6858000" type="screen4x3"/>
  <p:notesSz cx="6681788" cy="9817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24" autoAdjust="0"/>
  </p:normalViewPr>
  <p:slideViewPr>
    <p:cSldViewPr>
      <p:cViewPr varScale="1">
        <p:scale>
          <a:sx n="113" d="100"/>
          <a:sy n="113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44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9575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313"/>
            <a:ext cx="28844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58313"/>
            <a:ext cx="29575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fld id="{227F1C19-5B1E-4F53-963D-96DB561CF2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83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662488"/>
            <a:ext cx="4897438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fld id="{CFF8DB2A-0B53-470D-8E6A-52806DF0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4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45F74B-4C94-4545-929F-98E6FC3CB1C1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844749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42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90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64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61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02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6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31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54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08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8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68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61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7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4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95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F8DB2A-0B53-470D-8E6A-52806DF0A7D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1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8A9C-6E31-4394-B76D-ED801D39C544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284-59FD-4834-9122-E5376D6AB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9DAE-01BF-4AE9-A45C-FE49302748D4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7B62-B2A7-4644-89E8-2ABADAB92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DFAA-F58A-4463-9C4E-73A4E8ED0682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F142-0609-49CF-957E-A0DE86E0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F53D-E0A0-4805-B8AF-272EADDB5978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7BEA-A4DA-4A6E-9DCC-46B15B0B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129E-AFA4-4554-8986-DE4D0424AE66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93A-1478-4308-81D8-77C4682AA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54B7-37C2-4D78-9BFB-F3C3547B552E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6232-CCDD-4F4C-A5A8-0C02117D6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12BD-4246-4ACC-97FF-CF2A84A55C21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079C-E98E-45F2-ABCB-F1694E04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1B08-0A36-4D18-95B9-F41F30E8A9AB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8D04-D961-4C38-8B7D-301E4B85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E26D-3102-45D1-9086-C56E2538FDF3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69F4-08D7-4071-879D-4619C3775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4247-18F8-43FD-82A7-B31D12FDD759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780C-1D94-47E6-BAD1-BD5124682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9F99-B658-42EE-BAEA-AFA630AF247E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5A9-3877-4D52-97F3-588BBEEBF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D90DB1D-21B4-4CDE-A79D-A5DF2BE83A27}" type="datetime5">
              <a:rPr lang="en-US" smtClean="0"/>
              <a:t>27-Jul-16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AE55277-1796-4C68-968A-D0750894F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.ezproxy.auckland.ac.nz/10.1145/2379776.2379779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andomwalker.info/publications/OpenWPM_1_million_site_tracking_measurement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x.ist.psu.ed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formatik.uni-trier.de/~ley/db/" TargetMode="External"/><Relationship Id="rId4" Type="http://schemas.openxmlformats.org/officeDocument/2006/relationships/hyperlink" Target="http://www.google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auckland.ac.nz/courses/14777/assignments/33879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09/32.48151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45/214451.21445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auckland.ac.nz/courses/compsci725s2c/archive/termpaper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olar.google.co.nz/scholar?hl=en&amp;q=A+Taxonomy+of+Methods+for+Software+Piracy+Prevention&amp;btnG=&amp;as_sdt=1,5&amp;as_sdtp=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Oral and Written Reports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27 July 2016</a:t>
            </a:r>
            <a:endParaRPr lang="en-US" sz="28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10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13 </a:t>
            </a:r>
            <a:r>
              <a:rPr lang="en-US" sz="2400" dirty="0"/>
              <a:t>October.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27-Jul-16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Assessment of Written Reports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20 marks: Sources</a:t>
            </a:r>
          </a:p>
          <a:p>
            <a:pPr lvl="1"/>
            <a:r>
              <a:rPr lang="en-NZ" dirty="0" smtClean="0"/>
              <a:t>Are your sources relevant and professional?</a:t>
            </a:r>
          </a:p>
          <a:p>
            <a:r>
              <a:rPr lang="en-NZ" dirty="0" smtClean="0"/>
              <a:t>30 marks: Accuracy of Transcription</a:t>
            </a:r>
          </a:p>
          <a:p>
            <a:pPr lvl="1"/>
            <a:r>
              <a:rPr lang="en-NZ" dirty="0" smtClean="0"/>
              <a:t>Should a professional rely on the information you present in your report?</a:t>
            </a:r>
          </a:p>
          <a:p>
            <a:r>
              <a:rPr lang="en-NZ" dirty="0" smtClean="0"/>
              <a:t>50 marks: Depth of Interpretation</a:t>
            </a:r>
          </a:p>
          <a:p>
            <a:pPr lvl="1"/>
            <a:r>
              <a:rPr lang="en-NZ" dirty="0" smtClean="0"/>
              <a:t>Would a professional learn anything important by reading your report?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Sources (20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896544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relies heavily on facts and interpretations found in non-authoritative sources.</a:t>
            </a:r>
          </a:p>
          <a:p>
            <a:pPr lvl="1"/>
            <a:r>
              <a:rPr lang="en-NZ" dirty="0" smtClean="0"/>
              <a:t>A Wikipedia article </a:t>
            </a:r>
            <a:r>
              <a:rPr lang="en-NZ" i="1" dirty="0" smtClean="0"/>
              <a:t>might</a:t>
            </a:r>
            <a:r>
              <a:rPr lang="en-NZ" dirty="0" smtClean="0"/>
              <a:t> have accurate information. Read one of its cited sources!</a:t>
            </a:r>
          </a:p>
          <a:p>
            <a:r>
              <a:rPr lang="en-NZ" dirty="0" smtClean="0"/>
              <a:t>10 marks: report relies heavily on articles that are written for non-specialist technical audiences.</a:t>
            </a:r>
          </a:p>
          <a:p>
            <a:pPr lvl="1"/>
            <a:r>
              <a:rPr lang="en-NZ" dirty="0"/>
              <a:t>e.g</a:t>
            </a:r>
            <a:r>
              <a:rPr lang="en-NZ" dirty="0" smtClean="0"/>
              <a:t>. most articles in </a:t>
            </a:r>
            <a:r>
              <a:rPr lang="en-NZ" i="1" dirty="0"/>
              <a:t>IEEE Computer</a:t>
            </a:r>
            <a:r>
              <a:rPr lang="en-NZ" dirty="0"/>
              <a:t>, </a:t>
            </a:r>
            <a:r>
              <a:rPr lang="en-NZ" i="1" dirty="0"/>
              <a:t>IEEE Security and Privacy</a:t>
            </a:r>
            <a:r>
              <a:rPr lang="en-NZ" dirty="0"/>
              <a:t>.</a:t>
            </a:r>
          </a:p>
          <a:p>
            <a:r>
              <a:rPr lang="en-NZ" dirty="0" smtClean="0"/>
              <a:t>20 marks: report relies primarily on three articles written by and for specialists</a:t>
            </a:r>
            <a:r>
              <a:rPr lang="en-NZ" i="1" dirty="0" smtClean="0"/>
              <a:t>.</a:t>
            </a:r>
          </a:p>
          <a:p>
            <a:pPr lvl="1"/>
            <a:r>
              <a:rPr lang="en-NZ" dirty="0" smtClean="0"/>
              <a:t>You may cite additional articles.</a:t>
            </a:r>
          </a:p>
          <a:p>
            <a:pPr lvl="1"/>
            <a:r>
              <a:rPr lang="en-NZ" dirty="0" smtClean="0"/>
              <a:t>All of the articles on your oral-presentation list appeared in specialist venues, except </a:t>
            </a:r>
            <a:r>
              <a:rPr lang="en-NZ" dirty="0" smtClean="0">
                <a:hlinkClick r:id="rId3"/>
              </a:rPr>
              <a:t>Avancha 2012</a:t>
            </a:r>
            <a:r>
              <a:rPr lang="en-NZ" dirty="0" smtClean="0"/>
              <a:t> and </a:t>
            </a:r>
            <a:r>
              <a:rPr lang="en-NZ" dirty="0" smtClean="0">
                <a:hlinkClick r:id="rId4"/>
              </a:rPr>
              <a:t>Englehardt 2016</a:t>
            </a:r>
            <a:r>
              <a:rPr lang="en-NZ" dirty="0" smtClean="0"/>
              <a:t>.  </a:t>
            </a:r>
          </a:p>
          <a:p>
            <a:pPr lvl="1"/>
            <a:r>
              <a:rPr lang="en-NZ" dirty="0"/>
              <a:t>L</a:t>
            </a:r>
            <a:r>
              <a:rPr lang="en-NZ" dirty="0" smtClean="0"/>
              <a:t>ook </a:t>
            </a:r>
            <a:r>
              <a:rPr lang="en-NZ" dirty="0" smtClean="0"/>
              <a:t>for a </a:t>
            </a:r>
            <a:r>
              <a:rPr lang="en-NZ" dirty="0" smtClean="0"/>
              <a:t>bibliography!  </a:t>
            </a:r>
          </a:p>
          <a:p>
            <a:pPr lvl="2"/>
            <a:r>
              <a:rPr lang="en-NZ" dirty="0" smtClean="0"/>
              <a:t>If you’re reading an article that doesn’t have a bibliography, or one which cites only ephemera such as webpages, you cannot check its sources reliably.  </a:t>
            </a:r>
          </a:p>
          <a:p>
            <a:pPr lvl="1"/>
            <a:r>
              <a:rPr lang="en-NZ" dirty="0" smtClean="0"/>
              <a:t>An article that is “telling a story” may give you some useful ideas, but you should find (and cite) reliable sources for your report!</a:t>
            </a:r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Accuracy (30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if we notice frequent spelling errors, inaccurately-transcribed technical content, or very careless formatting.</a:t>
            </a:r>
          </a:p>
          <a:p>
            <a:pPr lvl="1"/>
            <a:r>
              <a:rPr lang="en-NZ" dirty="0" smtClean="0"/>
              <a:t>If you’re reading a report that has been carelessly prepared, would you trust anything you read?</a:t>
            </a:r>
          </a:p>
          <a:p>
            <a:r>
              <a:rPr lang="en-NZ" dirty="0" smtClean="0"/>
              <a:t>30 marks: if we </a:t>
            </a:r>
            <a:r>
              <a:rPr lang="en-NZ" i="1" dirty="0" smtClean="0"/>
              <a:t>don’t</a:t>
            </a:r>
            <a:r>
              <a:rPr lang="en-NZ" dirty="0" smtClean="0"/>
              <a:t> notice any misspelled or misused technical words, nor any other error which could have been caught by a reasonably-careful proofreading and fact-checking.</a:t>
            </a:r>
          </a:p>
          <a:p>
            <a:pPr lvl="1"/>
            <a:r>
              <a:rPr lang="en-NZ" dirty="0" smtClean="0"/>
              <a:t>This includes the bibliography.  When </a:t>
            </a:r>
            <a:r>
              <a:rPr lang="en-NZ" dirty="0"/>
              <a:t>we’re </a:t>
            </a:r>
            <a:r>
              <a:rPr lang="en-NZ" dirty="0" smtClean="0"/>
              <a:t>fact-checking, we will attempt to read the same source as you did, so you must provide us with adequate and accurate bibliographic detail.</a:t>
            </a:r>
          </a:p>
          <a:p>
            <a:r>
              <a:rPr lang="en-NZ" dirty="0" smtClean="0"/>
              <a:t>Don’t worry about the fine points of English grammar!  </a:t>
            </a:r>
          </a:p>
          <a:p>
            <a:pPr lvl="1"/>
            <a:r>
              <a:rPr lang="en-NZ" dirty="0" smtClean="0"/>
              <a:t>We’ll be reading for technical content.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f your meaning is clear to us, then your grammar is “operationally fit for purpose” – even if it isn’t formally correct.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Technical Depth (50 marks)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4544144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0 marks: if technical material is paraphrased, without any indication of the student’s understanding</a:t>
            </a:r>
          </a:p>
          <a:p>
            <a:r>
              <a:rPr lang="en-NZ" dirty="0"/>
              <a:t>1</a:t>
            </a:r>
            <a:r>
              <a:rPr lang="en-NZ" dirty="0" smtClean="0"/>
              <a:t>0 marks: if the student’s writing exhibits some technical understanding of one source</a:t>
            </a:r>
          </a:p>
          <a:p>
            <a:r>
              <a:rPr lang="en-NZ" dirty="0" smtClean="0"/>
              <a:t>20 marks: if the student’s writing exhibits some technical understanding of individual sources</a:t>
            </a:r>
          </a:p>
          <a:p>
            <a:r>
              <a:rPr lang="en-NZ" dirty="0" smtClean="0"/>
              <a:t>30 marks: if the student’s writing exhibits some ability to develop a valid point of view that’s based on multiple sources</a:t>
            </a:r>
          </a:p>
          <a:p>
            <a:r>
              <a:rPr lang="en-NZ" dirty="0" smtClean="0"/>
              <a:t>40 marks: </a:t>
            </a:r>
            <a:r>
              <a:rPr lang="en-NZ" dirty="0"/>
              <a:t>if the </a:t>
            </a:r>
            <a:r>
              <a:rPr lang="en-NZ" dirty="0" smtClean="0"/>
              <a:t>report does a good job of comparing</a:t>
            </a:r>
            <a:r>
              <a:rPr lang="en-NZ" dirty="0"/>
              <a:t> </a:t>
            </a:r>
            <a:r>
              <a:rPr lang="en-NZ" dirty="0" smtClean="0"/>
              <a:t>and contrasting technical information from multiple sources, or if it synthesises technical information in some other non-trivial and valid way.</a:t>
            </a:r>
          </a:p>
          <a:p>
            <a:r>
              <a:rPr lang="en-NZ" dirty="0" smtClean="0"/>
              <a:t>50 marks: if the report does an excellent job of synthesising information from multiple sources, developing a non-trivial conclusion or insight.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3F53D-E0A0-4805-B8AF-272EADDB5978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Getting Started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896544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When reading your article for your oral report, you should </a:t>
            </a:r>
            <a:r>
              <a:rPr lang="en-NZ" dirty="0" smtClean="0"/>
              <a:t>think about using </a:t>
            </a:r>
            <a:r>
              <a:rPr lang="en-NZ" dirty="0"/>
              <a:t>it as a basis for a </a:t>
            </a:r>
            <a:r>
              <a:rPr lang="en-NZ" dirty="0" smtClean="0"/>
              <a:t>written report.</a:t>
            </a:r>
          </a:p>
          <a:p>
            <a:pPr lvl="1"/>
            <a:r>
              <a:rPr lang="en-NZ" dirty="0" smtClean="0"/>
              <a:t>You may start from any other required reading, including Lampson04 (“Computer Security in the Real World”).</a:t>
            </a:r>
          </a:p>
          <a:p>
            <a:r>
              <a:rPr lang="en-NZ" dirty="0" smtClean="0"/>
              <a:t>Structural ideas: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Compare/contrast</a:t>
            </a:r>
            <a:r>
              <a:rPr lang="en-NZ" dirty="0" smtClean="0"/>
              <a:t> </a:t>
            </a:r>
            <a:r>
              <a:rPr lang="en-NZ" dirty="0"/>
              <a:t>your article’s technology (or </a:t>
            </a:r>
            <a:r>
              <a:rPr lang="en-NZ" dirty="0" smtClean="0"/>
              <a:t>analysis, </a:t>
            </a:r>
            <a:r>
              <a:rPr lang="en-NZ" dirty="0"/>
              <a:t>or research </a:t>
            </a:r>
            <a:r>
              <a:rPr lang="en-NZ" dirty="0" smtClean="0"/>
              <a:t>finding, or some other aspect) </a:t>
            </a:r>
            <a:r>
              <a:rPr lang="en-NZ" dirty="0"/>
              <a:t>to </a:t>
            </a:r>
            <a:r>
              <a:rPr lang="en-NZ" dirty="0" smtClean="0"/>
              <a:t>another </a:t>
            </a:r>
            <a:r>
              <a:rPr lang="en-NZ" dirty="0"/>
              <a:t>published work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/>
              <a:t>Think about how your article could be extended, find one or two articles discussing a similar extension, then write about </a:t>
            </a:r>
            <a:r>
              <a:rPr lang="en-NZ" dirty="0" smtClean="0">
                <a:solidFill>
                  <a:srgbClr val="FF0000"/>
                </a:solidFill>
              </a:rPr>
              <a:t>the feasibility and desirability of this extension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Clarify</a:t>
            </a:r>
            <a:r>
              <a:rPr lang="en-NZ" dirty="0" smtClean="0"/>
              <a:t> </a:t>
            </a:r>
            <a:r>
              <a:rPr lang="en-NZ" dirty="0"/>
              <a:t>a point of confusion or difficulty in your </a:t>
            </a:r>
            <a:r>
              <a:rPr lang="en-NZ" dirty="0" smtClean="0"/>
              <a:t>article.  (Did anyone citing your article mention this problem?)</a:t>
            </a:r>
          </a:p>
          <a:p>
            <a:pPr lvl="1"/>
            <a:r>
              <a:rPr lang="en-NZ" dirty="0" smtClean="0"/>
              <a:t>Formulate a “</a:t>
            </a:r>
            <a:r>
              <a:rPr lang="en-NZ" dirty="0" smtClean="0">
                <a:solidFill>
                  <a:srgbClr val="FF0000"/>
                </a:solidFill>
              </a:rPr>
              <a:t>research question</a:t>
            </a:r>
            <a:r>
              <a:rPr lang="en-NZ" dirty="0" smtClean="0"/>
              <a:t>”, and update it as you learn more.  Try to form an interesting question which you can answer in your term paper.  (Draw the bulls-eye around your arrow ;-)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B53D-F674-46AE-A8C5-16065ED79E3F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D43-9596-4253-B20C-4F07AD766C35}" type="datetime5">
              <a:rPr lang="en-US" smtClean="0"/>
              <a:t>27-Jul-16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0078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Suggested Search </a:t>
            </a:r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824536"/>
          </a:xfrm>
        </p:spPr>
        <p:txBody>
          <a:bodyPr/>
          <a:lstStyle/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at least one “good” source, </a:t>
            </a:r>
            <a:r>
              <a:rPr lang="en-US" sz="2000" dirty="0" smtClean="0">
                <a:latin typeface="Helvetica" pitchFamily="34" charset="0"/>
              </a:rPr>
              <a:t>from your required readings.</a:t>
            </a:r>
            <a:endParaRPr lang="en-US" sz="2000" dirty="0">
              <a:latin typeface="Helvetica" pitchFamily="34" charset="0"/>
            </a:endParaRP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more good sources by…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cite </a:t>
            </a:r>
            <a:r>
              <a:rPr lang="en-US" sz="1800" dirty="0">
                <a:latin typeface="Helvetica" pitchFamily="34" charset="0"/>
              </a:rPr>
              <a:t>your “good” source (use </a:t>
            </a:r>
            <a:r>
              <a:rPr lang="en-US" sz="1800" dirty="0" smtClean="0">
                <a:latin typeface="Helvetica" pitchFamily="34" charset="0"/>
              </a:rPr>
              <a:t>Google Scholar, </a:t>
            </a:r>
            <a:r>
              <a:rPr lang="en-US" sz="1800" dirty="0" smtClean="0">
                <a:latin typeface="Helvetica" pitchFamily="34" charset="0"/>
                <a:hlinkClick r:id="rId3"/>
              </a:rPr>
              <a:t>CiteSeer</a:t>
            </a:r>
            <a:r>
              <a:rPr lang="en-US" sz="1800" dirty="0" smtClean="0">
                <a:latin typeface="Helvetica" pitchFamily="34" charset="0"/>
              </a:rPr>
              <a:t>, or </a:t>
            </a:r>
            <a:r>
              <a:rPr lang="en-US" sz="1800" dirty="0">
                <a:latin typeface="Helvetica" pitchFamily="34" charset="0"/>
              </a:rPr>
              <a:t>Web of Science).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are cited by</a:t>
            </a:r>
            <a:r>
              <a:rPr lang="en-US" sz="1800" dirty="0">
                <a:latin typeface="Helvetica" pitchFamily="34" charset="0"/>
              </a:rPr>
              <a:t> your “good” source (use its bibliographic information)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other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written by the author(s) and co-authors </a:t>
            </a:r>
            <a:r>
              <a:rPr lang="en-US" sz="1800" dirty="0">
                <a:latin typeface="Helvetica" pitchFamily="34" charset="0"/>
              </a:rPr>
              <a:t>of your “good” source (use </a:t>
            </a:r>
            <a:r>
              <a:rPr lang="en-US" sz="1800" dirty="0">
                <a:latin typeface="Helvetica" pitchFamily="34" charset="0"/>
                <a:hlinkClick r:id="rId4"/>
              </a:rPr>
              <a:t>www.google.com</a:t>
            </a:r>
            <a:r>
              <a:rPr lang="en-US" sz="1800" dirty="0">
                <a:latin typeface="Helvetica" pitchFamily="34" charset="0"/>
              </a:rPr>
              <a:t> to find their website; use </a:t>
            </a:r>
            <a:r>
              <a:rPr lang="en-US" sz="1800" dirty="0">
                <a:latin typeface="Helvetica" pitchFamily="34" charset="0"/>
                <a:hlinkClick r:id="rId5"/>
              </a:rPr>
              <a:t>http://www.informatik.uni-trier.de/~ley/db/</a:t>
            </a:r>
            <a:r>
              <a:rPr lang="en-US" sz="1800" dirty="0">
                <a:latin typeface="Helvetica" pitchFamily="34" charset="0"/>
              </a:rPr>
              <a:t> to find their pubs)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Identify </a:t>
            </a:r>
            <a:r>
              <a:rPr lang="en-US" sz="1800" dirty="0" smtClean="0">
                <a:solidFill>
                  <a:srgbClr val="FF0000"/>
                </a:solidFill>
                <a:latin typeface="Helvetica" pitchFamily="34" charset="0"/>
              </a:rPr>
              <a:t>key words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and phrases</a:t>
            </a:r>
            <a:r>
              <a:rPr lang="en-US" sz="1800" dirty="0">
                <a:latin typeface="Helvetica" pitchFamily="34" charset="0"/>
              </a:rPr>
              <a:t>, use these to search with Google scholar, library databases.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Look at “nearby” articles: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same journal, same conference</a:t>
            </a:r>
            <a:r>
              <a:rPr lang="en-US" sz="1800" dirty="0" smtClean="0">
                <a:latin typeface="Helvetica" pitchFamily="34" charset="0"/>
              </a:rPr>
              <a:t>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If you’re using </a:t>
            </a:r>
            <a:r>
              <a:rPr lang="en-US" sz="1800" dirty="0" err="1" smtClean="0">
                <a:latin typeface="Helvetica" pitchFamily="34" charset="0"/>
              </a:rPr>
              <a:t>GoogleScholar</a:t>
            </a:r>
            <a:r>
              <a:rPr lang="en-US" sz="1800" dirty="0" smtClean="0">
                <a:latin typeface="Helvetica" pitchFamily="34" charset="0"/>
              </a:rPr>
              <a:t>, you’ll have to ignore ephemera, books, and other unsuitable sources.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 smtClean="0">
                <a:solidFill>
                  <a:srgbClr val="FF0000"/>
                </a:solidFill>
                <a:latin typeface="Helvetica" pitchFamily="34" charset="0"/>
              </a:rPr>
              <a:t>Narrow</a:t>
            </a:r>
            <a:r>
              <a:rPr lang="en-US" sz="2000" dirty="0" smtClean="0">
                <a:latin typeface="Helvetica" pitchFamily="34" charset="0"/>
              </a:rPr>
              <a:t> your topic, to limit the number of relevant sources.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 smtClean="0">
                <a:latin typeface="Helvetica" pitchFamily="34" charset="0"/>
              </a:rPr>
              <a:t>You </a:t>
            </a:r>
            <a:r>
              <a:rPr lang="en-US" sz="1800" dirty="0">
                <a:latin typeface="Helvetica" pitchFamily="34" charset="0"/>
              </a:rPr>
              <a:t>should find two </a:t>
            </a:r>
            <a:r>
              <a:rPr lang="en-US" sz="1800" dirty="0" smtClean="0">
                <a:latin typeface="Helvetica" pitchFamily="34" charset="0"/>
              </a:rPr>
              <a:t>or three highly-relevant sources.  Ideally you would </a:t>
            </a:r>
            <a:r>
              <a:rPr lang="en-US" sz="1800" dirty="0">
                <a:latin typeface="Helvetica" pitchFamily="34" charset="0"/>
              </a:rPr>
              <a:t>be confident that other scholars on the same topic would identify </a:t>
            </a:r>
            <a:r>
              <a:rPr lang="en-US" sz="1800" dirty="0" smtClean="0">
                <a:latin typeface="Helvetica" pitchFamily="34" charset="0"/>
              </a:rPr>
              <a:t>these same sources. </a:t>
            </a:r>
            <a:endParaRPr lang="en-US" sz="1800" dirty="0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Feedback on a Proposed Topic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Students who would like </a:t>
            </a:r>
            <a:r>
              <a:rPr lang="en-NZ" dirty="0" smtClean="0"/>
              <a:t>early feedback </a:t>
            </a:r>
            <a:r>
              <a:rPr lang="en-NZ" dirty="0"/>
              <a:t>from an </a:t>
            </a:r>
            <a:r>
              <a:rPr lang="en-NZ" dirty="0" smtClean="0"/>
              <a:t>instructor on their written report should </a:t>
            </a:r>
            <a:r>
              <a:rPr lang="en-NZ" dirty="0" smtClean="0"/>
              <a:t>upload a file </a:t>
            </a:r>
            <a:r>
              <a:rPr lang="en-NZ" dirty="0"/>
              <a:t>to Canvas (at </a:t>
            </a:r>
            <a:r>
              <a:rPr lang="en-NZ" dirty="0">
                <a:hlinkClick r:id="rId3"/>
              </a:rPr>
              <a:t>https://</a:t>
            </a:r>
            <a:r>
              <a:rPr lang="en-NZ" dirty="0" smtClean="0">
                <a:hlinkClick r:id="rId3"/>
              </a:rPr>
              <a:t>canvas.auckland.ac.nz/courses/14777/assignments/33879</a:t>
            </a:r>
            <a:r>
              <a:rPr lang="en-NZ" dirty="0" smtClean="0"/>
              <a:t>) by midnight on Friday, 26 August with</a:t>
            </a:r>
            <a:endParaRPr lang="en-NZ" dirty="0" smtClean="0"/>
          </a:p>
          <a:p>
            <a:pPr lvl="1"/>
            <a:r>
              <a:rPr lang="en-NZ" dirty="0" smtClean="0"/>
              <a:t>A synopsis or </a:t>
            </a:r>
            <a:r>
              <a:rPr lang="en-NZ" dirty="0" smtClean="0">
                <a:solidFill>
                  <a:srgbClr val="FF0000"/>
                </a:solidFill>
              </a:rPr>
              <a:t>proposed topic </a:t>
            </a:r>
            <a:r>
              <a:rPr lang="en-NZ" dirty="0" smtClean="0"/>
              <a:t>(one or two sentences; not just a word or phrase),</a:t>
            </a:r>
          </a:p>
          <a:p>
            <a:pPr lvl="1"/>
            <a:r>
              <a:rPr lang="en-NZ" dirty="0" smtClean="0"/>
              <a:t>Bibliographic detail on a </a:t>
            </a:r>
            <a:r>
              <a:rPr lang="en-NZ" dirty="0" smtClean="0">
                <a:solidFill>
                  <a:srgbClr val="FF0000"/>
                </a:solidFill>
              </a:rPr>
              <a:t>“base” article </a:t>
            </a:r>
            <a:r>
              <a:rPr lang="en-NZ" dirty="0" smtClean="0"/>
              <a:t>(this should be a required reading), and</a:t>
            </a:r>
          </a:p>
          <a:p>
            <a:pPr lvl="1"/>
            <a:r>
              <a:rPr lang="en-NZ" dirty="0" smtClean="0"/>
              <a:t>Bibliographic detail (at least author, title, DOI, year) on </a:t>
            </a:r>
            <a:r>
              <a:rPr lang="en-NZ" dirty="0">
                <a:solidFill>
                  <a:srgbClr val="FF0000"/>
                </a:solidFill>
              </a:rPr>
              <a:t>at least one </a:t>
            </a:r>
            <a:r>
              <a:rPr lang="en-NZ" dirty="0" smtClean="0">
                <a:solidFill>
                  <a:srgbClr val="FF0000"/>
                </a:solidFill>
              </a:rPr>
              <a:t>other proposed reference</a:t>
            </a:r>
            <a:r>
              <a:rPr lang="en-NZ" dirty="0" smtClean="0"/>
              <a:t>. </a:t>
            </a:r>
          </a:p>
          <a:p>
            <a:r>
              <a:rPr lang="en-NZ" dirty="0" smtClean="0"/>
              <a:t>I </a:t>
            </a:r>
            <a:r>
              <a:rPr lang="en-NZ" dirty="0"/>
              <a:t>will endeavour to </a:t>
            </a:r>
            <a:r>
              <a:rPr lang="en-NZ" dirty="0" smtClean="0"/>
              <a:t>give you some helpful feedback on your proposal by the end of the mid-semester break (Sunday, 11 September).</a:t>
            </a:r>
          </a:p>
          <a:p>
            <a:pPr lvl="1"/>
            <a:r>
              <a:rPr lang="en-NZ" dirty="0" smtClean="0"/>
              <a:t>I’ll award 1 mark for any reasonable submission.</a:t>
            </a:r>
            <a:endParaRPr lang="en-NZ" dirty="0" smtClean="0"/>
          </a:p>
          <a:p>
            <a:pPr lvl="1"/>
            <a:r>
              <a:rPr lang="en-NZ" dirty="0" smtClean="0"/>
              <a:t>Note: if </a:t>
            </a:r>
            <a:r>
              <a:rPr lang="en-NZ" dirty="0" smtClean="0"/>
              <a:t>you haven’t started working seriously on your written report </a:t>
            </a:r>
            <a:r>
              <a:rPr lang="en-NZ" i="1" dirty="0" smtClean="0"/>
              <a:t>before</a:t>
            </a:r>
            <a:r>
              <a:rPr lang="en-NZ" dirty="0" smtClean="0"/>
              <a:t> </a:t>
            </a:r>
            <a:r>
              <a:rPr lang="en-NZ" dirty="0" smtClean="0"/>
              <a:t>the </a:t>
            </a:r>
            <a:r>
              <a:rPr lang="en-NZ" dirty="0" smtClean="0"/>
              <a:t>mid-semester break, you have fallen behind</a:t>
            </a:r>
            <a:r>
              <a:rPr lang="en-NZ" dirty="0" smtClean="0"/>
              <a:t>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D04D3-5FE6-4EEE-85E5-F427B59FFF8D}" type="datetime5">
              <a:rPr lang="en-US" smtClean="0"/>
              <a:t>27-Jul-16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27-Jul-16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presentation on a </a:t>
            </a:r>
            <a:r>
              <a:rPr lang="en-AU" sz="2400" dirty="0" smtClean="0"/>
              <a:t>“classic” article in the security literature</a:t>
            </a:r>
            <a:r>
              <a:rPr lang="en-AU" sz="24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presentation 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schedule this rehearsal via </a:t>
            </a:r>
            <a:r>
              <a:rPr lang="en-AU" sz="2000" dirty="0" smtClean="0"/>
              <a:t>Canvas – but I don’t yet know how to set this up!)</a:t>
            </a:r>
            <a:endParaRPr lang="en-AU" sz="2000" dirty="0" smtClean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presentation.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the presentation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3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27-Jul-16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5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680520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3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27-Jul-16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27-Jul-16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DA90A-8063-4B48-BE1C-9273B8634161}" type="datetime5">
              <a:rPr lang="en-US" sz="1000" smtClean="0">
                <a:latin typeface="Arial" charset="0"/>
              </a:rPr>
              <a:t>27-Jul-16</a:t>
            </a:fld>
            <a:endParaRPr lang="en-US" sz="14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50739-DF07-44AE-A5BF-B305E8F975F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98537"/>
          </a:xfrm>
        </p:spPr>
        <p:txBody>
          <a:bodyPr/>
          <a:lstStyle/>
          <a:p>
            <a:r>
              <a:rPr lang="en-US" dirty="0" smtClean="0"/>
              <a:t>Slideshow Length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4743"/>
            <a:ext cx="7993063" cy="52565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should prepare five to nine slides for an eight- to twelve-minute seminar. </a:t>
            </a:r>
          </a:p>
          <a:p>
            <a:r>
              <a:rPr lang="en-US" dirty="0" smtClean="0"/>
              <a:t>If you spend less than one minute on a slide, it should have very little technical content. </a:t>
            </a:r>
          </a:p>
          <a:p>
            <a:pPr lvl="1"/>
            <a:r>
              <a:rPr lang="en-US" dirty="0" smtClean="0"/>
              <a:t>You might devote 20 seconds to your title slide.</a:t>
            </a:r>
          </a:p>
          <a:p>
            <a:r>
              <a:rPr lang="en-US" dirty="0" smtClean="0"/>
              <a:t>If you spend more than two minutes talking about a slide, you should probably split its content into two slides.</a:t>
            </a:r>
          </a:p>
          <a:p>
            <a:pPr lvl="1"/>
            <a:r>
              <a:rPr lang="en-US" dirty="0"/>
              <a:t>Y</a:t>
            </a:r>
            <a:r>
              <a:rPr lang="en-US" dirty="0" smtClean="0"/>
              <a:t>our important points should be made verbally, as well as in writing.</a:t>
            </a:r>
          </a:p>
          <a:p>
            <a:pPr lvl="1"/>
            <a:r>
              <a:rPr lang="en-US" dirty="0" smtClean="0"/>
              <a:t>Your slideshow should tell a coherent story.</a:t>
            </a:r>
          </a:p>
          <a:p>
            <a:pPr lvl="1"/>
            <a:r>
              <a:rPr lang="en-US" dirty="0" smtClean="0"/>
              <a:t>Your verbal comments should help your audience understand  your story.</a:t>
            </a:r>
          </a:p>
          <a:p>
            <a:pPr lvl="1"/>
            <a:endParaRPr lang="en-US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8EDCE4-20C2-434D-B635-A1B68552DD05}" type="datetime5">
              <a:rPr lang="en-US" sz="1000" smtClean="0">
                <a:latin typeface="Arial" charset="0"/>
              </a:rPr>
              <a:t>27-Jul-16</a:t>
            </a:fld>
            <a:endParaRPr lang="en-US" sz="140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927FD1-1CD4-45EB-AECF-3F7519F38A2F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en-NZ" smtClean="0"/>
              <a:t>Creating your Oral Presentation</a:t>
            </a:r>
            <a:endParaRPr lang="en-AU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4006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dirty="0" smtClean="0"/>
              <a:t>Read your article again, to identify an interesting aspect that you can explain.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Construct a first draft of your presentation: use PowerPoint or your </a:t>
            </a:r>
            <a:r>
              <a:rPr lang="en-US" sz="2000" dirty="0" err="1" smtClean="0"/>
              <a:t>favourite</a:t>
            </a:r>
            <a:r>
              <a:rPr lang="en-US" sz="2000" dirty="0" smtClean="0"/>
              <a:t> presentation builder (but not a document editor such as MS Word)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Rehearse your draft presentation by yourself, and then rehearse with a friend.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Revise your draft presentation after each rehearsal.  Add a question if you haven’t done so already.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Deliver your draft presentation at a tutorial, in the week </a:t>
            </a:r>
            <a:r>
              <a:rPr lang="en-US" sz="2000" dirty="0" smtClean="0">
                <a:solidFill>
                  <a:srgbClr val="FF0000"/>
                </a:solidFill>
              </a:rPr>
              <a:t>prior</a:t>
            </a:r>
            <a:r>
              <a:rPr lang="en-US" sz="2000" dirty="0" smtClean="0"/>
              <a:t> to your scheduled presentation date at COMPSCI 725 lectures.  (Carry your presentation file to the tutorial room on a USB stick, or on your laptop.)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Prepare a final version of your presentation slides, </a:t>
            </a:r>
            <a:r>
              <a:rPr lang="en-US" sz="2000" dirty="0" smtClean="0">
                <a:solidFill>
                  <a:srgbClr val="FF0000"/>
                </a:solidFill>
              </a:rPr>
              <a:t>after</a:t>
            </a:r>
            <a:r>
              <a:rPr lang="en-US" sz="2000" dirty="0" smtClean="0"/>
              <a:t> hearing comments from the lecturer and other student(s) at tutorial.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Carry your final-version presentation slides to the COMPSCI 725 lecture on a </a:t>
            </a:r>
            <a:r>
              <a:rPr lang="en-US" sz="2000" dirty="0" smtClean="0">
                <a:solidFill>
                  <a:srgbClr val="FF0000"/>
                </a:solidFill>
              </a:rPr>
              <a:t>USB stick</a:t>
            </a:r>
            <a:r>
              <a:rPr lang="en-US" sz="2000" dirty="0" smtClean="0"/>
              <a:t>, on the day scheduled for your presentation.  </a:t>
            </a:r>
            <a:r>
              <a:rPr lang="en-US" sz="2000" dirty="0" smtClean="0">
                <a:solidFill>
                  <a:srgbClr val="FF0000"/>
                </a:solidFill>
              </a:rPr>
              <a:t>Your presentation file will be mounted on the class website.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You’ll probably spend </a:t>
            </a:r>
            <a:r>
              <a:rPr lang="en-US" sz="2000" b="1" dirty="0" smtClean="0">
                <a:solidFill>
                  <a:srgbClr val="FF0000"/>
                </a:solidFill>
              </a:rPr>
              <a:t>10 hours </a:t>
            </a:r>
            <a:r>
              <a:rPr lang="en-US" sz="2000" dirty="0" smtClean="0"/>
              <a:t>preparing a good 10-minute presentation!</a:t>
            </a:r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BD48-7402-4D47-9509-815C6380A0C1}" type="datetime5">
              <a:rPr lang="en-US" sz="1000" smtClean="0">
                <a:latin typeface="Arial" charset="0"/>
              </a:rPr>
              <a:t>27-Jul-16</a:t>
            </a:fld>
            <a:endParaRPr lang="en-US" sz="140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D2168B-DBCE-4D52-BE74-5736B2ED87AF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Your Lecturers’ Expectations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62664" cy="471331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Each presentation will be focused on </a:t>
            </a:r>
            <a:r>
              <a:rPr lang="en-US" sz="2400" i="1" dirty="0">
                <a:solidFill>
                  <a:srgbClr val="FF0000"/>
                </a:solidFill>
              </a:rPr>
              <a:t>one</a:t>
            </a:r>
            <a:r>
              <a:rPr lang="en-US" sz="2400" dirty="0"/>
              <a:t> interesting or important aspect of a technical article.</a:t>
            </a:r>
          </a:p>
          <a:p>
            <a:pPr lvl="1"/>
            <a:r>
              <a:rPr lang="en-US" sz="2000" dirty="0"/>
              <a:t>Each </a:t>
            </a:r>
            <a:r>
              <a:rPr lang="en-US" sz="2000" dirty="0" smtClean="0"/>
              <a:t>presenter </a:t>
            </a:r>
            <a:r>
              <a:rPr lang="en-US" sz="2000" dirty="0"/>
              <a:t>will develop their own point-of-view on their </a:t>
            </a:r>
            <a:r>
              <a:rPr lang="en-US" sz="2000" dirty="0" smtClean="0"/>
              <a:t>article.</a:t>
            </a:r>
            <a:endParaRPr lang="en-US" sz="2000" dirty="0"/>
          </a:p>
          <a:p>
            <a:pPr lvl="1"/>
            <a:r>
              <a:rPr lang="en-US" sz="2000" dirty="0"/>
              <a:t>Multiple students may present on similar aspects of the same article. </a:t>
            </a:r>
          </a:p>
          <a:p>
            <a:r>
              <a:rPr lang="en-US" sz="2400" dirty="0"/>
              <a:t>Non-presenters will read each article </a:t>
            </a:r>
            <a:r>
              <a:rPr lang="en-US" sz="2400" i="1" dirty="0"/>
              <a:t>before</a:t>
            </a:r>
            <a:r>
              <a:rPr lang="en-US" sz="2400" dirty="0"/>
              <a:t> its presentation begins.</a:t>
            </a:r>
          </a:p>
          <a:p>
            <a:r>
              <a:rPr lang="en-US" sz="2400" dirty="0"/>
              <a:t>All students will participate, at least occasionally, in the classroom discussions held after each oral presentation.</a:t>
            </a:r>
          </a:p>
          <a:p>
            <a:pPr lvl="1"/>
            <a:r>
              <a:rPr lang="en-US" sz="2000" dirty="0"/>
              <a:t>We will discuss similarities and differences in our </a:t>
            </a:r>
            <a:r>
              <a:rPr lang="en-US" sz="2000" dirty="0" smtClean="0"/>
              <a:t>points </a:t>
            </a:r>
            <a:r>
              <a:rPr lang="en-US" sz="2000" dirty="0"/>
              <a:t>of view.</a:t>
            </a:r>
          </a:p>
          <a:p>
            <a:pPr lvl="1"/>
            <a:r>
              <a:rPr lang="en-US" sz="2000" dirty="0"/>
              <a:t>Some of us may have some relevant experience or knowledge.</a:t>
            </a:r>
          </a:p>
          <a:p>
            <a:r>
              <a:rPr lang="en-US" sz="2400" dirty="0" smtClean="0"/>
              <a:t>All </a:t>
            </a:r>
            <a:r>
              <a:rPr lang="en-US" sz="2400" dirty="0"/>
              <a:t>students will develop a working knowledge of what was presented and discussed in class.</a:t>
            </a:r>
          </a:p>
          <a:p>
            <a:pPr lvl="1"/>
            <a:r>
              <a:rPr lang="en-US" sz="2000" dirty="0"/>
              <a:t>This </a:t>
            </a:r>
            <a:r>
              <a:rPr lang="en-US" sz="2000" dirty="0" smtClean="0"/>
              <a:t>knowledge will </a:t>
            </a:r>
            <a:r>
              <a:rPr lang="en-US" sz="2000" dirty="0"/>
              <a:t>be tested in your final examination.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27-Jul-16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3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4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</TotalTime>
  <Words>2400</Words>
  <Application>Microsoft Office PowerPoint</Application>
  <PresentationFormat>On-screen Show (4:3)</PresentationFormat>
  <Paragraphs>190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Helvetica</vt:lpstr>
      <vt:lpstr>Monotype Sorts</vt:lpstr>
      <vt:lpstr>Times New Roman</vt:lpstr>
      <vt:lpstr>Wingdings</vt:lpstr>
      <vt:lpstr>Default Design</vt:lpstr>
      <vt:lpstr>CompSci 725 Oral and Written Reports  27 July 2016</vt:lpstr>
      <vt:lpstr>Assessment: 15% oral report</vt:lpstr>
      <vt:lpstr>Example of an Aspect</vt:lpstr>
      <vt:lpstr>An Aspect of Another Article</vt:lpstr>
      <vt:lpstr>A Temptation You May Feel</vt:lpstr>
      <vt:lpstr>Slideshow Length</vt:lpstr>
      <vt:lpstr>Creating your Oral Presentation</vt:lpstr>
      <vt:lpstr>Your Lecturers’ Expectations</vt:lpstr>
      <vt:lpstr>Assessment: 25% written report</vt:lpstr>
      <vt:lpstr>Additional Requirements on Written Reports</vt:lpstr>
      <vt:lpstr>Assessment of Written Reports</vt:lpstr>
      <vt:lpstr>Sources (20 marks)</vt:lpstr>
      <vt:lpstr>Accuracy (30 marks)</vt:lpstr>
      <vt:lpstr>Technical Depth (50 marks)</vt:lpstr>
      <vt:lpstr>Getting Started</vt:lpstr>
      <vt:lpstr>Suggested Search Process</vt:lpstr>
      <vt:lpstr>Feedback on a Proposed Topic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120</cp:revision>
  <cp:lastPrinted>2000-07-11T17:17:34Z</cp:lastPrinted>
  <dcterms:created xsi:type="dcterms:W3CDTF">2000-07-11T15:43:18Z</dcterms:created>
  <dcterms:modified xsi:type="dcterms:W3CDTF">2016-07-27T03:32:29Z</dcterms:modified>
</cp:coreProperties>
</file>