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1" r:id="rId3"/>
    <p:sldId id="298" r:id="rId4"/>
    <p:sldId id="300" r:id="rId5"/>
    <p:sldId id="257" r:id="rId6"/>
    <p:sldId id="260" r:id="rId7"/>
    <p:sldId id="294" r:id="rId8"/>
    <p:sldId id="301" r:id="rId9"/>
    <p:sldId id="261" r:id="rId10"/>
    <p:sldId id="262" r:id="rId11"/>
    <p:sldId id="302" r:id="rId12"/>
    <p:sldId id="303" r:id="rId13"/>
    <p:sldId id="295" r:id="rId14"/>
    <p:sldId id="296" r:id="rId15"/>
    <p:sldId id="263" r:id="rId16"/>
    <p:sldId id="289" r:id="rId17"/>
    <p:sldId id="288" r:id="rId18"/>
    <p:sldId id="304" r:id="rId19"/>
    <p:sldId id="305" r:id="rId20"/>
    <p:sldId id="265" r:id="rId21"/>
    <p:sldId id="266" r:id="rId22"/>
    <p:sldId id="268" r:id="rId23"/>
    <p:sldId id="269" r:id="rId24"/>
    <p:sldId id="270" r:id="rId25"/>
    <p:sldId id="271" r:id="rId26"/>
    <p:sldId id="272" r:id="rId27"/>
    <p:sldId id="273" r:id="rId28"/>
    <p:sldId id="280" r:id="rId29"/>
    <p:sldId id="281" r:id="rId30"/>
    <p:sldId id="283" r:id="rId31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9" autoAdjust="0"/>
  </p:normalViewPr>
  <p:slideViewPr>
    <p:cSldViewPr>
      <p:cViewPr varScale="1">
        <p:scale>
          <a:sx n="66" d="100"/>
          <a:sy n="66" d="100"/>
        </p:scale>
        <p:origin x="119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4825"/>
            <a:ext cx="2900363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4825"/>
            <a:ext cx="297338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fld id="{A0A0A999-27C9-4AF0-838D-2E1B65B47B2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424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8188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79950"/>
            <a:ext cx="4924425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fld id="{B3C85617-BF3E-4655-B4AC-8FDEFDCF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7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D9618F-0682-433C-8B2E-D6C6C1C409AD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3848688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5617-BF3E-4655-B4AC-8FDEFDCF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6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5617-BF3E-4655-B4AC-8FDEFDCF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AC76-791F-4A5B-875D-F9C28C3B822D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A30B9-8099-4475-A1B7-BA9C8C3C60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1512-A450-410E-85EA-263D43241AD2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26FEE9AC-EE3F-4A00-9493-05F1FE05C1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0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6F95-1BB4-476D-84BB-7BF73E00A01D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4102164A-4003-470E-8BAC-BA17E9C34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8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F109-6760-47D9-8E88-E38EF11D7682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39E9CD02-42A4-4040-A18A-5727F7FB1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19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BDEF5-A19D-4AAA-9F08-3BB3868FF41E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87D7DD70-8A29-4E09-854D-9AFD438F8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1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A679E-0DD5-4DFE-BB86-C1454A99BD3A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7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4D28-9503-418F-9012-4C4155D449D3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E89F-F34F-4968-8D9B-F8580510F2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FB52C-4BDC-400A-8F3C-120A859D2186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32DC-28B0-4DDD-BAF9-86DFBC00E7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8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2D24F-19BE-4B98-B777-51498C4D0B08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E18A0-D83A-42CC-A3A1-2FBC3C93FA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3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688E6-059E-431B-987C-B1B43E3FD039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E12D-A2C4-4100-AF3A-47CC3227B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27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A514-1524-4C7C-882A-253D12247623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6A09D-F86E-4B8F-8337-EE44B1F6CF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4D26-72B0-4D23-A0DA-5F77E32AF57F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30360-BD46-4986-9AC2-6C637906FD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0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EC94-486F-4521-ACFA-6B97D16EE01E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788D5426-5464-4BF0-B77A-08E201FBDD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4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C77CB73C-FB64-4E9C-B1E2-CCF9F414D85B}" type="datetime5">
              <a:rPr lang="en-US" smtClean="0"/>
              <a:t>1-Aug-16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725sc07-10.</a:t>
            </a:r>
            <a:fld id="{36312390-07DA-4C2C-9BCF-ADB308342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.archive.org/web/19990125084748/http:/bankofamerica.org/" TargetMode="Externa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son.net/thesis/pki3.pdf" TargetMode="External"/><Relationship Id="rId2" Type="http://schemas.openxmlformats.org/officeDocument/2006/relationships/hyperlink" Target="http://www.cs.auckland.ac.nz/~pgut001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zherald.co.nz/nz/news/article.cfm?c_id=1&amp;objectid=1148768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lice_and_Bo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.ezproxy.auckland.ac.nz/10.1109/TSE.2002.1027797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xkcd.com/177/" TargetMode="Externa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x.doi.org.ezproxy.auckland.ac.nz/10.1109/MINES.2009.22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zproxy.auckland.ac.nz/login?url=http://site.ebrary.com/lib/auckland/Doc?id=1047841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ssage_authentication_co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zproxy.auckland.ac.nz/login?url=http://site.ebrary.com/lib/auckland/Doc?id=104784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smtClean="0"/>
              <a:t>Basics of Cryptography, </a:t>
            </a:r>
            <a:r>
              <a:rPr lang="en-US" dirty="0" err="1" smtClean="0"/>
              <a:t>Cryptoprotocols</a:t>
            </a:r>
            <a:r>
              <a:rPr lang="en-US" dirty="0" smtClean="0"/>
              <a:t>, and Steganography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1 </a:t>
            </a:r>
            <a:r>
              <a:rPr lang="en-US" dirty="0" smtClean="0"/>
              <a:t>August </a:t>
            </a:r>
            <a:r>
              <a:rPr lang="en-US" dirty="0" smtClean="0"/>
              <a:t>2016</a:t>
            </a:r>
            <a:endParaRPr lang="en-US" dirty="0" smtClean="0"/>
          </a:p>
          <a:p>
            <a:r>
              <a:rPr lang="en-US" sz="2400" dirty="0" smtClean="0"/>
              <a:t>Clark Thomborson</a:t>
            </a:r>
          </a:p>
          <a:p>
            <a:r>
              <a:rPr lang="en-US" sz="2400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 smtClean="0"/>
              <a:t>Authentication in PK Cryptography</a:t>
            </a:r>
            <a:endParaRPr lang="en-AU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534400" cy="561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We can use </a:t>
            </a:r>
            <a:r>
              <a:rPr lang="en-US" sz="2800" dirty="0"/>
              <a:t>a</a:t>
            </a:r>
            <a:r>
              <a:rPr lang="en-US" sz="2800" dirty="0" smtClean="0"/>
              <a:t> secret key </a:t>
            </a:r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b="1" i="1" dirty="0" smtClean="0"/>
              <a:t> </a:t>
            </a:r>
            <a:r>
              <a:rPr lang="en-US" sz="2800" dirty="0" smtClean="0"/>
              <a:t>to encrypt a message which everyone can decrypt using our corresponding public key </a:t>
            </a:r>
            <a:r>
              <a:rPr lang="en-US" sz="2800" b="1" i="1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.</a:t>
            </a:r>
            <a:endParaRPr lang="en-AU" sz="2800" dirty="0" smtClean="0"/>
          </a:p>
          <a:p>
            <a:pPr lvl="1">
              <a:lnSpc>
                <a:spcPct val="9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P,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is a “signed message”.  Simpler notation: [</a:t>
            </a:r>
            <a:r>
              <a:rPr lang="en-US" sz="2400" i="1" dirty="0" smtClean="0"/>
              <a:t>P</a:t>
            </a:r>
            <a:r>
              <a:rPr lang="en-US" sz="2400" dirty="0" smtClean="0"/>
              <a:t>]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Alice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Only people who know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the secret key named “Alice” can create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Anyone who knows the public key for “Alice” can validate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This defends against impersonation and repudiation attacks.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you use a key-pair </a:t>
            </a:r>
            <a:r>
              <a:rPr lang="en-US" dirty="0"/>
              <a:t>(</a:t>
            </a:r>
            <a:r>
              <a:rPr lang="en-US" b="1" i="1" dirty="0">
                <a:solidFill>
                  <a:srgbClr val="FF0000"/>
                </a:solidFill>
              </a:rPr>
              <a:t>s</a:t>
            </a:r>
            <a:r>
              <a:rPr lang="en-US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p</a:t>
            </a:r>
            <a:r>
              <a:rPr lang="en-US" dirty="0" smtClean="0"/>
              <a:t>) for encryption, then you can’t use it safely for signing!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 you understand why?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D7A6D-C978-4901-98C5-C75AA24C7DE7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936104"/>
          </a:xfrm>
        </p:spPr>
        <p:txBody>
          <a:bodyPr/>
          <a:lstStyle/>
          <a:p>
            <a:r>
              <a:rPr lang="en-NZ" dirty="0" smtClean="0"/>
              <a:t>Key Management &amp; Distribution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We should use many different public/private </a:t>
            </a:r>
            <a:r>
              <a:rPr lang="en-US" sz="2800" dirty="0"/>
              <a:t>key pairs: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email,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bank account (our partner knows this private key too),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workgroup (shared with other members), …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“public key infrastructure” (PKI) will help us </a:t>
            </a:r>
            <a:r>
              <a:rPr lang="en-US" sz="2800" dirty="0" smtClean="0"/>
              <a:t>create, </a:t>
            </a:r>
            <a:r>
              <a:rPr lang="en-US" sz="2800" dirty="0" err="1" smtClean="0"/>
              <a:t>publicise</a:t>
            </a:r>
            <a:r>
              <a:rPr lang="en-US" sz="2800" dirty="0" smtClean="0"/>
              <a:t>, and discover public </a:t>
            </a:r>
            <a:r>
              <a:rPr lang="en-US" sz="2800" dirty="0"/>
              <a:t>keys (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, </a:t>
            </a:r>
            <a:r>
              <a:rPr lang="en-US" sz="2800" dirty="0" smtClean="0"/>
              <a:t>…).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“certificate authority” (CA</a:t>
            </a:r>
            <a:r>
              <a:rPr lang="en-US" dirty="0" smtClean="0"/>
              <a:t>) is a registry for public keys – this is an important part of a PKI..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CA uses one of its signing keys to sign a “certificate” of the form [</a:t>
            </a:r>
            <a:r>
              <a:rPr lang="en-US" sz="2400" i="1" dirty="0" smtClean="0"/>
              <a:t>name, p</a:t>
            </a:r>
            <a:r>
              <a:rPr lang="en-US" sz="2400" dirty="0" smtClean="0"/>
              <a:t>]</a:t>
            </a:r>
            <a:r>
              <a:rPr lang="en-US" sz="2400" baseline="-25000" dirty="0" smtClean="0"/>
              <a:t>CA</a:t>
            </a:r>
            <a:r>
              <a:rPr lang="en-US" sz="2400" dirty="0" smtClean="0"/>
              <a:t>. 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Anyone who knows the CA’s corresponding public key can verify that </a:t>
            </a:r>
            <a:r>
              <a:rPr lang="en-US" sz="2400" i="1" dirty="0" smtClean="0"/>
              <a:t>p</a:t>
            </a:r>
            <a:r>
              <a:rPr lang="en-US" sz="2400" dirty="0" smtClean="0"/>
              <a:t> was registered by someone who convinced the CA that they are identified by </a:t>
            </a:r>
            <a:r>
              <a:rPr lang="en-US" sz="2400" i="1" dirty="0" smtClean="0"/>
              <a:t>name</a:t>
            </a:r>
            <a:r>
              <a:rPr lang="en-US" sz="2400" dirty="0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Note: we also need some way to discover CAs and their keys… our web browsers help with this…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82603A-6293-4411-BD86-4250F3765B94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74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Some Security Issues with CAs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name</a:t>
            </a:r>
            <a:r>
              <a:rPr lang="en-US" dirty="0" smtClean="0"/>
              <a:t> in a certificate might not be a unique identifier for a person or an </a:t>
            </a:r>
            <a:r>
              <a:rPr lang="en-US" dirty="0" err="1" smtClean="0"/>
              <a:t>organisation</a:t>
            </a:r>
            <a:r>
              <a:rPr lang="en-US" dirty="0" smtClean="0"/>
              <a:t> – there are many people named “John Doe”.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</a:t>
            </a:r>
            <a:r>
              <a:rPr lang="en-US" dirty="0" smtClean="0"/>
              <a:t> CA might register </a:t>
            </a:r>
            <a:r>
              <a:rPr lang="en-US" dirty="0"/>
              <a:t>a key to an </a:t>
            </a:r>
            <a:r>
              <a:rPr lang="en-US" dirty="0" smtClean="0"/>
              <a:t>impersonator.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end-user might not inspect the certificate to confirm </a:t>
            </a:r>
            <a:r>
              <a:rPr lang="en-US" dirty="0"/>
              <a:t>that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i="1" dirty="0" smtClean="0"/>
              <a:t>name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(reasonably) unique </a:t>
            </a:r>
            <a:r>
              <a:rPr lang="en-US" dirty="0"/>
              <a:t>identifier for the person or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smtClean="0"/>
              <a:t>they </a:t>
            </a:r>
            <a:r>
              <a:rPr lang="en-US" dirty="0"/>
              <a:t>are trying to communicate </a:t>
            </a:r>
            <a:r>
              <a:rPr lang="en-US" dirty="0" smtClean="0"/>
              <a:t>with.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24958-5200-4722-B5B3-F6DB033A1531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64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4450"/>
            <a:ext cx="7772400" cy="719138"/>
          </a:xfrm>
        </p:spPr>
        <p:txBody>
          <a:bodyPr/>
          <a:lstStyle/>
          <a:p>
            <a:r>
              <a:rPr lang="en-US" smtClean="0"/>
              <a:t>A Simple Cryptographic Protocol</a:t>
            </a:r>
            <a:endParaRPr lang="en-AU" smtClean="0"/>
          </a:p>
        </p:txBody>
      </p:sp>
      <p:grpSp>
        <p:nvGrpSpPr>
          <p:cNvPr id="27651" name="Group 24"/>
          <p:cNvGrpSpPr>
            <a:grpSpLocks/>
          </p:cNvGrpSpPr>
          <p:nvPr/>
        </p:nvGrpSpPr>
        <p:grpSpPr bwMode="auto">
          <a:xfrm>
            <a:off x="1547813" y="692150"/>
            <a:ext cx="5300662" cy="2514600"/>
            <a:chOff x="975" y="663"/>
            <a:chExt cx="3339" cy="1584"/>
          </a:xfrm>
        </p:grpSpPr>
        <p:sp>
          <p:nvSpPr>
            <p:cNvPr id="27655" name="Line 2"/>
            <p:cNvSpPr>
              <a:spLocks noChangeShapeType="1"/>
            </p:cNvSpPr>
            <p:nvPr/>
          </p:nvSpPr>
          <p:spPr bwMode="auto">
            <a:xfrm>
              <a:off x="2248" y="999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pic>
          <p:nvPicPr>
            <p:cNvPr id="27656" name="Picture 5" descr="45_TheMarchHare_bi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759"/>
              <a:ext cx="691" cy="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7" name="Text Box 6"/>
            <p:cNvSpPr txBox="1">
              <a:spLocks noChangeArrowheads="1"/>
            </p:cNvSpPr>
            <p:nvPr/>
          </p:nvSpPr>
          <p:spPr bwMode="auto">
            <a:xfrm>
              <a:off x="1288" y="1959"/>
              <a:ext cx="5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Alice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8" name="Text Box 7"/>
            <p:cNvSpPr txBox="1">
              <a:spLocks noChangeArrowheads="1"/>
            </p:cNvSpPr>
            <p:nvPr/>
          </p:nvSpPr>
          <p:spPr bwMode="auto">
            <a:xfrm>
              <a:off x="3760" y="1959"/>
              <a:ext cx="4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Bob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9" name="Text Box 8"/>
            <p:cNvSpPr txBox="1">
              <a:spLocks noChangeArrowheads="1"/>
            </p:cNvSpPr>
            <p:nvPr/>
          </p:nvSpPr>
          <p:spPr bwMode="auto">
            <a:xfrm>
              <a:off x="2670" y="663"/>
              <a:ext cx="4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i="1">
                  <a:latin typeface="Arial" charset="0"/>
                  <a:cs typeface="Arial" charset="0"/>
                </a:rPr>
                <a:t>R</a:t>
              </a:r>
              <a:r>
                <a:rPr lang="en-US" i="1" baseline="-25000">
                  <a:latin typeface="Arial" charset="0"/>
                  <a:cs typeface="Arial" charset="0"/>
                </a:rPr>
                <a:t>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pic>
          <p:nvPicPr>
            <p:cNvPr id="27660" name="Picture 10" descr="alice03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759"/>
              <a:ext cx="1158" cy="1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2104" y="1431"/>
              <a:ext cx="15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{</a:t>
              </a:r>
              <a:r>
                <a:rPr lang="en-US" i="1">
                  <a:latin typeface="Arial" charset="0"/>
                  <a:cs typeface="Arial" charset="0"/>
                </a:rPr>
                <a:t>SK</a:t>
              </a:r>
              <a:r>
                <a:rPr lang="en-US">
                  <a:latin typeface="Arial" charset="0"/>
                  <a:cs typeface="Arial" charset="0"/>
                </a:rPr>
                <a:t>}</a:t>
              </a:r>
              <a:r>
                <a:rPr lang="en-US" i="1" baseline="-25000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{P}</a:t>
              </a:r>
              <a:r>
                <a:rPr lang="en-US" i="1" baseline="-25000">
                  <a:latin typeface="Arial" charset="0"/>
                  <a:cs typeface="Arial" charset="0"/>
                </a:rPr>
                <a:t>SK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2" name="Text Box 16"/>
            <p:cNvSpPr txBox="1">
              <a:spLocks noChangeArrowheads="1"/>
            </p:cNvSpPr>
            <p:nvPr/>
          </p:nvSpPr>
          <p:spPr bwMode="auto">
            <a:xfrm>
              <a:off x="2154" y="1047"/>
              <a:ext cx="13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[</a:t>
              </a:r>
              <a:r>
                <a:rPr lang="en-US" i="1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“Bob”]</a:t>
              </a:r>
              <a:r>
                <a:rPr lang="en-US" i="1" baseline="-25000">
                  <a:latin typeface="Arial" charset="0"/>
                  <a:cs typeface="Arial" charset="0"/>
                </a:rPr>
                <a:t>CA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3" name="Line 17"/>
            <p:cNvSpPr>
              <a:spLocks noChangeShapeType="1"/>
            </p:cNvSpPr>
            <p:nvPr/>
          </p:nvSpPr>
          <p:spPr bwMode="auto">
            <a:xfrm flipH="1">
              <a:off x="2250" y="1383"/>
              <a:ext cx="12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27664" name="Line 18"/>
            <p:cNvSpPr>
              <a:spLocks noChangeShapeType="1"/>
            </p:cNvSpPr>
            <p:nvPr/>
          </p:nvSpPr>
          <p:spPr bwMode="auto">
            <a:xfrm>
              <a:off x="2248" y="176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27652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27653" name="Text Box 22"/>
          <p:cNvSpPr txBox="1">
            <a:spLocks noChangeArrowheads="1"/>
          </p:cNvSpPr>
          <p:nvPr/>
        </p:nvSpPr>
        <p:spPr bwMode="auto">
          <a:xfrm>
            <a:off x="250825" y="3213100"/>
            <a:ext cx="8569325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001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dirty="0">
                <a:latin typeface="Arial" charset="0"/>
                <a:cs typeface="Arial" charset="0"/>
              </a:rPr>
              <a:t>Alice sends a service request R</a:t>
            </a:r>
            <a:r>
              <a:rPr lang="en-US" baseline="-25000" dirty="0">
                <a:latin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cs typeface="Arial" charset="0"/>
              </a:rPr>
              <a:t> to Bob.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dirty="0">
                <a:latin typeface="Arial" charset="0"/>
                <a:cs typeface="Arial" charset="0"/>
              </a:rPr>
              <a:t>Bob replies with his digital certificate.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Bob’s certificate contains Bob’s public key </a:t>
            </a:r>
            <a:r>
              <a:rPr lang="en-AU" sz="2000" i="1" dirty="0">
                <a:latin typeface="Arial" charset="0"/>
                <a:cs typeface="Arial" charset="0"/>
              </a:rPr>
              <a:t>B </a:t>
            </a:r>
            <a:r>
              <a:rPr lang="en-AU" sz="2000" dirty="0">
                <a:latin typeface="Arial" charset="0"/>
                <a:cs typeface="Arial" charset="0"/>
              </a:rPr>
              <a:t>and Bob’s name.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This certificate was signed by a Certificate Authority, using a public key </a:t>
            </a:r>
            <a:r>
              <a:rPr lang="en-AU" sz="2000" i="1" dirty="0">
                <a:latin typeface="Arial" charset="0"/>
                <a:cs typeface="Arial" charset="0"/>
              </a:rPr>
              <a:t>CA </a:t>
            </a:r>
            <a:r>
              <a:rPr lang="en-AU" sz="2000" dirty="0">
                <a:latin typeface="Arial" charset="0"/>
                <a:cs typeface="Arial" charset="0"/>
              </a:rPr>
              <a:t>which Alice already knows.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AU" dirty="0">
                <a:latin typeface="Arial" charset="0"/>
                <a:cs typeface="Arial" charset="0"/>
              </a:rPr>
              <a:t>Alice creates a symmetric key </a:t>
            </a:r>
            <a:r>
              <a:rPr lang="en-AU" i="1" dirty="0">
                <a:latin typeface="Arial" charset="0"/>
                <a:cs typeface="Arial" charset="0"/>
              </a:rPr>
              <a:t>SK</a:t>
            </a:r>
            <a:r>
              <a:rPr lang="en-AU" dirty="0">
                <a:latin typeface="Arial" charset="0"/>
                <a:cs typeface="Arial" charset="0"/>
              </a:rPr>
              <a:t>.  This is a “session key”.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Alice sends </a:t>
            </a:r>
            <a:r>
              <a:rPr lang="en-AU" sz="2000" i="1" dirty="0">
                <a:latin typeface="Arial" charset="0"/>
                <a:cs typeface="Arial" charset="0"/>
              </a:rPr>
              <a:t>SK</a:t>
            </a:r>
            <a:r>
              <a:rPr lang="en-AU" sz="2000" dirty="0">
                <a:latin typeface="Arial" charset="0"/>
                <a:cs typeface="Arial" charset="0"/>
              </a:rPr>
              <a:t> to Bob, encrypted with public key </a:t>
            </a:r>
            <a:r>
              <a:rPr lang="en-AU" sz="2000" i="1" dirty="0">
                <a:latin typeface="Arial" charset="0"/>
                <a:cs typeface="Arial" charset="0"/>
              </a:rPr>
              <a:t>B</a:t>
            </a:r>
            <a:r>
              <a:rPr lang="en-AU" sz="2000" dirty="0">
                <a:latin typeface="Arial" charset="0"/>
                <a:cs typeface="Arial" charset="0"/>
              </a:rPr>
              <a:t>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Alice and Bob will use </a:t>
            </a:r>
            <a:r>
              <a:rPr lang="en-AU" sz="2000" i="1" dirty="0">
                <a:latin typeface="Arial" charset="0"/>
                <a:cs typeface="Arial" charset="0"/>
              </a:rPr>
              <a:t>SK</a:t>
            </a:r>
            <a:r>
              <a:rPr lang="en-AU" sz="2000" dirty="0">
                <a:latin typeface="Arial" charset="0"/>
                <a:cs typeface="Arial" charset="0"/>
              </a:rPr>
              <a:t> to encrypt their plaintext messages.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24E2FE-8C64-4DD0-87CD-856814C2C973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mtClean="0"/>
              <a:t>Protocol Analysis</a:t>
            </a:r>
            <a:endParaRPr lang="en-AU" smtClean="0"/>
          </a:p>
        </p:txBody>
      </p:sp>
      <p:sp>
        <p:nvSpPr>
          <p:cNvPr id="28675" name="Line 2"/>
          <p:cNvSpPr>
            <a:spLocks noChangeShapeType="1"/>
          </p:cNvSpPr>
          <p:nvPr/>
        </p:nvSpPr>
        <p:spPr bwMode="auto">
          <a:xfrm>
            <a:off x="20574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19812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[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</a:t>
            </a:r>
            <a:r>
              <a:rPr lang="en-US" i="1">
                <a:latin typeface="Arial" charset="0"/>
                <a:cs typeface="Arial" charset="0"/>
              </a:rPr>
              <a:t>, “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Trudy</a:t>
            </a:r>
            <a:r>
              <a:rPr lang="en-US" i="1">
                <a:latin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cs typeface="Arial" charset="0"/>
              </a:rPr>
              <a:t>]</a:t>
            </a:r>
            <a:r>
              <a:rPr lang="en-US" b="1" i="1" baseline="-25000">
                <a:latin typeface="Arial" charset="0"/>
                <a:cs typeface="Arial" charset="0"/>
              </a:rPr>
              <a:t>CA</a:t>
            </a:r>
            <a:endParaRPr lang="en-AU" b="1" baseline="-25000">
              <a:latin typeface="Arial" charset="0"/>
              <a:cs typeface="Arial" charset="0"/>
            </a:endParaRPr>
          </a:p>
        </p:txBody>
      </p:sp>
      <p:pic>
        <p:nvPicPr>
          <p:cNvPr id="28677" name="Picture 5" descr="45_TheMarchHare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438" y="773113"/>
            <a:ext cx="10969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33400" y="2678113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Alice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035925" y="2678113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Bob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7273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20574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pic>
        <p:nvPicPr>
          <p:cNvPr id="28682" name="Picture 10" descr="alice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773113"/>
            <a:ext cx="183832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667000" y="2420938"/>
            <a:ext cx="434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Trudy: acting as Alice to Bob,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and as Bob to Alice</a:t>
            </a:r>
            <a:r>
              <a:rPr lang="en-US">
                <a:latin typeface="Arial" charset="0"/>
                <a:cs typeface="Arial" charset="0"/>
              </a:rPr>
              <a:t> </a:t>
            </a:r>
            <a:endParaRPr lang="en-AU">
              <a:latin typeface="Arial" charset="0"/>
              <a:cs typeface="Arial" charset="0"/>
            </a:endParaRPr>
          </a:p>
        </p:txBody>
      </p:sp>
      <p:pic>
        <p:nvPicPr>
          <p:cNvPr id="28684" name="Picture 12" descr="dod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1009650"/>
            <a:ext cx="11445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8288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6388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0801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4864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[</a:t>
            </a:r>
            <a:r>
              <a:rPr lang="en-US" i="1"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“Bob”]</a:t>
            </a:r>
            <a:r>
              <a:rPr lang="en-US" i="1" baseline="-25000">
                <a:latin typeface="Arial" charset="0"/>
              </a:rPr>
              <a:t>CA</a:t>
            </a:r>
            <a:endParaRPr lang="en-AU" i="1" baseline="-25000">
              <a:latin typeface="Arial" charset="0"/>
              <a:cs typeface="Arial" charset="0"/>
            </a:endParaRP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56388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20574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56388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54102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457200" y="3213100"/>
            <a:ext cx="7859216" cy="295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marL="363538" indent="-363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01700" indent="-358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How can Alice detect that Trudy is “in the middle”?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What does your web-browser do, when it receives a digital certificate that says “Trudy” instead of “Bob”?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Trudy’s certificate might be [T, “Bob”]</a:t>
            </a:r>
            <a:r>
              <a:rPr lang="en-US" baseline="-25000" dirty="0">
                <a:latin typeface="Arial" charset="0"/>
                <a:cs typeface="Arial" charset="0"/>
              </a:rPr>
              <a:t>CA’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Arial" charset="0"/>
                <a:cs typeface="Arial" charset="0"/>
              </a:rPr>
              <a:t>If you follow a URL to “https://www.bankofamerica.org”, your browser might form an SSL connection with a Nigerian website which spoofs the website of a legitimate </a:t>
            </a:r>
            <a:r>
              <a:rPr lang="en-US" sz="2000" dirty="0" smtClean="0">
                <a:latin typeface="Arial" charset="0"/>
                <a:cs typeface="Arial" charset="0"/>
              </a:rPr>
              <a:t>bank, or a </a:t>
            </a:r>
            <a:r>
              <a:rPr lang="en-NZ" sz="2000" dirty="0" smtClean="0">
                <a:latin typeface="Arial" charset="0"/>
                <a:cs typeface="Arial" charset="0"/>
                <a:hlinkClick r:id="rId5"/>
              </a:rPr>
              <a:t>website controlled by a disgruntled </a:t>
            </a:r>
            <a:r>
              <a:rPr lang="en-NZ" sz="2000" dirty="0" err="1" smtClean="0">
                <a:latin typeface="Arial" charset="0"/>
                <a:cs typeface="Arial" charset="0"/>
                <a:hlinkClick r:id="rId5"/>
              </a:rPr>
              <a:t>BoA</a:t>
            </a:r>
            <a:r>
              <a:rPr lang="en-NZ" sz="2000" dirty="0" smtClean="0">
                <a:latin typeface="Arial" charset="0"/>
                <a:cs typeface="Arial" charset="0"/>
                <a:hlinkClick r:id="rId5"/>
              </a:rPr>
              <a:t> customer</a:t>
            </a:r>
            <a:r>
              <a:rPr lang="en-US" sz="2000" dirty="0" smtClean="0">
                <a:latin typeface="Arial" charset="0"/>
                <a:cs typeface="Arial" charset="0"/>
              </a:rPr>
              <a:t>.</a:t>
            </a:r>
            <a:endParaRPr lang="en-US" sz="200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Have you ever inspected an SSL certificate? </a:t>
            </a:r>
            <a:endParaRPr lang="en-AU" dirty="0">
              <a:latin typeface="Arial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5172FF-F758-4C39-964A-00158F1B1581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990600"/>
          </a:xfrm>
        </p:spPr>
        <p:txBody>
          <a:bodyPr/>
          <a:lstStyle/>
          <a:p>
            <a:r>
              <a:rPr lang="en-US" sz="4000" smtClean="0"/>
              <a:t>Attacks on Cryptographic Protocols</a:t>
            </a:r>
            <a:endParaRPr lang="en-AU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52513"/>
            <a:ext cx="8534400" cy="5305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A ciphertext may be broken by…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“restricted” algorithm (if the algorithm doesn’t require a key).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non-cryptographic means (bribery, theft, ‘just asking’).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“brute-force search” (through all possible keys).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cryptanalysis based on other information, such as known pairs of (plaintext, ciphertext).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weakest point in the system may not be its cryptography!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See Ferguson &amp; Schneier, </a:t>
            </a:r>
            <a:r>
              <a:rPr lang="en-US" sz="2400" i="1" smtClean="0"/>
              <a:t>Practical Cryptography, </a:t>
            </a:r>
            <a:r>
              <a:rPr lang="en-US" sz="2400" smtClean="0"/>
              <a:t>2003.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For example: you should consider what identification was required, when a CA accepted a key, before you accept any public key from that CA as a “proof of identity”.</a:t>
            </a:r>
            <a:endParaRPr lang="en-AU" sz="24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490085-CA67-444F-ADA3-BBA8E36947F2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Limitations and Usage of PKI</a:t>
            </a:r>
            <a:endParaRPr lang="en-AU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0728"/>
            <a:ext cx="8352159" cy="5386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If a Certificate Authority is offline, or if you can’t be bothered to wait for a  response, you will use the public keys stored in your local computer.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Warning: a public key may be revoked at any time, e.g. if someone reports their key was stolen.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Key Continuity Management is an alternative to CAs.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The first time someone presents a key, </a:t>
            </a:r>
            <a:r>
              <a:rPr lang="en-AU" sz="2000" i="1" dirty="0" smtClean="0"/>
              <a:t>you</a:t>
            </a:r>
            <a:r>
              <a:rPr lang="en-AU" sz="2000" dirty="0" smtClean="0"/>
              <a:t> decide whether or not to accept it.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When someone presents a key that you have accepted previously, it’s ok to accept it again if you haven’t had any bad experiences with that key,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If someone presents a changed key, you should think carefully before accepting!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This idea was introduced in SSH, in 1996.  It was named, and identified as a general design principle, by Peter Gutmann (</a:t>
            </a:r>
            <a:r>
              <a:rPr lang="en-AU" sz="2000" dirty="0" smtClean="0">
                <a:hlinkClick r:id="rId2"/>
              </a:rPr>
              <a:t>http://www.cs.auckland.ac.nz/~pgut001/</a:t>
            </a:r>
            <a:r>
              <a:rPr lang="en-AU" sz="2000" dirty="0" smtClean="0"/>
              <a:t>).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Reference: </a:t>
            </a:r>
            <a:r>
              <a:rPr lang="en-AU" sz="2000" dirty="0" err="1" smtClean="0"/>
              <a:t>Simson</a:t>
            </a:r>
            <a:r>
              <a:rPr lang="en-AU" sz="2000" dirty="0" smtClean="0"/>
              <a:t> </a:t>
            </a:r>
            <a:r>
              <a:rPr lang="en-AU" sz="2000" dirty="0" err="1" smtClean="0"/>
              <a:t>Garfinkel</a:t>
            </a:r>
            <a:r>
              <a:rPr lang="en-AU" sz="2000" dirty="0" smtClean="0"/>
              <a:t>, in </a:t>
            </a:r>
            <a:r>
              <a:rPr lang="en-AU" sz="2000" dirty="0" smtClean="0">
                <a:hlinkClick r:id="rId3"/>
              </a:rPr>
              <a:t>http://www.simson.net/thesis/pki3.pdf</a:t>
            </a:r>
            <a:endParaRPr lang="en-AU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DDD319-F048-476A-85E8-FD17F4F0E5CD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15888"/>
            <a:ext cx="8210550" cy="609600"/>
          </a:xfrm>
        </p:spPr>
        <p:txBody>
          <a:bodyPr/>
          <a:lstStyle/>
          <a:p>
            <a:r>
              <a:rPr lang="en-NZ" smtClean="0"/>
              <a:t>Identification and Authentication</a:t>
            </a:r>
            <a:endParaRPr lang="en-AU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0772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You can authenticate your identity to a local machine by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have (e.g. a smart card),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know (e.g. a password),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“are” (e.g. your thumbprint or handwriting)</a:t>
            </a:r>
          </a:p>
          <a:p>
            <a:pPr>
              <a:lnSpc>
                <a:spcPct val="80000"/>
              </a:lnSpc>
            </a:pPr>
            <a:r>
              <a:rPr lang="en-AU" sz="2800" smtClean="0"/>
              <a:t>After you have authenticated yourself locally, then you can use cryptographic protocols to…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authenticate your outgoing messages (if others know your public key);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verify the integrity of your incoming messages (if you know your correspondents’ public keys);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send confidential messages to other people (if you know their public keys).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Warning: you (and others) must trust the operations of your local machine!  We’ll return to this subject…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1A23E2-2C1C-4435-AE3D-B30E56EAC0C1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856" y="299739"/>
            <a:ext cx="7772400" cy="1143000"/>
          </a:xfrm>
        </p:spPr>
        <p:txBody>
          <a:bodyPr/>
          <a:lstStyle/>
          <a:p>
            <a:r>
              <a:rPr lang="en-NZ" dirty="0" smtClean="0"/>
              <a:t>Steganography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80" y="1413756"/>
            <a:ext cx="8093383" cy="4752528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The art of sending undetectable messages.</a:t>
            </a:r>
          </a:p>
          <a:p>
            <a:pPr lvl="1"/>
            <a:r>
              <a:rPr lang="en-NZ" dirty="0" smtClean="0"/>
              <a:t>The primary goal of the wardens is detection of </a:t>
            </a:r>
            <a:r>
              <a:rPr lang="en-NZ" dirty="0" err="1" smtClean="0"/>
              <a:t>stegocommunication</a:t>
            </a:r>
            <a:r>
              <a:rPr lang="en-NZ" dirty="0" smtClean="0"/>
              <a:t>.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he primary goal of the prisoners is </a:t>
            </a:r>
            <a:r>
              <a:rPr lang="en-NZ" dirty="0" smtClean="0">
                <a:solidFill>
                  <a:srgbClr val="FF0000"/>
                </a:solidFill>
              </a:rPr>
              <a:t>availability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It’s up to the analyst to decide the colours of the hats! </a:t>
            </a:r>
            <a:r>
              <a:rPr lang="en-NZ" dirty="0"/>
              <a:t> </a:t>
            </a:r>
            <a:endParaRPr lang="en-NZ" dirty="0" smtClean="0"/>
          </a:p>
          <a:p>
            <a:pPr lvl="2"/>
            <a:r>
              <a:rPr lang="en-NZ" dirty="0" smtClean="0"/>
              <a:t>Steganography, like cryptography, may be used by black-hats or white-hats.</a:t>
            </a:r>
          </a:p>
          <a:p>
            <a:r>
              <a:rPr lang="en-NZ" dirty="0" smtClean="0"/>
              <a:t>Steganography is </a:t>
            </a:r>
            <a:r>
              <a:rPr lang="en-NZ" i="1" dirty="0" smtClean="0"/>
              <a:t>complementary</a:t>
            </a:r>
            <a:r>
              <a:rPr lang="en-NZ" dirty="0" smtClean="0"/>
              <a:t> to cryptography.</a:t>
            </a:r>
          </a:p>
          <a:p>
            <a:pPr lvl="1"/>
            <a:r>
              <a:rPr lang="en-NZ" dirty="0" smtClean="0"/>
              <a:t>Using strong cryptography, Alice and Bob achieve </a:t>
            </a:r>
            <a:r>
              <a:rPr lang="en-NZ" dirty="0" smtClean="0">
                <a:solidFill>
                  <a:srgbClr val="FF0000"/>
                </a:solidFill>
              </a:rPr>
              <a:t>confidentiality</a:t>
            </a:r>
            <a:r>
              <a:rPr lang="en-NZ" dirty="0" smtClean="0"/>
              <a:t> and </a:t>
            </a:r>
            <a:r>
              <a:rPr lang="en-NZ" dirty="0" smtClean="0">
                <a:solidFill>
                  <a:srgbClr val="FF0000"/>
                </a:solidFill>
              </a:rPr>
              <a:t>integrity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Alice and Bob should use steganography if they’re worried about </a:t>
            </a:r>
            <a:r>
              <a:rPr lang="en-NZ" dirty="0" smtClean="0">
                <a:solidFill>
                  <a:srgbClr val="FF0000"/>
                </a:solidFill>
              </a:rPr>
              <a:t>availability</a:t>
            </a:r>
            <a:r>
              <a:rPr lang="en-NZ" dirty="0" smtClean="0"/>
              <a:t> or </a:t>
            </a:r>
            <a:r>
              <a:rPr lang="en-NZ" dirty="0" smtClean="0">
                <a:solidFill>
                  <a:srgbClr val="FF0000"/>
                </a:solidFill>
              </a:rPr>
              <a:t>traffic analysis</a:t>
            </a:r>
            <a:r>
              <a:rPr lang="en-NZ" dirty="0" smtClean="0"/>
              <a:t>.</a:t>
            </a:r>
          </a:p>
          <a:p>
            <a:pPr lvl="2"/>
            <a:r>
              <a:rPr lang="en-NZ" dirty="0"/>
              <a:t>C</a:t>
            </a:r>
            <a:r>
              <a:rPr lang="en-NZ" dirty="0" smtClean="0"/>
              <a:t>ryptographic communications are “obviously” encrypted.</a:t>
            </a:r>
          </a:p>
          <a:p>
            <a:pPr lvl="1"/>
            <a:r>
              <a:rPr lang="en-NZ" dirty="0" smtClean="0"/>
              <a:t>If warden Walter can’t understand what Alice is saying…</a:t>
            </a:r>
          </a:p>
          <a:p>
            <a:pPr lvl="2"/>
            <a:r>
              <a:rPr lang="en-NZ" dirty="0" smtClean="0"/>
              <a:t>Should he punish Alice for sending an encrypted message?   </a:t>
            </a:r>
          </a:p>
          <a:p>
            <a:pPr lvl="2"/>
            <a:r>
              <a:rPr lang="en-NZ" dirty="0" smtClean="0"/>
              <a:t>Should he prevent Alice’s encrypted message from reaching Bob?</a:t>
            </a:r>
          </a:p>
          <a:p>
            <a:pPr lvl="2"/>
            <a:r>
              <a:rPr lang="en-NZ" dirty="0" smtClean="0"/>
              <a:t>Should he carefully watch Bob, after allowing him to read the message?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A679E-0DD5-4DFE-BB86-C1454A99BD3A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Crypto and </a:t>
            </a:r>
            <a:r>
              <a:rPr lang="en-US" dirty="0" err="1" smtClean="0"/>
              <a:t>Stego</a:t>
            </a:r>
            <a:endParaRPr lang="en-US" sz="14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9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Wardens and Prisoners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NZ" dirty="0"/>
              <a:t>“On July </a:t>
            </a:r>
            <a:r>
              <a:rPr lang="en-NZ" dirty="0" smtClean="0"/>
              <a:t>17 [1965], </a:t>
            </a:r>
            <a:r>
              <a:rPr lang="en-NZ" dirty="0"/>
              <a:t>a </a:t>
            </a:r>
            <a:r>
              <a:rPr lang="en-NZ" dirty="0" smtClean="0"/>
              <a:t>prisoner [in Mt Eden Prison] </a:t>
            </a:r>
            <a:r>
              <a:rPr lang="en-NZ" dirty="0"/>
              <a:t>asked a guard to pass a newspaper to another prisoner in another </a:t>
            </a:r>
            <a:r>
              <a:rPr lang="en-NZ" dirty="0" smtClean="0"/>
              <a:t>cell.</a:t>
            </a:r>
          </a:p>
          <a:p>
            <a:r>
              <a:rPr lang="en-NZ" dirty="0" smtClean="0"/>
              <a:t>“The </a:t>
            </a:r>
            <a:r>
              <a:rPr lang="en-NZ" dirty="0"/>
              <a:t>guard found a coded note in its pages. </a:t>
            </a:r>
            <a:endParaRPr lang="en-NZ" dirty="0" smtClean="0"/>
          </a:p>
          <a:p>
            <a:pPr lvl="1"/>
            <a:r>
              <a:rPr lang="en-NZ" dirty="0" smtClean="0"/>
              <a:t>Unable </a:t>
            </a:r>
            <a:r>
              <a:rPr lang="en-NZ" dirty="0"/>
              <a:t>to decipher the message he simply copied it for the file</a:t>
            </a:r>
            <a:r>
              <a:rPr lang="en-NZ" dirty="0" smtClean="0"/>
              <a:t>.</a:t>
            </a:r>
            <a:endParaRPr lang="en-NZ" dirty="0"/>
          </a:p>
          <a:p>
            <a:r>
              <a:rPr lang="en-NZ" dirty="0" smtClean="0"/>
              <a:t>“</a:t>
            </a:r>
            <a:r>
              <a:rPr lang="en-NZ" dirty="0" smtClean="0">
                <a:solidFill>
                  <a:srgbClr val="FF0000"/>
                </a:solidFill>
              </a:rPr>
              <a:t>Inexplicably</a:t>
            </a:r>
            <a:r>
              <a:rPr lang="en-NZ" dirty="0">
                <a:solidFill>
                  <a:srgbClr val="FF0000"/>
                </a:solidFill>
              </a:rPr>
              <a:t>, he then delivered the newspaper and its mysterious contents</a:t>
            </a:r>
            <a:r>
              <a:rPr lang="en-NZ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NZ" dirty="0" smtClean="0"/>
              <a:t>If </a:t>
            </a:r>
            <a:r>
              <a:rPr lang="en-NZ" dirty="0"/>
              <a:t>that note had been successfully read, what occurred next would have been </a:t>
            </a:r>
            <a:r>
              <a:rPr lang="en-NZ" dirty="0" smtClean="0"/>
              <a:t>avoided.</a:t>
            </a:r>
          </a:p>
          <a:p>
            <a:pPr lvl="1"/>
            <a:r>
              <a:rPr lang="en-NZ" dirty="0" smtClean="0"/>
              <a:t>… The </a:t>
            </a:r>
            <a:r>
              <a:rPr lang="en-NZ" dirty="0"/>
              <a:t>prisoners began smashing up the central office and set it on fire at the same time other prisoners were being unlocked</a:t>
            </a:r>
            <a:r>
              <a:rPr lang="en-NZ" dirty="0" smtClean="0"/>
              <a:t>.</a:t>
            </a:r>
          </a:p>
          <a:p>
            <a:pPr lvl="1"/>
            <a:r>
              <a:rPr lang="en-NZ" dirty="0"/>
              <a:t>What the </a:t>
            </a:r>
            <a:r>
              <a:rPr lang="en-NZ" i="1" dirty="0"/>
              <a:t>Herald</a:t>
            </a:r>
            <a:r>
              <a:rPr lang="en-NZ" dirty="0"/>
              <a:t> would later call a </a:t>
            </a:r>
            <a:r>
              <a:rPr lang="en-NZ" dirty="0" smtClean="0"/>
              <a:t>‘wild </a:t>
            </a:r>
            <a:r>
              <a:rPr lang="en-NZ" dirty="0"/>
              <a:t>orgy of </a:t>
            </a:r>
            <a:r>
              <a:rPr lang="en-NZ" dirty="0" smtClean="0"/>
              <a:t>destruction’ </a:t>
            </a:r>
            <a:r>
              <a:rPr lang="en-NZ" dirty="0"/>
              <a:t>ensured firefighters entering the jail were forced to </a:t>
            </a:r>
            <a:r>
              <a:rPr lang="en-NZ" dirty="0" smtClean="0"/>
              <a:t>retreat. …”</a:t>
            </a:r>
          </a:p>
          <a:p>
            <a:pPr lvl="1"/>
            <a:endParaRPr lang="en-NZ" dirty="0" smtClean="0"/>
          </a:p>
          <a:p>
            <a:pPr marL="0" indent="0">
              <a:buNone/>
            </a:pPr>
            <a:r>
              <a:rPr lang="en-NZ" sz="2600" dirty="0" smtClean="0"/>
              <a:t>[“</a:t>
            </a:r>
            <a:r>
              <a:rPr lang="en-NZ" sz="2600" dirty="0" smtClean="0">
                <a:hlinkClick r:id="rId2"/>
              </a:rPr>
              <a:t>The night all hell broke loose at Mt Eden Prison</a:t>
            </a:r>
            <a:r>
              <a:rPr lang="en-NZ" sz="2600" dirty="0" smtClean="0"/>
              <a:t>”, NZ Herald, 28 July 2015]</a:t>
            </a:r>
            <a:endParaRPr lang="en-NZ" sz="2600" dirty="0"/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A679E-0DD5-4DFE-BB86-C1454A99BD3A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1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062912" cy="863600"/>
          </a:xfrm>
        </p:spPr>
        <p:txBody>
          <a:bodyPr/>
          <a:lstStyle/>
          <a:p>
            <a:r>
              <a:rPr lang="en-AU" dirty="0" smtClean="0"/>
              <a:t>Security Requirements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07375" cy="5184775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ct val="25000"/>
              </a:spcAft>
            </a:pPr>
            <a:r>
              <a:rPr lang="en-US" sz="2800" dirty="0" smtClean="0"/>
              <a:t>Alice wants to send a message to Bob.  </a:t>
            </a:r>
            <a:r>
              <a:rPr lang="en-US" sz="2800" dirty="0"/>
              <a:t>Moreover, Alice wants to send the message securely: Alice wants to make sure Eve cannot read the message.” </a:t>
            </a:r>
          </a:p>
          <a:p>
            <a:pPr lvl="1">
              <a:spcAft>
                <a:spcPct val="25000"/>
              </a:spcAft>
            </a:pPr>
            <a:r>
              <a:rPr lang="en-US" sz="2400" dirty="0" smtClean="0"/>
              <a:t>[Adapted from </a:t>
            </a:r>
            <a:r>
              <a:rPr lang="en-US" sz="2400" dirty="0" err="1" smtClean="0"/>
              <a:t>Schneier</a:t>
            </a:r>
            <a:r>
              <a:rPr lang="en-US" sz="2400" dirty="0" smtClean="0"/>
              <a:t>, </a:t>
            </a:r>
            <a:r>
              <a:rPr lang="en-US" sz="2400" i="1" dirty="0" smtClean="0"/>
              <a:t>Applied Cryptography</a:t>
            </a:r>
            <a:r>
              <a:rPr lang="en-US" sz="2400" dirty="0" smtClean="0"/>
              <a:t>,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edition, 1996]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1. Draw a picture of this scenario.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2. Discuss Alice’s security requirements, using the terminology developed to date in </a:t>
            </a:r>
            <a:r>
              <a:rPr lang="en-US" dirty="0" err="1" smtClean="0"/>
              <a:t>CompSci</a:t>
            </a:r>
            <a:r>
              <a:rPr lang="en-US" dirty="0" smtClean="0"/>
              <a:t> 725. 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3. In this scenario, Alice is the sender, Bob is the receiver, and Eve is the eavesdropper.  Name another actor with an important role in communication security.</a:t>
            </a:r>
          </a:p>
          <a:p>
            <a:pPr lvl="1">
              <a:spcAft>
                <a:spcPct val="25000"/>
              </a:spcAft>
            </a:pPr>
            <a:r>
              <a:rPr lang="en-US" dirty="0" smtClean="0"/>
              <a:t>Sample answers are widely available on the internet, see e.g. </a:t>
            </a:r>
            <a:r>
              <a:rPr lang="en-NZ" dirty="0" smtClean="0">
                <a:hlinkClick r:id="rId3"/>
              </a:rPr>
              <a:t>http</a:t>
            </a:r>
            <a:r>
              <a:rPr lang="en-NZ" dirty="0">
                <a:hlinkClick r:id="rId3"/>
              </a:rPr>
              <a:t>://</a:t>
            </a:r>
            <a:r>
              <a:rPr lang="en-NZ" dirty="0" smtClean="0">
                <a:hlinkClick r:id="rId3"/>
              </a:rPr>
              <a:t>en.wikipedia.org/wiki/Alice_and_Bob</a:t>
            </a:r>
            <a:r>
              <a:rPr lang="en-NZ" dirty="0" smtClean="0"/>
              <a:t>.</a:t>
            </a:r>
            <a:endParaRPr lang="en-AU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71887-CD82-4535-9CD5-40F33BF8EEA8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457200"/>
            <a:ext cx="7810500" cy="2133600"/>
          </a:xfrm>
        </p:spPr>
        <p:txBody>
          <a:bodyPr/>
          <a:lstStyle/>
          <a:p>
            <a:r>
              <a:rPr lang="en-US" smtClean="0"/>
              <a:t>Watermarking, Tamper-Proofing and Obfuscation – Tools for Software Protection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2895600"/>
            <a:ext cx="7880350" cy="3124200"/>
          </a:xfrm>
        </p:spPr>
        <p:txBody>
          <a:bodyPr/>
          <a:lstStyle/>
          <a:p>
            <a:r>
              <a:rPr lang="en-US" dirty="0" smtClean="0"/>
              <a:t>Christian </a:t>
            </a:r>
            <a:r>
              <a:rPr lang="en-US" dirty="0" err="1" smtClean="0"/>
              <a:t>Collberg</a:t>
            </a:r>
            <a:r>
              <a:rPr lang="en-US" dirty="0" smtClean="0"/>
              <a:t> &amp; Clark Thomborson</a:t>
            </a:r>
          </a:p>
          <a:p>
            <a:r>
              <a:rPr lang="en-NZ" i="1" dirty="0" smtClean="0"/>
              <a:t>IEEE Transactions on Software Engineering 28:8, </a:t>
            </a:r>
            <a:r>
              <a:rPr lang="en-NZ" dirty="0" smtClean="0"/>
              <a:t>735-746, August 2002</a:t>
            </a:r>
            <a:r>
              <a:rPr lang="en-NZ" i="1" dirty="0" smtClean="0"/>
              <a:t>.</a:t>
            </a:r>
          </a:p>
          <a:p>
            <a:r>
              <a:rPr lang="en-NZ" sz="2000" dirty="0" smtClean="0"/>
              <a:t>DOI: </a:t>
            </a:r>
            <a:r>
              <a:rPr lang="en-NZ" sz="2000" dirty="0" smtClean="0">
                <a:hlinkClick r:id="rId2"/>
              </a:rPr>
              <a:t>10.1109/TSE.2002.1027797</a:t>
            </a:r>
            <a:endParaRPr lang="en-NZ" sz="2000" dirty="0" smtClean="0"/>
          </a:p>
          <a:p>
            <a:endParaRPr lang="en-US" i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Watermarking and Fingerprinting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62450" y="1828800"/>
            <a:ext cx="455295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Messages may be images, audio, video, text, executables, …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Visible</a:t>
            </a:r>
            <a:r>
              <a:rPr lang="en-US" sz="2400" smtClean="0"/>
              <a:t> or </a:t>
            </a:r>
            <a:r>
              <a:rPr lang="en-US" sz="2400" smtClean="0">
                <a:solidFill>
                  <a:schemeClr val="accent2"/>
                </a:solidFill>
              </a:rPr>
              <a:t>invisible</a:t>
            </a:r>
            <a:r>
              <a:rPr lang="en-US" sz="2400" smtClean="0"/>
              <a:t> (steganographic) embeddings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Robust</a:t>
            </a:r>
            <a:r>
              <a:rPr lang="en-US" sz="2400" smtClean="0"/>
              <a:t> (difficult to remove) or </a:t>
            </a:r>
            <a:r>
              <a:rPr lang="en-US" sz="2400" smtClean="0">
                <a:solidFill>
                  <a:schemeClr val="accent2"/>
                </a:solidFill>
              </a:rPr>
              <a:t>fragile</a:t>
            </a:r>
            <a:r>
              <a:rPr lang="en-US" sz="2400" smtClean="0"/>
              <a:t> (guaranteed to be removed) if cover is distorted.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Watermarking</a:t>
            </a:r>
            <a:r>
              <a:rPr lang="en-US" sz="2400" smtClean="0"/>
              <a:t> (only one extra message per cover) or </a:t>
            </a:r>
            <a:r>
              <a:rPr lang="en-US" sz="2400" smtClean="0">
                <a:solidFill>
                  <a:schemeClr val="accent2"/>
                </a:solidFill>
              </a:rPr>
              <a:t>fingerprinting</a:t>
            </a:r>
            <a:r>
              <a:rPr lang="en-US" sz="2400" smtClean="0"/>
              <a:t> (different versions of the cover carry different messages).</a:t>
            </a:r>
            <a:endParaRPr lang="en-US" sz="2800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85838" y="1235075"/>
            <a:ext cx="7327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/>
              <a:t>Watermark</a:t>
            </a:r>
            <a:r>
              <a:rPr lang="en-US"/>
              <a:t>: an additional message, embedded into a cover message.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065588" y="1870075"/>
            <a:ext cx="17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AU"/>
          </a:p>
        </p:txBody>
      </p:sp>
      <p:pic>
        <p:nvPicPr>
          <p:cNvPr id="33798" name="Picture 6" descr="facepain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2362200"/>
            <a:ext cx="2944812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ABEA-7138-46DD-92FF-B326F693F8C0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Desiderata for (Robust, Invisible) SW Watermarks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Watermarks should be </a:t>
            </a:r>
            <a:r>
              <a:rPr lang="en-US" sz="2800" smtClean="0">
                <a:solidFill>
                  <a:srgbClr val="FF0000"/>
                </a:solidFill>
              </a:rPr>
              <a:t>stealthy</a:t>
            </a:r>
            <a:r>
              <a:rPr lang="en-US" sz="2800" smtClean="0"/>
              <a:t> -- difficult for an adversary to locate.</a:t>
            </a:r>
          </a:p>
          <a:p>
            <a:r>
              <a:rPr lang="en-US" sz="2800" smtClean="0"/>
              <a:t>Watermarks should be </a:t>
            </a:r>
            <a:r>
              <a:rPr lang="en-US" sz="2800" smtClean="0">
                <a:solidFill>
                  <a:srgbClr val="FF0000"/>
                </a:solidFill>
              </a:rPr>
              <a:t>resilient</a:t>
            </a:r>
            <a:r>
              <a:rPr lang="en-US" sz="2800" smtClean="0"/>
              <a:t> to attack -- resisting attempts at removal even if they are located.</a:t>
            </a:r>
          </a:p>
          <a:p>
            <a:r>
              <a:rPr lang="en-US" sz="2800" smtClean="0"/>
              <a:t>Watermarks should have a </a:t>
            </a:r>
            <a:r>
              <a:rPr lang="en-US" sz="2800" smtClean="0">
                <a:solidFill>
                  <a:srgbClr val="FF0000"/>
                </a:solidFill>
              </a:rPr>
              <a:t>high data-rate</a:t>
            </a:r>
            <a:r>
              <a:rPr lang="en-US" sz="2800" smtClean="0"/>
              <a:t> -- so that we can store a meaningful message without significantly increasing the size of the object.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A4440-D3E3-4773-8995-31BA15E4EB8D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Attacks on Watermarks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Subtractive</a:t>
            </a:r>
            <a:r>
              <a:rPr lang="en-US" sz="2800" smtClean="0"/>
              <a:t> attacks: remove the watermark (WM)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Additive</a:t>
            </a:r>
            <a:r>
              <a:rPr lang="en-US" sz="2800" smtClean="0"/>
              <a:t> attacks: add a new WM without revealing “which WM was added first”.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Distortive</a:t>
            </a:r>
            <a:r>
              <a:rPr lang="en-US" sz="2800" smtClean="0"/>
              <a:t> attacks: modify the WM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Collusive</a:t>
            </a:r>
            <a:r>
              <a:rPr lang="en-US" sz="2800" smtClean="0"/>
              <a:t> attacks: examine two fingerprinted objects, or a watermarked object and its unwatermarked cover; find the differences; construct a new object without a recognisable mark.</a:t>
            </a:r>
            <a:endParaRPr lang="en-US" sz="24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2EF78E-ADBF-4AE0-886F-B9F6978BAFBD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Defenses for Robust Software Watermarks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Obfuscation</a:t>
            </a:r>
            <a:r>
              <a:rPr lang="en-US" sz="2800" smtClean="0"/>
              <a:t>: we can modify the software, so that a reverse engineer will have great difficulty figuring out how to reproduce the cover without also reproducing the WM.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Tamperproofing</a:t>
            </a:r>
            <a:r>
              <a:rPr lang="en-US" sz="2800" smtClean="0"/>
              <a:t>: we can add integrity-checking code that (almost always) renders it unusable if the object is modified.</a:t>
            </a:r>
            <a:endParaRPr lang="en-US" sz="2800" b="1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205F5-3AA5-4337-8232-12D41ADA64D1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Classification of Software Watermarks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code</a:t>
            </a:r>
            <a:r>
              <a:rPr lang="en-US" sz="2800" smtClean="0"/>
              <a:t> watermarks are stored in the section of the executable that contains instructions.</a:t>
            </a:r>
          </a:p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data</a:t>
            </a:r>
            <a:r>
              <a:rPr lang="en-US" sz="2800" smtClean="0"/>
              <a:t> watermarks are stored in other sections of the executable.</a:t>
            </a:r>
          </a:p>
          <a:p>
            <a:pPr>
              <a:buFont typeface="Wingdings" pitchFamily="2" charset="2"/>
              <a:buChar char="F"/>
            </a:pPr>
            <a:r>
              <a:rPr lang="en-US" sz="2800" smtClean="0">
                <a:solidFill>
                  <a:srgbClr val="FF0000"/>
                </a:solidFill>
              </a:rPr>
              <a:t>Dynamic data</a:t>
            </a:r>
            <a:r>
              <a:rPr lang="en-US" sz="2800" smtClean="0"/>
              <a:t> watermarks are stored in a program’s execution state.  Such watermarks are resilient to distortive (obfuscation) attacks.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77DFD8-C601-4E14-9630-D5CC503FC5EC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Watermarks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Easter Eggs</a:t>
            </a:r>
            <a:r>
              <a:rPr lang="en-US" sz="2800" smtClean="0"/>
              <a:t> are revealed to any end-user who types a special input sequence.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Execution Trace Watermarks</a:t>
            </a:r>
            <a:r>
              <a:rPr lang="en-US" sz="2800" smtClean="0"/>
              <a:t> are carried (steganographically) in the instruction execution sequence of a program, when it is given a special input.</a:t>
            </a:r>
          </a:p>
          <a:p>
            <a:pPr>
              <a:buFont typeface="Wingdings" pitchFamily="2" charset="2"/>
              <a:buChar char="F"/>
            </a:pPr>
            <a:r>
              <a:rPr lang="en-US" sz="2800" b="1" smtClean="0">
                <a:solidFill>
                  <a:srgbClr val="FF0000"/>
                </a:solidFill>
              </a:rPr>
              <a:t>Data Structure Watermarks</a:t>
            </a:r>
            <a:r>
              <a:rPr lang="en-US" sz="2800" smtClean="0"/>
              <a:t> are built (steganographically) by a program, when it is given a special input sequence (possibly null).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0647D8-27CE-4AAD-89D7-D8EF385B4271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Easter Eggs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981200"/>
            <a:ext cx="3816350" cy="4114800"/>
          </a:xfrm>
        </p:spPr>
        <p:txBody>
          <a:bodyPr/>
          <a:lstStyle/>
          <a:p>
            <a:r>
              <a:rPr lang="en-US" sz="2800" smtClean="0"/>
              <a:t>The watermark is visible -- if you know where to look!</a:t>
            </a:r>
          </a:p>
          <a:p>
            <a:r>
              <a:rPr lang="en-US" sz="2800" smtClean="0"/>
              <a:t>Not resilient, once the secret is out.</a:t>
            </a:r>
          </a:p>
          <a:p>
            <a:r>
              <a:rPr lang="en-US" sz="2800" smtClean="0"/>
              <a:t>See www.eeggs.com</a:t>
            </a:r>
          </a:p>
        </p:txBody>
      </p:sp>
      <p:pic>
        <p:nvPicPr>
          <p:cNvPr id="39940" name="Picture 4" descr="mozrc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1731963"/>
            <a:ext cx="3116262" cy="4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333C62-9DA8-41CB-BCB3-54EFB7F84B77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Obfuscation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Many authors, websites and even a few commercial products offer “automatic obfuscation” as a defense against reverse engineering.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Existing products generally operate at the lexical level of software, for example by removing or scrambling the names of identifiers.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We were the first (in 1997) to use “opaque predicates” to obfuscate the control structure of software.</a:t>
            </a: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34977-3AB5-4C4A-AB10-68112D5A619B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Opaque Predicates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676400"/>
            <a:ext cx="1828800" cy="914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{A; B } </a:t>
            </a:r>
            <a:r>
              <a:rPr lang="en-US" sz="2800" smtClean="0">
                <a:sym typeface="Symbol" pitchFamily="18" charset="2"/>
              </a:rPr>
              <a:t></a:t>
            </a:r>
            <a:endParaRPr lang="en-US" sz="2800" smtClean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125538" y="1752600"/>
            <a:ext cx="2316162" cy="4527550"/>
            <a:chOff x="1056" y="1200"/>
            <a:chExt cx="1580" cy="2852"/>
          </a:xfrm>
        </p:grpSpPr>
        <p:sp>
          <p:nvSpPr>
            <p:cNvPr id="42026" name="Rectangle 5"/>
            <p:cNvSpPr>
              <a:spLocks noChangeArrowheads="1"/>
            </p:cNvSpPr>
            <p:nvPr/>
          </p:nvSpPr>
          <p:spPr bwMode="auto">
            <a:xfrm>
              <a:off x="1776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7" name="Text Box 6"/>
            <p:cNvSpPr txBox="1">
              <a:spLocks noChangeArrowheads="1"/>
            </p:cNvSpPr>
            <p:nvPr/>
          </p:nvSpPr>
          <p:spPr bwMode="auto">
            <a:xfrm>
              <a:off x="1891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28" name="AutoShape 7"/>
            <p:cNvSpPr>
              <a:spLocks noChangeArrowheads="1"/>
            </p:cNvSpPr>
            <p:nvPr/>
          </p:nvSpPr>
          <p:spPr bwMode="auto">
            <a:xfrm>
              <a:off x="1728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9" name="AutoShape 8"/>
            <p:cNvSpPr>
              <a:spLocks noChangeArrowheads="1"/>
            </p:cNvSpPr>
            <p:nvPr/>
          </p:nvSpPr>
          <p:spPr bwMode="auto">
            <a:xfrm>
              <a:off x="1056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30" name="Text Box 9"/>
            <p:cNvSpPr txBox="1">
              <a:spLocks noChangeArrowheads="1"/>
            </p:cNvSpPr>
            <p:nvPr/>
          </p:nvSpPr>
          <p:spPr bwMode="auto">
            <a:xfrm>
              <a:off x="1153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31" name="Text Box 10"/>
            <p:cNvSpPr txBox="1">
              <a:spLocks noChangeArrowheads="1"/>
            </p:cNvSpPr>
            <p:nvPr/>
          </p:nvSpPr>
          <p:spPr bwMode="auto">
            <a:xfrm>
              <a:off x="1869" y="2083"/>
              <a:ext cx="34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2032" name="AutoShape 11"/>
            <p:cNvSpPr>
              <a:spLocks noChangeArrowheads="1"/>
            </p:cNvSpPr>
            <p:nvPr/>
          </p:nvSpPr>
          <p:spPr bwMode="auto">
            <a:xfrm>
              <a:off x="1968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33" name="AutoShape 12"/>
            <p:cNvCxnSpPr>
              <a:cxnSpLocks noChangeShapeType="1"/>
              <a:stCxn id="42028" idx="1"/>
              <a:endCxn id="42029" idx="0"/>
            </p:cNvCxnSpPr>
            <p:nvPr/>
          </p:nvCxnSpPr>
          <p:spPr bwMode="auto">
            <a:xfrm rot="10800000" flipV="1">
              <a:off x="1296" y="2280"/>
              <a:ext cx="43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4" name="AutoShape 13"/>
            <p:cNvCxnSpPr>
              <a:cxnSpLocks noChangeShapeType="1"/>
              <a:stCxn id="42028" idx="3"/>
              <a:endCxn id="42032" idx="0"/>
            </p:cNvCxnSpPr>
            <p:nvPr/>
          </p:nvCxnSpPr>
          <p:spPr bwMode="auto">
            <a:xfrm flipH="1">
              <a:off x="2064" y="2280"/>
              <a:ext cx="288" cy="1272"/>
            </a:xfrm>
            <a:prstGeom prst="bentConnector4">
              <a:avLst>
                <a:gd name="adj1" fmla="val -50000"/>
                <a:gd name="adj2" fmla="val 603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5" name="AutoShape 14"/>
            <p:cNvCxnSpPr>
              <a:cxnSpLocks noChangeShapeType="1"/>
              <a:stCxn id="42029" idx="2"/>
              <a:endCxn id="42032" idx="2"/>
            </p:cNvCxnSpPr>
            <p:nvPr/>
          </p:nvCxnSpPr>
          <p:spPr bwMode="auto">
            <a:xfrm rot="16200000" flipH="1">
              <a:off x="1440" y="3120"/>
              <a:ext cx="384" cy="67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6" name="AutoShape 15"/>
            <p:cNvCxnSpPr>
              <a:cxnSpLocks noChangeShapeType="1"/>
              <a:stCxn id="42026" idx="2"/>
              <a:endCxn id="42028" idx="0"/>
            </p:cNvCxnSpPr>
            <p:nvPr/>
          </p:nvCxnSpPr>
          <p:spPr bwMode="auto">
            <a:xfrm rot="5400000">
              <a:off x="1848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37" name="Text Box 16"/>
            <p:cNvSpPr txBox="1">
              <a:spLocks noChangeArrowheads="1"/>
            </p:cNvSpPr>
            <p:nvPr/>
          </p:nvSpPr>
          <p:spPr bwMode="auto">
            <a:xfrm>
              <a:off x="1381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38" name="Text Box 17"/>
            <p:cNvSpPr txBox="1">
              <a:spLocks noChangeArrowheads="1"/>
            </p:cNvSpPr>
            <p:nvPr/>
          </p:nvSpPr>
          <p:spPr bwMode="auto">
            <a:xfrm>
              <a:off x="2431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39" name="Text Box 18"/>
            <p:cNvSpPr txBox="1">
              <a:spLocks noChangeArrowheads="1"/>
            </p:cNvSpPr>
            <p:nvPr/>
          </p:nvSpPr>
          <p:spPr bwMode="auto">
            <a:xfrm>
              <a:off x="1194" y="3725"/>
              <a:ext cx="13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always true</a:t>
              </a:r>
              <a:r>
                <a:rPr lang="en-US" sz="2800"/>
                <a:t>”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729038" y="1752600"/>
            <a:ext cx="2462212" cy="4527550"/>
            <a:chOff x="2688" y="1200"/>
            <a:chExt cx="1680" cy="2852"/>
          </a:xfrm>
        </p:grpSpPr>
        <p:sp>
          <p:nvSpPr>
            <p:cNvPr id="42009" name="Rectangle 20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0" name="Text Box 21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11" name="AutoShape 22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2" name="AutoShape 23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3" name="Text Box 24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14" name="Text Box 25"/>
            <p:cNvSpPr txBox="1">
              <a:spLocks noChangeArrowheads="1"/>
            </p:cNvSpPr>
            <p:nvPr/>
          </p:nvSpPr>
          <p:spPr bwMode="auto">
            <a:xfrm>
              <a:off x="3368" y="2083"/>
              <a:ext cx="33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?</a:t>
              </a:r>
              <a:endParaRPr lang="en-US" sz="3200"/>
            </a:p>
          </p:txBody>
        </p:sp>
        <p:sp>
          <p:nvSpPr>
            <p:cNvPr id="42015" name="AutoShape 26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16" name="AutoShape 27"/>
            <p:cNvCxnSpPr>
              <a:cxnSpLocks noChangeShapeType="1"/>
              <a:stCxn id="42011" idx="1"/>
              <a:endCxn id="42012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7" name="AutoShape 28"/>
            <p:cNvCxnSpPr>
              <a:cxnSpLocks noChangeShapeType="1"/>
              <a:stCxn id="42011" idx="3"/>
              <a:endCxn id="42023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8" name="AutoShape 29"/>
            <p:cNvCxnSpPr>
              <a:cxnSpLocks noChangeShapeType="1"/>
              <a:stCxn id="42012" idx="2"/>
              <a:endCxn id="42015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9" name="AutoShape 30"/>
            <p:cNvCxnSpPr>
              <a:cxnSpLocks noChangeShapeType="1"/>
              <a:stCxn id="42009" idx="2"/>
              <a:endCxn id="42011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20" name="Text Box 31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21" name="Text Box 32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22" name="Text Box 33"/>
            <p:cNvSpPr txBox="1">
              <a:spLocks noChangeArrowheads="1"/>
            </p:cNvSpPr>
            <p:nvPr/>
          </p:nvSpPr>
          <p:spPr bwMode="auto">
            <a:xfrm>
              <a:off x="2771" y="3725"/>
              <a:ext cx="15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indeterminate</a:t>
              </a:r>
              <a:r>
                <a:rPr lang="en-US" sz="2800"/>
                <a:t>”</a:t>
              </a:r>
            </a:p>
          </p:txBody>
        </p:sp>
        <p:sp>
          <p:nvSpPr>
            <p:cNvPr id="42023" name="AutoShape 34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4" name="Text Box 35"/>
            <p:cNvSpPr txBox="1">
              <a:spLocks noChangeArrowheads="1"/>
            </p:cNvSpPr>
            <p:nvPr/>
          </p:nvSpPr>
          <p:spPr bwMode="auto">
            <a:xfrm>
              <a:off x="3943" y="2858"/>
              <a:ext cx="3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B’</a:t>
              </a:r>
            </a:p>
          </p:txBody>
        </p:sp>
        <p:cxnSp>
          <p:nvCxnSpPr>
            <p:cNvPr id="42025" name="AutoShape 36"/>
            <p:cNvCxnSpPr>
              <a:cxnSpLocks noChangeShapeType="1"/>
              <a:stCxn id="42023" idx="2"/>
              <a:endCxn id="42015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473825" y="1752600"/>
            <a:ext cx="2506663" cy="4527550"/>
            <a:chOff x="2688" y="1200"/>
            <a:chExt cx="1710" cy="2852"/>
          </a:xfrm>
        </p:grpSpPr>
        <p:sp>
          <p:nvSpPr>
            <p:cNvPr id="41992" name="Rectangle 38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3" name="Text Box 39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1994" name="AutoShape 40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5" name="AutoShape 41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6" name="Text Box 42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1997" name="Text Box 43"/>
            <p:cNvSpPr txBox="1">
              <a:spLocks noChangeArrowheads="1"/>
            </p:cNvSpPr>
            <p:nvPr/>
          </p:nvSpPr>
          <p:spPr bwMode="auto">
            <a:xfrm>
              <a:off x="3354" y="2083"/>
              <a:ext cx="36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1998" name="AutoShape 44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1999" name="AutoShape 45"/>
            <p:cNvCxnSpPr>
              <a:cxnSpLocks noChangeShapeType="1"/>
              <a:stCxn id="41994" idx="1"/>
              <a:endCxn id="41995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0" name="AutoShape 46"/>
            <p:cNvCxnSpPr>
              <a:cxnSpLocks noChangeShapeType="1"/>
              <a:stCxn id="41994" idx="3"/>
              <a:endCxn id="42006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1" name="AutoShape 47"/>
            <p:cNvCxnSpPr>
              <a:cxnSpLocks noChangeShapeType="1"/>
              <a:stCxn id="41995" idx="2"/>
              <a:endCxn id="41998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2" name="AutoShape 48"/>
            <p:cNvCxnSpPr>
              <a:cxnSpLocks noChangeShapeType="1"/>
              <a:stCxn id="41992" idx="2"/>
              <a:endCxn id="41994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3" name="Text Box 49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04" name="Text Box 50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05" name="Text Box 51"/>
            <p:cNvSpPr txBox="1">
              <a:spLocks noChangeArrowheads="1"/>
            </p:cNvSpPr>
            <p:nvPr/>
          </p:nvSpPr>
          <p:spPr bwMode="auto">
            <a:xfrm>
              <a:off x="2834" y="3725"/>
              <a:ext cx="142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tamperproof</a:t>
              </a:r>
              <a:r>
                <a:rPr lang="en-US" sz="2800"/>
                <a:t>”</a:t>
              </a:r>
            </a:p>
          </p:txBody>
        </p:sp>
        <p:sp>
          <p:nvSpPr>
            <p:cNvPr id="42006" name="AutoShape 52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07" name="Text Box 53"/>
            <p:cNvSpPr txBox="1">
              <a:spLocks noChangeArrowheads="1"/>
            </p:cNvSpPr>
            <p:nvPr/>
          </p:nvSpPr>
          <p:spPr bwMode="auto">
            <a:xfrm>
              <a:off x="3859" y="2858"/>
              <a:ext cx="53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  <a:r>
                <a:rPr lang="en-US" sz="3200" baseline="30000"/>
                <a:t>bug</a:t>
              </a:r>
              <a:endParaRPr lang="en-US" sz="3200"/>
            </a:p>
          </p:txBody>
        </p:sp>
        <p:cxnSp>
          <p:nvCxnSpPr>
            <p:cNvPr id="42008" name="AutoShape 54"/>
            <p:cNvCxnSpPr>
              <a:cxnSpLocks noChangeShapeType="1"/>
              <a:stCxn id="42006" idx="2"/>
              <a:endCxn id="41998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5229200"/>
            <a:ext cx="5486400" cy="354162"/>
          </a:xfrm>
        </p:spPr>
        <p:txBody>
          <a:bodyPr/>
          <a:lstStyle/>
          <a:p>
            <a:pPr algn="ctr"/>
            <a:r>
              <a:rPr lang="en-NZ" cap="small" dirty="0"/>
              <a:t>Alice and Bob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661248"/>
            <a:ext cx="5486400" cy="365918"/>
          </a:xfrm>
        </p:spPr>
        <p:txBody>
          <a:bodyPr/>
          <a:lstStyle/>
          <a:p>
            <a:pPr algn="ctr"/>
            <a:r>
              <a:rPr lang="en-NZ" cap="small" dirty="0">
                <a:hlinkClick r:id="rId2"/>
              </a:rPr>
              <a:t>http://xkcd.com/177</a:t>
            </a:r>
            <a:r>
              <a:rPr lang="en-NZ" cap="small" dirty="0" smtClean="0">
                <a:hlinkClick r:id="rId2"/>
              </a:rPr>
              <a:t>/</a:t>
            </a:r>
            <a:r>
              <a:rPr lang="en-NZ" cap="small" dirty="0" smtClean="0"/>
              <a:t> (Creative Commons 2.5 licence)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6D8F1-E6E8-480D-A22D-49B14B8339EF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788D5426-5464-4BF0-B77A-08E201FBDD6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 descr="C:\Users\ctho065\Desktop\alice_and_bo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048500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6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143000"/>
            <a:ext cx="8456613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Software obfuscation can make it more difficult for pirates to defeat standard tamperproofing mechanisms, or to engage in other forms of reverse engineering.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watermarking can embed “ownership marks” in software, making it difficult for anyone to be sure that they have “removed all the marks”.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steganography is immature: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More R&amp;D is required before robust obfuscating and watermarking tools will be easy to use.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CB8AC3-6CE0-440D-8305-3D6F56E45A4A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tho065\Desktop\05368981fig_Page_4 - Cop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886660" cy="617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A20F4-0FAC-4C4E-ACEB-8A5A25472381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6A09D-F86E-4B8F-8337-EE44B1F6CFF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6268536"/>
            <a:ext cx="5060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From “</a:t>
            </a:r>
            <a:r>
              <a:rPr lang="en-NZ" sz="1600" dirty="0"/>
              <a:t>A Security Model for VoIP Steganography”, by Yu, Thomborson et al., </a:t>
            </a:r>
            <a:r>
              <a:rPr lang="en-NZ" sz="1600" dirty="0">
                <a:hlinkClick r:id="rId4"/>
              </a:rPr>
              <a:t>DOI 10.1109/MINES.2009.227</a:t>
            </a:r>
            <a:r>
              <a:rPr lang="en-NZ" sz="1600" dirty="0"/>
              <a:t>, 2009</a:t>
            </a:r>
            <a:r>
              <a:rPr lang="en-NZ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44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AU" dirty="0" smtClean="0"/>
              <a:t>An Attack Taxonomy for Communication Systems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775"/>
            <a:ext cx="8496944" cy="4608513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Tx/>
              <a:buAutoNum type="arabicPeriod"/>
            </a:pPr>
            <a:r>
              <a:rPr lang="en-US" sz="2800" i="1" dirty="0" smtClean="0"/>
              <a:t>Interception </a:t>
            </a:r>
            <a:r>
              <a:rPr lang="en-US" sz="2800" dirty="0" smtClean="0"/>
              <a:t>(attacker reads the message)</a:t>
            </a:r>
            <a:r>
              <a:rPr lang="en-US" sz="2800" i="1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Interruption </a:t>
            </a:r>
            <a:r>
              <a:rPr lang="en-US" sz="2800" dirty="0" smtClean="0"/>
              <a:t>(attacker prevents delivery)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Modification </a:t>
            </a:r>
            <a:r>
              <a:rPr lang="en-US" sz="2800" dirty="0" smtClean="0"/>
              <a:t>(attacker changes the message)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Fabrication</a:t>
            </a:r>
            <a:r>
              <a:rPr lang="en-US" sz="2800" dirty="0" smtClean="0"/>
              <a:t> (attacker injects a message)</a:t>
            </a:r>
          </a:p>
          <a:p>
            <a:pPr marL="1009650" lvl="1" indent="-609600">
              <a:buFont typeface="+mj-lt"/>
              <a:buAutoNum type="alphaLcParenR"/>
            </a:pPr>
            <a:r>
              <a:rPr lang="en-AU" sz="2400" i="1" dirty="0" smtClean="0"/>
              <a:t>Impersonation</a:t>
            </a:r>
            <a:r>
              <a:rPr lang="en-AU" sz="2400" dirty="0" smtClean="0"/>
              <a:t> (attacker pretends to be a legitimate sender or receiver, e.g. this is either a fabrication or an interruption)</a:t>
            </a:r>
          </a:p>
          <a:p>
            <a:pPr marL="609600" indent="-609600">
              <a:buFontTx/>
              <a:buAutoNum type="arabicPeriod"/>
            </a:pPr>
            <a:r>
              <a:rPr lang="en-AU" sz="2800" i="1" dirty="0" err="1" smtClean="0"/>
              <a:t>Stegocommunication</a:t>
            </a:r>
            <a:r>
              <a:rPr lang="en-AU" sz="2800" dirty="0" smtClean="0"/>
              <a:t> (Alice and Bob make surreptitious use of a communication system; Eve wears a “white hat”) </a:t>
            </a:r>
          </a:p>
          <a:p>
            <a:pPr marL="609600" indent="-609600">
              <a:buFontTx/>
              <a:buAutoNum type="arabicPeriod"/>
            </a:pPr>
            <a:r>
              <a:rPr lang="en-AU" sz="2800" i="1" dirty="0" smtClean="0"/>
              <a:t>Repudiation</a:t>
            </a:r>
            <a:r>
              <a:rPr lang="en-AU" sz="2800" dirty="0" smtClean="0"/>
              <a:t> (a black-hat Alice falsely asserts she did not send a message to Bob, or a black-hat Bob falsely asserts that he didn’t receive a message from Alice); white-hat Judy is the judge.</a:t>
            </a:r>
            <a:endParaRPr lang="en-AU" sz="2800" i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7B788F-C177-4424-A037-142A1462C9AC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</p:spPr>
        <p:txBody>
          <a:bodyPr/>
          <a:lstStyle/>
          <a:p>
            <a:r>
              <a:rPr lang="en-US" smtClean="0"/>
              <a:t>Symmetric and Public-Key Encryption</a:t>
            </a:r>
            <a:endParaRPr lang="en-A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772400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If the decryption key </a:t>
            </a:r>
            <a:r>
              <a:rPr lang="en-US" sz="2800" b="1" dirty="0" smtClean="0">
                <a:solidFill>
                  <a:srgbClr val="A50021"/>
                </a:solidFill>
                <a:latin typeface="Courier New" pitchFamily="49" charset="0"/>
              </a:rPr>
              <a:t>d</a:t>
            </a:r>
            <a:r>
              <a:rPr lang="en-US" i="1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can be computed from the encryption key </a:t>
            </a:r>
            <a:r>
              <a:rPr lang="en-US" sz="2800" b="1" dirty="0" smtClean="0">
                <a:solidFill>
                  <a:srgbClr val="A50021"/>
                </a:solidFill>
                <a:latin typeface="Courier New" pitchFamily="49" charset="0"/>
              </a:rPr>
              <a:t>e</a:t>
            </a:r>
            <a:r>
              <a:rPr lang="en-US" dirty="0" smtClean="0"/>
              <a:t>, then the algorithm is called </a:t>
            </a:r>
            <a:r>
              <a:rPr lang="en-US" i="1" dirty="0" smtClean="0"/>
              <a:t>symmetric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Example: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E(p) = (p + e) mod 256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smtClean="0"/>
              <a:t>is a symmetric (and very weak) encryption of a char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p</a:t>
            </a:r>
            <a:r>
              <a:rPr lang="en-US" dirty="0" smtClean="0"/>
              <a:t>, because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D(x)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=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(x + d)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mod 256</a:t>
            </a:r>
            <a:r>
              <a:rPr lang="en-US" sz="2000" b="1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smtClean="0"/>
              <a:t>is a </a:t>
            </a:r>
            <a:r>
              <a:rPr lang="en-US" dirty="0" err="1" smtClean="0"/>
              <a:t>decryptor</a:t>
            </a:r>
            <a:r>
              <a:rPr lang="en-US" dirty="0" smtClean="0"/>
              <a:t> when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d = 256 - e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the decryption key cannot be feasibly computed from the encryption key, then the algorithm is called </a:t>
            </a:r>
            <a:r>
              <a:rPr lang="en-US" i="1" dirty="0" smtClean="0"/>
              <a:t>asymmetric</a:t>
            </a:r>
            <a:r>
              <a:rPr lang="en-US" dirty="0" smtClean="0"/>
              <a:t> or </a:t>
            </a:r>
            <a:r>
              <a:rPr lang="en-US" i="1" dirty="0" smtClean="0"/>
              <a:t>public-key</a:t>
            </a:r>
            <a:r>
              <a:rPr lang="en-US" dirty="0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77BE41-318F-4F97-8FA4-294AC78D78EE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z="4000" smtClean="0"/>
              <a:t>Message Integrity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4863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Encryption assures confidentiality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Assume: the attacker can’t discover the key or “crack” the cypher.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Integrity can also be assured by message codes.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Sending a plaintext message, plus its </a:t>
            </a:r>
            <a:r>
              <a:rPr lang="en-US" sz="2400" dirty="0" smtClean="0"/>
              <a:t>Message Authentication Code (MAC), </a:t>
            </a:r>
            <a:r>
              <a:rPr lang="en-US" sz="2400" dirty="0"/>
              <a:t>will ensure message integrity to anyone who knows the (shared) secret key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The CBC-MAC is the last </a:t>
            </a:r>
            <a:r>
              <a:rPr lang="en-US" sz="2000" dirty="0" err="1" smtClean="0"/>
              <a:t>ciphertext</a:t>
            </a:r>
            <a:r>
              <a:rPr lang="en-US" sz="2000" dirty="0" smtClean="0"/>
              <a:t> block from a CBC-mode block cipher.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Changing any message bit will change the MAC – this defends against modification.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Unless you know the secret key, you can’t compute a MAC from the plaintext – this defends against fabrication.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Keyed </a:t>
            </a:r>
            <a:r>
              <a:rPr lang="en-US" sz="2400" dirty="0"/>
              <a:t>hashes (HMACs) are another </a:t>
            </a:r>
            <a:r>
              <a:rPr lang="en-US" sz="2400" dirty="0" smtClean="0"/>
              <a:t>popular type of MAC.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SHA-1 and MD5 are used in SSL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To learn more, read Stamp’s </a:t>
            </a:r>
            <a:r>
              <a:rPr lang="en-US" sz="2000" i="1" dirty="0" smtClean="0">
                <a:hlinkClick r:id="rId2"/>
              </a:rPr>
              <a:t>Information Security</a:t>
            </a:r>
            <a:r>
              <a:rPr lang="en-US" sz="2000" i="1" dirty="0" smtClean="0"/>
              <a:t>,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Edition, Wiley, 2011, at pp</a:t>
            </a:r>
            <a:r>
              <a:rPr lang="en-US" sz="2000" dirty="0"/>
              <a:t>. 136-7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7A805-CC37-4AD9-8958-34302E7DFCDC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59160"/>
          </a:xfrm>
        </p:spPr>
        <p:txBody>
          <a:bodyPr/>
          <a:lstStyle/>
          <a:p>
            <a:r>
              <a:rPr lang="en-NZ" dirty="0" smtClean="0"/>
              <a:t>MAC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6BEEC3-5568-41BC-8124-79F7D1B37FDB}" type="datetime5">
              <a:rPr lang="en-US" smtClean="0"/>
              <a:t>1-Aug-16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3E12D-A2C4-4100-AF3A-47CC3227B2B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098" name="Picture 2" descr="C:\Users\ctho065\Desktop\661px-MAC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6" y="1484784"/>
            <a:ext cx="6296025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19672" y="5524525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800" dirty="0">
                <a:hlinkClick r:id="rId3"/>
              </a:rPr>
              <a:t>http://en.wikipedia.org/wiki/Message_authentication_code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240971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21725" cy="612775"/>
          </a:xfrm>
        </p:spPr>
        <p:txBody>
          <a:bodyPr/>
          <a:lstStyle/>
          <a:p>
            <a:r>
              <a:rPr lang="en-US" sz="4000" smtClean="0"/>
              <a:t>Public Key Cryptography</a:t>
            </a:r>
            <a:endParaRPr lang="en-AU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640763" cy="51847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Encryption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i="1" dirty="0" smtClean="0"/>
              <a:t>: Plaintext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EncryptionKey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Cyphertext</a:t>
            </a:r>
            <a:endParaRPr lang="en-US" sz="2000" i="1" dirty="0" smtClean="0"/>
          </a:p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Decryption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i="1" dirty="0" smtClean="0"/>
              <a:t>: </a:t>
            </a:r>
            <a:r>
              <a:rPr lang="en-US" sz="2400" i="1" dirty="0" err="1" smtClean="0"/>
              <a:t>Cyphertext</a:t>
            </a:r>
            <a:r>
              <a:rPr lang="en-US" sz="2400" i="1" dirty="0" smtClean="0"/>
              <a:t>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Plaintext</a:t>
            </a:r>
            <a:endParaRPr lang="en-US" sz="2000" dirty="0" smtClean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The sender must know the encryption key.</a:t>
            </a:r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receiver can decrypt, if they know the decryption key.</a:t>
            </a:r>
            <a:endParaRPr lang="en-US" sz="2400" dirty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In </a:t>
            </a:r>
            <a:r>
              <a:rPr lang="en-US" sz="2400" i="1" dirty="0" smtClean="0"/>
              <a:t>public-key cryptography</a:t>
            </a:r>
            <a:r>
              <a:rPr lang="en-US" sz="2400" dirty="0" smtClean="0"/>
              <a:t>, we use key-pairs (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), where our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cannot be computed efficiently (as far as anyone knows) from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 and our encrypted messages.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algorithms (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dirty="0" smtClean="0"/>
              <a:t>) are standardized.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let everyone know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en-US" sz="2400" dirty="0" smtClean="0"/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don’t let anyone else know our corresponding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Anybody can send us encrypted messages using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*,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</a:t>
            </a:r>
            <a:r>
              <a:rPr lang="en-US" sz="2400" i="1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Convenient notation: {</a:t>
            </a:r>
            <a:r>
              <a:rPr lang="en-US" sz="2400" i="1" dirty="0" smtClean="0"/>
              <a:t>P</a:t>
            </a:r>
            <a:r>
              <a:rPr lang="en-US" sz="2400" dirty="0" smtClean="0"/>
              <a:t>}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Alice</a:t>
            </a:r>
            <a:r>
              <a:rPr lang="en-US" sz="2400" i="1" dirty="0" smtClean="0"/>
              <a:t> </a:t>
            </a:r>
            <a:r>
              <a:rPr lang="en-US" sz="2400" dirty="0" smtClean="0"/>
              <a:t>is plaintext </a:t>
            </a:r>
            <a:r>
              <a:rPr lang="en-US" sz="2400" i="1" dirty="0" smtClean="0"/>
              <a:t>P</a:t>
            </a:r>
            <a:r>
              <a:rPr lang="en-US" sz="2400" dirty="0" smtClean="0"/>
              <a:t> that has been encrypted by a secret key named “Alice”.</a:t>
            </a:r>
            <a:r>
              <a:rPr lang="en-US" sz="2400" i="1" dirty="0" smtClean="0"/>
              <a:t>  </a:t>
            </a:r>
            <a:r>
              <a:rPr lang="en-US" sz="2400" dirty="0" smtClean="0"/>
              <a:t>[</a:t>
            </a:r>
            <a:r>
              <a:rPr lang="en-US" sz="2400" dirty="0" smtClean="0">
                <a:hlinkClick r:id="rId2"/>
              </a:rPr>
              <a:t>Stamp</a:t>
            </a:r>
            <a:r>
              <a:rPr lang="en-US" sz="2400" dirty="0" smtClean="0"/>
              <a:t>, pp. 89-91, 323]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523552-EF01-416E-9693-DA6FAFEE0AE1}" type="datetime5">
              <a:rPr lang="en-US" smtClean="0"/>
              <a:t>1-Aug-16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2617</TotalTime>
  <Words>2735</Words>
  <Application>Microsoft Office PowerPoint</Application>
  <PresentationFormat>On-screen Show (4:3)</PresentationFormat>
  <Paragraphs>303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Courier New</vt:lpstr>
      <vt:lpstr>Symbol</vt:lpstr>
      <vt:lpstr>Times New Roman</vt:lpstr>
      <vt:lpstr>Wingdings</vt:lpstr>
      <vt:lpstr>Default Design</vt:lpstr>
      <vt:lpstr>Basics of Cryptography, Cryptoprotocols, and Steganography </vt:lpstr>
      <vt:lpstr>Security Requirements</vt:lpstr>
      <vt:lpstr>Alice and Bob</vt:lpstr>
      <vt:lpstr>PowerPoint Presentation</vt:lpstr>
      <vt:lpstr>An Attack Taxonomy for Communication Systems</vt:lpstr>
      <vt:lpstr>Symmetric and Public-Key Encryption</vt:lpstr>
      <vt:lpstr>Message Integrity</vt:lpstr>
      <vt:lpstr>MAC</vt:lpstr>
      <vt:lpstr>Public Key Cryptography</vt:lpstr>
      <vt:lpstr>Authentication in PK Cryptography</vt:lpstr>
      <vt:lpstr>Key Management &amp; Distribution</vt:lpstr>
      <vt:lpstr>Some Security Issues with CAs</vt:lpstr>
      <vt:lpstr>A Simple Cryptographic Protocol</vt:lpstr>
      <vt:lpstr>Protocol Analysis</vt:lpstr>
      <vt:lpstr>Attacks on Cryptographic Protocols</vt:lpstr>
      <vt:lpstr>Limitations and Usage of PKI</vt:lpstr>
      <vt:lpstr>Identification and Authentication</vt:lpstr>
      <vt:lpstr>Steganography</vt:lpstr>
      <vt:lpstr>Wardens and Prisoners</vt:lpstr>
      <vt:lpstr>Watermarking, Tamper-Proofing and Obfuscation – Tools for Software Protection</vt:lpstr>
      <vt:lpstr>Watermarking and Fingerprinting</vt:lpstr>
      <vt:lpstr>Our Desiderata for (Robust, Invisible) SW Watermarks</vt:lpstr>
      <vt:lpstr>Attacks on Watermarks</vt:lpstr>
      <vt:lpstr>Defenses for Robust Software Watermarks</vt:lpstr>
      <vt:lpstr>Classification of Software Watermarks</vt:lpstr>
      <vt:lpstr>Dynamic Watermarks</vt:lpstr>
      <vt:lpstr>Easter Eggs</vt:lpstr>
      <vt:lpstr>Software Obfuscation</vt:lpstr>
      <vt:lpstr>Opaque Predicates</vt:lpstr>
      <vt:lpstr>Conclusion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136</cp:revision>
  <cp:lastPrinted>2000-07-11T17:17:34Z</cp:lastPrinted>
  <dcterms:created xsi:type="dcterms:W3CDTF">2000-07-11T15:43:18Z</dcterms:created>
  <dcterms:modified xsi:type="dcterms:W3CDTF">2016-07-31T23:52:29Z</dcterms:modified>
</cp:coreProperties>
</file>