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1" r:id="rId3"/>
    <p:sldId id="257" r:id="rId4"/>
    <p:sldId id="283" r:id="rId5"/>
    <p:sldId id="285" r:id="rId6"/>
    <p:sldId id="265" r:id="rId7"/>
    <p:sldId id="258" r:id="rId8"/>
    <p:sldId id="259" r:id="rId9"/>
    <p:sldId id="272" r:id="rId10"/>
    <p:sldId id="273" r:id="rId11"/>
    <p:sldId id="260" r:id="rId12"/>
    <p:sldId id="274" r:id="rId13"/>
    <p:sldId id="275" r:id="rId14"/>
    <p:sldId id="261" r:id="rId15"/>
    <p:sldId id="276" r:id="rId16"/>
    <p:sldId id="278" r:id="rId17"/>
    <p:sldId id="262" r:id="rId18"/>
    <p:sldId id="281" r:id="rId19"/>
    <p:sldId id="291" r:id="rId20"/>
    <p:sldId id="290" r:id="rId21"/>
    <p:sldId id="264" r:id="rId22"/>
    <p:sldId id="263" r:id="rId23"/>
    <p:sldId id="287" r:id="rId24"/>
    <p:sldId id="286" r:id="rId25"/>
    <p:sldId id="289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828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6569F-17E4-41D4-A37F-B8A8B0B27B40}" type="datetimeFigureOut">
              <a:rPr lang="en-US" smtClean="0"/>
              <a:t>7/27/2016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72748-702B-4DC6-8E15-0198DFA4D0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6569F-17E4-41D4-A37F-B8A8B0B27B40}" type="datetimeFigureOut">
              <a:rPr lang="en-US" smtClean="0"/>
              <a:t>7/27/2016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72748-702B-4DC6-8E15-0198DFA4D0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6569F-17E4-41D4-A37F-B8A8B0B27B40}" type="datetimeFigureOut">
              <a:rPr lang="en-US" smtClean="0"/>
              <a:t>7/27/2016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72748-702B-4DC6-8E15-0198DFA4D0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6569F-17E4-41D4-A37F-B8A8B0B27B40}" type="datetimeFigureOut">
              <a:rPr lang="en-US" smtClean="0"/>
              <a:t>7/27/2016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72748-702B-4DC6-8E15-0198DFA4D0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6569F-17E4-41D4-A37F-B8A8B0B27B40}" type="datetimeFigureOut">
              <a:rPr lang="en-US" smtClean="0"/>
              <a:t>7/27/2016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72748-702B-4DC6-8E15-0198DFA4D0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6569F-17E4-41D4-A37F-B8A8B0B27B40}" type="datetimeFigureOut">
              <a:rPr lang="en-US" smtClean="0"/>
              <a:t>7/27/2016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72748-702B-4DC6-8E15-0198DFA4D0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6569F-17E4-41D4-A37F-B8A8B0B27B40}" type="datetimeFigureOut">
              <a:rPr lang="en-US" smtClean="0"/>
              <a:t>7/27/2016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72748-702B-4DC6-8E15-0198DFA4D0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6569F-17E4-41D4-A37F-B8A8B0B27B40}" type="datetimeFigureOut">
              <a:rPr lang="en-US" smtClean="0"/>
              <a:t>7/27/2016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72748-702B-4DC6-8E15-0198DFA4D0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6569F-17E4-41D4-A37F-B8A8B0B27B40}" type="datetimeFigureOut">
              <a:rPr lang="en-US" smtClean="0"/>
              <a:t>7/27/2016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72748-702B-4DC6-8E15-0198DFA4D0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6569F-17E4-41D4-A37F-B8A8B0B27B40}" type="datetimeFigureOut">
              <a:rPr lang="en-US" smtClean="0"/>
              <a:t>7/27/2016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72748-702B-4DC6-8E15-0198DFA4D090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6569F-17E4-41D4-A37F-B8A8B0B27B40}" type="datetimeFigureOut">
              <a:rPr lang="en-US" smtClean="0"/>
              <a:t>7/27/2016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AA72748-702B-4DC6-8E15-0198DFA4D090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7AA72748-702B-4DC6-8E15-0198DFA4D090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BC16569F-17E4-41D4-A37F-B8A8B0B27B40}" type="datetimeFigureOut">
              <a:rPr lang="en-US" smtClean="0"/>
              <a:t>7/27/2016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sllabs.com/ssltest/viewMyClient.html" TargetMode="External"/><Relationship Id="rId2" Type="http://schemas.openxmlformats.org/officeDocument/2006/relationships/hyperlink" Target="http://en.wikipedia.org/wiki/Transport_Layer_Security#Version_rollback_attacks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ssllabs.com/projects/best-practices/" TargetMode="External"/><Relationship Id="rId4" Type="http://schemas.openxmlformats.org/officeDocument/2006/relationships/hyperlink" Target="https://www.ssllabs.com/projects/rating-guide/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hyperlink" Target="http://en.wikipedia.org/wiki/Transport_Layer_Security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://en.wikipedia.org/wiki/Transport_Layer_Security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xkcd.com/927/" TargetMode="External"/><Relationship Id="rId2" Type="http://schemas.openxmlformats.org/officeDocument/2006/relationships/hyperlink" Target="https://www.schneier.com/blog/archives/2013/02/really_clever_t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etf.org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si.edu/div7/publication_files/evolution_of_kerberos.pdf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Cryptographic Standards and Protocols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781800" cy="14478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An Overview</a:t>
            </a:r>
          </a:p>
          <a:p>
            <a:endParaRPr lang="en-US" dirty="0"/>
          </a:p>
          <a:p>
            <a:r>
              <a:rPr lang="en-US" dirty="0" smtClean="0">
                <a:solidFill>
                  <a:schemeClr val="tx2"/>
                </a:solidFill>
              </a:rPr>
              <a:t>Prepared by Andrew Colarik, 2014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Lightly edited by Clark Thomborson, </a:t>
            </a:r>
            <a:r>
              <a:rPr lang="en-US" dirty="0" smtClean="0">
                <a:solidFill>
                  <a:schemeClr val="tx2"/>
                </a:solidFill>
              </a:rPr>
              <a:t>2015-6.  V1.2 2016-07-27.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2365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LDAP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LDAP </a:t>
            </a:r>
            <a:r>
              <a:rPr lang="en-US" dirty="0"/>
              <a:t>Data Interchange Format (LDIF) </a:t>
            </a:r>
            <a:endParaRPr lang="en-US" dirty="0" smtClean="0"/>
          </a:p>
          <a:p>
            <a:pPr marL="857250" lvl="2" indent="0">
              <a:buNone/>
            </a:pPr>
            <a:r>
              <a:rPr lang="en-US" dirty="0" err="1" smtClean="0"/>
              <a:t>dn</a:t>
            </a:r>
            <a:r>
              <a:rPr lang="en-US" dirty="0"/>
              <a:t>: </a:t>
            </a:r>
            <a:r>
              <a:rPr lang="en-US" dirty="0" err="1"/>
              <a:t>cn</a:t>
            </a:r>
            <a:r>
              <a:rPr lang="en-US" dirty="0"/>
              <a:t>=John </a:t>
            </a:r>
            <a:r>
              <a:rPr lang="en-US" dirty="0" err="1"/>
              <a:t>Doe,dc</a:t>
            </a:r>
            <a:r>
              <a:rPr lang="en-US" dirty="0"/>
              <a:t>=</a:t>
            </a:r>
            <a:r>
              <a:rPr lang="en-US" dirty="0" err="1"/>
              <a:t>example,dc</a:t>
            </a:r>
            <a:r>
              <a:rPr lang="en-US" dirty="0"/>
              <a:t>=com</a:t>
            </a:r>
          </a:p>
          <a:p>
            <a:pPr marL="857250" lvl="2" indent="0">
              <a:buNone/>
            </a:pPr>
            <a:r>
              <a:rPr lang="en-US" dirty="0" err="1"/>
              <a:t>cn</a:t>
            </a:r>
            <a:r>
              <a:rPr lang="en-US" dirty="0"/>
              <a:t>: John Doe</a:t>
            </a:r>
          </a:p>
          <a:p>
            <a:pPr marL="857250" lvl="2" indent="0">
              <a:buNone/>
            </a:pPr>
            <a:r>
              <a:rPr lang="en-US" dirty="0" err="1"/>
              <a:t>givenName</a:t>
            </a:r>
            <a:r>
              <a:rPr lang="en-US" dirty="0"/>
              <a:t>: John</a:t>
            </a:r>
          </a:p>
          <a:p>
            <a:pPr marL="857250" lvl="2" indent="0">
              <a:buNone/>
            </a:pPr>
            <a:r>
              <a:rPr lang="en-US" dirty="0" err="1"/>
              <a:t>sn</a:t>
            </a:r>
            <a:r>
              <a:rPr lang="en-US" dirty="0"/>
              <a:t>: Doe</a:t>
            </a:r>
          </a:p>
          <a:p>
            <a:pPr marL="857250" lvl="2" indent="0">
              <a:buNone/>
            </a:pPr>
            <a:r>
              <a:rPr lang="en-US" dirty="0" err="1"/>
              <a:t>telephoneNumber</a:t>
            </a:r>
            <a:r>
              <a:rPr lang="en-US" dirty="0"/>
              <a:t>: +1 888 555 6789</a:t>
            </a:r>
          </a:p>
          <a:p>
            <a:pPr marL="857250" lvl="2" indent="0">
              <a:buNone/>
            </a:pPr>
            <a:r>
              <a:rPr lang="en-US" dirty="0" err="1"/>
              <a:t>telephoneNumber</a:t>
            </a:r>
            <a:r>
              <a:rPr lang="en-US" dirty="0"/>
              <a:t>: +1 888 555 1232</a:t>
            </a:r>
          </a:p>
          <a:p>
            <a:pPr marL="857250" lvl="2" indent="0">
              <a:buNone/>
            </a:pPr>
            <a:r>
              <a:rPr lang="en-US" dirty="0"/>
              <a:t>mail: john@example.com</a:t>
            </a:r>
          </a:p>
          <a:p>
            <a:pPr marL="857250" lvl="2" indent="0">
              <a:buNone/>
            </a:pPr>
            <a:r>
              <a:rPr lang="en-US" dirty="0"/>
              <a:t>manager: </a:t>
            </a:r>
            <a:r>
              <a:rPr lang="en-US" dirty="0" err="1"/>
              <a:t>cn</a:t>
            </a:r>
            <a:r>
              <a:rPr lang="en-US" dirty="0"/>
              <a:t>=Barbara </a:t>
            </a:r>
            <a:r>
              <a:rPr lang="en-US" dirty="0" err="1"/>
              <a:t>Doe,dc</a:t>
            </a:r>
            <a:r>
              <a:rPr lang="en-US" dirty="0"/>
              <a:t>=</a:t>
            </a:r>
            <a:r>
              <a:rPr lang="en-US" dirty="0" err="1"/>
              <a:t>example,dc</a:t>
            </a:r>
            <a:r>
              <a:rPr lang="en-US" dirty="0"/>
              <a:t>=com</a:t>
            </a:r>
          </a:p>
          <a:p>
            <a:pPr marL="857250" lvl="2" indent="0">
              <a:buNone/>
            </a:pPr>
            <a:r>
              <a:rPr lang="en-US" dirty="0" err="1"/>
              <a:t>objectClass</a:t>
            </a:r>
            <a:r>
              <a:rPr lang="en-US" dirty="0"/>
              <a:t>: </a:t>
            </a:r>
            <a:r>
              <a:rPr lang="en-US" dirty="0" err="1"/>
              <a:t>inetOrgPerson</a:t>
            </a:r>
            <a:endParaRPr lang="en-US" dirty="0"/>
          </a:p>
          <a:p>
            <a:pPr marL="857250" lvl="2" indent="0">
              <a:buNone/>
            </a:pPr>
            <a:r>
              <a:rPr lang="en-US" dirty="0" err="1"/>
              <a:t>objectClass</a:t>
            </a:r>
            <a:r>
              <a:rPr lang="en-US" dirty="0"/>
              <a:t>: </a:t>
            </a:r>
            <a:r>
              <a:rPr lang="en-US" dirty="0" err="1"/>
              <a:t>organizationalPerson</a:t>
            </a:r>
            <a:endParaRPr lang="en-US" dirty="0"/>
          </a:p>
          <a:p>
            <a:pPr marL="857250" lvl="2" indent="0">
              <a:buNone/>
            </a:pPr>
            <a:r>
              <a:rPr lang="en-US" dirty="0" err="1"/>
              <a:t>objectClass</a:t>
            </a:r>
            <a:r>
              <a:rPr lang="en-US" dirty="0"/>
              <a:t>: person</a:t>
            </a:r>
          </a:p>
          <a:p>
            <a:pPr marL="857250" lvl="2" indent="0">
              <a:buNone/>
            </a:pPr>
            <a:r>
              <a:rPr lang="en-US" dirty="0" err="1"/>
              <a:t>objectClass</a:t>
            </a:r>
            <a:r>
              <a:rPr lang="en-US" dirty="0"/>
              <a:t>: </a:t>
            </a:r>
            <a:r>
              <a:rPr lang="en-US" dirty="0" smtClean="0"/>
              <a:t>top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2585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IPv6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proposed standard Internet Protocol version 6 (IPv6) is the next generation of IP and will eventually replace IPv4.</a:t>
            </a:r>
          </a:p>
          <a:p>
            <a:pPr lvl="1"/>
            <a:r>
              <a:rPr lang="en-US" dirty="0" smtClean="0"/>
              <a:t>Currently being transitioned throughout the Internet and is backward compatible with version 4. </a:t>
            </a:r>
          </a:p>
          <a:p>
            <a:r>
              <a:rPr lang="en-US" dirty="0" smtClean="0"/>
              <a:t>IPv6 provides the following added features</a:t>
            </a:r>
          </a:p>
          <a:p>
            <a:pPr lvl="1"/>
            <a:r>
              <a:rPr lang="en-US" dirty="0" smtClean="0"/>
              <a:t>An increase from the 32-bit address space to 128-bit</a:t>
            </a:r>
          </a:p>
          <a:p>
            <a:pPr lvl="1"/>
            <a:r>
              <a:rPr lang="en-US" dirty="0" smtClean="0"/>
              <a:t>Provisions for unicast, multicast, and </a:t>
            </a:r>
            <a:r>
              <a:rPr lang="en-US" dirty="0" err="1" smtClean="0"/>
              <a:t>anycast</a:t>
            </a:r>
            <a:endParaRPr lang="en-US" dirty="0" smtClean="0"/>
          </a:p>
          <a:p>
            <a:pPr lvl="1"/>
            <a:r>
              <a:rPr lang="en-US" dirty="0" smtClean="0"/>
              <a:t>An extension Authentication Header (AH) which provides authentication and integrity (without confidentiality) to IPv6 datagrams</a:t>
            </a:r>
          </a:p>
          <a:p>
            <a:pPr lvl="1"/>
            <a:r>
              <a:rPr lang="en-US" dirty="0" smtClean="0"/>
              <a:t>An IPv6 Encapsulating Security Header (ESH) which provides integrity and confidentiality to datagrams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019800" y="6357972"/>
            <a:ext cx="24158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Category: Data Integrity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04800" y="6357972"/>
            <a:ext cx="33355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http://tools.ietf.org/html/rfc2460</a:t>
            </a:r>
          </a:p>
        </p:txBody>
      </p:sp>
    </p:spTree>
    <p:extLst>
      <p:ext uri="{BB962C8B-B14F-4D97-AF65-F5344CB8AC3E}">
        <p14:creationId xmlns:p14="http://schemas.microsoft.com/office/powerpoint/2010/main" val="1656385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IPv6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6772" y="292781"/>
            <a:ext cx="4973032" cy="2983819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470411" y="3047404"/>
            <a:ext cx="79057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dirty="0"/>
              <a:t>Source: https://upload.wikimedia.org/wikipedia/commons/7/74/Ipv4_address.svg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6772" y="3398593"/>
            <a:ext cx="4777740" cy="282892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57200" y="6164845"/>
            <a:ext cx="7315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dirty="0" smtClean="0"/>
              <a:t>Source: https</a:t>
            </a:r>
            <a:r>
              <a:rPr lang="en-NZ" dirty="0"/>
              <a:t>://en.wikipedia.org/wiki/File:Ipv6_address_leading_zeros.svg</a:t>
            </a:r>
          </a:p>
        </p:txBody>
      </p:sp>
    </p:spTree>
    <p:extLst>
      <p:ext uri="{BB962C8B-B14F-4D97-AF65-F5344CB8AC3E}">
        <p14:creationId xmlns:p14="http://schemas.microsoft.com/office/powerpoint/2010/main" val="2296331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IPv6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089" y="1751122"/>
            <a:ext cx="8113712" cy="3649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17921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SSL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Secure Socket Layer (SSL) is a security socket connection that provides a security layer at the transport level between the TCP/IP transport and sockets.  </a:t>
            </a:r>
          </a:p>
          <a:p>
            <a:r>
              <a:rPr lang="en-US" dirty="0" smtClean="0"/>
              <a:t>The objective is to securely transmit from one site to another without involving the applications that invoke it </a:t>
            </a:r>
          </a:p>
          <a:p>
            <a:r>
              <a:rPr lang="en-US" dirty="0" smtClean="0"/>
              <a:t>The SSL protocol provides a certificate-based server authentication, private client-server communications using </a:t>
            </a:r>
            <a:r>
              <a:rPr lang="en-US" dirty="0" err="1" smtClean="0"/>
              <a:t>Rivest</a:t>
            </a:r>
            <a:r>
              <a:rPr lang="en-US" dirty="0" smtClean="0"/>
              <a:t>-Shamir-</a:t>
            </a:r>
            <a:r>
              <a:rPr lang="en-US" dirty="0" err="1" smtClean="0"/>
              <a:t>Adleman</a:t>
            </a:r>
            <a:r>
              <a:rPr lang="en-US" dirty="0" smtClean="0"/>
              <a:t> (RSA) encryption and message integrity checks. </a:t>
            </a:r>
          </a:p>
          <a:p>
            <a:r>
              <a:rPr lang="en-US" dirty="0" smtClean="0"/>
              <a:t>The SSL client generates a secret key for one session that is encrypted using the server’s public key. </a:t>
            </a:r>
          </a:p>
          <a:p>
            <a:pPr lvl="1"/>
            <a:r>
              <a:rPr lang="en-US" dirty="0" smtClean="0"/>
              <a:t>The session key is forwarded to the server and used for communication between the client and the server.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486400" y="6368534"/>
            <a:ext cx="29988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Category: Data Confidentiality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609600" y="6368534"/>
            <a:ext cx="33355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http://tools.ietf.org/html/rfc6101</a:t>
            </a:r>
          </a:p>
        </p:txBody>
      </p:sp>
    </p:spTree>
    <p:extLst>
      <p:ext uri="{BB962C8B-B14F-4D97-AF65-F5344CB8AC3E}">
        <p14:creationId xmlns:p14="http://schemas.microsoft.com/office/powerpoint/2010/main" val="3128211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SSL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Basic properties</a:t>
            </a:r>
          </a:p>
          <a:p>
            <a:pPr lvl="1"/>
            <a:r>
              <a:rPr lang="en-US" dirty="0"/>
              <a:t>The connection is private.  </a:t>
            </a:r>
            <a:endParaRPr lang="en-US" dirty="0" smtClean="0"/>
          </a:p>
          <a:p>
            <a:pPr lvl="2"/>
            <a:r>
              <a:rPr lang="en-US" dirty="0" smtClean="0"/>
              <a:t>Encryption </a:t>
            </a:r>
            <a:r>
              <a:rPr lang="en-US" dirty="0"/>
              <a:t>is used after an </a:t>
            </a:r>
            <a:r>
              <a:rPr lang="en-US" dirty="0" smtClean="0"/>
              <a:t>initial handshake </a:t>
            </a:r>
            <a:r>
              <a:rPr lang="en-US" dirty="0"/>
              <a:t>to define a secret key.  </a:t>
            </a:r>
            <a:endParaRPr lang="en-US" dirty="0" smtClean="0"/>
          </a:p>
          <a:p>
            <a:pPr lvl="2"/>
            <a:r>
              <a:rPr lang="en-US" dirty="0" smtClean="0"/>
              <a:t>Symmetric </a:t>
            </a:r>
            <a:r>
              <a:rPr lang="en-US" dirty="0"/>
              <a:t>cryptography is </a:t>
            </a:r>
            <a:r>
              <a:rPr lang="en-US" dirty="0" smtClean="0"/>
              <a:t>used for </a:t>
            </a:r>
            <a:r>
              <a:rPr lang="en-US" dirty="0"/>
              <a:t>data </a:t>
            </a:r>
            <a:r>
              <a:rPr lang="en-US" dirty="0" smtClean="0"/>
              <a:t>encryption.</a:t>
            </a:r>
          </a:p>
          <a:p>
            <a:pPr lvl="3"/>
            <a:r>
              <a:rPr lang="en-US" dirty="0" smtClean="0"/>
              <a:t>DES, 3DES, RC4</a:t>
            </a:r>
          </a:p>
          <a:p>
            <a:pPr lvl="1"/>
            <a:r>
              <a:rPr lang="en-US" dirty="0" smtClean="0"/>
              <a:t>The </a:t>
            </a:r>
            <a:r>
              <a:rPr lang="en-US" dirty="0"/>
              <a:t>peer's identity can be authenticated using asymmetric, </a:t>
            </a:r>
            <a:r>
              <a:rPr lang="en-US" dirty="0" smtClean="0"/>
              <a:t>or       </a:t>
            </a:r>
            <a:r>
              <a:rPr lang="en-US" dirty="0"/>
              <a:t>public key, </a:t>
            </a:r>
            <a:r>
              <a:rPr lang="en-US" dirty="0" smtClean="0"/>
              <a:t>cryptography. </a:t>
            </a:r>
          </a:p>
          <a:p>
            <a:pPr lvl="2"/>
            <a:r>
              <a:rPr lang="en-US" dirty="0" smtClean="0"/>
              <a:t>RSA, DSS</a:t>
            </a:r>
            <a:endParaRPr lang="en-US" dirty="0"/>
          </a:p>
          <a:p>
            <a:pPr lvl="1"/>
            <a:r>
              <a:rPr lang="en-US" dirty="0" smtClean="0"/>
              <a:t>The </a:t>
            </a:r>
            <a:r>
              <a:rPr lang="en-US" dirty="0"/>
              <a:t>connection is reliable.  </a:t>
            </a:r>
            <a:endParaRPr lang="en-US" dirty="0" smtClean="0"/>
          </a:p>
          <a:p>
            <a:pPr lvl="2"/>
            <a:r>
              <a:rPr lang="en-US" dirty="0" smtClean="0"/>
              <a:t>Message </a:t>
            </a:r>
            <a:r>
              <a:rPr lang="en-US" dirty="0"/>
              <a:t>transport includes a </a:t>
            </a:r>
            <a:r>
              <a:rPr lang="en-US" dirty="0" smtClean="0"/>
              <a:t>message integrity </a:t>
            </a:r>
            <a:r>
              <a:rPr lang="en-US" dirty="0"/>
              <a:t>check using a keyed Message Authentication Code (MAC</a:t>
            </a:r>
            <a:r>
              <a:rPr lang="en-US" dirty="0" smtClean="0"/>
              <a:t>) [RFC2104</a:t>
            </a:r>
            <a:r>
              <a:rPr lang="en-US" dirty="0"/>
              <a:t>].  </a:t>
            </a:r>
            <a:endParaRPr lang="en-US" dirty="0" smtClean="0"/>
          </a:p>
          <a:p>
            <a:pPr lvl="2"/>
            <a:r>
              <a:rPr lang="en-US" dirty="0" smtClean="0"/>
              <a:t>Secure </a:t>
            </a:r>
            <a:r>
              <a:rPr lang="en-US" dirty="0"/>
              <a:t>hash functions (e.g., SHA, MD5) are used </a:t>
            </a:r>
            <a:r>
              <a:rPr lang="en-US" dirty="0" smtClean="0"/>
              <a:t>for MAC </a:t>
            </a:r>
            <a:r>
              <a:rPr lang="en-US" dirty="0"/>
              <a:t>computations.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4346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SSL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208" y="1349538"/>
            <a:ext cx="7486991" cy="44416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25906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Transport Layer Security (TLS)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NZ" dirty="0" smtClean="0"/>
              <a:t>“TLS versions 1.0, 1.1, and 1.2, and SSL 3.0 are very similar” </a:t>
            </a:r>
            <a:r>
              <a:rPr lang="en-NZ" sz="1600" dirty="0" smtClean="0"/>
              <a:t>[</a:t>
            </a:r>
            <a:r>
              <a:rPr lang="en-US" sz="1600" dirty="0" smtClean="0"/>
              <a:t>http://tools.ietf.org/html/rfc5246, </a:t>
            </a:r>
            <a:r>
              <a:rPr lang="en-NZ" sz="1600" dirty="0"/>
              <a:t>The Transport Layer Security (TLS) </a:t>
            </a:r>
            <a:r>
              <a:rPr lang="en-NZ" sz="1600" dirty="0" smtClean="0"/>
              <a:t>Protocol, Version 1.2, 2008].</a:t>
            </a:r>
          </a:p>
          <a:p>
            <a:pPr lvl="1"/>
            <a:r>
              <a:rPr lang="en-NZ" dirty="0" smtClean="0"/>
              <a:t>There are many minor differences between these protocols, but browsers and servers are often configured to “rollback” to an earlier protocol in this family – if their communication partner requests this. </a:t>
            </a:r>
          </a:p>
          <a:p>
            <a:pPr lvl="1"/>
            <a:r>
              <a:rPr lang="en-NZ" dirty="0" smtClean="0"/>
              <a:t>Attackers may exploit the differences and the rollbacks, see </a:t>
            </a:r>
            <a:r>
              <a:rPr lang="en-NZ" sz="1600" dirty="0">
                <a:hlinkClick r:id="rId2"/>
              </a:rPr>
              <a:t>https://</a:t>
            </a:r>
            <a:r>
              <a:rPr lang="en-NZ" sz="1600" dirty="0" smtClean="0">
                <a:hlinkClick r:id="rId2"/>
              </a:rPr>
              <a:t>www.ietf.org/proceedings/84/slides/slides-84-tls-4.pdf</a:t>
            </a:r>
            <a:endParaRPr lang="en-NZ" sz="1600" dirty="0" smtClean="0"/>
          </a:p>
          <a:p>
            <a:r>
              <a:rPr lang="en-NZ" dirty="0" smtClean="0"/>
              <a:t>Most experts advise against using the older protocols.</a:t>
            </a:r>
          </a:p>
          <a:p>
            <a:pPr lvl="1"/>
            <a:r>
              <a:rPr lang="en-NZ" dirty="0" err="1" smtClean="0"/>
              <a:t>Qualys</a:t>
            </a:r>
            <a:r>
              <a:rPr lang="en-NZ" dirty="0"/>
              <a:t> </a:t>
            </a:r>
            <a:r>
              <a:rPr lang="en-NZ" dirty="0" smtClean="0"/>
              <a:t>deprecates any browser that accepts SSL2.0, </a:t>
            </a:r>
            <a:r>
              <a:rPr lang="en-NZ" dirty="0"/>
              <a:t>see </a:t>
            </a:r>
            <a:r>
              <a:rPr lang="en-NZ" dirty="0">
                <a:hlinkClick r:id="rId3"/>
              </a:rPr>
              <a:t>https://</a:t>
            </a:r>
            <a:r>
              <a:rPr lang="en-NZ" sz="1700" dirty="0">
                <a:hlinkClick r:id="rId3"/>
              </a:rPr>
              <a:t>www.ssllabs.com/ssltest/viewMyClient.html</a:t>
            </a:r>
            <a:r>
              <a:rPr lang="en-NZ" dirty="0" smtClean="0"/>
              <a:t> and  </a:t>
            </a:r>
            <a:r>
              <a:rPr lang="en-NZ" sz="1700" dirty="0" smtClean="0">
                <a:hlinkClick r:id="rId4"/>
              </a:rPr>
              <a:t>https://www.ssllabs.com/projects/rating-guide/</a:t>
            </a:r>
            <a:r>
              <a:rPr lang="en-NZ" sz="1700" dirty="0" smtClean="0"/>
              <a:t>  </a:t>
            </a:r>
            <a:r>
              <a:rPr lang="en-NZ" dirty="0" smtClean="0"/>
              <a:t> </a:t>
            </a:r>
          </a:p>
          <a:p>
            <a:r>
              <a:rPr lang="en-NZ" dirty="0" smtClean="0"/>
              <a:t>“</a:t>
            </a:r>
            <a:r>
              <a:rPr lang="en-NZ" dirty="0"/>
              <a:t>SSL/TLS is a deceptively simple technology. </a:t>
            </a:r>
            <a:endParaRPr lang="en-NZ" dirty="0" smtClean="0"/>
          </a:p>
          <a:p>
            <a:pPr lvl="1"/>
            <a:r>
              <a:rPr lang="en-NZ" dirty="0" smtClean="0"/>
              <a:t>“It </a:t>
            </a:r>
            <a:r>
              <a:rPr lang="en-NZ" dirty="0"/>
              <a:t>is easy to deploy, and it just works . . . except that it does not, really. </a:t>
            </a:r>
            <a:endParaRPr lang="en-NZ" dirty="0" smtClean="0"/>
          </a:p>
          <a:p>
            <a:pPr lvl="1"/>
            <a:r>
              <a:rPr lang="en-NZ" dirty="0" smtClean="0"/>
              <a:t>The </a:t>
            </a:r>
            <a:r>
              <a:rPr lang="en-NZ" dirty="0"/>
              <a:t>first part is true—SSL is easy to deploy—but it turns out that it is not easy to deploy correctly</a:t>
            </a:r>
            <a:r>
              <a:rPr lang="en-NZ" dirty="0" smtClean="0"/>
              <a:t>.”</a:t>
            </a:r>
            <a:r>
              <a:rPr lang="en-NZ" dirty="0"/>
              <a:t> </a:t>
            </a:r>
            <a:r>
              <a:rPr lang="en-NZ" sz="1700" dirty="0" smtClean="0"/>
              <a:t>[</a:t>
            </a:r>
            <a:r>
              <a:rPr lang="en-NZ" sz="1700" dirty="0" smtClean="0">
                <a:hlinkClick r:id="rId5"/>
              </a:rPr>
              <a:t>https</a:t>
            </a:r>
            <a:r>
              <a:rPr lang="en-NZ" sz="1700" dirty="0">
                <a:hlinkClick r:id="rId5"/>
              </a:rPr>
              <a:t>://www.ssllabs.com/projects/best-practices</a:t>
            </a:r>
            <a:r>
              <a:rPr lang="en-NZ" sz="1700" dirty="0" smtClean="0">
                <a:hlinkClick r:id="rId5"/>
              </a:rPr>
              <a:t>/</a:t>
            </a:r>
            <a:r>
              <a:rPr lang="en-NZ" sz="1700" dirty="0" smtClean="0"/>
              <a:t>]</a:t>
            </a:r>
            <a:endParaRPr lang="en-NZ" sz="1700" dirty="0"/>
          </a:p>
        </p:txBody>
      </p:sp>
    </p:spTree>
    <p:extLst>
      <p:ext uri="{BB962C8B-B14F-4D97-AF65-F5344CB8AC3E}">
        <p14:creationId xmlns:p14="http://schemas.microsoft.com/office/powerpoint/2010/main" val="893083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Wikipedia’s </a:t>
            </a:r>
            <a:r>
              <a:rPr lang="en-US" dirty="0"/>
              <a:t>C</a:t>
            </a:r>
            <a:r>
              <a:rPr lang="en-US" dirty="0" smtClean="0"/>
              <a:t>urrent Advice on Cipher Selection in SSL/TLS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066800" y="6099027"/>
            <a:ext cx="66188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rId2"/>
              </a:rPr>
              <a:t>http</a:t>
            </a:r>
            <a:r>
              <a:rPr lang="en-US" dirty="0">
                <a:hlinkClick r:id="rId2"/>
              </a:rPr>
              <a:t>://</a:t>
            </a:r>
            <a:r>
              <a:rPr lang="en-US" dirty="0" smtClean="0">
                <a:hlinkClick r:id="rId2"/>
              </a:rPr>
              <a:t>en.wikipedia.org/wiki/Transport_Layer_Security</a:t>
            </a:r>
            <a:r>
              <a:rPr lang="en-US" dirty="0" smtClean="0"/>
              <a:t>, 27 July 2016 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600200"/>
            <a:ext cx="7508807" cy="45906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0529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Wikipedia’s Earlier Advice on Cipher Selection in SSL/TLS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066800" y="6099027"/>
            <a:ext cx="67989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rId2"/>
              </a:rPr>
              <a:t>http</a:t>
            </a:r>
            <a:r>
              <a:rPr lang="en-US" dirty="0">
                <a:hlinkClick r:id="rId2"/>
              </a:rPr>
              <a:t>://</a:t>
            </a:r>
            <a:r>
              <a:rPr lang="en-US" dirty="0" smtClean="0">
                <a:hlinkClick r:id="rId2"/>
              </a:rPr>
              <a:t>en.wikipedia.org/wiki/Transport_Layer_Security</a:t>
            </a:r>
            <a:r>
              <a:rPr lang="en-US" dirty="0" smtClean="0"/>
              <a:t>, 1 August 2014 </a:t>
            </a:r>
            <a:endParaRPr lang="en-US" dirty="0"/>
          </a:p>
        </p:txBody>
      </p:sp>
      <p:pic>
        <p:nvPicPr>
          <p:cNvPr id="1026" name="Picture 2" descr="C:\Users\ctho065\Documents\Clipboard0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906" y="1676400"/>
            <a:ext cx="7371429" cy="41428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47682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Kerberos</a:t>
            </a:r>
          </a:p>
          <a:p>
            <a:r>
              <a:rPr lang="en-US" dirty="0" smtClean="0"/>
              <a:t>X.509</a:t>
            </a:r>
          </a:p>
          <a:p>
            <a:r>
              <a:rPr lang="en-US" dirty="0" smtClean="0"/>
              <a:t>X.500</a:t>
            </a:r>
          </a:p>
          <a:p>
            <a:r>
              <a:rPr lang="en-US" dirty="0" smtClean="0"/>
              <a:t>IPv6</a:t>
            </a:r>
          </a:p>
          <a:p>
            <a:r>
              <a:rPr lang="en-US" dirty="0" smtClean="0"/>
              <a:t>SSL</a:t>
            </a:r>
          </a:p>
          <a:p>
            <a:r>
              <a:rPr lang="en-US" dirty="0" smtClean="0"/>
              <a:t>TLS</a:t>
            </a:r>
          </a:p>
          <a:p>
            <a:r>
              <a:rPr lang="en-US" dirty="0" err="1" smtClean="0"/>
              <a:t>IPSec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9394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A </a:t>
            </a:r>
            <a:r>
              <a:rPr lang="en-NZ" dirty="0" err="1" smtClean="0"/>
              <a:t>Lighthearted</a:t>
            </a:r>
            <a:r>
              <a:rPr lang="en-NZ" dirty="0" smtClean="0"/>
              <a:t> View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7772400" cy="2057400"/>
          </a:xfrm>
        </p:spPr>
        <p:txBody>
          <a:bodyPr>
            <a:normAutofit fontScale="85000" lnSpcReduction="10000"/>
          </a:bodyPr>
          <a:lstStyle/>
          <a:p>
            <a:r>
              <a:rPr lang="en-NZ" dirty="0" smtClean="0"/>
              <a:t>Question at </a:t>
            </a:r>
            <a:r>
              <a:rPr lang="en-NZ" sz="1900" dirty="0">
                <a:hlinkClick r:id="rId2"/>
              </a:rPr>
              <a:t>https://</a:t>
            </a:r>
            <a:r>
              <a:rPr lang="en-NZ" sz="1900" dirty="0" smtClean="0">
                <a:hlinkClick r:id="rId2"/>
              </a:rPr>
              <a:t>www.schneier.com/blog/archives/2013/02/really_clever_t.html</a:t>
            </a:r>
            <a:r>
              <a:rPr lang="en-NZ" dirty="0" smtClean="0"/>
              <a:t>: </a:t>
            </a:r>
          </a:p>
          <a:p>
            <a:pPr lvl="1"/>
            <a:r>
              <a:rPr lang="en-NZ" dirty="0" smtClean="0"/>
              <a:t>“It's </a:t>
            </a:r>
            <a:r>
              <a:rPr lang="en-NZ" dirty="0"/>
              <a:t>probably fair to say that TLS has accrued too many options and versions to remain secure overall. </a:t>
            </a:r>
            <a:endParaRPr lang="en-NZ" dirty="0" smtClean="0"/>
          </a:p>
          <a:p>
            <a:pPr lvl="1"/>
            <a:r>
              <a:rPr lang="en-NZ" dirty="0" smtClean="0"/>
              <a:t>“Time </a:t>
            </a:r>
            <a:r>
              <a:rPr lang="en-NZ" dirty="0"/>
              <a:t>to throw it out and build a new protocol that avoids all the problems identified with TLS over the years. </a:t>
            </a:r>
            <a:endParaRPr lang="en-NZ" dirty="0" smtClean="0"/>
          </a:p>
          <a:p>
            <a:pPr lvl="1"/>
            <a:r>
              <a:rPr lang="en-NZ" dirty="0" smtClean="0"/>
              <a:t>“Who'll </a:t>
            </a:r>
            <a:r>
              <a:rPr lang="en-NZ" dirty="0"/>
              <a:t>go </a:t>
            </a:r>
            <a:r>
              <a:rPr lang="en-NZ" dirty="0" smtClean="0"/>
              <a:t>first?”</a:t>
            </a:r>
          </a:p>
          <a:p>
            <a:r>
              <a:rPr lang="en-NZ" dirty="0" smtClean="0"/>
              <a:t>Answer: … </a:t>
            </a:r>
            <a:r>
              <a:rPr lang="en-NZ" dirty="0"/>
              <a:t>Time for </a:t>
            </a:r>
            <a:r>
              <a:rPr lang="en-NZ" dirty="0" smtClean="0"/>
              <a:t>obligatory </a:t>
            </a:r>
            <a:r>
              <a:rPr lang="en-NZ" dirty="0" err="1"/>
              <a:t>xkcd</a:t>
            </a:r>
            <a:r>
              <a:rPr lang="en-NZ" dirty="0"/>
              <a:t>: </a:t>
            </a:r>
            <a:r>
              <a:rPr lang="en-NZ" u="sng" dirty="0">
                <a:hlinkClick r:id="rId3"/>
              </a:rPr>
              <a:t>http://xkcd.com/927/</a:t>
            </a:r>
            <a:endParaRPr lang="en-NZ" dirty="0"/>
          </a:p>
          <a:p>
            <a:pPr marL="114300" indent="0">
              <a:buNone/>
            </a:pPr>
            <a:endParaRPr lang="en-NZ" dirty="0" smtClean="0">
              <a:hlinkClick r:id="rId2"/>
            </a:endParaRPr>
          </a:p>
          <a:p>
            <a:pPr marL="114300" indent="0">
              <a:buNone/>
            </a:pPr>
            <a:endParaRPr lang="en-NZ" dirty="0">
              <a:hlinkClick r:id="rId2"/>
            </a:endParaRPr>
          </a:p>
        </p:txBody>
      </p:sp>
      <p:pic>
        <p:nvPicPr>
          <p:cNvPr id="2050" name="Picture 2" descr="C:\Users\ctho065\Desktop\standards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7707" y="3276600"/>
            <a:ext cx="5715000" cy="32337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1217847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IPSec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Short for IP Security, a set of protocols developed by the IETF to support </a:t>
            </a:r>
            <a:r>
              <a:rPr lang="en-US" dirty="0" smtClean="0"/>
              <a:t>the secure </a:t>
            </a:r>
            <a:r>
              <a:rPr lang="en-US" dirty="0"/>
              <a:t>exchange of packets at the IP layer. </a:t>
            </a:r>
            <a:endParaRPr lang="en-US" dirty="0" smtClean="0"/>
          </a:p>
          <a:p>
            <a:pPr lvl="1"/>
            <a:r>
              <a:rPr lang="en-US" dirty="0" smtClean="0"/>
              <a:t>IPsec </a:t>
            </a:r>
            <a:r>
              <a:rPr lang="en-US" dirty="0"/>
              <a:t>has been deployed widely to implement Virtual Private Networks (VPNs).</a:t>
            </a:r>
          </a:p>
          <a:p>
            <a:r>
              <a:rPr lang="en-US" dirty="0" smtClean="0"/>
              <a:t>For </a:t>
            </a:r>
            <a:r>
              <a:rPr lang="en-US" dirty="0"/>
              <a:t>IPsec to work, the sending and receiving devices must share a public key. </a:t>
            </a:r>
            <a:endParaRPr lang="en-US" dirty="0" smtClean="0"/>
          </a:p>
          <a:p>
            <a:pPr lvl="1"/>
            <a:r>
              <a:rPr lang="en-US" dirty="0" smtClean="0"/>
              <a:t>Internet </a:t>
            </a:r>
            <a:r>
              <a:rPr lang="en-US" dirty="0"/>
              <a:t>Security Association and Key Management Protocol/Oakley (ISAKMP/Oakley</a:t>
            </a:r>
            <a:r>
              <a:rPr lang="en-US" dirty="0" smtClean="0"/>
              <a:t>) protocol.</a:t>
            </a:r>
          </a:p>
          <a:p>
            <a:pPr lvl="1"/>
            <a:r>
              <a:rPr lang="en-US" dirty="0" smtClean="0"/>
              <a:t>Allows </a:t>
            </a:r>
            <a:r>
              <a:rPr lang="en-US" dirty="0"/>
              <a:t>the receiver to obtain a public key and authenticate the sender using digital certificates.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410200" y="6368534"/>
            <a:ext cx="29988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Category: Data Confidentiality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762000" y="6368534"/>
            <a:ext cx="33355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http://tools.ietf.org/html/rfc4301</a:t>
            </a:r>
          </a:p>
        </p:txBody>
      </p:sp>
    </p:spTree>
    <p:extLst>
      <p:ext uri="{BB962C8B-B14F-4D97-AF65-F5344CB8AC3E}">
        <p14:creationId xmlns:p14="http://schemas.microsoft.com/office/powerpoint/2010/main" val="1107904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IPSec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IPSec</a:t>
            </a:r>
            <a:r>
              <a:rPr lang="en-US" dirty="0" smtClean="0"/>
              <a:t> may be used to protect one or more paths between two of any combination of hosts and/or security gateways (routers, firewalls, </a:t>
            </a:r>
            <a:r>
              <a:rPr lang="en-US" dirty="0" err="1" smtClean="0"/>
              <a:t>etc</a:t>
            </a:r>
            <a:r>
              <a:rPr lang="en-US" dirty="0" smtClean="0"/>
              <a:t>). </a:t>
            </a:r>
          </a:p>
          <a:p>
            <a:pPr lvl="1"/>
            <a:r>
              <a:rPr lang="en-US" dirty="0" smtClean="0"/>
              <a:t>This is facilitated through the use of its Authentication Header (AH), and its Encapsulating Security Payload (ESP), both of which are algorithm independent. </a:t>
            </a:r>
          </a:p>
          <a:p>
            <a:pPr lvl="1"/>
            <a:r>
              <a:rPr lang="en-US" dirty="0" smtClean="0"/>
              <a:t>The AH is used to authenticate the origin of the packets and the ESP encapsulating the content within the packets</a:t>
            </a:r>
          </a:p>
          <a:p>
            <a:r>
              <a:rPr lang="en-US" dirty="0"/>
              <a:t>IPsec supports two encryption modes</a:t>
            </a:r>
          </a:p>
          <a:p>
            <a:pPr lvl="1"/>
            <a:r>
              <a:rPr lang="en-US" dirty="0"/>
              <a:t>Transport mode encrypts only the data portion (payload) of each packet, but leaves the header untouched. </a:t>
            </a:r>
          </a:p>
          <a:p>
            <a:pPr lvl="1"/>
            <a:r>
              <a:rPr lang="en-US" dirty="0"/>
              <a:t>Tunnel mode encrypts both the header and the payload. </a:t>
            </a:r>
          </a:p>
          <a:p>
            <a:pPr lvl="1"/>
            <a:r>
              <a:rPr lang="en-US" dirty="0"/>
              <a:t>On the receiving side, an </a:t>
            </a:r>
            <a:r>
              <a:rPr lang="en-US" dirty="0" err="1"/>
              <a:t>IPSec</a:t>
            </a:r>
            <a:r>
              <a:rPr lang="en-US" dirty="0"/>
              <a:t>-compliant device decrypts each packet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0637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IPSec</a:t>
            </a:r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3676650"/>
            <a:ext cx="4191000" cy="30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609600"/>
            <a:ext cx="4191000" cy="28625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36843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IPSec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001000" cy="4800600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IKE-Related Output </a:t>
            </a:r>
            <a:r>
              <a:rPr lang="en-US" dirty="0" smtClean="0"/>
              <a:t>(VeriSign </a:t>
            </a:r>
            <a:r>
              <a:rPr lang="en-US" dirty="0"/>
              <a:t>CA </a:t>
            </a:r>
            <a:r>
              <a:rPr lang="en-US" dirty="0" smtClean="0"/>
              <a:t>enrollment)</a:t>
            </a:r>
          </a:p>
          <a:p>
            <a:pPr marL="777240" lvl="2" indent="0">
              <a:buNone/>
            </a:pPr>
            <a:r>
              <a:rPr lang="en-US" dirty="0" smtClean="0"/>
              <a:t>dt1-45a#show </a:t>
            </a:r>
            <a:r>
              <a:rPr lang="en-US" dirty="0"/>
              <a:t>crypto key </a:t>
            </a:r>
            <a:r>
              <a:rPr lang="en-US" dirty="0" err="1"/>
              <a:t>mypubkey</a:t>
            </a:r>
            <a:r>
              <a:rPr lang="en-US" dirty="0"/>
              <a:t> </a:t>
            </a:r>
            <a:r>
              <a:rPr lang="en-US" dirty="0" err="1"/>
              <a:t>rsa</a:t>
            </a:r>
            <a:endParaRPr lang="en-US" dirty="0"/>
          </a:p>
          <a:p>
            <a:pPr marL="777240" lvl="2" indent="0">
              <a:buNone/>
            </a:pPr>
            <a:r>
              <a:rPr lang="en-US" dirty="0"/>
              <a:t>% Key pair was generated at: 11:31:59 PDT Apr 9 1998</a:t>
            </a:r>
          </a:p>
          <a:p>
            <a:pPr marL="777240" lvl="2" indent="0">
              <a:buNone/>
            </a:pPr>
            <a:r>
              <a:rPr lang="en-US" dirty="0"/>
              <a:t>Key name: dt1-45a.cisco.com</a:t>
            </a:r>
          </a:p>
          <a:p>
            <a:pPr marL="777240" lvl="2" indent="0">
              <a:buNone/>
            </a:pPr>
            <a:r>
              <a:rPr lang="en-US" dirty="0"/>
              <a:t> Usage: Signature Key</a:t>
            </a:r>
          </a:p>
          <a:p>
            <a:pPr marL="777240" lvl="2" indent="0">
              <a:buNone/>
            </a:pPr>
            <a:r>
              <a:rPr lang="en-US" dirty="0"/>
              <a:t> Key Data:</a:t>
            </a:r>
          </a:p>
          <a:p>
            <a:pPr marL="777240" lvl="2" indent="0">
              <a:buNone/>
            </a:pPr>
            <a:r>
              <a:rPr lang="en-US" dirty="0"/>
              <a:t>  305C300D 06092A86 4886F70D 01010105 00034B00 30480241 </a:t>
            </a:r>
            <a:r>
              <a:rPr lang="en-US" dirty="0" smtClean="0"/>
              <a:t>00C11854 39A9C75C</a:t>
            </a:r>
            <a:endParaRPr lang="en-US" dirty="0"/>
          </a:p>
          <a:p>
            <a:pPr marL="777240" lvl="2" indent="0">
              <a:buNone/>
            </a:pPr>
            <a:r>
              <a:rPr lang="en-US" dirty="0"/>
              <a:t>  4E34C987 B4D7F36C A058D697 13172767 192166E1 661483DD </a:t>
            </a:r>
            <a:r>
              <a:rPr lang="en-US" dirty="0" smtClean="0"/>
              <a:t>0FDB907B F9C10B7A</a:t>
            </a:r>
            <a:endParaRPr lang="en-US" dirty="0"/>
          </a:p>
          <a:p>
            <a:pPr marL="777240" lvl="2" indent="0">
              <a:buNone/>
            </a:pPr>
            <a:r>
              <a:rPr lang="en-US" dirty="0"/>
              <a:t>  CB5A034F A41DF385 23BEB6A7 C14344BE E6915A12 1C86374F 83020301 0001</a:t>
            </a:r>
          </a:p>
          <a:p>
            <a:pPr marL="777240" lvl="2" indent="0">
              <a:buNone/>
            </a:pPr>
            <a:r>
              <a:rPr lang="en-US" dirty="0"/>
              <a:t>% Key pair was generated at: 11:32:02 PDT Apr 9 1998</a:t>
            </a:r>
          </a:p>
          <a:p>
            <a:pPr marL="777240" lvl="2" indent="0">
              <a:buNone/>
            </a:pPr>
            <a:r>
              <a:rPr lang="en-US" dirty="0"/>
              <a:t>Key name: dt1-45a.cisco.com</a:t>
            </a:r>
          </a:p>
          <a:p>
            <a:pPr marL="777240" lvl="2" indent="0">
              <a:buNone/>
            </a:pPr>
            <a:r>
              <a:rPr lang="en-US" dirty="0"/>
              <a:t> Usage: Encryption Key</a:t>
            </a:r>
          </a:p>
          <a:p>
            <a:pPr marL="777240" lvl="2" indent="0">
              <a:buNone/>
            </a:pPr>
            <a:r>
              <a:rPr lang="en-US" dirty="0"/>
              <a:t> Key Data:</a:t>
            </a:r>
          </a:p>
          <a:p>
            <a:pPr marL="777240" lvl="2" indent="0">
              <a:buNone/>
            </a:pPr>
            <a:r>
              <a:rPr lang="en-US" dirty="0"/>
              <a:t>  305C300D 06092A86 4886F70D 01010105 00034B00 30480241 </a:t>
            </a:r>
            <a:r>
              <a:rPr lang="en-US" dirty="0" smtClean="0"/>
              <a:t>00DCF5AC 360DD5A6</a:t>
            </a:r>
            <a:endParaRPr lang="en-US" dirty="0"/>
          </a:p>
          <a:p>
            <a:pPr marL="777240" lvl="2" indent="0">
              <a:buNone/>
            </a:pPr>
            <a:r>
              <a:rPr lang="en-US" dirty="0"/>
              <a:t>C69704CF 47B2362D 65123BD4 424B6FF6 AD10C33E 89983D08 </a:t>
            </a:r>
            <a:r>
              <a:rPr lang="en-US" dirty="0" smtClean="0"/>
              <a:t>16F1EA58 3700BCF9</a:t>
            </a:r>
            <a:endParaRPr lang="en-US" dirty="0"/>
          </a:p>
          <a:p>
            <a:pPr marL="777240" lvl="2" indent="0">
              <a:buNone/>
            </a:pPr>
            <a:r>
              <a:rPr lang="en-US" dirty="0"/>
              <a:t>  1EF17E71 5931A9FC 18D60D9A E0852DDD 3F25369C F09DFB75 05020301 0001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54227" y="6069057"/>
            <a:ext cx="7924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http://www.cisco.com/c/en/us/support/docs/security-vpn/ipsec-negotiation-ike-protocols/16439-IPSECpart8.html</a:t>
            </a:r>
          </a:p>
        </p:txBody>
      </p:sp>
    </p:spTree>
    <p:extLst>
      <p:ext uri="{BB962C8B-B14F-4D97-AF65-F5344CB8AC3E}">
        <p14:creationId xmlns:p14="http://schemas.microsoft.com/office/powerpoint/2010/main" val="3289201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Final Thoughts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Many </a:t>
            </a:r>
            <a:r>
              <a:rPr lang="en-US" dirty="0" err="1" smtClean="0"/>
              <a:t>many</a:t>
            </a:r>
            <a:r>
              <a:rPr lang="en-US" dirty="0" smtClean="0"/>
              <a:t> </a:t>
            </a:r>
            <a:r>
              <a:rPr lang="en-US" dirty="0" err="1" smtClean="0"/>
              <a:t>many</a:t>
            </a:r>
            <a:r>
              <a:rPr lang="en-US" dirty="0" smtClean="0"/>
              <a:t> more protocols and standards than presented here…</a:t>
            </a:r>
          </a:p>
          <a:p>
            <a:pPr lvl="1"/>
            <a:r>
              <a:rPr lang="en-US" dirty="0" smtClean="0"/>
              <a:t>You can spend an entire lifetime on this stuff</a:t>
            </a:r>
          </a:p>
          <a:p>
            <a:pPr lvl="2"/>
            <a:r>
              <a:rPr lang="en-US" dirty="0" smtClean="0"/>
              <a:t>Because many have…</a:t>
            </a:r>
          </a:p>
          <a:p>
            <a:r>
              <a:rPr lang="en-US" dirty="0" smtClean="0"/>
              <a:t>Lots of discussion….which is the point.</a:t>
            </a:r>
          </a:p>
          <a:p>
            <a:pPr lvl="1"/>
            <a:r>
              <a:rPr lang="en-US" dirty="0" smtClean="0"/>
              <a:t>These protocols are based on standards</a:t>
            </a:r>
          </a:p>
          <a:p>
            <a:pPr lvl="2"/>
            <a:r>
              <a:rPr lang="en-US" dirty="0" smtClean="0"/>
              <a:t>Standards can be vague, biased or ineffective</a:t>
            </a:r>
          </a:p>
          <a:p>
            <a:r>
              <a:rPr lang="en-US" dirty="0" smtClean="0"/>
              <a:t>Don’t take anything as the absolute unchanging truth</a:t>
            </a:r>
          </a:p>
          <a:p>
            <a:pPr lvl="1"/>
            <a:r>
              <a:rPr lang="en-US" dirty="0" smtClean="0"/>
              <a:t>Read the source material e.g. </a:t>
            </a:r>
            <a:r>
              <a:rPr lang="en-US" dirty="0" smtClean="0">
                <a:hlinkClick r:id="rId2"/>
              </a:rPr>
              <a:t>http</a:t>
            </a:r>
            <a:r>
              <a:rPr lang="en-US" dirty="0">
                <a:hlinkClick r:id="rId2"/>
              </a:rPr>
              <a:t>://www.ietf.org</a:t>
            </a:r>
            <a:r>
              <a:rPr lang="en-US" dirty="0" smtClean="0">
                <a:hlinkClick r:id="rId2"/>
              </a:rPr>
              <a:t>/</a:t>
            </a:r>
            <a:r>
              <a:rPr lang="en-US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54657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Kerberos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848600" cy="4800600"/>
          </a:xfrm>
        </p:spPr>
        <p:txBody>
          <a:bodyPr>
            <a:normAutofit/>
          </a:bodyPr>
          <a:lstStyle/>
          <a:p>
            <a:r>
              <a:rPr lang="en-US" dirty="0" smtClean="0"/>
              <a:t>Kerberos is a network authentication protocol. It is designed to provide strong authentication for client/server applications by using secret-key cryptography. </a:t>
            </a:r>
          </a:p>
          <a:p>
            <a:r>
              <a:rPr lang="en-US" dirty="0" smtClean="0"/>
              <a:t>Before a network connection is opened between two entities, Kerberos establishes a shared secret key through a Ticket Granting Server (TGS) that is used for authenticating the parties in the subsequent communications</a:t>
            </a:r>
          </a:p>
          <a:p>
            <a:r>
              <a:rPr lang="en-US" dirty="0" smtClean="0"/>
              <a:t>Versions of Kerberos also have extensions to utilize public/private keys for authentication</a:t>
            </a:r>
          </a:p>
          <a:p>
            <a:r>
              <a:rPr lang="en-US" dirty="0"/>
              <a:t>Versions 4 </a:t>
            </a:r>
            <a:r>
              <a:rPr lang="en-US" dirty="0" smtClean="0"/>
              <a:t>and </a:t>
            </a:r>
            <a:r>
              <a:rPr lang="en-US" dirty="0"/>
              <a:t>5 </a:t>
            </a:r>
            <a:r>
              <a:rPr lang="en-US" dirty="0" smtClean="0"/>
              <a:t>(RFC 1510) are in </a:t>
            </a:r>
            <a:r>
              <a:rPr lang="en-US" dirty="0"/>
              <a:t>use today</a:t>
            </a:r>
          </a:p>
          <a:p>
            <a:pPr lvl="1"/>
            <a:r>
              <a:rPr lang="en-US" dirty="0"/>
              <a:t>v4 has technical deficiencies </a:t>
            </a:r>
          </a:p>
          <a:p>
            <a:pPr lvl="2"/>
            <a:r>
              <a:rPr lang="en-US" dirty="0">
                <a:hlinkClick r:id="rId2"/>
              </a:rPr>
              <a:t>http://www.isi.edu/div7/publication_files/evolution_of_kerberos.pdf</a:t>
            </a:r>
            <a:r>
              <a:rPr lang="en-US" dirty="0"/>
              <a:t> 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867400" y="6387571"/>
            <a:ext cx="25330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Category: Authentication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8681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Kerberos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924800" cy="4800600"/>
          </a:xfrm>
        </p:spPr>
        <p:txBody>
          <a:bodyPr>
            <a:normAutofit/>
          </a:bodyPr>
          <a:lstStyle/>
          <a:p>
            <a:r>
              <a:rPr lang="en-US" dirty="0" smtClean="0"/>
              <a:t>It provides a centralized </a:t>
            </a:r>
            <a:r>
              <a:rPr lang="en-US" dirty="0"/>
              <a:t>private-key </a:t>
            </a:r>
            <a:r>
              <a:rPr lang="en-US" dirty="0" smtClean="0"/>
              <a:t>third-party authentication </a:t>
            </a:r>
            <a:r>
              <a:rPr lang="en-US" dirty="0"/>
              <a:t>in a distributed network</a:t>
            </a:r>
          </a:p>
          <a:p>
            <a:pPr lvl="1"/>
            <a:r>
              <a:rPr lang="en-US" dirty="0" smtClean="0"/>
              <a:t>Allows </a:t>
            </a:r>
            <a:r>
              <a:rPr lang="en-US" dirty="0"/>
              <a:t>users access to services </a:t>
            </a:r>
            <a:r>
              <a:rPr lang="en-US" dirty="0" smtClean="0"/>
              <a:t>distributed through a network without </a:t>
            </a:r>
            <a:r>
              <a:rPr lang="en-US" dirty="0"/>
              <a:t>needing to trust all workstations</a:t>
            </a:r>
          </a:p>
          <a:p>
            <a:pPr lvl="1"/>
            <a:r>
              <a:rPr lang="en-US" dirty="0" smtClean="0"/>
              <a:t>All </a:t>
            </a:r>
            <a:r>
              <a:rPr lang="en-US" dirty="0"/>
              <a:t>trust </a:t>
            </a:r>
            <a:r>
              <a:rPr lang="en-US" dirty="0" smtClean="0"/>
              <a:t>is handled through a </a:t>
            </a:r>
            <a:r>
              <a:rPr lang="en-US" dirty="0"/>
              <a:t>central authentication server</a:t>
            </a:r>
          </a:p>
          <a:p>
            <a:pPr lvl="2"/>
            <a:r>
              <a:rPr lang="en-US" dirty="0" smtClean="0"/>
              <a:t>Implemented </a:t>
            </a:r>
            <a:r>
              <a:rPr lang="en-US" dirty="0"/>
              <a:t>using an </a:t>
            </a:r>
            <a:r>
              <a:rPr lang="en-US" dirty="0" smtClean="0"/>
              <a:t>authentication protocol </a:t>
            </a:r>
            <a:r>
              <a:rPr lang="en-US" dirty="0"/>
              <a:t>based on Needham-Schroeder</a:t>
            </a:r>
          </a:p>
          <a:p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0768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Kerberos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924800" cy="48006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Kerberos environment consists</a:t>
            </a:r>
          </a:p>
          <a:p>
            <a:pPr lvl="1"/>
            <a:r>
              <a:rPr lang="en-US" dirty="0" smtClean="0"/>
              <a:t>A </a:t>
            </a:r>
            <a:r>
              <a:rPr lang="en-US" dirty="0"/>
              <a:t>Kerberos server</a:t>
            </a:r>
          </a:p>
          <a:p>
            <a:pPr lvl="1"/>
            <a:r>
              <a:rPr lang="en-US" dirty="0" smtClean="0"/>
              <a:t>A </a:t>
            </a:r>
            <a:r>
              <a:rPr lang="en-US" dirty="0"/>
              <a:t>number of clients, all registered with </a:t>
            </a:r>
            <a:r>
              <a:rPr lang="en-US" dirty="0" smtClean="0"/>
              <a:t>the server</a:t>
            </a:r>
            <a:endParaRPr lang="en-US" dirty="0"/>
          </a:p>
          <a:p>
            <a:pPr lvl="1"/>
            <a:r>
              <a:rPr lang="en-US" dirty="0" smtClean="0"/>
              <a:t>Application </a:t>
            </a:r>
            <a:r>
              <a:rPr lang="en-US" dirty="0"/>
              <a:t>servers, sharing keys with </a:t>
            </a:r>
            <a:r>
              <a:rPr lang="en-US" dirty="0" smtClean="0"/>
              <a:t>the Kerberos server</a:t>
            </a:r>
            <a:endParaRPr lang="en-US" dirty="0"/>
          </a:p>
          <a:p>
            <a:pPr lvl="2"/>
            <a:r>
              <a:rPr lang="en-US" dirty="0" smtClean="0"/>
              <a:t>Termed </a:t>
            </a:r>
            <a:r>
              <a:rPr lang="en-US" dirty="0"/>
              <a:t>a realm</a:t>
            </a:r>
          </a:p>
          <a:p>
            <a:pPr lvl="1"/>
            <a:r>
              <a:rPr lang="en-US" dirty="0" smtClean="0"/>
              <a:t>Typically </a:t>
            </a:r>
            <a:r>
              <a:rPr lang="en-US" dirty="0"/>
              <a:t>a single administrative domain</a:t>
            </a:r>
          </a:p>
          <a:p>
            <a:pPr lvl="2"/>
            <a:r>
              <a:rPr lang="en-US" dirty="0" smtClean="0"/>
              <a:t>If multiple </a:t>
            </a:r>
            <a:r>
              <a:rPr lang="en-US" dirty="0"/>
              <a:t>realms, their </a:t>
            </a:r>
            <a:r>
              <a:rPr lang="en-US" dirty="0" smtClean="0"/>
              <a:t>Kerberos servers </a:t>
            </a:r>
            <a:r>
              <a:rPr lang="en-US" dirty="0"/>
              <a:t>must share keys and </a:t>
            </a:r>
            <a:r>
              <a:rPr lang="en-US" dirty="0" smtClean="0"/>
              <a:t>trust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Authentication Server (AS)</a:t>
            </a:r>
          </a:p>
          <a:p>
            <a:pPr lvl="2"/>
            <a:r>
              <a:rPr lang="en-US" dirty="0"/>
              <a:t>Users initially negotiate with AS to identify self</a:t>
            </a:r>
          </a:p>
          <a:p>
            <a:pPr lvl="2"/>
            <a:r>
              <a:rPr lang="en-US" dirty="0"/>
              <a:t>AS provides a non-corruptible authentication credential </a:t>
            </a:r>
          </a:p>
          <a:p>
            <a:pPr lvl="3"/>
            <a:r>
              <a:rPr lang="en-US" dirty="0"/>
              <a:t>Ticket Granting Ticket (TGT)</a:t>
            </a:r>
          </a:p>
          <a:p>
            <a:pPr lvl="2"/>
            <a:r>
              <a:rPr lang="en-US" dirty="0"/>
              <a:t>Ticket Granting server (TGS)</a:t>
            </a:r>
          </a:p>
          <a:p>
            <a:pPr lvl="3"/>
            <a:r>
              <a:rPr lang="en-US" dirty="0"/>
              <a:t>Users subsequently request access to other services from TGS on basis of users TGT</a:t>
            </a:r>
          </a:p>
          <a:p>
            <a:pPr lvl="2"/>
            <a:r>
              <a:rPr lang="en-US" dirty="0"/>
              <a:t>Uses a complex protocol using DES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7930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Kerberos</a:t>
            </a:r>
            <a:endParaRPr lang="en-US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676400"/>
            <a:ext cx="7410450" cy="43711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96515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X.509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To facilitate the identification and security of keys in PKI, a Certificate Authority (CA) is used to authenticate the public key by digitally signing it</a:t>
            </a:r>
          </a:p>
          <a:p>
            <a:pPr lvl="1"/>
            <a:r>
              <a:rPr lang="en-US" dirty="0" smtClean="0"/>
              <a:t>This is known as a digital certificate</a:t>
            </a:r>
          </a:p>
          <a:p>
            <a:r>
              <a:rPr lang="en-US" dirty="0" smtClean="0"/>
              <a:t>The validation and invalidation process (authentication) of digital certificates is handled by the Certificate Authority, and is governed by the X.509 de-facto standard.  </a:t>
            </a:r>
          </a:p>
          <a:p>
            <a:pPr lvl="1"/>
            <a:r>
              <a:rPr lang="en-US" dirty="0" smtClean="0"/>
              <a:t>Specifies the semantics of certificates and certificate revocation lists for the Internet PKI 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867400" y="6387571"/>
            <a:ext cx="25330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Category: Authentication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48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X.500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X.500 standard is a global directory service that is based on a replicated distributed database </a:t>
            </a:r>
          </a:p>
          <a:p>
            <a:r>
              <a:rPr lang="en-US" dirty="0" smtClean="0"/>
              <a:t>Programs access the directory services using the X/Open Directory Service (XDS) APIs.  </a:t>
            </a:r>
          </a:p>
          <a:p>
            <a:r>
              <a:rPr lang="en-US" dirty="0" smtClean="0"/>
              <a:t>The XDS API’s permit programs to read, compare, update, add, and remove directory entries; list directories; and search for entries based on attributes, while authenticating these activities. </a:t>
            </a:r>
          </a:p>
          <a:p>
            <a:r>
              <a:rPr lang="en-US" dirty="0" smtClean="0"/>
              <a:t>There are varieties of X.500 products (i.e. Directory Access Protocols) available, and the latest version is LDAP. </a:t>
            </a:r>
          </a:p>
          <a:p>
            <a:pPr lvl="1"/>
            <a:r>
              <a:rPr lang="en-US" dirty="0" smtClean="0"/>
              <a:t>Lightweight Directory Access Protocol (LDAP) provides the same functions as DAP except it reduces overheads through bypassing much of the session and presentation layers using Distinguished Names (DN)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943600" y="6387571"/>
            <a:ext cx="25330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Category: Authentication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2712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LDAP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Lightweight Directory Access Protocol </a:t>
            </a:r>
            <a:r>
              <a:rPr lang="en-US" dirty="0" smtClean="0"/>
              <a:t>is </a:t>
            </a:r>
            <a:r>
              <a:rPr lang="en-US" dirty="0"/>
              <a:t>an open, vendor-neutral, industry standard application protocol for accessing and maintaining distributed directory information services over an Internet Protocol </a:t>
            </a:r>
            <a:r>
              <a:rPr lang="en-US" dirty="0" smtClean="0"/>
              <a:t>network.</a:t>
            </a:r>
          </a:p>
          <a:p>
            <a:r>
              <a:rPr lang="en-US" dirty="0" smtClean="0"/>
              <a:t>Directory </a:t>
            </a:r>
            <a:r>
              <a:rPr lang="en-US" dirty="0"/>
              <a:t>services play an important role in developing intranet and Internet applications by allowing the sharing of information about users, systems, networks, services, and applications throughout the network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provide </a:t>
            </a:r>
            <a:r>
              <a:rPr lang="en-US" dirty="0"/>
              <a:t>any organized set of </a:t>
            </a:r>
            <a:r>
              <a:rPr lang="en-US" dirty="0" smtClean="0"/>
              <a:t>records</a:t>
            </a:r>
          </a:p>
          <a:p>
            <a:pPr lvl="1"/>
            <a:r>
              <a:rPr lang="en-US" dirty="0" smtClean="0"/>
              <a:t>often </a:t>
            </a:r>
            <a:r>
              <a:rPr lang="en-US" dirty="0"/>
              <a:t>with a hierarchical </a:t>
            </a:r>
            <a:r>
              <a:rPr lang="en-US" dirty="0" smtClean="0"/>
              <a:t>structure </a:t>
            </a:r>
            <a:r>
              <a:rPr lang="en-US" dirty="0"/>
              <a:t>such as a corporate email </a:t>
            </a:r>
            <a:r>
              <a:rPr lang="en-US" dirty="0" smtClean="0"/>
              <a:t>directory</a:t>
            </a:r>
          </a:p>
          <a:p>
            <a:r>
              <a:rPr lang="en-US" dirty="0" smtClean="0"/>
              <a:t>A </a:t>
            </a:r>
            <a:r>
              <a:rPr lang="en-US" dirty="0"/>
              <a:t>common usage of LDAP is to provide a </a:t>
            </a:r>
            <a:r>
              <a:rPr lang="en-US" dirty="0" smtClean="0"/>
              <a:t>single-sign-on </a:t>
            </a:r>
            <a:r>
              <a:rPr lang="en-US" dirty="0"/>
              <a:t>where one password for a user is shared between many </a:t>
            </a:r>
            <a:r>
              <a:rPr lang="en-US" dirty="0" smtClean="0"/>
              <a:t>services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28600" y="6324600"/>
            <a:ext cx="34731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http://www.ietf.org/rfc/rfc4511.txt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943600" y="6387571"/>
            <a:ext cx="25330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Category: Authentication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5094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399</TotalTime>
  <Words>1612</Words>
  <Application>Microsoft Office PowerPoint</Application>
  <PresentationFormat>On-screen Show (4:3)</PresentationFormat>
  <Paragraphs>176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9" baseType="lpstr">
      <vt:lpstr>Arial</vt:lpstr>
      <vt:lpstr>Calibri</vt:lpstr>
      <vt:lpstr>Cambria</vt:lpstr>
      <vt:lpstr>Adjacency</vt:lpstr>
      <vt:lpstr>Cryptographic Standards and Protocols</vt:lpstr>
      <vt:lpstr>Overview</vt:lpstr>
      <vt:lpstr>Kerberos</vt:lpstr>
      <vt:lpstr>Kerberos</vt:lpstr>
      <vt:lpstr>Kerberos</vt:lpstr>
      <vt:lpstr>Kerberos</vt:lpstr>
      <vt:lpstr>X.509 </vt:lpstr>
      <vt:lpstr>X.500</vt:lpstr>
      <vt:lpstr>LDAP</vt:lpstr>
      <vt:lpstr>LDAP</vt:lpstr>
      <vt:lpstr>IPv6</vt:lpstr>
      <vt:lpstr>IPv6</vt:lpstr>
      <vt:lpstr>IPv6</vt:lpstr>
      <vt:lpstr>SSL</vt:lpstr>
      <vt:lpstr>SSL</vt:lpstr>
      <vt:lpstr>SSL</vt:lpstr>
      <vt:lpstr>Transport Layer Security (TLS)</vt:lpstr>
      <vt:lpstr>Wikipedia’s Current Advice on Cipher Selection in SSL/TLS</vt:lpstr>
      <vt:lpstr>Wikipedia’s Earlier Advice on Cipher Selection in SSL/TLS</vt:lpstr>
      <vt:lpstr>A Lighthearted View</vt:lpstr>
      <vt:lpstr>IPSec</vt:lpstr>
      <vt:lpstr>IPSec</vt:lpstr>
      <vt:lpstr>IPSec</vt:lpstr>
      <vt:lpstr>IPSec</vt:lpstr>
      <vt:lpstr>Final Thoughts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Protocol Overview</dc:title>
  <dc:creator>A</dc:creator>
  <cp:lastModifiedBy>Clark Thomborson</cp:lastModifiedBy>
  <cp:revision>41</cp:revision>
  <dcterms:created xsi:type="dcterms:W3CDTF">2014-07-25T21:24:41Z</dcterms:created>
  <dcterms:modified xsi:type="dcterms:W3CDTF">2016-07-27T03:43:59Z</dcterms:modified>
</cp:coreProperties>
</file>