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26" r:id="rId9"/>
    <p:sldId id="327" r:id="rId10"/>
    <p:sldId id="328" r:id="rId11"/>
    <p:sldId id="371" r:id="rId12"/>
    <p:sldId id="372" r:id="rId13"/>
    <p:sldId id="373" r:id="rId14"/>
    <p:sldId id="329" r:id="rId15"/>
    <p:sldId id="330" r:id="rId16"/>
    <p:sldId id="332" r:id="rId17"/>
    <p:sldId id="333" r:id="rId18"/>
    <p:sldId id="331" r:id="rId19"/>
    <p:sldId id="348" r:id="rId20"/>
    <p:sldId id="347" r:id="rId21"/>
    <p:sldId id="349" r:id="rId22"/>
    <p:sldId id="257" r:id="rId23"/>
    <p:sldId id="278" r:id="rId24"/>
    <p:sldId id="283" r:id="rId25"/>
    <p:sldId id="282" r:id="rId26"/>
    <p:sldId id="334" r:id="rId27"/>
    <p:sldId id="285" r:id="rId28"/>
    <p:sldId id="293" r:id="rId29"/>
    <p:sldId id="294" r:id="rId30"/>
    <p:sldId id="369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61" r:id="rId49"/>
    <p:sldId id="362" r:id="rId50"/>
    <p:sldId id="370" r:id="rId5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716" autoAdjust="0"/>
  </p:normalViewPr>
  <p:slideViewPr>
    <p:cSldViewPr>
      <p:cViewPr varScale="1">
        <p:scale>
          <a:sx n="94" d="100"/>
          <a:sy n="94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804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75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5275" y="0"/>
            <a:ext cx="3236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31575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5275" y="9153525"/>
            <a:ext cx="3236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fld id="{B7699394-E610-4465-B67D-B49D76A5B0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48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fld id="{2285354D-AB73-4C41-8561-31092747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B4D4AA-EEDD-4EB7-A9F0-F269CBC62B72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490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09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98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8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8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3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5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45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ACECAC-679B-4F6E-ADE8-D2C6FFFC73E9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s2c12 h10.</a:t>
            </a:r>
            <a:fld id="{4D39979A-62D3-4F0D-91F6-2267C2F8EB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5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94698E-2E5B-4521-81A1-CA28AA9001A5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3E484-B92E-4B8E-B2AB-78F4AE5E77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6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6F0923-3E7A-4E75-9E63-AF689F0E3706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843412-9C40-4DF6-9996-8F03215118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3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FEE46E-A76E-4B5D-8D99-67C6413384A8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8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D8147D-B3AD-49D8-BC2B-3829453720B3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E7523-8791-4951-97D3-D98C7ECB5F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1FB47F-3761-4705-A6A8-EE5D74958D39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CBAB9-5EE8-44CD-A2EA-8057E349AA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8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1706F3-3217-46BC-9D19-3861796E5FD3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5B5106-CEFA-42D2-BAF6-D6307786FB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2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47D18C-CB96-400B-BCF1-32E18F39FED1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77AC6F-4FC7-4654-A4E5-434E22D5AE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CE620C-94C8-49C4-BB67-1F824FDB998F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14A09D-CBEA-4C2F-8E7C-52CB6A7F3A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0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13894-5741-4125-BBB9-134C3CC21E9E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5FEEC-A01E-4388-BB43-3D2257836D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A3DC0A-C830-4CA6-A941-9906E896B823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C8D5C4-50EF-4DC8-8E96-DCC6991C3C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5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D318C3D-6125-483F-921F-EADD6D08BFFF}" type="datetime5">
              <a:rPr lang="en-NZ" smtClean="0"/>
              <a:t>12-Aug-15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92E6C9F-C4E3-4CAB-93BD-EF26F09290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o.org/news-issues/issues/software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pyright.gov/circs/circ01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post.com/news/the-switch/wp/2013/10/25/15-years-ago-congress-kept-mickey-mouse-out-of-the-public-domain-will-they-do-it-again/" TargetMode="External"/><Relationship Id="rId2" Type="http://schemas.openxmlformats.org/officeDocument/2006/relationships/hyperlink" Target="http://artlawjournal.com/mickey-mouse-keeps-changing-copyright-la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d.govt.nz/business/intellectual-property/copyright/copyright-protection-in-new-zealand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/circs/circ61.pdf" TargetMode="External"/><Relationship Id="rId2" Type="http://schemas.openxmlformats.org/officeDocument/2006/relationships/hyperlink" Target="http://www.copyright.gov/eco/help-typ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as.edu/~boaz/Papers/obf_informal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atents.google.com/" TargetMode="External"/><Relationship Id="rId2" Type="http://schemas.openxmlformats.org/officeDocument/2006/relationships/hyperlink" Target="http://www.uspto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patents/US20140165210" TargetMode="External"/><Relationship Id="rId5" Type="http://schemas.openxmlformats.org/officeDocument/2006/relationships/hyperlink" Target="https://patents.google.com/patent/US6668325B1/en?" TargetMode="External"/><Relationship Id="rId4" Type="http://schemas.openxmlformats.org/officeDocument/2006/relationships/hyperlink" Target="http://www.iponz.govt.nz/app/Extra/IP/Mutual/Browse.aspx?sid=635749851289556602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yalsociety.org.nz/organisation/about/code/" TargetMode="External"/><Relationship Id="rId2" Type="http://schemas.openxmlformats.org/officeDocument/2006/relationships/hyperlink" Target="http://www.ieee.org/web/membership/ethics/code_ethi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psr.org/issues/ethics/cei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000815075638/http:/www.thestandard.com/article/display/0,1151,16039,00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b.org/~esr/jargon/html/L/lamer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herald.co.nz/rotorua-daily-post/news/article.cfm?c_id=1503438&amp;objectid=1109998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s6y5eI01XE" TargetMode="External"/><Relationship Id="rId5" Type="http://schemas.openxmlformats.org/officeDocument/2006/relationships/hyperlink" Target="http://www.youtube.com/watch?v=kYUrqdUyEpI" TargetMode="External"/><Relationship Id="rId4" Type="http://schemas.openxmlformats.org/officeDocument/2006/relationships/hyperlink" Target="https://en.wikipedia.org/wiki/Libor_scandal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to.gov/patents/resources/general_info_concerning_patents.j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696200" cy="2743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“Soft” Security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  <a:p>
            <a:r>
              <a:rPr lang="en-US" dirty="0"/>
              <a:t>11 August 2015</a:t>
            </a:r>
          </a:p>
          <a:p>
            <a:endParaRPr lang="en-US" dirty="0" smtClean="0"/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BD8539-9258-4B46-B8D6-DE85FF302C9B}" type="datetime5">
              <a:rPr lang="en-NZ" sz="1400" smtClean="0"/>
              <a:t>12-Aug-15</a:t>
            </a:fld>
            <a:endParaRPr lang="en-US" sz="14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dirty="0" smtClean="0"/>
              <a:t>What is Patentable in the USA?</a:t>
            </a:r>
            <a:endParaRPr lang="en-US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764087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New</a:t>
            </a:r>
            <a:r>
              <a:rPr lang="en-NZ" sz="2800" dirty="0" smtClean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“(</a:t>
            </a:r>
            <a:r>
              <a:rPr lang="en-NZ" sz="2400" dirty="0"/>
              <a:t>a) the invention was known or used by others in this country, or patented or described in a printed publication in this or a foreign country, before the invention thereof by the applicant for patent,” or </a:t>
            </a:r>
            <a:endParaRPr lang="en-NZ" sz="2400" dirty="0" smtClean="0"/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“(</a:t>
            </a:r>
            <a:r>
              <a:rPr lang="en-NZ" sz="2400" dirty="0"/>
              <a:t>b) the invention was patented or described in a printed publication in this or a foreign country or in public use or on sale in this country more than one year prior to the application for patent in the United States . . </a:t>
            </a:r>
            <a:r>
              <a:rPr lang="en-NZ" sz="2400" dirty="0" smtClean="0"/>
              <a:t>.”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Useful</a:t>
            </a:r>
            <a:r>
              <a:rPr lang="en-NZ" sz="2800" dirty="0" smtClean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</a:t>
            </a:r>
            <a:r>
              <a:rPr lang="en-NZ" sz="2400" dirty="0"/>
              <a:t>has a useful purpose and also includes </a:t>
            </a:r>
            <a:r>
              <a:rPr lang="en-NZ" sz="2400" dirty="0" err="1"/>
              <a:t>operativeness</a:t>
            </a:r>
            <a:r>
              <a:rPr lang="en-NZ" sz="2400" dirty="0"/>
              <a:t>, that is, a machine which will not operate to perform the intended purpose would not be called useful”</a:t>
            </a:r>
            <a:endParaRPr lang="en-NZ" sz="2400" dirty="0" smtClean="0"/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Non-obvious</a:t>
            </a:r>
            <a:r>
              <a:rPr lang="en-NZ" sz="2800" dirty="0" smtClean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/>
              <a:t>“sufficiently different from what has been used or described before that it may be said to be nonobvious to a person having ordinary skill in the area of technology related to the invention</a:t>
            </a:r>
            <a:endParaRPr lang="en-NZ" sz="2400" dirty="0" smtClean="0"/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/>
              <a:t>“The specification must conclude with a </a:t>
            </a:r>
            <a:r>
              <a:rPr lang="en-NZ" sz="2800" dirty="0" smtClean="0">
                <a:solidFill>
                  <a:srgbClr val="FF0000"/>
                </a:solidFill>
              </a:rPr>
              <a:t>claim</a:t>
            </a:r>
            <a:r>
              <a:rPr lang="en-NZ" sz="2800" dirty="0" smtClean="0"/>
              <a:t> or claims particularly pointing out and distinctly claiming the subject matter which the applicant regards as the invention.”</a:t>
            </a:r>
            <a:endParaRPr lang="en-US" sz="2800" dirty="0" smtClean="0"/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E221E1-F8EA-44AA-B11E-A77C60694C5D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n-NZ" sz="4000" dirty="0" smtClean="0"/>
              <a:t>Every country has its own laws…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558608" cy="4680521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People </a:t>
            </a:r>
            <a:r>
              <a:rPr lang="en-NZ" dirty="0"/>
              <a:t>often talk about software </a:t>
            </a:r>
            <a:r>
              <a:rPr lang="en-NZ" dirty="0" smtClean="0"/>
              <a:t>patents</a:t>
            </a:r>
          </a:p>
          <a:p>
            <a:pPr lvl="1"/>
            <a:r>
              <a:rPr lang="en-NZ" dirty="0" smtClean="0"/>
              <a:t>what </a:t>
            </a:r>
            <a:r>
              <a:rPr lang="en-NZ" dirty="0"/>
              <a:t>exactly do they mean? </a:t>
            </a:r>
          </a:p>
          <a:p>
            <a:r>
              <a:rPr lang="en-NZ" dirty="0" smtClean="0"/>
              <a:t>The </a:t>
            </a:r>
            <a:r>
              <a:rPr lang="en-NZ" dirty="0"/>
              <a:t>term </a:t>
            </a:r>
            <a:r>
              <a:rPr lang="en-NZ" dirty="0" smtClean="0"/>
              <a:t>“software” </a:t>
            </a:r>
            <a:r>
              <a:rPr lang="en-NZ" dirty="0"/>
              <a:t>is considered </a:t>
            </a:r>
            <a:r>
              <a:rPr lang="en-NZ" dirty="0" smtClean="0"/>
              <a:t>[by the EPO] to </a:t>
            </a:r>
            <a:r>
              <a:rPr lang="en-NZ" dirty="0"/>
              <a:t>be ambiguous, because it may refer to </a:t>
            </a:r>
            <a:endParaRPr lang="en-NZ" dirty="0" smtClean="0"/>
          </a:p>
          <a:p>
            <a:pPr lvl="1"/>
            <a:r>
              <a:rPr lang="en-NZ" dirty="0" smtClean="0"/>
              <a:t>a </a:t>
            </a:r>
            <a:r>
              <a:rPr lang="en-NZ" dirty="0"/>
              <a:t>program listing written in a programming language to implement an algorithm, but also </a:t>
            </a:r>
            <a:r>
              <a:rPr lang="en-NZ" dirty="0" smtClean="0"/>
              <a:t>to</a:t>
            </a:r>
          </a:p>
          <a:p>
            <a:pPr lvl="1"/>
            <a:r>
              <a:rPr lang="en-NZ" dirty="0" smtClean="0"/>
              <a:t>binary </a:t>
            </a:r>
            <a:r>
              <a:rPr lang="en-NZ" dirty="0"/>
              <a:t>code loaded in a computer-based apparatus, and it may also encompass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accompanying documentation. </a:t>
            </a:r>
            <a:endParaRPr lang="en-NZ" dirty="0" smtClean="0"/>
          </a:p>
          <a:p>
            <a:r>
              <a:rPr lang="en-NZ" dirty="0" smtClean="0"/>
              <a:t>… </a:t>
            </a:r>
            <a:r>
              <a:rPr lang="en-NZ" dirty="0"/>
              <a:t>in place of this ambiguous term the concept of a computer-implemented invention has been introduced</a:t>
            </a:r>
            <a:r>
              <a:rPr lang="en-NZ" dirty="0" smtClean="0"/>
              <a:t>.</a:t>
            </a:r>
          </a:p>
          <a:p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Source: “Patents and Software? European Law and Practice</a:t>
            </a:r>
            <a:r>
              <a:rPr lang="en-NZ" dirty="0"/>
              <a:t>”, available </a:t>
            </a: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www.epo.org/news-issues/issues/software.html</a:t>
            </a:r>
            <a:r>
              <a:rPr lang="en-NZ" dirty="0" smtClean="0"/>
              <a:t>, 11 Aug 2015.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SW law &amp; ethics</a:t>
            </a:r>
          </a:p>
          <a:p>
            <a:pPr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9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4000" dirty="0" smtClean="0"/>
              <a:t>Computer-Implemented Invention (EU)</a:t>
            </a:r>
            <a:endParaRPr lang="en-N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A </a:t>
            </a:r>
            <a:r>
              <a:rPr lang="en-NZ" dirty="0"/>
              <a:t>computer-implemented invention is one which </a:t>
            </a:r>
            <a:endParaRPr lang="en-NZ" dirty="0" smtClean="0"/>
          </a:p>
          <a:p>
            <a:pPr lvl="1"/>
            <a:r>
              <a:rPr lang="en-NZ" dirty="0" smtClean="0"/>
              <a:t>involves </a:t>
            </a:r>
            <a:r>
              <a:rPr lang="en-NZ" dirty="0"/>
              <a:t>the use of a computer, computer network or other programmable apparatus</a:t>
            </a:r>
            <a:r>
              <a:rPr lang="en-NZ" dirty="0" smtClean="0"/>
              <a:t>,</a:t>
            </a:r>
          </a:p>
          <a:p>
            <a:pPr lvl="1"/>
            <a:r>
              <a:rPr lang="en-NZ" dirty="0" smtClean="0"/>
              <a:t>where </a:t>
            </a:r>
            <a:r>
              <a:rPr lang="en-NZ" dirty="0"/>
              <a:t>one or more features are realised wholly or partly by means of a computer program. </a:t>
            </a:r>
          </a:p>
          <a:p>
            <a:r>
              <a:rPr lang="en-NZ" dirty="0"/>
              <a:t>Under the EPC, a computer program claimed </a:t>
            </a:r>
            <a:r>
              <a:rPr lang="en-NZ" dirty="0" smtClean="0"/>
              <a:t>“as such” </a:t>
            </a:r>
            <a:r>
              <a:rPr lang="en-NZ" dirty="0"/>
              <a:t>is not a patentable invention (Article 52(2)(c) and (3) EPC). </a:t>
            </a:r>
            <a:endParaRPr lang="en-NZ" dirty="0" smtClean="0"/>
          </a:p>
          <a:p>
            <a:r>
              <a:rPr lang="en-NZ" dirty="0" smtClean="0"/>
              <a:t>For </a:t>
            </a:r>
            <a:r>
              <a:rPr lang="en-NZ" dirty="0"/>
              <a:t>a patent to be granted for a computer-implemented invention, a technical problem has to be solved in a novel and non-obvious manner. 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17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EU Non-inventions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So-called </a:t>
            </a:r>
            <a:r>
              <a:rPr lang="en-NZ" dirty="0"/>
              <a:t>non-inventions (those expressly excluded under Article 52 EPC, such as methods of doing business, mathematical methods or presentations of information) enter the realm of patentability in Europe </a:t>
            </a:r>
            <a:endParaRPr lang="en-NZ" dirty="0" smtClean="0"/>
          </a:p>
          <a:p>
            <a:pPr lvl="1"/>
            <a:r>
              <a:rPr lang="en-NZ" dirty="0" smtClean="0"/>
              <a:t>with </a:t>
            </a:r>
            <a:r>
              <a:rPr lang="en-NZ" dirty="0"/>
              <a:t>the use of technical means such as a computer or a computer network. </a:t>
            </a:r>
          </a:p>
          <a:p>
            <a:r>
              <a:rPr lang="en-NZ" dirty="0" smtClean="0"/>
              <a:t>Computer </a:t>
            </a:r>
            <a:r>
              <a:rPr lang="en-NZ" dirty="0"/>
              <a:t>programs for implementing a business method, nevertheless, would not be inventive since </a:t>
            </a:r>
            <a:endParaRPr lang="en-NZ" dirty="0" smtClean="0"/>
          </a:p>
          <a:p>
            <a:pPr lvl="1"/>
            <a:r>
              <a:rPr lang="en-NZ" dirty="0" smtClean="0"/>
              <a:t>they </a:t>
            </a:r>
            <a:r>
              <a:rPr lang="en-NZ" dirty="0"/>
              <a:t>originate from non-technical constraints of particular business requirements,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implementation of which on a conventional computer is obvious.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63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dirty="0" smtClean="0"/>
              <a:t>US Copyright Basics</a:t>
            </a:r>
            <a:endParaRPr 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053083"/>
            <a:ext cx="8208962" cy="4320133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lnSpc>
                <a:spcPct val="80000"/>
              </a:lnSpc>
            </a:pPr>
            <a:r>
              <a:rPr lang="en-NZ" sz="2800" dirty="0" smtClean="0"/>
              <a:t>“[A] copyright protects ‘original works of authorship’ that are fixed in a tangible form of expression.” </a:t>
            </a:r>
          </a:p>
          <a:p>
            <a:pPr lvl="1"/>
            <a:r>
              <a:rPr lang="en-NZ" sz="2400" dirty="0" smtClean="0"/>
              <a:t>“The </a:t>
            </a:r>
            <a:r>
              <a:rPr lang="en-NZ" sz="2400" dirty="0"/>
              <a:t>fixation need </a:t>
            </a:r>
            <a:r>
              <a:rPr lang="en-NZ" sz="2400" dirty="0" smtClean="0"/>
              <a:t>not be </a:t>
            </a:r>
            <a:r>
              <a:rPr lang="en-NZ" sz="2400" dirty="0"/>
              <a:t>directly perceptible so long as it may be </a:t>
            </a:r>
            <a:r>
              <a:rPr lang="en-NZ" sz="2400" dirty="0" smtClean="0"/>
              <a:t>communicated with </a:t>
            </a:r>
            <a:r>
              <a:rPr lang="en-NZ" sz="2400" dirty="0"/>
              <a:t>the aid of a machine or device</a:t>
            </a:r>
            <a:r>
              <a:rPr lang="en-NZ" sz="2400" dirty="0" smtClean="0"/>
              <a:t>.” </a:t>
            </a:r>
          </a:p>
          <a:p>
            <a:r>
              <a:rPr lang="en-NZ" sz="2800" dirty="0" smtClean="0"/>
              <a:t>Covers “literary works, musical works, …sound recordings, architectural works.”</a:t>
            </a:r>
          </a:p>
          <a:p>
            <a:r>
              <a:rPr lang="en-NZ" sz="2800" dirty="0" smtClean="0"/>
              <a:t>Ineligible for copyright: 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Unfixed works, e.g. unwritten or unrecorded speeches,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“Titles, names, short phrases, and slogans”,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“Familiar symbols or designs”,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“Mere listings of ingredients or contents”,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“Ideas, procedures, methods, systems ..., or devices, as distinguished from a description, explanation or illustration”.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A4AA5B-011A-4B18-A1B6-45DCA87A0A60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BD1A-52F6-42C6-ACB3-D0C01641C011}" type="slidenum">
              <a:rPr lang="en-US" smtClean="0"/>
              <a:t>14</a:t>
            </a:fld>
            <a:endParaRPr lang="en-US" dirty="0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827088" y="5301208"/>
            <a:ext cx="7632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dirty="0"/>
              <a:t>Source: </a:t>
            </a:r>
            <a:r>
              <a:rPr lang="en-US" sz="1800" dirty="0" smtClean="0"/>
              <a:t>U.S. Copyright  Office, “</a:t>
            </a:r>
            <a:r>
              <a:rPr lang="en-US" sz="1800" dirty="0"/>
              <a:t>Copyright Office Basics”, </a:t>
            </a:r>
            <a:r>
              <a:rPr lang="en-US" sz="1800" dirty="0" smtClean="0"/>
              <a:t>reviewed May 2012. </a:t>
            </a:r>
            <a:r>
              <a:rPr lang="en-US" sz="1800" dirty="0" smtClean="0"/>
              <a:t>Available: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www.copyright.gov/circs/circ01.pdf</a:t>
            </a:r>
            <a:r>
              <a:rPr lang="en-US" sz="1800" dirty="0" smtClean="0"/>
              <a:t>, 12 August 2015.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smtClean="0"/>
              <a:t>Securing a Patent or Copyright</a:t>
            </a:r>
            <a:endParaRPr lang="en-US" smtClean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2400" cy="482441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 patent is granted </a:t>
            </a:r>
            <a:r>
              <a:rPr lang="en-NZ" sz="2800" b="1" dirty="0" smtClean="0"/>
              <a:t>only upon </a:t>
            </a:r>
            <a:r>
              <a:rPr lang="en-NZ" sz="2800" dirty="0" smtClean="0"/>
              <a:t>application.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An examiner at the US PTO may ask questions of the inventor, before allowing or rejecting the patent.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US copyright is </a:t>
            </a:r>
            <a:r>
              <a:rPr lang="en-NZ" sz="2800" b="1" dirty="0" smtClean="0"/>
              <a:t>granted automatically </a:t>
            </a:r>
            <a:r>
              <a:rPr lang="en-NZ" sz="2800" dirty="0" smtClean="0"/>
              <a:t>(to the author, or to the employer of the author) “when the work is created, and a work is ‘created’ when it is fixed in a copy or </a:t>
            </a:r>
            <a:r>
              <a:rPr lang="en-NZ" sz="2800" dirty="0" err="1" smtClean="0"/>
              <a:t>phonorecord</a:t>
            </a:r>
            <a:r>
              <a:rPr lang="en-NZ" sz="2800" dirty="0" smtClean="0"/>
              <a:t> for the first time.”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 copyright notice (e.g. </a:t>
            </a:r>
            <a:r>
              <a:rPr lang="en-US" sz="2400" dirty="0" smtClean="0">
                <a:cs typeface="Times New Roman" pitchFamily="18" charset="0"/>
              </a:rPr>
              <a:t>©)</a:t>
            </a:r>
            <a:r>
              <a:rPr lang="en-NZ" sz="2400" dirty="0" smtClean="0"/>
              <a:t> has been optional in the USA since 1989, and is “still relevant to </a:t>
            </a:r>
            <a:r>
              <a:rPr lang="en-US" sz="2400" dirty="0" smtClean="0"/>
              <a:t>the copyright status of older works”</a:t>
            </a:r>
            <a:r>
              <a:rPr lang="en-NZ" sz="2400" dirty="0" smtClean="0"/>
              <a:t>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Copyright registration “</a:t>
            </a:r>
            <a:r>
              <a:rPr lang="en-US" sz="2400" dirty="0" smtClean="0"/>
              <a:t>is a legal formality intended to make a public record of the basic facts of a particular copyright... not a condition of copyright protection... [but] provides several inducements or advantages...”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4C4AB68-D4A3-406B-B16D-5D9BBF69E0A8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F0139-83C8-45E9-BBF7-2183F940A922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NZ Copyright</a:t>
            </a:r>
            <a:endParaRPr lang="en-US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752"/>
            <a:ext cx="8424862" cy="45619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Applies to eight categories of “work or type of material”: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literary, dramatic, artistic, musical works;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sound recordings, films; 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“communication works” (e.g. TV broadcasts);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“typographical arrangements of published editions”.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Term of copyright protection depends on the type of work: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works industrially applied” : 16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craftsmanship industrially applied” : 25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Other categories: 25 to 50 years.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Note: US copyright lasts </a:t>
            </a:r>
            <a:r>
              <a:rPr lang="en-NZ" sz="2400" b="1" dirty="0" smtClean="0"/>
              <a:t>much</a:t>
            </a:r>
            <a:r>
              <a:rPr lang="en-NZ" sz="2400" dirty="0" smtClean="0"/>
              <a:t> longer than this. 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“</a:t>
            </a:r>
            <a:r>
              <a:rPr lang="en-NZ" sz="2000" dirty="0"/>
              <a:t>L</a:t>
            </a:r>
            <a:r>
              <a:rPr lang="en-NZ" sz="2000" dirty="0" smtClean="0"/>
              <a:t>ife of author plus 70 years”; for works of “corporate authorship”, 120 years or 95 years after publication, whichever comes earlier”. (1998 Copyright Term Extension Act)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Note: </a:t>
            </a:r>
            <a:r>
              <a:rPr lang="en-NZ" sz="2000" dirty="0" smtClean="0">
                <a:hlinkClick r:id="rId2"/>
              </a:rPr>
              <a:t>Mickey </a:t>
            </a:r>
            <a:r>
              <a:rPr lang="en-NZ" sz="2000" dirty="0" smtClean="0">
                <a:hlinkClick r:id="rId2"/>
              </a:rPr>
              <a:t>Mouse</a:t>
            </a:r>
            <a:r>
              <a:rPr lang="en-NZ" sz="2000" dirty="0" smtClean="0"/>
              <a:t> was first published in 1928</a:t>
            </a:r>
            <a:r>
              <a:rPr lang="en-NZ" sz="2000" dirty="0" smtClean="0"/>
              <a:t>.  1928+95 = 2023.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2019 is another </a:t>
            </a:r>
            <a:r>
              <a:rPr lang="en-NZ" sz="2000" dirty="0" smtClean="0">
                <a:hlinkClick r:id="rId3"/>
              </a:rPr>
              <a:t>important year for US copyright</a:t>
            </a:r>
            <a:r>
              <a:rPr lang="en-NZ" sz="2000" dirty="0" smtClean="0"/>
              <a:t>.</a:t>
            </a:r>
            <a:endParaRPr lang="en-NZ" sz="2000" dirty="0" smtClean="0"/>
          </a:p>
          <a:p>
            <a:pPr lvl="2">
              <a:lnSpc>
                <a:spcPct val="90000"/>
              </a:lnSpc>
            </a:pPr>
            <a:endParaRPr lang="en-US" sz="1200" dirty="0" smtClean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85BA0B-C741-4B44-BDD1-57EA0540A24F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B99D3-CBC8-4EFE-9B91-BC69335C323C}" type="slidenum">
              <a:rPr lang="en-US" smtClean="0"/>
              <a:t>16</a:t>
            </a:fld>
            <a:endParaRPr lang="en-US" dirty="0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468313" y="5758656"/>
            <a:ext cx="81375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 smtClean="0"/>
              <a:t>MBIE, “Copyright </a:t>
            </a:r>
            <a:r>
              <a:rPr lang="en-US" sz="1400" dirty="0"/>
              <a:t>Protection in New Zealand</a:t>
            </a:r>
            <a:r>
              <a:rPr lang="en-US" sz="1400" dirty="0" smtClean="0"/>
              <a:t>”, last updated </a:t>
            </a:r>
            <a:r>
              <a:rPr lang="en-US" sz="1400" dirty="0" smtClean="0"/>
              <a:t>8 April 2014.  Available: </a:t>
            </a:r>
            <a:r>
              <a:rPr lang="en-NZ" sz="1200" dirty="0">
                <a:hlinkClick r:id="rId4"/>
              </a:rPr>
              <a:t>http://</a:t>
            </a:r>
            <a:r>
              <a:rPr lang="en-NZ" sz="1200" dirty="0" smtClean="0">
                <a:hlinkClick r:id="rId4"/>
              </a:rPr>
              <a:t>www.med.govt.nz/business/intellectual-property/copyright/copyright-protection-in-new-zealand</a:t>
            </a:r>
            <a:r>
              <a:rPr lang="en-NZ" sz="1200" dirty="0" smtClean="0"/>
              <a:t>, </a:t>
            </a:r>
            <a:r>
              <a:rPr lang="en-NZ" sz="1400" dirty="0" smtClean="0"/>
              <a:t>12</a:t>
            </a:r>
            <a:r>
              <a:rPr lang="en-NZ" sz="1600" dirty="0" smtClean="0"/>
              <a:t> </a:t>
            </a:r>
            <a:r>
              <a:rPr lang="en-NZ" sz="1400" dirty="0" smtClean="0"/>
              <a:t>August 2015.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854075"/>
          </a:xfrm>
        </p:spPr>
        <p:txBody>
          <a:bodyPr/>
          <a:lstStyle/>
          <a:p>
            <a:r>
              <a:rPr lang="en-NZ" smtClean="0"/>
              <a:t>Exceptions to NZ Copyright</a:t>
            </a:r>
            <a:endParaRPr lang="en-US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137525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400" dirty="0" smtClean="0"/>
              <a:t>There are a few exceptions to NZ copyright: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“Fair dealing”: criticism, review, news reporting, research or private study;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Limited copying for educational, bibliographic or archival purposes;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“Subject to certain conditions, the making of a back-up copy of a computer program”;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“time-shifting” of a television programme.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In 2008, a new exception was added (Sec 81A): format-shifting for audio recordings, if acquired lawfully and for personal or household use (but not for uploading onto file-sharing systems, or for friends)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“Fair Use” in the US is a entirely different legal concept 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NZ copyright covers </a:t>
            </a:r>
            <a:r>
              <a:rPr lang="en-NZ" sz="2000" b="1" dirty="0" smtClean="0"/>
              <a:t>all</a:t>
            </a:r>
            <a:r>
              <a:rPr lang="en-NZ" sz="2000" dirty="0" smtClean="0"/>
              <a:t> uses of copyright material, with the specific exceptions noted in the text of the law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Anyone accused of infringing US copyright has a broad (and somewhat flexible) defence called “fair use” (17 USC 107):</a:t>
            </a:r>
          </a:p>
          <a:p>
            <a:pPr lvl="2">
              <a:lnSpc>
                <a:spcPct val="80000"/>
              </a:lnSpc>
            </a:pPr>
            <a:r>
              <a:rPr lang="en-NZ" sz="1600" dirty="0" smtClean="0"/>
              <a:t>“In </a:t>
            </a:r>
            <a:r>
              <a:rPr lang="en-NZ" sz="1600" dirty="0"/>
              <a:t>determining whether the use made of a work in any particular case is a fair use the factors to be considered shall include</a:t>
            </a:r>
            <a:r>
              <a:rPr lang="en-NZ" sz="1600" dirty="0" smtClean="0"/>
              <a:t>: the </a:t>
            </a:r>
            <a:r>
              <a:rPr lang="en-NZ" sz="1600" dirty="0"/>
              <a:t>purpose and character of the </a:t>
            </a:r>
            <a:r>
              <a:rPr lang="en-NZ" sz="1600" dirty="0" smtClean="0"/>
              <a:t>use…”</a:t>
            </a:r>
            <a:endParaRPr lang="en-NZ" sz="16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88180C-96A4-43CB-A980-043AF4FB382C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33E20-2EEF-4E33-8111-0D317DD61B5F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80400" cy="1143000"/>
          </a:xfrm>
        </p:spPr>
        <p:txBody>
          <a:bodyPr/>
          <a:lstStyle/>
          <a:p>
            <a:r>
              <a:rPr lang="en-NZ" sz="4000" smtClean="0"/>
              <a:t>US Copyright for Computer Programs</a:t>
            </a:r>
            <a:endParaRPr lang="en-US" sz="400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760"/>
            <a:ext cx="8134672" cy="50410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NZ" dirty="0" smtClean="0"/>
              <a:t>Source and object code are protected as “literary works”:</a:t>
            </a:r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fiction, nonfiction, poetry, textbooks, reference works, directories, </a:t>
            </a:r>
            <a:r>
              <a:rPr lang="en-NZ" dirty="0" err="1"/>
              <a:t>catalogs</a:t>
            </a:r>
            <a:r>
              <a:rPr lang="en-NZ" dirty="0"/>
              <a:t>, advertising copy, compilations of information, computer programs and </a:t>
            </a:r>
            <a:r>
              <a:rPr lang="en-NZ" dirty="0" smtClean="0"/>
              <a:t>databases” </a:t>
            </a:r>
            <a:r>
              <a:rPr lang="en-NZ" sz="1500" dirty="0" smtClean="0"/>
              <a:t>(</a:t>
            </a:r>
            <a:r>
              <a:rPr lang="en-NZ" sz="1500" dirty="0">
                <a:hlinkClick r:id="rId2"/>
              </a:rPr>
              <a:t>http://</a:t>
            </a:r>
            <a:r>
              <a:rPr lang="en-NZ" sz="1500" dirty="0" smtClean="0">
                <a:hlinkClick r:id="rId2"/>
              </a:rPr>
              <a:t>www.copyright.gov/eco/help-type.html</a:t>
            </a:r>
            <a:r>
              <a:rPr lang="en-NZ" sz="15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Additionally, some “non-literal elements” of a codebase are protected as “</a:t>
            </a:r>
            <a:r>
              <a:rPr lang="en-NZ" dirty="0" err="1" smtClean="0"/>
              <a:t>audiovisual</a:t>
            </a:r>
            <a:r>
              <a:rPr lang="en-NZ" dirty="0" smtClean="0"/>
              <a:t> works”.  These include: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NZ" dirty="0" smtClean="0"/>
              <a:t>the </a:t>
            </a:r>
            <a:r>
              <a:rPr lang="en-NZ" dirty="0"/>
              <a:t>“structure, sequence and organization of the programs” and their </a:t>
            </a:r>
            <a:r>
              <a:rPr lang="en-NZ" dirty="0" err="1"/>
              <a:t>audiovisual</a:t>
            </a:r>
            <a:r>
              <a:rPr lang="en-NZ" dirty="0"/>
              <a:t> </a:t>
            </a:r>
            <a:r>
              <a:rPr lang="en-NZ" dirty="0" smtClean="0"/>
              <a:t>output (Whelan v </a:t>
            </a:r>
            <a:r>
              <a:rPr lang="en-NZ" dirty="0" err="1" smtClean="0"/>
              <a:t>Jaslow</a:t>
            </a:r>
            <a:r>
              <a:rPr lang="en-NZ" dirty="0" smtClean="0"/>
              <a:t>, 1986)</a:t>
            </a:r>
            <a:endParaRPr lang="en-NZ" dirty="0"/>
          </a:p>
          <a:p>
            <a:pPr lvl="1">
              <a:lnSpc>
                <a:spcPct val="90000"/>
              </a:lnSpc>
            </a:pPr>
            <a:r>
              <a:rPr lang="en-NZ" dirty="0"/>
              <a:t>b</a:t>
            </a:r>
            <a:r>
              <a:rPr lang="en-NZ" dirty="0" smtClean="0"/>
              <a:t>ut not the “ideas, program logic, algorithms, systems, methods, concepts or layouts.” </a:t>
            </a:r>
            <a:r>
              <a:rPr lang="en-NZ" sz="1800" dirty="0" smtClean="0"/>
              <a:t>(</a:t>
            </a:r>
            <a:r>
              <a:rPr lang="en-NZ" sz="1800" dirty="0">
                <a:hlinkClick r:id="rId3"/>
              </a:rPr>
              <a:t>http://</a:t>
            </a:r>
            <a:r>
              <a:rPr lang="en-NZ" sz="1800" dirty="0" smtClean="0">
                <a:hlinkClick r:id="rId3"/>
              </a:rPr>
              <a:t>www.copyright.gov/circs/circ61.pdf</a:t>
            </a:r>
            <a:r>
              <a:rPr lang="en-NZ" sz="1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An </a:t>
            </a:r>
            <a:r>
              <a:rPr lang="en-NZ" dirty="0" err="1"/>
              <a:t>audiovisual</a:t>
            </a:r>
            <a:r>
              <a:rPr lang="en-NZ" dirty="0"/>
              <a:t> work is a work that consists of a series of related images that are intended to be shown by the use of a machine or device, together with accompanying sounds, if any</a:t>
            </a:r>
            <a:r>
              <a:rPr lang="en-NZ" dirty="0" smtClean="0"/>
              <a:t>.” </a:t>
            </a:r>
            <a:r>
              <a:rPr lang="en-NZ" sz="1600" dirty="0"/>
              <a:t>(</a:t>
            </a:r>
            <a:r>
              <a:rPr lang="en-NZ" sz="1600" dirty="0">
                <a:hlinkClick r:id="rId2"/>
              </a:rPr>
              <a:t>http://www.copyright.gov/eco/help-type.html</a:t>
            </a:r>
            <a:r>
              <a:rPr lang="en-NZ" sz="1600" dirty="0"/>
              <a:t>)</a:t>
            </a:r>
            <a:endParaRPr lang="en-NZ" sz="1600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9B9FEA-B61F-4E01-83EE-313CE0F4A216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 smtClean="0">
                <a:latin typeface="Arial" charset="0"/>
              </a:rPr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7EF07-76AF-4446-B756-3DD01601C642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r>
              <a:rPr lang="en-US" smtClean="0"/>
              <a:t>A Brief History of (British and) American Copyright 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47838"/>
            <a:ext cx="7772400" cy="4344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1557: Stationers’ Company gains control of all printing and book sales, authors have few rights.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1710: Writers gain control of works, but only for 14 years (renewable once).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1774: House of Lords affirms that the rights of authors and publishers are temporary so that the “products of the mind always return to their real state: owned by no one, usable by everyone.”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1776: US declares independence, starts to develop its own laws and theories of copyright.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AF7F00-94F8-45B2-8EC0-542A238A5273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B6348-58F2-401F-9CBD-C3C5858F20B4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568" y="5877272"/>
            <a:ext cx="7704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[Charles </a:t>
            </a:r>
            <a:r>
              <a:rPr lang="en-US" sz="1400" dirty="0">
                <a:solidFill>
                  <a:schemeClr val="tx2"/>
                </a:solidFill>
              </a:rPr>
              <a:t>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“Hard” </a:t>
            </a:r>
            <a:r>
              <a:rPr lang="en-NZ" dirty="0" err="1" smtClean="0"/>
              <a:t>vs</a:t>
            </a:r>
            <a:r>
              <a:rPr lang="en-NZ" dirty="0" smtClean="0"/>
              <a:t>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Boaz Barak believes that all important systems should have “well-defined security”.</a:t>
            </a:r>
          </a:p>
          <a:p>
            <a:pPr lvl="1"/>
            <a:r>
              <a:rPr lang="en-NZ" dirty="0" smtClean="0"/>
              <a:t>These systems can only be compromised if the analyst’s assumptions (e.g. about the secrecy of cryptographic keys) are invalid.</a:t>
            </a:r>
          </a:p>
          <a:p>
            <a:pPr lvl="1"/>
            <a:r>
              <a:rPr lang="en-NZ" dirty="0" smtClean="0"/>
              <a:t>Assumptions can be checked for validity by anyone.</a:t>
            </a:r>
          </a:p>
          <a:p>
            <a:pPr lvl="1"/>
            <a:r>
              <a:rPr lang="en-NZ" dirty="0"/>
              <a:t>S</a:t>
            </a:r>
            <a:r>
              <a:rPr lang="en-NZ" dirty="0" smtClean="0"/>
              <a:t>ecurity proofs can be validated by anyone.</a:t>
            </a:r>
          </a:p>
          <a:p>
            <a:pPr lvl="1"/>
            <a:r>
              <a:rPr lang="en-NZ" dirty="0" smtClean="0"/>
              <a:t>See </a:t>
            </a:r>
            <a:r>
              <a:rPr lang="en-NZ" sz="2200" dirty="0" smtClean="0">
                <a:hlinkClick r:id="rId3"/>
              </a:rPr>
              <a:t>http://www.math.ias.edu/~boaz/Papers/obf_informal.html</a:t>
            </a:r>
            <a:r>
              <a:rPr lang="en-NZ" sz="2200" dirty="0" smtClean="0"/>
              <a:t> </a:t>
            </a:r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3AC0C-8F53-45E4-948D-992E5B122AD0}" type="datetime5">
              <a:rPr lang="en-NZ" smtClean="0"/>
              <a:t>12-Aug-15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3988" cy="1476375"/>
          </a:xfrm>
        </p:spPr>
        <p:txBody>
          <a:bodyPr/>
          <a:lstStyle/>
          <a:p>
            <a:r>
              <a:rPr lang="en-US" smtClean="0"/>
              <a:t>Copyright in the French Revolution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3641725"/>
          </a:xfrm>
        </p:spPr>
        <p:txBody>
          <a:bodyPr/>
          <a:lstStyle/>
          <a:p>
            <a:r>
              <a:rPr lang="en-US" sz="2800" smtClean="0"/>
              <a:t>Prior to 1789, “privileged booksellers” were prey to pirates, and authors had few rights.</a:t>
            </a:r>
          </a:p>
          <a:p>
            <a:r>
              <a:rPr lang="en-US" sz="2800" smtClean="0"/>
              <a:t>Privilege was abolished in the Revolution.</a:t>
            </a:r>
          </a:p>
          <a:p>
            <a:r>
              <a:rPr lang="en-US" sz="2800" smtClean="0"/>
              <a:t>Culture suffered when no “serious books” or “great texts of the Enlightenment” were published.</a:t>
            </a:r>
          </a:p>
          <a:p>
            <a:r>
              <a:rPr lang="en-US" sz="2800" smtClean="0"/>
              <a:t>In 1793, authors were given power over their own work lasting until ten years after their death.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EE1A81-746C-40FD-AADF-53A2331A6796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93188-4B28-43B2-9E3B-A7BEF42EFF7E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American Copyright Since 1776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1790: US Copyright Act passed: 14 year term with one renewal.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1790-1998: US Congress repeatedly extends the term of copyright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1998: Copyright protection is extended to databases.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1998: Digital Millennium Copyright Act makes it illegal (in the US) to subvert “©-chips”.</a:t>
            </a:r>
          </a:p>
        </p:txBody>
      </p:sp>
      <p:sp>
        <p:nvSpPr>
          <p:cNvPr id="471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9290E7-999E-4F95-8E8C-EC80A0B943E2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EEFC7-9D65-4D20-9656-4F6E13EAC317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“The Age of Software Patents”</a:t>
            </a:r>
            <a:br>
              <a:rPr lang="en-US" smtClean="0"/>
            </a:br>
            <a:r>
              <a:rPr lang="en-US" sz="3200" smtClean="0"/>
              <a:t>Kenneth Nichols</a:t>
            </a:r>
            <a:br>
              <a:rPr lang="en-US" sz="3200" smtClean="0"/>
            </a:br>
            <a:r>
              <a:rPr lang="en-US" sz="3200" i="1" smtClean="0"/>
              <a:t>IEEE Computer</a:t>
            </a:r>
            <a:r>
              <a:rPr lang="en-US" sz="3200" smtClean="0"/>
              <a:t>, April 1999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43200"/>
            <a:ext cx="77724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“As a computer professional, it is highly unlikely that you have ever read a patent… however… patents will play a pivotal role in future software products and research.”</a:t>
            </a: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6F6E57-C815-4F43-8060-8F4653B18402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46896-BBA8-450C-9A83-23A4930A03CF}" type="slidenum">
              <a:rPr lang="en-US" smtClean="0"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sz="2800" smtClean="0"/>
              <a:t>Tutorials</a:t>
            </a:r>
            <a:endParaRPr lang="en-US" smtClean="0"/>
          </a:p>
          <a:p>
            <a:pPr lvl="1"/>
            <a:r>
              <a:rPr lang="en-US" sz="2400" smtClean="0"/>
              <a:t>Essentials of US patent law, for software</a:t>
            </a:r>
          </a:p>
          <a:p>
            <a:pPr lvl="1"/>
            <a:r>
              <a:rPr lang="en-US" sz="2400" smtClean="0"/>
              <a:t>US trade secrets and copyright, for software</a:t>
            </a:r>
          </a:p>
          <a:p>
            <a:r>
              <a:rPr lang="en-US" sz="2800" smtClean="0"/>
              <a:t>Editorials</a:t>
            </a:r>
            <a:endParaRPr lang="en-US" smtClean="0"/>
          </a:p>
          <a:p>
            <a:pPr lvl="1"/>
            <a:r>
              <a:rPr lang="en-US" sz="2400" smtClean="0"/>
              <a:t>Why software is different from all other inventions</a:t>
            </a:r>
          </a:p>
          <a:p>
            <a:pPr lvl="1"/>
            <a:r>
              <a:rPr lang="en-US" sz="2400" smtClean="0"/>
              <a:t>Why software patents don’t work</a:t>
            </a:r>
          </a:p>
          <a:p>
            <a:pPr lvl="1"/>
            <a:r>
              <a:rPr lang="en-US" sz="2400" smtClean="0"/>
              <a:t>Software patents may be harmful</a:t>
            </a:r>
          </a:p>
          <a:p>
            <a:pPr lvl="2"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Public good of encouraging invention, versus the harm of restricting use</a:t>
            </a:r>
          </a:p>
          <a:p>
            <a:pPr>
              <a:buFontTx/>
              <a:buNone/>
            </a:pPr>
            <a:r>
              <a:rPr lang="en-US" sz="2400" smtClean="0"/>
              <a:t>“… software patents are neither inherently good nor bad…”</a:t>
            </a:r>
            <a:endParaRPr lang="en-US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1FD046-EAB8-4ED2-905C-283EC33D7D60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84130-4169-4878-AB7F-995280B3FE0C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Trade Secrets for Software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18450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mtClean="0"/>
              <a:t>1.  </a:t>
            </a:r>
            <a:r>
              <a:rPr lang="en-US" sz="2800" smtClean="0"/>
              <a:t>You write some clever software.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2.  You don’t reveal your “secret” cleverness, except to people who have signed a “nondisclosure agreement” (NDA).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3.  You can prosecute anyone who reveals your secret, if they have signed an NDA.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 smtClean="0"/>
              <a:t>You have limited protection over people who “reverse engineer” your software to discover your clever idea.</a:t>
            </a:r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0532CD-56EC-4706-A50D-F2BF278518E4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013C3-0AB8-4F20-9799-2173EDFD3550}" type="slidenum">
              <a:rPr lang="en-US" smtClean="0"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What Can You Do with a Patent?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71328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smtClean="0"/>
              <a:t>You may “assign” your patent to someone who will pay the (substantial) costs of filing and defending it.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You may sell licenses to your patent, allowing others to manufacture something containing your invention.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If you discover someone “infringing” your patent, you may offer to sell them a license, and you may refuse to let them use your patent.</a:t>
            </a:r>
          </a:p>
          <a:p>
            <a:pPr marL="609600" indent="-609600">
              <a:buFont typeface="Wingdings" pitchFamily="2" charset="2"/>
              <a:buChar char="F"/>
            </a:pPr>
            <a:r>
              <a:rPr lang="en-US" sz="2800" smtClean="0"/>
              <a:t>Why is your right of refusal in the public interest?</a:t>
            </a:r>
            <a:endParaRPr lang="en-US" sz="2400" smtClean="0"/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B89EB4-80FB-4C7A-AAF7-4CFE646DEEBA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01FF1-FC2F-4009-87E5-F9BA1DA579CD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Harmful Effects of SW Patents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5688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Patents that are worthless after 20 years, after allowing profitable short-term monopolies, are a bad “bargain” for society.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How many software patents will fall into this category?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“An excellent example is the group of software products designed to enhance computer performance … to ameliorate the memory limitations of the  Intel 8088 processor.”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Because “patents amplify network effects”, firms will focus on technologies that offer a high potential for creating a monopoly.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“There are some signs that major software firms are neglecting certain areas of the market.”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Can you name one such area?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smtClean="0"/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80C862-3958-4103-8F5E-47904446BC64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40FC6-C525-465C-85D1-2A4BFCC05D9F}" type="slidenum">
              <a:rPr lang="en-US" smtClean="0"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software developers should know at least a little bit about patents, copyrights and trade secrets.  This article is an excellent introduction.</a:t>
            </a:r>
          </a:p>
          <a:p>
            <a:r>
              <a:rPr lang="en-NZ" smtClean="0"/>
              <a:t>I think the “jury is still out” on how much harm (and good) will be done by software patents.</a:t>
            </a:r>
            <a:endParaRPr lang="en-US" smtClean="0"/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28852B-DB62-4077-9979-222C1190D9B4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87B94-FC1B-41D5-A5DF-861C2EF2B6BD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NZ" smtClean="0"/>
              <a:t>Conflict-of-interest Disclosure</a:t>
            </a:r>
            <a:endParaRPr lang="en-AU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134350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My patents, published patent applications, and all other US patents and WIPO applications, can be viewed </a:t>
            </a:r>
            <a:r>
              <a:rPr lang="en-US" sz="2800" dirty="0" smtClean="0"/>
              <a:t>at the relevant patent office e.g. the </a:t>
            </a:r>
            <a:r>
              <a:rPr lang="en-US" sz="2800" dirty="0">
                <a:hlinkClick r:id="rId2"/>
              </a:rPr>
              <a:t>US </a:t>
            </a:r>
            <a:r>
              <a:rPr lang="en-US" sz="2800" dirty="0" smtClean="0">
                <a:hlinkClick r:id="rId2"/>
              </a:rPr>
              <a:t>PTO</a:t>
            </a:r>
            <a:r>
              <a:rPr lang="en-US" sz="28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More conveniently: </a:t>
            </a:r>
            <a:r>
              <a:rPr lang="en-US" sz="2400" dirty="0" smtClean="0">
                <a:hlinkClick r:id="rId3"/>
              </a:rPr>
              <a:t>Google Patents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4"/>
              </a:rPr>
              <a:t>Transaction System and Method</a:t>
            </a:r>
            <a:r>
              <a:rPr lang="en-US" sz="2400" dirty="0" smtClean="0"/>
              <a:t>, NZ Patent 533028, granted 12 January </a:t>
            </a:r>
            <a:r>
              <a:rPr lang="en-US" sz="2400" dirty="0" smtClean="0"/>
              <a:t>2006, lapsed 18 May 2012.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5"/>
              </a:rPr>
              <a:t>Obfuscation Techniques for Enhancing Software Security</a:t>
            </a:r>
            <a:r>
              <a:rPr lang="en-US" sz="2400" dirty="0" smtClean="0"/>
              <a:t>, by Christian Collberg, Clark Thomborson and Douglas Low, US Patent 6,668,325, assigned to </a:t>
            </a:r>
            <a:r>
              <a:rPr lang="en-US" sz="2400" dirty="0" err="1" smtClean="0"/>
              <a:t>InterTrust</a:t>
            </a:r>
            <a:r>
              <a:rPr lang="en-US" sz="2400" dirty="0" smtClean="0"/>
              <a:t> </a:t>
            </a:r>
            <a:r>
              <a:rPr lang="en-US" sz="2400" dirty="0" err="1" smtClean="0"/>
              <a:t>Inc</a:t>
            </a:r>
            <a:r>
              <a:rPr lang="en-US" sz="2400" dirty="0" smtClean="0"/>
              <a:t> of Sunnyvale CA (USA), filed 9 June 1998, issued 23 December 2003.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6"/>
              </a:rPr>
              <a:t>Software Watermarking Techniques</a:t>
            </a:r>
            <a:r>
              <a:rPr lang="en-US" sz="2400" dirty="0" smtClean="0"/>
              <a:t>, by Christian Collberg and Clark Thomborson, US </a:t>
            </a:r>
            <a:r>
              <a:rPr lang="en-US" sz="2400" dirty="0" smtClean="0"/>
              <a:t>2014/0165210 </a:t>
            </a:r>
            <a:r>
              <a:rPr lang="en-US" sz="2400" dirty="0" smtClean="0"/>
              <a:t>with priority to NZ 330675 of 10 June 1998.  </a:t>
            </a:r>
            <a:r>
              <a:rPr lang="en-US" sz="2400" dirty="0" smtClean="0"/>
              <a:t>(Abandoned.)</a:t>
            </a:r>
            <a:endParaRPr lang="en-US" sz="2400" dirty="0" smtClean="0"/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194695-D534-4B64-BC20-F2177B10B250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65374-FD0D-4EF1-8FC1-78B3FD9ECC21}" type="slidenum">
              <a:rPr lang="en-US" smtClean="0"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1925"/>
            <a:ext cx="7772400" cy="746125"/>
          </a:xfrm>
        </p:spPr>
        <p:txBody>
          <a:bodyPr/>
          <a:lstStyle/>
          <a:p>
            <a:r>
              <a:rPr lang="en-US" sz="4000" dirty="0" smtClean="0"/>
              <a:t>The DMCA (1998)</a:t>
            </a:r>
            <a:endParaRPr lang="en-AU" sz="4000" dirty="0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77900"/>
            <a:ext cx="8134672" cy="49713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From</a:t>
            </a:r>
            <a:r>
              <a:rPr lang="en-US" sz="2800" i="1" dirty="0" smtClean="0"/>
              <a:t> IEEE Computer</a:t>
            </a:r>
            <a:r>
              <a:rPr lang="en-US" sz="2800" dirty="0" smtClean="0"/>
              <a:t>, Jan 2001, p. 30:</a:t>
            </a:r>
            <a:endParaRPr lang="en-US" sz="2800" i="1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DMCA made “it unlawful [in the USA] to circumvent technologies protecting access to copyrighted digital works such as software and music.”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US Copyright Office “decided to permit users to bypass intellectual-property protection software only to determine which Web sites are blocked by filtering software and to work with materials protected by malfunctioning or obsolete access-control mechanisms.”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 other exemptions were granted.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3E3DE6-2752-4BD0-B0E6-B0C8AD814EE6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8DC08-CFB1-4149-990E-3B901DB00C0F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Boaz’s Argument (in brief)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“Of course, as all programmers know, using rigorously specified components does not guarantee that the overall system will be secure. </a:t>
            </a:r>
          </a:p>
          <a:p>
            <a:r>
              <a:rPr lang="en-NZ" dirty="0" smtClean="0"/>
              <a:t>“However, using fuzzily specified components almost guarantees </a:t>
            </a:r>
            <a:r>
              <a:rPr lang="en-NZ" i="1" dirty="0" smtClean="0"/>
              <a:t>insecurity</a:t>
            </a:r>
            <a:r>
              <a:rPr lang="en-NZ" dirty="0" smtClean="0"/>
              <a:t>.”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5CA73D-0CEC-4706-B277-C88EA13CE4C9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B4E1-C9CB-4A67-9DE7-411E4D14F56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6DB82-5F38-43C8-B7E8-7CCFAFB762D5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207375" cy="1143000"/>
          </a:xfrm>
        </p:spPr>
        <p:txBody>
          <a:bodyPr/>
          <a:lstStyle/>
          <a:p>
            <a:r>
              <a:rPr lang="en-US" sz="4000" smtClean="0"/>
              <a:t>Ethics for IT Security (Pfleeger, 1997)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53400" cy="4572000"/>
          </a:xfrm>
          <a:noFill/>
        </p:spPr>
        <p:txBody>
          <a:bodyPr/>
          <a:lstStyle/>
          <a:p>
            <a:r>
              <a:rPr lang="en-US" smtClean="0"/>
              <a:t>What is ethics?</a:t>
            </a:r>
          </a:p>
          <a:p>
            <a:pPr lvl="1"/>
            <a:r>
              <a:rPr lang="en-US" smtClean="0"/>
              <a:t>“Through </a:t>
            </a:r>
            <a:r>
              <a:rPr lang="en-US" smtClean="0">
                <a:solidFill>
                  <a:srgbClr val="A50021"/>
                </a:solidFill>
              </a:rPr>
              <a:t>choices</a:t>
            </a:r>
            <a:r>
              <a:rPr lang="en-US" smtClean="0"/>
              <a:t>, each person defines a </a:t>
            </a:r>
            <a:r>
              <a:rPr lang="en-US" smtClean="0">
                <a:solidFill>
                  <a:srgbClr val="A50021"/>
                </a:solidFill>
              </a:rPr>
              <a:t>personal set</a:t>
            </a:r>
            <a:r>
              <a:rPr lang="en-US" smtClean="0"/>
              <a:t> of ethical practices [when deciding right actions from wrong actions].”</a:t>
            </a:r>
          </a:p>
          <a:p>
            <a:pPr lvl="1"/>
            <a:r>
              <a:rPr lang="en-US" smtClean="0"/>
              <a:t>Ethics is not law, not religion, and not universal.</a:t>
            </a:r>
          </a:p>
          <a:p>
            <a:r>
              <a:rPr lang="en-US" smtClean="0"/>
              <a:t>Principles of Ethical Reasoning</a:t>
            </a:r>
          </a:p>
          <a:p>
            <a:pPr lvl="1"/>
            <a:r>
              <a:rPr lang="en-US" smtClean="0"/>
              <a:t>How to examine a case for ethical issues.</a:t>
            </a:r>
          </a:p>
          <a:p>
            <a:pPr lvl="1"/>
            <a:r>
              <a:rPr lang="en-US" smtClean="0"/>
              <a:t>Taxonomy of ethics: consequence </a:t>
            </a:r>
            <a:r>
              <a:rPr lang="en-US" i="1" smtClean="0"/>
              <a:t>vs</a:t>
            </a:r>
            <a:r>
              <a:rPr lang="en-US" smtClean="0"/>
              <a:t> rule-based; individual </a:t>
            </a:r>
            <a:r>
              <a:rPr lang="en-US" i="1" smtClean="0"/>
              <a:t>vs</a:t>
            </a:r>
            <a:r>
              <a:rPr lang="en-US" smtClean="0"/>
              <a:t> universal.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C17A4B-39B3-4C4A-9ECF-0C6B0CE0ACB4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74E02-6316-4DC6-B8C1-1650848B9CD9}" type="slidenum">
              <a:rPr lang="en-US" smtClean="0"/>
              <a:t>31</a:t>
            </a:fld>
            <a:endParaRPr lang="en-US" dirty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17525" y="5791200"/>
            <a:ext cx="797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You make choices every minute, are all your choices ethical?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flipH="1" flipV="1">
            <a:off x="7848600" y="3810000"/>
            <a:ext cx="914400" cy="1600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 flipH="1">
            <a:off x="4724400" y="5410200"/>
            <a:ext cx="4038600" cy="2286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705600" y="54102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A50021"/>
                </a:solidFill>
              </a:rPr>
              <a:t>A contradiction?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6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Universal, Rule-Based Ethics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r>
              <a:rPr lang="en-US" smtClean="0"/>
              <a:t>Pfleeger suggests the following “basic moral principles” are “universal, self-evident, natural rules”:</a:t>
            </a:r>
          </a:p>
          <a:p>
            <a:pPr lvl="1"/>
            <a:r>
              <a:rPr lang="en-US" smtClean="0"/>
              <a:t>The right to know</a:t>
            </a:r>
          </a:p>
          <a:p>
            <a:pPr lvl="1"/>
            <a:r>
              <a:rPr lang="en-US" smtClean="0"/>
              <a:t>The right to privacy</a:t>
            </a:r>
          </a:p>
          <a:p>
            <a:pPr lvl="1"/>
            <a:r>
              <a:rPr lang="en-US" smtClean="0"/>
              <a:t>The right to fair compensation for work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expect users to obey these rules, when you are designing a security system?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enforce these rules in your systems?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0BFF5E-35E9-4FD4-9BC4-0D2A2DE3F59D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EE773-BDF1-4047-AB25-7FA5193BD44A}" type="slidenum">
              <a:rPr lang="en-US" smtClean="0"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838200"/>
          </a:xfrm>
        </p:spPr>
        <p:txBody>
          <a:bodyPr/>
          <a:lstStyle/>
          <a:p>
            <a:r>
              <a:rPr lang="en-US" smtClean="0"/>
              <a:t>Our Duties, from Sir David Ross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r>
              <a:rPr lang="en-US" sz="2800" smtClean="0"/>
              <a:t>Fidelity (truthfulness)</a:t>
            </a:r>
          </a:p>
          <a:p>
            <a:r>
              <a:rPr lang="en-US" sz="2800" smtClean="0"/>
              <a:t>Reparation (compensate for wrongful acts)</a:t>
            </a:r>
          </a:p>
          <a:p>
            <a:r>
              <a:rPr lang="en-US" sz="2800" smtClean="0"/>
              <a:t>Gratitude (thankfulness for kind acts)</a:t>
            </a:r>
          </a:p>
          <a:p>
            <a:r>
              <a:rPr lang="en-US" sz="2800" smtClean="0"/>
              <a:t>Justice (distribute happiness by merit)</a:t>
            </a:r>
          </a:p>
          <a:p>
            <a:r>
              <a:rPr lang="en-US" sz="2800" smtClean="0"/>
              <a:t>Beneficence (help other people)</a:t>
            </a:r>
          </a:p>
          <a:p>
            <a:r>
              <a:rPr lang="en-US" sz="2800" smtClean="0"/>
              <a:t>Nonmaleficience (don’t hurt other people)</a:t>
            </a:r>
          </a:p>
          <a:p>
            <a:r>
              <a:rPr lang="en-US" sz="2800" smtClean="0"/>
              <a:t>Self-improvement (both mentally and morally, </a:t>
            </a:r>
            <a:r>
              <a:rPr lang="en-US" sz="2800" i="1" smtClean="0"/>
              <a:t>e.g. </a:t>
            </a:r>
            <a:r>
              <a:rPr lang="en-US" sz="2800" smtClean="0"/>
              <a:t>learn from your mistakes)</a:t>
            </a:r>
          </a:p>
        </p:txBody>
      </p:sp>
      <p:sp>
        <p:nvSpPr>
          <p:cNvPr id="389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065736-5C08-4C29-BD97-B7C2804C02B6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0946F-3A88-43A0-AAC5-F82C31A06A88}" type="slidenum">
              <a:rPr lang="en-US" smtClean="0"/>
              <a:t>33</a:t>
            </a:fld>
            <a:endParaRPr lang="en-US" dirty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5867400"/>
            <a:ext cx="767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Are these universal duties, or merely “Western/Christian”?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duties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utoUpdateAnimBg="0"/>
      <p:bldP spid="98309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Christian Ethics, in brief</a:t>
            </a:r>
            <a:br>
              <a:rPr lang="en-US" smtClean="0"/>
            </a:br>
            <a:r>
              <a:rPr lang="en-US" smtClean="0"/>
              <a:t>(Huston Smith, 1989)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2895600"/>
          </a:xfrm>
        </p:spPr>
        <p:txBody>
          <a:bodyPr/>
          <a:lstStyle/>
          <a:p>
            <a:r>
              <a:rPr lang="en-US" smtClean="0"/>
              <a:t>Moses: don’t murder, commit adultery, steal, lie.</a:t>
            </a:r>
          </a:p>
          <a:p>
            <a:r>
              <a:rPr lang="en-US" smtClean="0"/>
              <a:t>New Testament: faith, hope, love, charity.</a:t>
            </a:r>
          </a:p>
          <a:p>
            <a:r>
              <a:rPr lang="en-US" smtClean="0"/>
              <a:t>Golden Rule: “Do unto others as you would have them do unto you.”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FEDFB2-A96B-4ABA-8E7B-7D40EC073CA8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56188-75E2-4BFC-AF30-9ECA8EC773C7}" type="slidenum">
              <a:rPr lang="en-US" smtClean="0"/>
              <a:t>34</a:t>
            </a:fld>
            <a:endParaRPr lang="en-US" dirty="0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Confucian Ethics, in brief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6346825" cy="4746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Ren (human-heartedness): “Measure the feelings of others by your own.”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Yi = zhong + shu (right conduct = doing one’s best + altruism): “How can I accommodate you?” not “What can I get from you?”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Li (propriety): follow Confucius’ example, nothing in excess, respect for elders,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De (power of moral example): leaders must show good character.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Wen (the arts of peace): music, poetry, painting; contrast with the arts of war and commerce.</a:t>
            </a:r>
            <a:endParaRPr lang="en-US" sz="2800" smtClean="0"/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60943A-C4B4-47F5-AE4E-EE53F6A3B3F1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96BDD-6969-4A4F-84D3-3216A1720C74}" type="slidenum">
              <a:rPr lang="en-US" smtClean="0"/>
              <a:t>35</a:t>
            </a:fld>
            <a:endParaRPr lang="en-US" dirty="0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50825" y="5157788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/>
              <a:t>Which of these ethics support our “rights” to knowledge, privacy and compensation?</a:t>
            </a:r>
          </a:p>
        </p:txBody>
      </p:sp>
      <p:pic>
        <p:nvPicPr>
          <p:cNvPr id="40968" name="Picture 5" descr="kongfu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0350"/>
            <a:ext cx="10001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6" descr="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619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7" descr="y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6000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1" name="Picture 8" descr="zh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557338"/>
            <a:ext cx="5429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2" name="Picture 9" descr="sh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2276475"/>
            <a:ext cx="5905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0" descr="li-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08275"/>
            <a:ext cx="6000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1" descr="308ter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429000"/>
            <a:ext cx="5826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3" descr="confuc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36838"/>
            <a:ext cx="1119187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6" descr="w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60166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Islamic Ethics, in brief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r>
              <a:rPr lang="en-US" sz="2800" smtClean="0"/>
              <a:t>Economic: don’t charge interest (but you may invest for a share of profit); all offspring should inherit; 2.5% to charity each year.</a:t>
            </a:r>
          </a:p>
          <a:p>
            <a:r>
              <a:rPr lang="en-US" sz="2800" smtClean="0"/>
              <a:t>Social: racial equality, no infanticide, women must consent to marriage.</a:t>
            </a:r>
          </a:p>
          <a:p>
            <a:r>
              <a:rPr lang="en-US" sz="2800" smtClean="0"/>
              <a:t>Military: punish wrongdoers to the full extent of injury done; honour all agreements; no mutilation of wounded.</a:t>
            </a:r>
          </a:p>
          <a:p>
            <a:r>
              <a:rPr lang="en-US" sz="2800" smtClean="0"/>
              <a:t>Religious: “Let there be no compulsion in religion.” (2:257)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46EBF6-A3EE-4548-A9E8-B5A127BE407C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98D52-37F6-46A1-9C58-9D7ED1B94492}" type="slidenum">
              <a:rPr lang="en-US" smtClean="0"/>
              <a:t>36</a:t>
            </a:fld>
            <a:endParaRPr lang="en-US" dirty="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85800" y="5486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Because ethics are personal, and conditioned by our cultures, they won’t “always work” as a control in any security system.  (But all controls are imperfect!)</a:t>
            </a:r>
          </a:p>
          <a:p>
            <a:r>
              <a:rPr lang="en-US" smtClean="0"/>
              <a:t>I believe security engineers must consider how their systems will affect (and be affected by) the ethics of the likely users.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D371D2-FD66-4A5D-ABDC-ABB16F119AB7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3D80-3021-4D02-B0A4-C6D249A1D3BE}" type="slidenum">
              <a:rPr lang="en-US" smtClean="0"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NZ" smtClean="0"/>
              <a:t>Professional Codes of Ethics</a:t>
            </a:r>
            <a:endParaRPr lang="en-AU" smtClean="0"/>
          </a:p>
        </p:txBody>
      </p:sp>
      <p:sp>
        <p:nvSpPr>
          <p:cNvPr id="440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dirty="0" smtClean="0"/>
              <a:t>Most professional organisations, such as the IEEE, the ACM, and the RSNZ, have codes of ethics.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If you transgress a professional code of ethics, your organisation may revoke your membership.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Examine the </a:t>
            </a:r>
            <a:r>
              <a:rPr lang="en-NZ" sz="2800" dirty="0" smtClean="0">
                <a:hlinkClick r:id="rId2"/>
              </a:rPr>
              <a:t>IEEE Code of Ethics</a:t>
            </a:r>
            <a:r>
              <a:rPr lang="en-NZ" sz="2800" dirty="0" smtClean="0"/>
              <a:t>.  Is it congruent with Confucian ethics?  Explain.</a:t>
            </a:r>
          </a:p>
          <a:p>
            <a:pPr>
              <a:lnSpc>
                <a:spcPct val="90000"/>
              </a:lnSpc>
            </a:pPr>
            <a:r>
              <a:rPr lang="en-AU" sz="2800" dirty="0" smtClean="0"/>
              <a:t>Examine the </a:t>
            </a:r>
            <a:r>
              <a:rPr lang="en-NZ" sz="2800" dirty="0" smtClean="0">
                <a:hlinkClick r:id="rId3"/>
              </a:rPr>
              <a:t>RSNZ Code of Professional Standards and Ethics</a:t>
            </a:r>
            <a:r>
              <a:rPr lang="en-AU" sz="2800" dirty="0" smtClean="0"/>
              <a:t>.  </a:t>
            </a:r>
            <a:r>
              <a:rPr lang="en-AU" sz="2800" dirty="0" smtClean="0"/>
              <a:t>Is it in conflict with the IEEE Code of Ethics?  Explain.</a:t>
            </a:r>
          </a:p>
          <a:p>
            <a:pPr>
              <a:lnSpc>
                <a:spcPct val="90000"/>
              </a:lnSpc>
            </a:pPr>
            <a:r>
              <a:rPr lang="en-AU" sz="2800" dirty="0" smtClean="0"/>
              <a:t>Describe the “</a:t>
            </a:r>
            <a:r>
              <a:rPr lang="en-AU" sz="2800" dirty="0" smtClean="0">
                <a:hlinkClick r:id="rId4"/>
              </a:rPr>
              <a:t>Ten Commandments of Computer Ethics</a:t>
            </a:r>
            <a:r>
              <a:rPr lang="en-AU" sz="2800" dirty="0" smtClean="0"/>
              <a:t>” using </a:t>
            </a:r>
            <a:r>
              <a:rPr lang="en-AU" sz="2800" dirty="0" err="1" smtClean="0"/>
              <a:t>Pfleeger’s</a:t>
            </a:r>
            <a:r>
              <a:rPr lang="en-AU" sz="2800" dirty="0" smtClean="0"/>
              <a:t> terminology.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0F0A05-C49A-46D6-81DD-E2AD56781971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591BD-04BE-42ED-A67A-4634C37E6EC0}" type="slidenum">
              <a:rPr lang="en-US" smtClean="0"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Ethical Analysis of Copyright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sz="2800" smtClean="0"/>
              <a:t>Samuel Johnson: “For the general good of the world,” a writer’s work “should be understood as belonging to the publick.”  To which of Pfleeger’s “rights” does this argument refer?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public’s right to information.</a:t>
            </a:r>
          </a:p>
          <a:p>
            <a:pPr marL="514350" indent="-514350">
              <a:lnSpc>
                <a:spcPct val="90000"/>
              </a:lnSpc>
            </a:pPr>
            <a:r>
              <a:rPr lang="en-US" sz="2800" smtClean="0"/>
              <a:t>Richard Aston: it is “against natural reason and moral rectitude” that a government should “strip businesses of their property after fourteen years.”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publisher’s right to compensation. </a:t>
            </a:r>
          </a:p>
        </p:txBody>
      </p:sp>
      <p:sp>
        <p:nvSpPr>
          <p:cNvPr id="481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0008EB-39C4-499C-A054-E60CAF9C800B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CFA8C-081F-42F7-A89E-4EB052BDEC0A}" type="slidenum">
              <a:rPr lang="en-US" smtClean="0"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it Feasible to Specify Well?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“The only problem is that it is very </a:t>
            </a:r>
            <a:r>
              <a:rPr lang="en-NZ" dirty="0" err="1" smtClean="0"/>
              <a:t>very</a:t>
            </a:r>
            <a:r>
              <a:rPr lang="en-NZ" dirty="0" smtClean="0"/>
              <a:t> difficult to build such “perfect” systems that are </a:t>
            </a:r>
            <a:r>
              <a:rPr lang="en-NZ" i="1" dirty="0" smtClean="0"/>
              <a:t>large</a:t>
            </a:r>
            <a:r>
              <a:rPr lang="en-NZ" dirty="0" smtClean="0"/>
              <a:t>. </a:t>
            </a:r>
          </a:p>
          <a:p>
            <a:r>
              <a:rPr lang="en-NZ" dirty="0" smtClean="0"/>
              <a:t>“In spite of this, with time, and with repeated testing and scrutiny, systems can converge to that bug-free state … </a:t>
            </a:r>
          </a:p>
          <a:p>
            <a:r>
              <a:rPr lang="en-NZ" dirty="0" smtClean="0"/>
              <a:t>“Such convergence cannot happen if one is using fuzzily secure components.”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Do you agree with Boaz?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19C3EB-E8CD-4D1E-B08C-895AE4396C2D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Chinese Ethics of Copyright?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In 1993, John Perry Barlow (noted </a:t>
            </a:r>
            <a:r>
              <a:rPr lang="en-US" sz="2800" dirty="0" err="1" smtClean="0"/>
              <a:t>cyberlibertarian</a:t>
            </a:r>
            <a:r>
              <a:rPr lang="en-US" sz="2800" dirty="0"/>
              <a:t>)</a:t>
            </a:r>
            <a:r>
              <a:rPr lang="en-US" sz="2800" dirty="0" smtClean="0"/>
              <a:t> and Mitch </a:t>
            </a:r>
            <a:r>
              <a:rPr lang="en-US" sz="2800" dirty="0" err="1" smtClean="0"/>
              <a:t>Kapor</a:t>
            </a:r>
            <a:r>
              <a:rPr lang="en-US" sz="2800" dirty="0"/>
              <a:t> </a:t>
            </a:r>
            <a:r>
              <a:rPr lang="en-US" sz="2800" dirty="0" smtClean="0"/>
              <a:t>(author of Lotus 1-2-3) visited a Hong Kong shop that </a:t>
            </a:r>
            <a:r>
              <a:rPr lang="en-US" sz="2800" dirty="0" err="1" smtClean="0"/>
              <a:t>specialised</a:t>
            </a:r>
            <a:r>
              <a:rPr lang="en-US" sz="2800" dirty="0" smtClean="0"/>
              <a:t> in “pirated” software.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Barlow saw “not the slightest trace of moral anxiety” in the salesclerk’s face, when </a:t>
            </a:r>
            <a:r>
              <a:rPr lang="en-US" sz="2400" dirty="0" err="1" smtClean="0"/>
              <a:t>Kapor</a:t>
            </a:r>
            <a:r>
              <a:rPr lang="en-US" sz="2400" dirty="0"/>
              <a:t> </a:t>
            </a:r>
            <a:r>
              <a:rPr lang="en-US" sz="2400" dirty="0" smtClean="0"/>
              <a:t>informed her that he was </a:t>
            </a:r>
            <a:r>
              <a:rPr lang="en-US" sz="2400" dirty="0"/>
              <a:t>the author of the work he was trying to purchase. 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 smtClean="0"/>
              <a:t>She</a:t>
            </a:r>
            <a:r>
              <a:rPr lang="en-NZ" sz="2400" dirty="0" smtClean="0"/>
              <a:t> </a:t>
            </a:r>
            <a:r>
              <a:rPr lang="en-NZ" sz="2400" dirty="0"/>
              <a:t>said, </a:t>
            </a:r>
            <a:r>
              <a:rPr lang="en-NZ" sz="2400" dirty="0" smtClean="0"/>
              <a:t>“Yeah</a:t>
            </a:r>
            <a:r>
              <a:rPr lang="en-NZ" sz="2400" dirty="0"/>
              <a:t>, but you still want a copy, right</a:t>
            </a:r>
            <a:r>
              <a:rPr lang="en-NZ" sz="2400" dirty="0" smtClean="0"/>
              <a:t>?”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[Charles 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 smtClean="0"/>
          </a:p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What is “fair compensation for work”?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Employers might pay USD $0.50/hour for Chinese </a:t>
            </a:r>
            <a:r>
              <a:rPr lang="en-US" sz="2400" dirty="0" err="1"/>
              <a:t>labour</a:t>
            </a:r>
            <a:r>
              <a:rPr lang="en-US" sz="2400" dirty="0"/>
              <a:t>, and USD $10.00/hour </a:t>
            </a:r>
            <a:r>
              <a:rPr lang="en-US" sz="2400" dirty="0" smtClean="0"/>
              <a:t>here.  Should </a:t>
            </a:r>
            <a:r>
              <a:rPr lang="en-US" sz="2400" dirty="0"/>
              <a:t>copyright items cost 20x </a:t>
            </a:r>
            <a:r>
              <a:rPr lang="en-US" sz="2400" dirty="0" smtClean="0"/>
              <a:t>more in NZ than in China?</a:t>
            </a:r>
            <a:endParaRPr lang="en-US" sz="2400" dirty="0"/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Confucian ethic of “Wen”: Mandarins should produce art but never sell it.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What were Mao’s thoughts on copyright? 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25BC52-6B9B-4448-9F58-2B8EE344CA48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94011-0D0E-4B65-8ED9-D8AA302C1662}" type="slidenum">
              <a:rPr lang="en-US" smtClean="0"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My View on Copyright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Copyright law is a delicate balance, developed over centuries, among the rights of authors, publishers and the public in Western democracies.</a:t>
            </a:r>
          </a:p>
          <a:p>
            <a:r>
              <a:rPr lang="en-US" dirty="0" smtClean="0"/>
              <a:t>Technological developments and international commerce are forcing rapid change in copyright law.  There hasn’t been enough time for wisdom!</a:t>
            </a:r>
          </a:p>
        </p:txBody>
      </p:sp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770927-5327-486A-B281-4E9D71BE5875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56908-85A8-4DAD-A3A9-868D3DED4EE4}" type="slidenum">
              <a:rPr lang="en-US" smtClean="0"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06680" cy="1523256"/>
          </a:xfrm>
        </p:spPr>
        <p:txBody>
          <a:bodyPr/>
          <a:lstStyle/>
          <a:p>
            <a:r>
              <a:rPr lang="en-US" sz="3600" dirty="0" smtClean="0"/>
              <a:t>“</a:t>
            </a:r>
            <a:r>
              <a:rPr lang="en-US" sz="3600" dirty="0" smtClean="0">
                <a:hlinkClick r:id="rId2"/>
              </a:rPr>
              <a:t>Steal this Software</a:t>
            </a:r>
            <a:r>
              <a:rPr lang="en-US" sz="3600" dirty="0" smtClean="0"/>
              <a:t>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Hillary </a:t>
            </a:r>
            <a:r>
              <a:rPr lang="en-US" sz="3200" dirty="0" err="1" smtClean="0"/>
              <a:t>Rosner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i="1" dirty="0" smtClean="0"/>
              <a:t>The </a:t>
            </a:r>
            <a:r>
              <a:rPr lang="en-US" sz="3200" i="1" dirty="0" smtClean="0"/>
              <a:t>Industry Standard</a:t>
            </a:r>
            <a:r>
              <a:rPr lang="en-US" sz="3200" smtClean="0"/>
              <a:t>, 26 </a:t>
            </a:r>
            <a:r>
              <a:rPr lang="en-US" sz="3200" dirty="0" smtClean="0"/>
              <a:t>June </a:t>
            </a:r>
            <a:r>
              <a:rPr lang="en-US" sz="3200" dirty="0" smtClean="0"/>
              <a:t>2000</a:t>
            </a:r>
            <a:endParaRPr lang="en-US" dirty="0" smtClean="0"/>
          </a:p>
        </p:txBody>
      </p:sp>
      <p:sp>
        <p:nvSpPr>
          <p:cNvPr id="5120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90800"/>
            <a:ext cx="7772400" cy="2895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 smtClean="0"/>
              <a:t>“Never paying for software is a point of pride among tech insiders.  The Internet is making it easier for outsiders to join this jolly band of software pirates. … [Adobe] estimates that as much as 50 percent of the company’s software in use today is stolen.”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13169E-5048-451B-A0D2-EFF560BFB427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47D35-65E4-4F2D-AB61-DFAAA580D14D}" type="slidenum">
              <a:rPr lang="en-US" smtClean="0"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4114800"/>
          </a:xfrm>
        </p:spPr>
        <p:txBody>
          <a:bodyPr/>
          <a:lstStyle/>
          <a:p>
            <a:r>
              <a:rPr lang="en-US" dirty="0" smtClean="0"/>
              <a:t>How and why “insiders” [crackers] steal software</a:t>
            </a:r>
          </a:p>
          <a:p>
            <a:r>
              <a:rPr lang="en-US" dirty="0" smtClean="0"/>
              <a:t>How “outsiders” (like you) could steal, too.</a:t>
            </a:r>
          </a:p>
          <a:p>
            <a:pPr lvl="1"/>
            <a:r>
              <a:rPr lang="en-US" dirty="0" smtClean="0"/>
              <a:t>Napster, Gnutella, Freenet, Hotline</a:t>
            </a:r>
          </a:p>
          <a:p>
            <a:r>
              <a:rPr lang="en-US" dirty="0" smtClean="0"/>
              <a:t>For the foreseeable future, it will be difficult for any publisher to prevent the piracy of its software products.</a:t>
            </a:r>
          </a:p>
        </p:txBody>
      </p:sp>
      <p:sp>
        <p:nvSpPr>
          <p:cNvPr id="522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CA6B32-D5DB-427E-8A94-FEEE8156EF18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68CE7-FC9B-4C07-B36A-5FEED3175EE2}" type="slidenum">
              <a:rPr lang="en-US" smtClean="0"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/>
          <a:lstStyle/>
          <a:p>
            <a:r>
              <a:rPr lang="en-US" smtClean="0"/>
              <a:t>Software Piracy in Hotline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077200" cy="4648200"/>
          </a:xfrm>
        </p:spPr>
        <p:txBody>
          <a:bodyPr/>
          <a:lstStyle/>
          <a:p>
            <a:r>
              <a:rPr lang="en-US" sz="2800" smtClean="0"/>
              <a:t>“Cracked” software (“warez”) can be downloaded inexpensively, if you “go through a series of links to obtain a username and password” to a Hotline server.</a:t>
            </a:r>
          </a:p>
          <a:p>
            <a:r>
              <a:rPr lang="en-US" sz="2800" smtClean="0"/>
              <a:t>“Most Hotline servers are maintained by people</a:t>
            </a:r>
          </a:p>
          <a:p>
            <a:pPr lvl="1"/>
            <a:r>
              <a:rPr lang="en-US" sz="2400" smtClean="0"/>
              <a:t>who have no interest in software and are just in it for the money they can make when software seekers click through the ads...</a:t>
            </a:r>
          </a:p>
          <a:p>
            <a:pPr lvl="1"/>
            <a:r>
              <a:rPr lang="en-US" sz="2400" smtClean="0"/>
              <a:t>… The rest are college kids and anarchic programmers in it for the thrill.”</a:t>
            </a:r>
          </a:p>
          <a:p>
            <a:endParaRPr lang="en-US" sz="2800" smtClean="0"/>
          </a:p>
        </p:txBody>
      </p:sp>
      <p:sp>
        <p:nvSpPr>
          <p:cNvPr id="532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0689CC-B51A-4824-8CB7-9CFB7817C9EF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78597-5266-4D13-B745-E803D5BB50EB}" type="slidenum">
              <a:rPr lang="en-US" smtClean="0"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153400" cy="1143000"/>
          </a:xfrm>
        </p:spPr>
        <p:txBody>
          <a:bodyPr/>
          <a:lstStyle/>
          <a:p>
            <a:r>
              <a:rPr lang="en-US" smtClean="0"/>
              <a:t>Rosner’s Ethics of Software Piracy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smtClean="0"/>
              <a:t> “Insider’s entitlement”: if you’re clever enough to find “warez” then you deserve to have it without paying.</a:t>
            </a:r>
          </a:p>
          <a:p>
            <a:pPr marL="0" indent="0">
              <a:lnSpc>
                <a:spcPct val="90000"/>
              </a:lnSpc>
            </a:pPr>
            <a:r>
              <a:rPr lang="en-US" smtClean="0"/>
              <a:t> If you buy any software, then you’re also in danger of buying the [Brooklyn] bridge if someone tried to sell it to you.  [This is an old joke in America, making fun of naïve immigrants.]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F"/>
            </a:pPr>
            <a:r>
              <a:rPr lang="en-US" smtClean="0"/>
              <a:t> Is this an accurate description of cracker (phreak) culture?</a:t>
            </a:r>
          </a:p>
        </p:txBody>
      </p:sp>
      <p:sp>
        <p:nvSpPr>
          <p:cNvPr id="542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3257E6-B35C-448E-8E29-A7AC3403B737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3296F-E5DA-4A43-A5C9-F0D89691475E}" type="slidenum">
              <a:rPr lang="en-US" smtClean="0"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The New Hacker’s Dictionary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/>
            <a:r>
              <a:rPr lang="en-US" dirty="0" smtClean="0"/>
              <a:t> See </a:t>
            </a:r>
            <a:r>
              <a:rPr lang="en-US" sz="2400" dirty="0" smtClean="0">
                <a:hlinkClick r:id="rId2"/>
              </a:rPr>
              <a:t>http://www.catb.org/~esr/jargon/html/L/lamer.html</a:t>
            </a:r>
            <a:endParaRPr lang="en-US" sz="2400" dirty="0" smtClean="0"/>
          </a:p>
          <a:p>
            <a:pPr marL="0" indent="0"/>
            <a:r>
              <a:rPr lang="en-US" dirty="0" smtClean="0"/>
              <a:t> A “lamer” is someone who “scams codes off others, rather than doing cracks or really understanding the fundamental concepts.”</a:t>
            </a:r>
          </a:p>
          <a:p>
            <a:pPr marL="0" indent="0"/>
            <a:r>
              <a:rPr lang="en-US" dirty="0" smtClean="0"/>
              <a:t> If this dictionary is an accurate reflection of cracker culture, then the warez available to non-crackers on Hotline must be pretty lame.</a:t>
            </a:r>
          </a:p>
        </p:txBody>
      </p:sp>
      <p:sp>
        <p:nvSpPr>
          <p:cNvPr id="552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5354EB0-A17D-4CFC-A3E4-55193459CC86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A71A0-6AA9-408A-BD79-5D68269DF45B}" type="slidenum">
              <a:rPr lang="en-US" smtClean="0"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Ethics of Software Piracy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If crackers only share with other crackers, who (if anyone) is harmed?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the author and the publisher (who may assert their rights under the laws of contract, copyright, trademark or patent)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rights of knowledge </a:t>
            </a:r>
            <a:r>
              <a:rPr lang="en-US" i="1" smtClean="0"/>
              <a:t>vs</a:t>
            </a:r>
            <a:r>
              <a:rPr lang="en-US" smtClean="0"/>
              <a:t> compensation</a:t>
            </a:r>
          </a:p>
          <a:p>
            <a:pPr>
              <a:lnSpc>
                <a:spcPct val="90000"/>
              </a:lnSpc>
            </a:pPr>
            <a:r>
              <a:rPr lang="en-US" smtClean="0"/>
              <a:t>Is it worse if crackers post warez for lamers too?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yes, more damage is done.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what rights do lamers have to this knowledge?  </a:t>
            </a:r>
          </a:p>
        </p:txBody>
      </p:sp>
      <p:sp>
        <p:nvSpPr>
          <p:cNvPr id="563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A7AD2F-6E31-465C-B3A4-A9A0AE74120D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B325F-69D3-441D-B76B-C6633ADC85E7}" type="slidenum">
              <a:rPr lang="en-US" smtClean="0"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Rudimentary Treatise on the Construction of Locks, 1853</a:t>
            </a:r>
            <a:br>
              <a:rPr lang="en-US" smtClean="0"/>
            </a:br>
            <a:r>
              <a:rPr lang="en-US" sz="3200" smtClean="0"/>
              <a:t>Charles Tomlinson</a:t>
            </a:r>
            <a:endParaRPr lang="en-US" smtClean="0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“Rogues knew a good deal about </a:t>
            </a:r>
            <a:r>
              <a:rPr lang="en-US" dirty="0" err="1" smtClean="0"/>
              <a:t>lockpicking</a:t>
            </a:r>
            <a:r>
              <a:rPr lang="en-US" dirty="0" smtClean="0"/>
              <a:t> long before locksmiths discussed it among themselves.”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“If a lock… is not so inviolable as it has hitherto been deemed to be, surely it is in the interest of </a:t>
            </a:r>
            <a:r>
              <a:rPr lang="en-US" i="1" dirty="0" smtClean="0"/>
              <a:t>honest</a:t>
            </a:r>
            <a:r>
              <a:rPr lang="en-US" dirty="0" smtClean="0"/>
              <a:t> persons to know this fact.”</a:t>
            </a:r>
          </a:p>
        </p:txBody>
      </p:sp>
      <p:sp>
        <p:nvSpPr>
          <p:cNvPr id="593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18DA79-7FF8-434E-8602-18D173D76827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6998-D3E3-4745-8383-1663B9D99103}" type="slidenum">
              <a:rPr lang="en-US" smtClean="0"/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Tomlinson’s Argument (cont.)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r>
              <a:rPr lang="en-US" smtClean="0"/>
              <a:t>“The inventor produces a lock which he honestly thinks will possess such and such qualities; and he declares the belief to the world.  If others differ… the discussion, truthfully conducted, must lead to public advantage.”</a:t>
            </a:r>
          </a:p>
          <a:p>
            <a:r>
              <a:rPr lang="en-US" smtClean="0"/>
              <a:t>What is your ethical analysis?  (Right to information </a:t>
            </a:r>
            <a:r>
              <a:rPr lang="en-US" i="1" smtClean="0"/>
              <a:t>vs </a:t>
            </a:r>
            <a:r>
              <a:rPr lang="en-US" smtClean="0"/>
              <a:t>??)</a:t>
            </a:r>
          </a:p>
          <a:p>
            <a:r>
              <a:rPr lang="en-US" smtClean="0"/>
              <a:t>Would your analysis change if the “lock design” were protected by trade secret? </a:t>
            </a:r>
          </a:p>
        </p:txBody>
      </p:sp>
      <p:sp>
        <p:nvSpPr>
          <p:cNvPr id="604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4F01B5-4695-4960-81C3-C15CA7F22E0A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10E50-EEFD-4570-8149-79B71309A049}" type="slidenum">
              <a:rPr lang="en-US" smtClean="0"/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Soft security: </a:t>
            </a:r>
            <a:r>
              <a:rPr lang="en-NZ" dirty="0"/>
              <a:t>N</a:t>
            </a:r>
            <a:r>
              <a:rPr lang="en-NZ" dirty="0" smtClean="0"/>
              <a:t>ecessary?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1200"/>
            <a:ext cx="8064896" cy="4256112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I believe that only a few isolated, stable systems will ever converge on Boaz’ ideal bug-free state.</a:t>
            </a:r>
          </a:p>
          <a:p>
            <a:pPr lvl="1"/>
            <a:r>
              <a:rPr lang="en-NZ" dirty="0" smtClean="0"/>
              <a:t>Features are added and modified</a:t>
            </a:r>
          </a:p>
          <a:p>
            <a:pPr lvl="1"/>
            <a:r>
              <a:rPr lang="en-NZ" dirty="0" smtClean="0"/>
              <a:t>Novel, unexpected uses: are these exploits or appropriate?</a:t>
            </a:r>
          </a:p>
          <a:p>
            <a:pPr lvl="1"/>
            <a:r>
              <a:rPr lang="en-NZ" dirty="0" smtClean="0"/>
              <a:t>Systems interact with other systems in complicated, unstable, and unpredictable ways.  (“Secure functional composition” is a research area, not a standard practice.)    </a:t>
            </a:r>
          </a:p>
          <a:p>
            <a:r>
              <a:rPr lang="en-NZ" dirty="0" smtClean="0"/>
              <a:t>Do you trust your bank?  Your credit card?</a:t>
            </a:r>
          </a:p>
          <a:p>
            <a:pPr lvl="1"/>
            <a:r>
              <a:rPr lang="en-NZ" dirty="0" smtClean="0"/>
              <a:t>Human error is possible (e.g. </a:t>
            </a:r>
            <a:r>
              <a:rPr lang="en-NZ" dirty="0" smtClean="0">
                <a:hlinkClick r:id="rId3"/>
              </a:rPr>
              <a:t>Westpac </a:t>
            </a:r>
            <a:r>
              <a:rPr lang="en-NZ" dirty="0" err="1" smtClean="0">
                <a:hlinkClick r:id="rId3"/>
              </a:rPr>
              <a:t>Rotorua</a:t>
            </a:r>
            <a:r>
              <a:rPr lang="en-NZ" dirty="0" smtClean="0">
                <a:hlinkClick r:id="rId3"/>
              </a:rPr>
              <a:t> teller's misplaced decimal point)</a:t>
            </a:r>
            <a:endParaRPr lang="en-NZ" dirty="0" smtClean="0"/>
          </a:p>
          <a:p>
            <a:pPr lvl="1"/>
            <a:r>
              <a:rPr lang="en-NZ" dirty="0" smtClean="0">
                <a:hlinkClick r:id="rId4"/>
              </a:rPr>
              <a:t>Fraud</a:t>
            </a:r>
            <a:r>
              <a:rPr lang="en-NZ" dirty="0" smtClean="0"/>
              <a:t> is possible</a:t>
            </a:r>
          </a:p>
          <a:p>
            <a:pPr lvl="1"/>
            <a:r>
              <a:rPr lang="en-NZ" dirty="0" smtClean="0"/>
              <a:t>Software is buggy, even if it is carefully verified (e.g. </a:t>
            </a:r>
            <a:r>
              <a:rPr lang="en-NZ" dirty="0" smtClean="0">
                <a:hlinkClick r:id="rId5"/>
              </a:rPr>
              <a:t>Ariane 5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One coping strategy: “</a:t>
            </a:r>
            <a:r>
              <a:rPr lang="en-NZ" dirty="0" smtClean="0">
                <a:hlinkClick r:id="rId6"/>
              </a:rPr>
              <a:t>trust but verify</a:t>
            </a:r>
            <a:r>
              <a:rPr lang="en-NZ" dirty="0" smtClean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44DD-7884-4BE9-80D0-DCF23EC191AD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My View of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Putting </a:t>
            </a:r>
            <a:r>
              <a:rPr lang="en-NZ" dirty="0" err="1" smtClean="0"/>
              <a:t>speedbumps</a:t>
            </a:r>
            <a:r>
              <a:rPr lang="en-NZ" dirty="0" smtClean="0"/>
              <a:t> on roads doesn’t stop all drivers from speeding, just as “speed bump” security (warning messages, propaganda, lamer-level defences) won’t stop a determined and skilled attacker.</a:t>
            </a:r>
          </a:p>
          <a:p>
            <a:r>
              <a:rPr lang="en-NZ" dirty="0" smtClean="0"/>
              <a:t>That doesn’t mean you should ignore “soft” </a:t>
            </a:r>
            <a:r>
              <a:rPr lang="en-NZ" dirty="0" err="1" smtClean="0"/>
              <a:t>defenses</a:t>
            </a:r>
            <a:r>
              <a:rPr lang="en-NZ" dirty="0" smtClean="0"/>
              <a:t>!</a:t>
            </a:r>
          </a:p>
          <a:p>
            <a:r>
              <a:rPr lang="en-NZ" dirty="0" smtClean="0"/>
              <a:t>If a secure system is illegal, immoral, unaffordable, or difficult to use, then it will be a target for attack by its legitimate users and its other stakeholders (e.g. the folks who are harmed by its illegal activity).</a:t>
            </a:r>
          </a:p>
          <a:p>
            <a:pPr lvl="1"/>
            <a:r>
              <a:rPr lang="en-NZ" dirty="0" smtClean="0"/>
              <a:t>If a system meets Barak’s goal of “well-defined security” but is unaffordable, difficult to use, immoral, or illegal, is it a successful design?  I think not…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696BF-25CB-4530-8283-CDEC608A3F87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965AE-F0DA-41A3-8B43-7251772A6198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9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FE809-8936-4267-979F-C9611E1A1F8A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Overview of “Software Law”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8245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There are many types of legal controls on your activities:</a:t>
            </a:r>
          </a:p>
          <a:p>
            <a:pPr lvl="1"/>
            <a:r>
              <a:rPr lang="en-NZ" dirty="0" smtClean="0"/>
              <a:t>Certain actions (theft, fraud) are </a:t>
            </a:r>
            <a:r>
              <a:rPr lang="en-NZ" b="1" dirty="0" smtClean="0"/>
              <a:t>crimes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few actions (e.g. a “duty of care”) are </a:t>
            </a:r>
            <a:r>
              <a:rPr lang="en-NZ" b="1" dirty="0" smtClean="0"/>
              <a:t>obligations</a:t>
            </a:r>
            <a:r>
              <a:rPr lang="en-NZ" dirty="0"/>
              <a:t>:</a:t>
            </a:r>
            <a:r>
              <a:rPr lang="en-NZ" dirty="0" smtClean="0"/>
              <a:t> you can be punished if you don’t do them adequately.</a:t>
            </a:r>
          </a:p>
          <a:p>
            <a:r>
              <a:rPr lang="en-NZ" dirty="0" smtClean="0"/>
              <a:t>Every jurisdiction is </a:t>
            </a:r>
            <a:r>
              <a:rPr lang="en-NZ" b="1" dirty="0" smtClean="0"/>
              <a:t>different</a:t>
            </a:r>
            <a:r>
              <a:rPr lang="en-NZ" dirty="0" smtClean="0"/>
              <a:t>!</a:t>
            </a:r>
          </a:p>
          <a:p>
            <a:pPr lvl="1"/>
            <a:r>
              <a:rPr lang="en-NZ" dirty="0" smtClean="0"/>
              <a:t>A first step in a legal analysis: what judiciaries have authority in this situation, and which of their laws are applicable?</a:t>
            </a:r>
          </a:p>
          <a:p>
            <a:pPr lvl="1"/>
            <a:r>
              <a:rPr lang="en-NZ" dirty="0" smtClean="0"/>
              <a:t>Cross-jurisdictional generalisations are dangerous, as are naïve summaries.  (I am not providing legal advice here. ;-)</a:t>
            </a:r>
          </a:p>
          <a:p>
            <a:r>
              <a:rPr lang="en-NZ" dirty="0" smtClean="0"/>
              <a:t>Modern states enforce </a:t>
            </a:r>
            <a:r>
              <a:rPr lang="en-NZ" b="1" dirty="0" smtClean="0"/>
              <a:t>ownership rights</a:t>
            </a:r>
            <a:r>
              <a:rPr lang="en-NZ" dirty="0" smtClean="0"/>
              <a:t>, making it illegal (or actionable in a civil suit) for non-owners to do certain things to an owned object.</a:t>
            </a:r>
          </a:p>
          <a:p>
            <a:pPr lvl="1"/>
            <a:r>
              <a:rPr lang="en-NZ" dirty="0" smtClean="0"/>
              <a:t>An owner can sell property (if it’s “alienable”), or issue a license-to-use e.g. by lease or rental.</a:t>
            </a:r>
          </a:p>
          <a:p>
            <a:pPr lvl="1"/>
            <a:r>
              <a:rPr lang="en-NZ" dirty="0" smtClean="0"/>
              <a:t>I’ll survey the “intellectual property” aspect of software, with respect to US law.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F943B8-473E-4F13-A2D4-22E9CB1D8F93}" type="datetime5">
              <a:rPr lang="en-NZ" smtClean="0"/>
              <a:t>12-Aug-15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E76EB-AB0B-4AB5-82F7-892C3614FB5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z="4000" smtClean="0"/>
              <a:t>U.S. Patents, Trademarks, Copyright</a:t>
            </a:r>
            <a:endParaRPr lang="en-US" sz="400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0768"/>
            <a:ext cx="7921252" cy="4320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b="1" dirty="0" smtClean="0"/>
              <a:t>Patent</a:t>
            </a:r>
            <a:r>
              <a:rPr lang="en-NZ" sz="2800" dirty="0" smtClean="0"/>
              <a:t>: “the right to exclude others from making, using, offering for sale, or selling the invention in the U.S</a:t>
            </a:r>
            <a:r>
              <a:rPr lang="en-NZ" sz="2800" dirty="0"/>
              <a:t>. or </a:t>
            </a:r>
            <a:r>
              <a:rPr lang="en-NZ" sz="2800" dirty="0" smtClean="0"/>
              <a:t>‘importing’ </a:t>
            </a:r>
            <a:r>
              <a:rPr lang="en-NZ" sz="2800" dirty="0"/>
              <a:t>the invention into the United </a:t>
            </a:r>
            <a:r>
              <a:rPr lang="en-NZ" sz="2800" dirty="0" smtClean="0"/>
              <a:t>States.” </a:t>
            </a:r>
          </a:p>
          <a:p>
            <a:pPr>
              <a:lnSpc>
                <a:spcPct val="80000"/>
              </a:lnSpc>
            </a:pPr>
            <a:r>
              <a:rPr lang="en-NZ" sz="2800" b="1" dirty="0" smtClean="0"/>
              <a:t>Trademark</a:t>
            </a:r>
            <a:r>
              <a:rPr lang="en-NZ" sz="2800" dirty="0" smtClean="0"/>
              <a:t>: “a word, name, symbol or device which is used in trade with goods to indicate the source of the goods and to distinguish them from the goods of others.”</a:t>
            </a:r>
          </a:p>
          <a:p>
            <a:pPr>
              <a:lnSpc>
                <a:spcPct val="80000"/>
              </a:lnSpc>
            </a:pPr>
            <a:r>
              <a:rPr lang="en-NZ" sz="2800" b="1" dirty="0" smtClean="0"/>
              <a:t>Copyright</a:t>
            </a:r>
            <a:r>
              <a:rPr lang="en-NZ" sz="2800" dirty="0" smtClean="0"/>
              <a:t>: “the exclusive right to reproduce the copyrighted work, to prepare derivative works, to distribute copies or </a:t>
            </a:r>
            <a:r>
              <a:rPr lang="en-NZ" sz="2800" dirty="0" err="1" smtClean="0"/>
              <a:t>phonorecords</a:t>
            </a:r>
            <a:r>
              <a:rPr lang="en-NZ" sz="2800" dirty="0" smtClean="0"/>
              <a:t> of [it], to perform [it] publicly, or to display [it] publicly.”</a:t>
            </a:r>
          </a:p>
          <a:p>
            <a:pPr marL="122238" indent="-7938">
              <a:lnSpc>
                <a:spcPct val="80000"/>
              </a:lnSpc>
              <a:buFontTx/>
              <a:buNone/>
            </a:pPr>
            <a:endParaRPr lang="en-US" sz="1200" dirty="0" smtClean="0"/>
          </a:p>
          <a:p>
            <a:pPr marL="122238" indent="-7938">
              <a:lnSpc>
                <a:spcPct val="80000"/>
              </a:lnSpc>
              <a:buFontTx/>
              <a:buNone/>
            </a:pPr>
            <a:r>
              <a:rPr lang="en-US" sz="1200" dirty="0" smtClean="0"/>
              <a:t>Source: US Patent and Trademark Office, “What Are Patents, Trademarks, </a:t>
            </a:r>
            <a:r>
              <a:rPr lang="en-US" sz="1200" dirty="0" err="1" smtClean="0"/>
              <a:t>Servicemarks</a:t>
            </a:r>
            <a:r>
              <a:rPr lang="en-US" sz="1200" dirty="0" smtClean="0"/>
              <a:t>, and Copyrights?”, last modified 4 Oct 2014, available </a:t>
            </a:r>
            <a:r>
              <a:rPr lang="en-US" sz="1200" dirty="0" smtClean="0">
                <a:hlinkClick r:id="rId3"/>
              </a:rPr>
              <a:t>http://www.uspto.gov/patents/resources/general_info_concerning_patents.jsp#heading-2</a:t>
            </a:r>
            <a:r>
              <a:rPr lang="en-US" sz="1200" dirty="0"/>
              <a:t>.</a:t>
            </a:r>
            <a:endParaRPr lang="en-US" sz="1200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999DCF-1F5E-406B-A13B-65D7CB9A0C06}" type="datetime5">
              <a:rPr lang="en-NZ" sz="1000" smtClean="0">
                <a:latin typeface="Arial" charset="0"/>
              </a:rPr>
              <a:t>12-Aug-15</a:t>
            </a:fld>
            <a:endParaRPr lang="en-US" sz="14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13F8-3D80-4448-9664-FA8FBE347389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U.S. Patents: Basics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065268" cy="4032250"/>
          </a:xfrm>
        </p:spPr>
        <p:txBody>
          <a:bodyPr/>
          <a:lstStyle/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NZ" sz="2800" dirty="0" smtClean="0"/>
              <a:t>Three types of patents: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Utility</a:t>
            </a:r>
            <a:r>
              <a:rPr lang="en-NZ" sz="2800" dirty="0" smtClean="0"/>
              <a:t> patents: “… new and useful process, machine, article or composition of matter, or any new and useful improvement thereof”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Design</a:t>
            </a:r>
            <a:r>
              <a:rPr lang="en-NZ" sz="2800" dirty="0" smtClean="0"/>
              <a:t> patents: “… new, original, and ornamental design for an article of manufacture…”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dirty="0" smtClean="0"/>
              <a:t>“</a:t>
            </a:r>
            <a:r>
              <a:rPr lang="en-NZ" sz="2800" b="1" dirty="0" smtClean="0"/>
              <a:t>Plant</a:t>
            </a:r>
            <a:r>
              <a:rPr lang="en-NZ" sz="2800" dirty="0" smtClean="0"/>
              <a:t> patents may be granted to anyone who invents or discovers and asexually reproduces any distinct and new variety of plant.”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F2C136-4A05-4316-88A0-680FE5BEC209}" type="datetime5">
              <a:rPr lang="en-NZ" sz="1000" smtClean="0">
                <a:latin typeface="Arial" charset="0"/>
              </a:rPr>
              <a:t>12-Aug-15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4945</Words>
  <Application>Microsoft Office PowerPoint</Application>
  <PresentationFormat>On-screen Show (4:3)</PresentationFormat>
  <Paragraphs>483</Paragraphs>
  <Slides>50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Default Design</vt:lpstr>
      <vt:lpstr>CompSci 725 “Soft” Security</vt:lpstr>
      <vt:lpstr>“Hard” vs “Soft” Security</vt:lpstr>
      <vt:lpstr>Boaz’s Argument (in brief)</vt:lpstr>
      <vt:lpstr>Is it Feasible to Specify Well?</vt:lpstr>
      <vt:lpstr>Soft security: Necessary?</vt:lpstr>
      <vt:lpstr>Lessig’s Taxonomy of Control</vt:lpstr>
      <vt:lpstr>An Overview of “Software Law”</vt:lpstr>
      <vt:lpstr>U.S. Patents, Trademarks, Copyright</vt:lpstr>
      <vt:lpstr>U.S. Patents: Basics</vt:lpstr>
      <vt:lpstr>What is Patentable in the USA?</vt:lpstr>
      <vt:lpstr>Every country has its own laws…</vt:lpstr>
      <vt:lpstr>Computer-Implemented Invention (EU)</vt:lpstr>
      <vt:lpstr>EU Non-inventions</vt:lpstr>
      <vt:lpstr>US Copyright Basics</vt:lpstr>
      <vt:lpstr>Securing a Patent or Copyright</vt:lpstr>
      <vt:lpstr>NZ Copyright</vt:lpstr>
      <vt:lpstr>Exceptions to NZ Copyright</vt:lpstr>
      <vt:lpstr>US Copyright for Computer Programs</vt:lpstr>
      <vt:lpstr>A Brief History of (British and) American Copyright </vt:lpstr>
      <vt:lpstr>Copyright in the French Revolution</vt:lpstr>
      <vt:lpstr>American Copyright Since 1776</vt:lpstr>
      <vt:lpstr>“The Age of Software Patents” Kenneth Nichols IEEE Computer, April 1999</vt:lpstr>
      <vt:lpstr>Outline</vt:lpstr>
      <vt:lpstr>Trade Secrets for Software</vt:lpstr>
      <vt:lpstr>What Can You Do with a Patent?</vt:lpstr>
      <vt:lpstr>Harmful Effects of SW Patents</vt:lpstr>
      <vt:lpstr>Conclusions</vt:lpstr>
      <vt:lpstr>Conflict-of-interest Disclosure</vt:lpstr>
      <vt:lpstr>The DMCA (1998)</vt:lpstr>
      <vt:lpstr>Lessig’s Taxonomy of Control</vt:lpstr>
      <vt:lpstr>Ethics for IT Security (Pfleeger, 1997)</vt:lpstr>
      <vt:lpstr>Universal, Rule-Based Ethics</vt:lpstr>
      <vt:lpstr>Our Duties, from Sir David Ross</vt:lpstr>
      <vt:lpstr>Christian Ethics, in brief (Huston Smith, 1989)</vt:lpstr>
      <vt:lpstr>Confucian Ethics, in brief</vt:lpstr>
      <vt:lpstr>Islamic Ethics, in brief</vt:lpstr>
      <vt:lpstr>Conclusion</vt:lpstr>
      <vt:lpstr>Professional Codes of Ethics</vt:lpstr>
      <vt:lpstr>Ethical Analysis of Copyright</vt:lpstr>
      <vt:lpstr>Chinese Ethics of Copyright?</vt:lpstr>
      <vt:lpstr>My View on Copyright</vt:lpstr>
      <vt:lpstr>“Steal this Software” Hillary Rosner The Industry Standard, 26 June 2000</vt:lpstr>
      <vt:lpstr>Outline</vt:lpstr>
      <vt:lpstr>Software Piracy in Hotline</vt:lpstr>
      <vt:lpstr>Rosner’s Ethics of Software Piracy</vt:lpstr>
      <vt:lpstr>The New Hacker’s Dictionary</vt:lpstr>
      <vt:lpstr>Ethics of Software Piracy</vt:lpstr>
      <vt:lpstr>Rudimentary Treatise on the Construction of Locks, 1853 Charles Tomlinson</vt:lpstr>
      <vt:lpstr>Tomlinson’s Argument (cont.)</vt:lpstr>
      <vt:lpstr>My View of “Soft” Security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103</cp:revision>
  <cp:lastPrinted>2000-07-11T17:17:34Z</cp:lastPrinted>
  <dcterms:created xsi:type="dcterms:W3CDTF">2000-07-11T15:43:18Z</dcterms:created>
  <dcterms:modified xsi:type="dcterms:W3CDTF">2015-08-12T02:31:55Z</dcterms:modified>
</cp:coreProperties>
</file>