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04" r:id="rId3"/>
    <p:sldId id="317" r:id="rId4"/>
    <p:sldId id="313" r:id="rId5"/>
    <p:sldId id="315" r:id="rId6"/>
    <p:sldId id="319" r:id="rId7"/>
    <p:sldId id="318" r:id="rId8"/>
    <p:sldId id="305" r:id="rId9"/>
    <p:sldId id="306" r:id="rId10"/>
    <p:sldId id="308" r:id="rId11"/>
    <p:sldId id="309" r:id="rId12"/>
    <p:sldId id="310" r:id="rId13"/>
    <p:sldId id="285" r:id="rId14"/>
    <p:sldId id="287" r:id="rId15"/>
    <p:sldId id="288" r:id="rId16"/>
    <p:sldId id="289" r:id="rId17"/>
    <p:sldId id="290" r:id="rId18"/>
    <p:sldId id="291" r:id="rId19"/>
    <p:sldId id="292" r:id="rId20"/>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CC33"/>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3" d="100"/>
          <a:sy n="113" d="100"/>
        </p:scale>
        <p:origin x="-696" y="6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15753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t" anchorCtr="0" compatLnSpc="1">
            <a:prstTxWarp prst="textNoShape">
              <a:avLst/>
            </a:prstTxWarp>
          </a:bodyPr>
          <a:lstStyle>
            <a:lvl1pPr defTabSz="873125">
              <a:defRPr sz="1200" smtClean="0"/>
            </a:lvl1pPr>
          </a:lstStyle>
          <a:p>
            <a:pPr>
              <a:defRPr/>
            </a:pPr>
            <a:endParaRPr lang="en-AU"/>
          </a:p>
        </p:txBody>
      </p:sp>
      <p:sp>
        <p:nvSpPr>
          <p:cNvPr id="49155" name="Rectangle 3"/>
          <p:cNvSpPr>
            <a:spLocks noGrp="1" noChangeArrowheads="1"/>
          </p:cNvSpPr>
          <p:nvPr>
            <p:ph type="dt" sz="quarter" idx="1"/>
          </p:nvPr>
        </p:nvSpPr>
        <p:spPr bwMode="auto">
          <a:xfrm>
            <a:off x="4105275" y="0"/>
            <a:ext cx="3238500"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t" anchorCtr="0" compatLnSpc="1">
            <a:prstTxWarp prst="textNoShape">
              <a:avLst/>
            </a:prstTxWarp>
          </a:bodyPr>
          <a:lstStyle>
            <a:lvl1pPr algn="r" defTabSz="873125">
              <a:defRPr sz="1200" smtClean="0"/>
            </a:lvl1pPr>
          </a:lstStyle>
          <a:p>
            <a:pPr>
              <a:defRPr/>
            </a:pPr>
            <a:endParaRPr lang="en-AU"/>
          </a:p>
        </p:txBody>
      </p:sp>
      <p:sp>
        <p:nvSpPr>
          <p:cNvPr id="49156" name="Rectangle 4"/>
          <p:cNvSpPr>
            <a:spLocks noGrp="1" noChangeArrowheads="1"/>
          </p:cNvSpPr>
          <p:nvPr>
            <p:ph type="ftr" sz="quarter" idx="2"/>
          </p:nvPr>
        </p:nvSpPr>
        <p:spPr bwMode="auto">
          <a:xfrm>
            <a:off x="0" y="9153525"/>
            <a:ext cx="3157538"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b" anchorCtr="0" compatLnSpc="1">
            <a:prstTxWarp prst="textNoShape">
              <a:avLst/>
            </a:prstTxWarp>
          </a:bodyPr>
          <a:lstStyle>
            <a:lvl1pPr defTabSz="873125">
              <a:defRPr sz="1200" smtClean="0"/>
            </a:lvl1pPr>
          </a:lstStyle>
          <a:p>
            <a:pPr>
              <a:defRPr/>
            </a:pPr>
            <a:endParaRPr lang="en-AU"/>
          </a:p>
        </p:txBody>
      </p:sp>
      <p:sp>
        <p:nvSpPr>
          <p:cNvPr id="49157" name="Rectangle 5"/>
          <p:cNvSpPr>
            <a:spLocks noGrp="1" noChangeArrowheads="1"/>
          </p:cNvSpPr>
          <p:nvPr>
            <p:ph type="sldNum" sz="quarter" idx="3"/>
          </p:nvPr>
        </p:nvSpPr>
        <p:spPr bwMode="auto">
          <a:xfrm>
            <a:off x="4105275" y="9153525"/>
            <a:ext cx="32385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b" anchorCtr="0" compatLnSpc="1">
            <a:prstTxWarp prst="textNoShape">
              <a:avLst/>
            </a:prstTxWarp>
          </a:bodyPr>
          <a:lstStyle>
            <a:lvl1pPr algn="r" defTabSz="873125">
              <a:defRPr sz="1200" smtClean="0"/>
            </a:lvl1pPr>
          </a:lstStyle>
          <a:p>
            <a:pPr>
              <a:defRPr/>
            </a:pPr>
            <a:fld id="{BB7FD1E9-E5DA-42FE-8049-1500D2F63400}" type="slidenum">
              <a:rPr lang="en-AU"/>
              <a:pPr>
                <a:defRPr/>
              </a:pPr>
              <a:t>‹#›</a:t>
            </a:fld>
            <a:endParaRPr lang="en-AU"/>
          </a:p>
        </p:txBody>
      </p:sp>
    </p:spTree>
    <p:extLst>
      <p:ext uri="{BB962C8B-B14F-4D97-AF65-F5344CB8AC3E}">
        <p14:creationId xmlns:p14="http://schemas.microsoft.com/office/powerpoint/2010/main" val="818558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lvl1pPr defTabSz="941388">
              <a:defRPr sz="1300" smtClean="0"/>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lvl1pPr algn="r" defTabSz="941388">
              <a:defRPr sz="1300" smtClean="0"/>
            </a:lvl1pPr>
          </a:lstStyle>
          <a:p>
            <a:pPr>
              <a:defRPr/>
            </a:pPr>
            <a:endParaRPr lang="en-US"/>
          </a:p>
        </p:txBody>
      </p:sp>
      <p:sp>
        <p:nvSpPr>
          <p:cNvPr id="30724" name="Rectangle 4"/>
          <p:cNvSpPr>
            <a:spLocks noGrp="1" noRot="1" noChangeAspect="1" noChangeArrowheads="1" noTextEdit="1"/>
          </p:cNvSpPr>
          <p:nvPr>
            <p:ph type="sldImg" idx="2"/>
          </p:nvPr>
        </p:nvSpPr>
        <p:spPr bwMode="auto">
          <a:xfrm>
            <a:off x="1257300" y="720725"/>
            <a:ext cx="4800600"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74725" y="4559300"/>
            <a:ext cx="536575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b" anchorCtr="0" compatLnSpc="1">
            <a:prstTxWarp prst="textNoShape">
              <a:avLst/>
            </a:prstTxWarp>
          </a:bodyPr>
          <a:lstStyle>
            <a:lvl1pPr defTabSz="941388">
              <a:defRPr sz="1300" smtClean="0"/>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b" anchorCtr="0" compatLnSpc="1">
            <a:prstTxWarp prst="textNoShape">
              <a:avLst/>
            </a:prstTxWarp>
          </a:bodyPr>
          <a:lstStyle>
            <a:lvl1pPr algn="r" defTabSz="941388">
              <a:defRPr sz="1300" smtClean="0"/>
            </a:lvl1pPr>
          </a:lstStyle>
          <a:p>
            <a:pPr>
              <a:defRPr/>
            </a:pPr>
            <a:fld id="{D5E5E57F-22A6-4553-9763-AE1BC834CED3}" type="slidenum">
              <a:rPr lang="en-US"/>
              <a:pPr>
                <a:defRPr/>
              </a:pPr>
              <a:t>‹#›</a:t>
            </a:fld>
            <a:endParaRPr lang="en-US"/>
          </a:p>
        </p:txBody>
      </p:sp>
    </p:spTree>
    <p:extLst>
      <p:ext uri="{BB962C8B-B14F-4D97-AF65-F5344CB8AC3E}">
        <p14:creationId xmlns:p14="http://schemas.microsoft.com/office/powerpoint/2010/main" val="28672054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41388">
              <a:defRPr sz="2400">
                <a:solidFill>
                  <a:schemeClr val="tx1"/>
                </a:solidFill>
                <a:latin typeface="Times New Roman" pitchFamily="18" charset="0"/>
              </a:defRPr>
            </a:lvl1pPr>
            <a:lvl2pPr marL="742950" indent="-285750" defTabSz="941388">
              <a:defRPr sz="2400">
                <a:solidFill>
                  <a:schemeClr val="tx1"/>
                </a:solidFill>
                <a:latin typeface="Times New Roman" pitchFamily="18" charset="0"/>
              </a:defRPr>
            </a:lvl2pPr>
            <a:lvl3pPr marL="1143000" indent="-228600" defTabSz="941388">
              <a:defRPr sz="2400">
                <a:solidFill>
                  <a:schemeClr val="tx1"/>
                </a:solidFill>
                <a:latin typeface="Times New Roman" pitchFamily="18" charset="0"/>
              </a:defRPr>
            </a:lvl3pPr>
            <a:lvl4pPr marL="1600200" indent="-228600" defTabSz="941388">
              <a:defRPr sz="2400">
                <a:solidFill>
                  <a:schemeClr val="tx1"/>
                </a:solidFill>
                <a:latin typeface="Times New Roman" pitchFamily="18" charset="0"/>
              </a:defRPr>
            </a:lvl4pPr>
            <a:lvl5pPr marL="2057400" indent="-228600" defTabSz="941388">
              <a:defRPr sz="2400">
                <a:solidFill>
                  <a:schemeClr val="tx1"/>
                </a:solidFill>
                <a:latin typeface="Times New Roman" pitchFamily="18" charset="0"/>
              </a:defRPr>
            </a:lvl5pPr>
            <a:lvl6pPr marL="2514600" indent="-228600" defTabSz="941388" eaLnBrk="0" fontAlgn="base" hangingPunct="0">
              <a:spcBef>
                <a:spcPct val="0"/>
              </a:spcBef>
              <a:spcAft>
                <a:spcPct val="0"/>
              </a:spcAft>
              <a:defRPr sz="2400">
                <a:solidFill>
                  <a:schemeClr val="tx1"/>
                </a:solidFill>
                <a:latin typeface="Times New Roman" pitchFamily="18" charset="0"/>
              </a:defRPr>
            </a:lvl6pPr>
            <a:lvl7pPr marL="2971800" indent="-228600" defTabSz="941388" eaLnBrk="0" fontAlgn="base" hangingPunct="0">
              <a:spcBef>
                <a:spcPct val="0"/>
              </a:spcBef>
              <a:spcAft>
                <a:spcPct val="0"/>
              </a:spcAft>
              <a:defRPr sz="2400">
                <a:solidFill>
                  <a:schemeClr val="tx1"/>
                </a:solidFill>
                <a:latin typeface="Times New Roman" pitchFamily="18" charset="0"/>
              </a:defRPr>
            </a:lvl7pPr>
            <a:lvl8pPr marL="3429000" indent="-228600" defTabSz="941388" eaLnBrk="0" fontAlgn="base" hangingPunct="0">
              <a:spcBef>
                <a:spcPct val="0"/>
              </a:spcBef>
              <a:spcAft>
                <a:spcPct val="0"/>
              </a:spcAft>
              <a:defRPr sz="2400">
                <a:solidFill>
                  <a:schemeClr val="tx1"/>
                </a:solidFill>
                <a:latin typeface="Times New Roman" pitchFamily="18" charset="0"/>
              </a:defRPr>
            </a:lvl8pPr>
            <a:lvl9pPr marL="3886200" indent="-228600" defTabSz="941388" eaLnBrk="0" fontAlgn="base" hangingPunct="0">
              <a:spcBef>
                <a:spcPct val="0"/>
              </a:spcBef>
              <a:spcAft>
                <a:spcPct val="0"/>
              </a:spcAft>
              <a:defRPr sz="2400">
                <a:solidFill>
                  <a:schemeClr val="tx1"/>
                </a:solidFill>
                <a:latin typeface="Times New Roman" pitchFamily="18" charset="0"/>
              </a:defRPr>
            </a:lvl9pPr>
          </a:lstStyle>
          <a:p>
            <a:fld id="{E18DA936-20E4-48B8-84DC-94C4E79DC112}" type="slidenum">
              <a:rPr lang="en-US" sz="1300"/>
              <a:pPr/>
              <a:t>12</a:t>
            </a:fld>
            <a:endParaRPr lang="en-US" sz="1300"/>
          </a:p>
        </p:txBody>
      </p:sp>
      <p:sp>
        <p:nvSpPr>
          <p:cNvPr id="31747" name="Rectangle 2"/>
          <p:cNvSpPr>
            <a:spLocks noGrp="1" noRot="1" noChangeAspect="1" noChangeArrowheads="1" noTextEdit="1"/>
          </p:cNvSpPr>
          <p:nvPr>
            <p:ph type="sldImg"/>
          </p:nvPr>
        </p:nvSpPr>
        <p:spPr>
          <a:xfrm>
            <a:off x="1443038" y="920750"/>
            <a:ext cx="4429125" cy="3322638"/>
          </a:xfrm>
          <a:solidFill>
            <a:srgbClr val="FFFFFF"/>
          </a:solidFill>
          <a:ln/>
        </p:spPr>
      </p:sp>
      <p:sp>
        <p:nvSpPr>
          <p:cNvPr id="31748" name="Text Box 3"/>
          <p:cNvSpPr txBox="1">
            <a:spLocks noChangeArrowheads="1"/>
          </p:cNvSpPr>
          <p:nvPr/>
        </p:nvSpPr>
        <p:spPr bwMode="auto">
          <a:xfrm>
            <a:off x="1131888" y="4567238"/>
            <a:ext cx="5054600" cy="368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04875">
              <a:defRPr sz="2400">
                <a:solidFill>
                  <a:schemeClr val="tx1"/>
                </a:solidFill>
                <a:latin typeface="Times New Roman" pitchFamily="18" charset="0"/>
              </a:defRPr>
            </a:lvl1pPr>
            <a:lvl2pPr marL="742950" indent="-285750" defTabSz="904875">
              <a:defRPr sz="2400">
                <a:solidFill>
                  <a:schemeClr val="tx1"/>
                </a:solidFill>
                <a:latin typeface="Times New Roman" pitchFamily="18" charset="0"/>
              </a:defRPr>
            </a:lvl2pPr>
            <a:lvl3pPr marL="1143000" indent="-228600" defTabSz="904875">
              <a:defRPr sz="2400">
                <a:solidFill>
                  <a:schemeClr val="tx1"/>
                </a:solidFill>
                <a:latin typeface="Times New Roman" pitchFamily="18" charset="0"/>
              </a:defRPr>
            </a:lvl3pPr>
            <a:lvl4pPr marL="1600200" indent="-228600" defTabSz="904875">
              <a:defRPr sz="2400">
                <a:solidFill>
                  <a:schemeClr val="tx1"/>
                </a:solidFill>
                <a:latin typeface="Times New Roman" pitchFamily="18" charset="0"/>
              </a:defRPr>
            </a:lvl4pPr>
            <a:lvl5pPr marL="2057400" indent="-228600" defTabSz="904875">
              <a:defRPr sz="2400">
                <a:solidFill>
                  <a:schemeClr val="tx1"/>
                </a:solidFill>
                <a:latin typeface="Times New Roman" pitchFamily="18" charset="0"/>
              </a:defRPr>
            </a:lvl5pPr>
            <a:lvl6pPr marL="2514600" indent="-228600" defTabSz="904875" eaLnBrk="0" fontAlgn="base" hangingPunct="0">
              <a:spcBef>
                <a:spcPct val="0"/>
              </a:spcBef>
              <a:spcAft>
                <a:spcPct val="0"/>
              </a:spcAft>
              <a:defRPr sz="2400">
                <a:solidFill>
                  <a:schemeClr val="tx1"/>
                </a:solidFill>
                <a:latin typeface="Times New Roman" pitchFamily="18" charset="0"/>
              </a:defRPr>
            </a:lvl6pPr>
            <a:lvl7pPr marL="2971800" indent="-228600" defTabSz="904875" eaLnBrk="0" fontAlgn="base" hangingPunct="0">
              <a:spcBef>
                <a:spcPct val="0"/>
              </a:spcBef>
              <a:spcAft>
                <a:spcPct val="0"/>
              </a:spcAft>
              <a:defRPr sz="2400">
                <a:solidFill>
                  <a:schemeClr val="tx1"/>
                </a:solidFill>
                <a:latin typeface="Times New Roman" pitchFamily="18" charset="0"/>
              </a:defRPr>
            </a:lvl7pPr>
            <a:lvl8pPr marL="3429000" indent="-228600" defTabSz="904875" eaLnBrk="0" fontAlgn="base" hangingPunct="0">
              <a:spcBef>
                <a:spcPct val="0"/>
              </a:spcBef>
              <a:spcAft>
                <a:spcPct val="0"/>
              </a:spcAft>
              <a:defRPr sz="2400">
                <a:solidFill>
                  <a:schemeClr val="tx1"/>
                </a:solidFill>
                <a:latin typeface="Times New Roman" pitchFamily="18" charset="0"/>
              </a:defRPr>
            </a:lvl8pPr>
            <a:lvl9pPr marL="3886200" indent="-228600" defTabSz="904875" eaLnBrk="0" fontAlgn="base" hangingPunct="0">
              <a:spcBef>
                <a:spcPct val="0"/>
              </a:spcBef>
              <a:spcAft>
                <a:spcPct val="0"/>
              </a:spcAft>
              <a:defRPr sz="2400">
                <a:solidFill>
                  <a:schemeClr val="tx1"/>
                </a:solidFill>
                <a:latin typeface="Times New Roman" pitchFamily="18" charset="0"/>
              </a:defRPr>
            </a:lvl9pPr>
          </a:lstStyle>
          <a:p>
            <a:endParaRPr lang="en-AU">
              <a:latin typeface="Arial;Helvetic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6CB69454-9FB1-4BD5-BDB6-B14A0F01195C}" type="datetime5">
              <a:rPr lang="en-US" smtClean="0"/>
              <a:t>24-Aug-15</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BB646415-4BD0-4088-AB49-C390B0C4C660}" type="slidenum">
              <a:rPr lang="en-US"/>
              <a:pPr>
                <a:defRPr/>
              </a:pPr>
              <a:t>‹#›</a:t>
            </a:fld>
            <a:endParaRPr lang="en-US"/>
          </a:p>
        </p:txBody>
      </p:sp>
    </p:spTree>
    <p:extLst>
      <p:ext uri="{BB962C8B-B14F-4D97-AF65-F5344CB8AC3E}">
        <p14:creationId xmlns:p14="http://schemas.microsoft.com/office/powerpoint/2010/main" val="2693406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smtClean="0"/>
            </a:lvl1pPr>
          </a:lstStyle>
          <a:p>
            <a:pPr>
              <a:defRPr/>
            </a:pPr>
            <a:fld id="{02A4B4B7-0144-420D-98CA-A6451F9537DD}" type="datetime5">
              <a:rPr lang="en-US" smtClean="0"/>
              <a:t>24-Aug-15</a:t>
            </a:fld>
            <a:endParaRPr lang="en-US" sz="1400">
              <a:latin typeface="+mn-lt"/>
            </a:endParaRPr>
          </a:p>
        </p:txBody>
      </p:sp>
      <p:sp>
        <p:nvSpPr>
          <p:cNvPr id="5" name="Footer Placeholder 4"/>
          <p:cNvSpPr>
            <a:spLocks noGrp="1"/>
          </p:cNvSpPr>
          <p:nvPr>
            <p:ph type="ftr" sz="quarter" idx="11"/>
          </p:nvPr>
        </p:nvSpPr>
        <p:spPr/>
        <p:txBody>
          <a:bodyPr/>
          <a:lstStyle>
            <a:lvl1pPr>
              <a:defRPr smtClean="0"/>
            </a:lvl1pPr>
          </a:lstStyle>
          <a:p>
            <a:pPr>
              <a:defRPr/>
            </a:pPr>
            <a:r>
              <a:rPr lang="en-US" smtClean="0"/>
              <a:t>Reports #2</a:t>
            </a:r>
            <a:endParaRPr lang="en-US" sz="1400">
              <a:latin typeface="+mn-lt"/>
            </a:endParaRPr>
          </a:p>
        </p:txBody>
      </p:sp>
      <p:sp>
        <p:nvSpPr>
          <p:cNvPr id="6" name="Slide Number Placeholder 5"/>
          <p:cNvSpPr>
            <a:spLocks noGrp="1"/>
          </p:cNvSpPr>
          <p:nvPr>
            <p:ph type="sldNum" sz="quarter" idx="12"/>
          </p:nvPr>
        </p:nvSpPr>
        <p:spPr/>
        <p:txBody>
          <a:bodyPr/>
          <a:lstStyle>
            <a:lvl1pPr>
              <a:defRPr dirty="0" err="1" smtClean="0"/>
            </a:lvl1pPr>
          </a:lstStyle>
          <a:p>
            <a:pPr>
              <a:defRPr/>
            </a:pPr>
            <a:r>
              <a:rPr lang="en-US"/>
              <a:t>CompSci 725s2x12 rw1.</a:t>
            </a:r>
            <a:fld id="{09E4A727-F1BE-417B-82D5-A355E08FD095}" type="slidenum">
              <a:rPr lang="en-US"/>
              <a:pPr>
                <a:defRPr/>
              </a:pPr>
              <a:t>‹#›</a:t>
            </a:fld>
            <a:endParaRPr lang="en-US"/>
          </a:p>
        </p:txBody>
      </p:sp>
    </p:spTree>
    <p:extLst>
      <p:ext uri="{BB962C8B-B14F-4D97-AF65-F5344CB8AC3E}">
        <p14:creationId xmlns:p14="http://schemas.microsoft.com/office/powerpoint/2010/main" val="549881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3060EFD8-7AFE-4731-B5DB-5451961EFB6E}" type="datetime5">
              <a:rPr lang="en-US" smtClean="0"/>
              <a:t>24-Aug-15</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1879416E-86D8-48C8-A245-E2CF12A5266B}" type="slidenum">
              <a:rPr lang="en-US"/>
              <a:pPr>
                <a:defRPr/>
              </a:pPr>
              <a:t>‹#›</a:t>
            </a:fld>
            <a:endParaRPr lang="en-US"/>
          </a:p>
        </p:txBody>
      </p:sp>
    </p:spTree>
    <p:extLst>
      <p:ext uri="{BB962C8B-B14F-4D97-AF65-F5344CB8AC3E}">
        <p14:creationId xmlns:p14="http://schemas.microsoft.com/office/powerpoint/2010/main" val="183403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B81144D9-AA87-483E-8924-5D1C7A432689}" type="datetime5">
              <a:rPr lang="en-US" smtClean="0"/>
              <a:t>24-Aug-15</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44C85F62-8087-4A6B-AD75-DFCD2A0F10AB}" type="slidenum">
              <a:rPr lang="en-US"/>
              <a:pPr>
                <a:defRPr/>
              </a:pPr>
              <a:t>‹#›</a:t>
            </a:fld>
            <a:endParaRPr lang="en-US"/>
          </a:p>
        </p:txBody>
      </p:sp>
    </p:spTree>
    <p:extLst>
      <p:ext uri="{BB962C8B-B14F-4D97-AF65-F5344CB8AC3E}">
        <p14:creationId xmlns:p14="http://schemas.microsoft.com/office/powerpoint/2010/main" val="418074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15C34262-DD61-4F6E-B855-B2F65521202A}" type="datetime5">
              <a:rPr lang="en-US" smtClean="0"/>
              <a:t>24-Aug-15</a:t>
            </a:fld>
            <a:endParaRPr lang="en-US" sz="1400">
              <a:latin typeface="+mn-lt"/>
            </a:endParaRPr>
          </a:p>
        </p:txBody>
      </p:sp>
      <p:sp>
        <p:nvSpPr>
          <p:cNvPr id="5" name="Footer Placeholder 4"/>
          <p:cNvSpPr>
            <a:spLocks noGrp="1"/>
          </p:cNvSpPr>
          <p:nvPr>
            <p:ph type="ftr" sz="quarter" idx="11"/>
          </p:nvPr>
        </p:nvSpPr>
        <p:spPr/>
        <p:txBody>
          <a:bodyPr/>
          <a:lstStyle>
            <a:lvl1pPr>
              <a:defRPr smtClean="0"/>
            </a:lvl1pPr>
          </a:lstStyle>
          <a:p>
            <a:pPr>
              <a:defRPr/>
            </a:pPr>
            <a:r>
              <a:rPr lang="en-US" smtClean="0"/>
              <a:t>Reports #2</a:t>
            </a:r>
            <a:endParaRPr lang="en-US" sz="1400">
              <a:latin typeface="+mn-lt"/>
            </a:endParaRPr>
          </a:p>
        </p:txBody>
      </p:sp>
      <p:sp>
        <p:nvSpPr>
          <p:cNvPr id="6" name="Slide Number Placeholder 5"/>
          <p:cNvSpPr>
            <a:spLocks noGrp="1"/>
          </p:cNvSpPr>
          <p:nvPr>
            <p:ph type="sldNum" sz="quarter" idx="12"/>
          </p:nvPr>
        </p:nvSpPr>
        <p:spPr/>
        <p:txBody>
          <a:bodyPr/>
          <a:lstStyle>
            <a:lvl1pPr>
              <a:defRPr dirty="0" err="1" smtClean="0"/>
            </a:lvl1pPr>
          </a:lstStyle>
          <a:p>
            <a:pPr>
              <a:defRPr/>
            </a:pPr>
            <a:r>
              <a:rPr lang="en-US"/>
              <a:t>CompSci 725s2c127 rw1.</a:t>
            </a:r>
            <a:fld id="{D6A12F03-37EB-48F8-83A2-DA7F61EEF26B}" type="slidenum">
              <a:rPr lang="en-US"/>
              <a:pPr>
                <a:defRPr/>
              </a:pPr>
              <a:t>‹#›</a:t>
            </a:fld>
            <a:endParaRPr lang="en-US"/>
          </a:p>
        </p:txBody>
      </p:sp>
    </p:spTree>
    <p:extLst>
      <p:ext uri="{BB962C8B-B14F-4D97-AF65-F5344CB8AC3E}">
        <p14:creationId xmlns:p14="http://schemas.microsoft.com/office/powerpoint/2010/main" val="204281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Rectangle 4"/>
          <p:cNvSpPr>
            <a:spLocks noGrp="1" noChangeArrowheads="1"/>
          </p:cNvSpPr>
          <p:nvPr>
            <p:ph type="dt" sz="half" idx="10"/>
          </p:nvPr>
        </p:nvSpPr>
        <p:spPr>
          <a:ln/>
        </p:spPr>
        <p:txBody>
          <a:bodyPr/>
          <a:lstStyle>
            <a:lvl1pPr>
              <a:defRPr/>
            </a:lvl1pPr>
          </a:lstStyle>
          <a:p>
            <a:pPr>
              <a:defRPr/>
            </a:pPr>
            <a:fld id="{2BBA6808-EAC3-4D90-BE0C-B24B37D9BE56}" type="datetime5">
              <a:rPr lang="en-US" smtClean="0"/>
              <a:t>24-Aug-15</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13FDF0FC-DA6E-4075-AC06-7FAC34BC66B9}" type="slidenum">
              <a:rPr lang="en-US"/>
              <a:pPr>
                <a:defRPr/>
              </a:pPr>
              <a:t>‹#›</a:t>
            </a:fld>
            <a:endParaRPr lang="en-US"/>
          </a:p>
        </p:txBody>
      </p:sp>
    </p:spTree>
    <p:extLst>
      <p:ext uri="{BB962C8B-B14F-4D97-AF65-F5344CB8AC3E}">
        <p14:creationId xmlns:p14="http://schemas.microsoft.com/office/powerpoint/2010/main" val="3116383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Rectangle 4"/>
          <p:cNvSpPr>
            <a:spLocks noGrp="1" noChangeArrowheads="1"/>
          </p:cNvSpPr>
          <p:nvPr>
            <p:ph type="dt" sz="half" idx="10"/>
          </p:nvPr>
        </p:nvSpPr>
        <p:spPr>
          <a:ln/>
        </p:spPr>
        <p:txBody>
          <a:bodyPr/>
          <a:lstStyle>
            <a:lvl1pPr>
              <a:defRPr/>
            </a:lvl1pPr>
          </a:lstStyle>
          <a:p>
            <a:pPr>
              <a:defRPr/>
            </a:pPr>
            <a:fld id="{4719FF84-7C89-4499-A336-3634F8DF1587}" type="datetime5">
              <a:rPr lang="en-US" smtClean="0"/>
              <a:t>24-Aug-15</a:t>
            </a:fld>
            <a:endParaRPr lang="en-US" sz="1400">
              <a:latin typeface="+mn-lt"/>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t>CompSci 725s2c12 rw1.</a:t>
            </a:r>
            <a:fld id="{66370CF9-65AF-443F-8A6D-DF76EED0CE16}" type="slidenum">
              <a:rPr lang="en-US"/>
              <a:pPr>
                <a:defRPr/>
              </a:pPr>
              <a:t>‹#›</a:t>
            </a:fld>
            <a:endParaRPr lang="en-US"/>
          </a:p>
        </p:txBody>
      </p:sp>
    </p:spTree>
    <p:extLst>
      <p:ext uri="{BB962C8B-B14F-4D97-AF65-F5344CB8AC3E}">
        <p14:creationId xmlns:p14="http://schemas.microsoft.com/office/powerpoint/2010/main" val="3261626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Rectangle 4"/>
          <p:cNvSpPr>
            <a:spLocks noGrp="1" noChangeArrowheads="1"/>
          </p:cNvSpPr>
          <p:nvPr>
            <p:ph type="dt" sz="half" idx="10"/>
          </p:nvPr>
        </p:nvSpPr>
        <p:spPr>
          <a:ln/>
        </p:spPr>
        <p:txBody>
          <a:bodyPr/>
          <a:lstStyle>
            <a:lvl1pPr>
              <a:defRPr/>
            </a:lvl1pPr>
          </a:lstStyle>
          <a:p>
            <a:pPr>
              <a:defRPr/>
            </a:pPr>
            <a:fld id="{F3534179-E420-4D75-A183-4C9BBB3ADCA6}" type="datetime5">
              <a:rPr lang="en-US" smtClean="0"/>
              <a:t>24-Aug-15</a:t>
            </a:fld>
            <a:endParaRPr lang="en-US" sz="1400">
              <a:latin typeface="+mn-lt"/>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t>CompSci 725s2c12 rw1.</a:t>
            </a:r>
            <a:fld id="{830BAA14-C277-45EC-B19C-C1CDAA396CFB}" type="slidenum">
              <a:rPr lang="en-US"/>
              <a:pPr>
                <a:defRPr/>
              </a:pPr>
              <a:t>‹#›</a:t>
            </a:fld>
            <a:endParaRPr lang="en-US"/>
          </a:p>
        </p:txBody>
      </p:sp>
    </p:spTree>
    <p:extLst>
      <p:ext uri="{BB962C8B-B14F-4D97-AF65-F5344CB8AC3E}">
        <p14:creationId xmlns:p14="http://schemas.microsoft.com/office/powerpoint/2010/main" val="3661808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284884E-E8EF-4A73-9059-7732684EEB2B}" type="datetime5">
              <a:rPr lang="en-US" smtClean="0"/>
              <a:t>24-Aug-15</a:t>
            </a:fld>
            <a:endParaRPr lang="en-US" sz="1400">
              <a:latin typeface="+mn-lt"/>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t>CompSci 725s2c12 rw1.</a:t>
            </a:r>
            <a:fld id="{B670B823-B474-4B4F-8E30-703CE1D17DD2}" type="slidenum">
              <a:rPr lang="en-US"/>
              <a:pPr>
                <a:defRPr/>
              </a:pPr>
              <a:t>‹#›</a:t>
            </a:fld>
            <a:endParaRPr lang="en-US"/>
          </a:p>
        </p:txBody>
      </p:sp>
    </p:spTree>
    <p:extLst>
      <p:ext uri="{BB962C8B-B14F-4D97-AF65-F5344CB8AC3E}">
        <p14:creationId xmlns:p14="http://schemas.microsoft.com/office/powerpoint/2010/main" val="198202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B725F6F-1024-463A-B3E6-721FD951FBA3}" type="datetime5">
              <a:rPr lang="en-US" smtClean="0"/>
              <a:t>24-Aug-15</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88B8A8FB-2460-49BB-A872-8F7906D605DD}" type="slidenum">
              <a:rPr lang="en-US"/>
              <a:pPr>
                <a:defRPr/>
              </a:pPr>
              <a:t>‹#›</a:t>
            </a:fld>
            <a:endParaRPr lang="en-US"/>
          </a:p>
        </p:txBody>
      </p:sp>
    </p:spTree>
    <p:extLst>
      <p:ext uri="{BB962C8B-B14F-4D97-AF65-F5344CB8AC3E}">
        <p14:creationId xmlns:p14="http://schemas.microsoft.com/office/powerpoint/2010/main" val="577732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4612A9B-3C19-4381-9A45-E93DAAC1B5F2}" type="datetime5">
              <a:rPr lang="en-US" smtClean="0"/>
              <a:t>24-Aug-15</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75B3E8BF-54AF-4BC8-A8E5-3A57B0515412}" type="slidenum">
              <a:rPr lang="en-US"/>
              <a:pPr>
                <a:defRPr/>
              </a:pPr>
              <a:t>‹#›</a:t>
            </a:fld>
            <a:endParaRPr lang="en-US"/>
          </a:p>
        </p:txBody>
      </p:sp>
    </p:spTree>
    <p:extLst>
      <p:ext uri="{BB962C8B-B14F-4D97-AF65-F5344CB8AC3E}">
        <p14:creationId xmlns:p14="http://schemas.microsoft.com/office/powerpoint/2010/main" val="231000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atin typeface="Arial" pitchFamily="34" charset="0"/>
              </a:defRPr>
            </a:lvl1pPr>
          </a:lstStyle>
          <a:p>
            <a:pPr>
              <a:defRPr/>
            </a:pPr>
            <a:fld id="{D8C9A344-5A5F-48F2-9065-A2F7C3892266}" type="datetime5">
              <a:rPr lang="en-US" smtClean="0"/>
              <a:t>24-Aug-15</a:t>
            </a:fld>
            <a:endParaRPr lang="en-US" sz="1400">
              <a:latin typeface="+mn-lt"/>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atin typeface="Arial" pitchFamily="34" charset="0"/>
              </a:defRPr>
            </a:lvl1pPr>
          </a:lstStyle>
          <a:p>
            <a:pPr>
              <a:defRPr/>
            </a:pPr>
            <a:r>
              <a:rPr lang="en-US" smtClean="0"/>
              <a:t>Reports #2</a:t>
            </a:r>
            <a:endParaRPr lang="en-US" sz="1400">
              <a:latin typeface="+mn-lt"/>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dirty="0" err="1" smtClean="0">
                <a:latin typeface="Arial" pitchFamily="34" charset="0"/>
              </a:defRPr>
            </a:lvl1pPr>
          </a:lstStyle>
          <a:p>
            <a:pPr>
              <a:defRPr/>
            </a:pPr>
            <a:r>
              <a:rPr lang="en-US"/>
              <a:t>CompSci 725s2c12 rw1.</a:t>
            </a:r>
            <a:fld id="{B44C2651-7E36-41FA-B71A-5B45E20DF3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71" r:id="rId3"/>
    <p:sldLayoutId id="2147483664" r:id="rId4"/>
    <p:sldLayoutId id="2147483665" r:id="rId5"/>
    <p:sldLayoutId id="2147483666" r:id="rId6"/>
    <p:sldLayoutId id="2147483667" r:id="rId7"/>
    <p:sldLayoutId id="2147483668" r:id="rId8"/>
    <p:sldLayoutId id="2147483669" r:id="rId9"/>
    <p:sldLayoutId id="2147483672" r:id="rId10"/>
    <p:sldLayoutId id="2147483670" r:id="rId11"/>
  </p:sldLayoutIdLst>
  <p:hf sldNum="0"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s.auckland.ac.nz/courses/compsci725s2c/lectures/reports1.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library.auckland.ac.nz/refworks/index.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documents/style_manual.pdf" TargetMode="External"/><Relationship Id="rId2" Type="http://schemas.openxmlformats.org/officeDocument/2006/relationships/hyperlink" Target="https://www.ieee.org/documents/" TargetMode="External"/><Relationship Id="rId1" Type="http://schemas.openxmlformats.org/officeDocument/2006/relationships/slideLayout" Target="../slideLayouts/slideLayout2.xml"/><Relationship Id="rId5" Type="http://schemas.openxmlformats.org/officeDocument/2006/relationships/hyperlink" Target="http://www.library.auckland.ac.nz/study-skills/referencing" TargetMode="External"/><Relationship Id="rId4" Type="http://schemas.openxmlformats.org/officeDocument/2006/relationships/hyperlink" Target="http://www.acm.org/publications/submission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senix.org/system/files/conference/usenixsecurity14/sec14-paper-silver.pdf" TargetMode="External"/><Relationship Id="rId2" Type="http://schemas.openxmlformats.org/officeDocument/2006/relationships/hyperlink" Target="https://www.cs.utexas.edu/~suman/publications/suman_pwdmgr.pdf" TargetMode="External"/><Relationship Id="rId1" Type="http://schemas.openxmlformats.org/officeDocument/2006/relationships/slideLayout" Target="../slideLayouts/slideLayout2.xml"/><Relationship Id="rId5" Type="http://schemas.openxmlformats.org/officeDocument/2006/relationships/hyperlink" Target="https://scholar.google.co.nz/scholar?cluster=15931648403141673277&amp;hl=en&amp;as_sdt=0,5" TargetMode="External"/><Relationship Id="rId4" Type="http://schemas.openxmlformats.org/officeDocument/2006/relationships/hyperlink" Target="https://www.cs.auckland.ac.nz/courses/compsci725s2c/lectures/725articlesV1.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dl.acm.org/citation.cfm?id=21059" TargetMode="External"/><Relationship Id="rId2" Type="http://schemas.openxmlformats.org/officeDocument/2006/relationships/hyperlink" Target="https://scholar.google.co.nz/scholar?cluster=15279883159047855133&amp;hl=en&amp;as_sdt=0,5" TargetMode="External"/><Relationship Id="rId1" Type="http://schemas.openxmlformats.org/officeDocument/2006/relationships/slideLayout" Target="../slideLayouts/slideLayout2.xml"/><Relationship Id="rId5" Type="http://schemas.openxmlformats.org/officeDocument/2006/relationships/hyperlink" Target="http://dx.doi.org/10.1016/0167-4048(87)90122-2" TargetMode="External"/><Relationship Id="rId4" Type="http://schemas.openxmlformats.org/officeDocument/2006/relationships/hyperlink" Target="http://all.net/books/Dissertation.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sz="1400" dirty="0"/>
          </a:p>
        </p:txBody>
      </p:sp>
      <p:sp>
        <p:nvSpPr>
          <p:cNvPr id="409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sz="1400" dirty="0"/>
          </a:p>
        </p:txBody>
      </p:sp>
      <p:sp>
        <p:nvSpPr>
          <p:cNvPr id="4100" name="Rectangle 2"/>
          <p:cNvSpPr>
            <a:spLocks noGrp="1" noChangeArrowheads="1"/>
          </p:cNvSpPr>
          <p:nvPr>
            <p:ph type="ctrTitle"/>
          </p:nvPr>
        </p:nvSpPr>
        <p:spPr>
          <a:xfrm>
            <a:off x="468313" y="685800"/>
            <a:ext cx="8207375" cy="2743200"/>
          </a:xfrm>
        </p:spPr>
        <p:txBody>
          <a:bodyPr/>
          <a:lstStyle/>
          <a:p>
            <a:r>
              <a:rPr lang="en-US" dirty="0" err="1" smtClean="0"/>
              <a:t>CompSci</a:t>
            </a:r>
            <a:r>
              <a:rPr lang="en-US" dirty="0" smtClean="0"/>
              <a:t> 725</a:t>
            </a:r>
            <a:br>
              <a:rPr lang="en-US" dirty="0" smtClean="0"/>
            </a:br>
            <a:r>
              <a:rPr lang="en-US" dirty="0" smtClean="0"/>
              <a:t>A Process for Writing Reports</a:t>
            </a:r>
          </a:p>
        </p:txBody>
      </p:sp>
      <p:sp>
        <p:nvSpPr>
          <p:cNvPr id="4101" name="Rectangle 3"/>
          <p:cNvSpPr>
            <a:spLocks noGrp="1" noChangeArrowheads="1"/>
          </p:cNvSpPr>
          <p:nvPr>
            <p:ph type="subTitle" idx="1"/>
          </p:nvPr>
        </p:nvSpPr>
        <p:spPr/>
        <p:txBody>
          <a:bodyPr/>
          <a:lstStyle/>
          <a:p>
            <a:pPr>
              <a:lnSpc>
                <a:spcPct val="80000"/>
              </a:lnSpc>
            </a:pPr>
            <a:r>
              <a:rPr lang="en-US" sz="2800" dirty="0" smtClean="0"/>
              <a:t>24 August 2015</a:t>
            </a:r>
          </a:p>
          <a:p>
            <a:pPr>
              <a:lnSpc>
                <a:spcPct val="80000"/>
              </a:lnSpc>
            </a:pPr>
            <a:endParaRPr lang="en-US" sz="2800" dirty="0" smtClean="0"/>
          </a:p>
          <a:p>
            <a:pPr>
              <a:lnSpc>
                <a:spcPct val="80000"/>
              </a:lnSpc>
            </a:pPr>
            <a:r>
              <a:rPr lang="en-US" sz="1800" dirty="0" smtClean="0"/>
              <a:t>Clark Thomborson</a:t>
            </a:r>
          </a:p>
          <a:p>
            <a:pPr>
              <a:lnSpc>
                <a:spcPct val="80000"/>
              </a:lnSpc>
            </a:pPr>
            <a:r>
              <a:rPr lang="en-US" sz="1800" dirty="0" smtClean="0"/>
              <a:t>University of Auckland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2845069-F5B7-44C6-A15B-CF18BF65964E}" type="datetime5">
              <a:rPr lang="en-US" sz="1000" smtClean="0">
                <a:latin typeface="Arial" pitchFamily="34" charset="0"/>
              </a:rPr>
              <a:t>24-Aug-15</a:t>
            </a:fld>
            <a:endParaRPr lang="en-US" sz="1400"/>
          </a:p>
        </p:txBody>
      </p:sp>
      <p:sp>
        <p:nvSpPr>
          <p:cNvPr id="133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3316" name="Rectangle 2"/>
          <p:cNvSpPr>
            <a:spLocks noGrp="1" noChangeArrowheads="1"/>
          </p:cNvSpPr>
          <p:nvPr>
            <p:ph type="title"/>
          </p:nvPr>
        </p:nvSpPr>
        <p:spPr>
          <a:xfrm>
            <a:off x="703263" y="-76200"/>
            <a:ext cx="7772400" cy="914400"/>
          </a:xfrm>
        </p:spPr>
        <p:txBody>
          <a:bodyPr/>
          <a:lstStyle/>
          <a:p>
            <a:r>
              <a:rPr lang="en-US" smtClean="0"/>
              <a:t>Sample Titles &amp; Abstracts</a:t>
            </a:r>
            <a:endParaRPr lang="en-AU" smtClean="0"/>
          </a:p>
        </p:txBody>
      </p:sp>
      <p:sp>
        <p:nvSpPr>
          <p:cNvPr id="13317" name="Rectangle 3"/>
          <p:cNvSpPr>
            <a:spLocks noGrp="1" noChangeArrowheads="1"/>
          </p:cNvSpPr>
          <p:nvPr>
            <p:ph type="body" idx="1"/>
          </p:nvPr>
        </p:nvSpPr>
        <p:spPr>
          <a:xfrm>
            <a:off x="228600" y="685800"/>
            <a:ext cx="8458200" cy="5486400"/>
          </a:xfrm>
        </p:spPr>
        <p:txBody>
          <a:bodyPr/>
          <a:lstStyle/>
          <a:p>
            <a:pPr>
              <a:lnSpc>
                <a:spcPct val="90000"/>
              </a:lnSpc>
            </a:pPr>
            <a:r>
              <a:rPr lang="en-US" sz="2800" smtClean="0"/>
              <a:t>The next two slides contain titles &amp; abstracts from term papers written by students in a prior offering of CompSci 725.</a:t>
            </a:r>
          </a:p>
          <a:p>
            <a:pPr lvl="1">
              <a:lnSpc>
                <a:spcPct val="90000"/>
              </a:lnSpc>
            </a:pPr>
            <a:r>
              <a:rPr lang="en-US" sz="2400" smtClean="0"/>
              <a:t>What question did they ask, and what are their conclusions?</a:t>
            </a:r>
          </a:p>
          <a:p>
            <a:pPr>
              <a:lnSpc>
                <a:spcPct val="90000"/>
              </a:lnSpc>
            </a:pPr>
            <a:r>
              <a:rPr lang="en-US" sz="2800" smtClean="0"/>
              <a:t>Is it likely that</a:t>
            </a:r>
          </a:p>
          <a:p>
            <a:pPr lvl="1">
              <a:lnSpc>
                <a:spcPct val="90000"/>
              </a:lnSpc>
            </a:pPr>
            <a:r>
              <a:rPr lang="en-US" sz="2400" smtClean="0"/>
              <a:t>Each title is “… a fitting and worthy representative of the [term paper’s] contents”?</a:t>
            </a:r>
          </a:p>
          <a:p>
            <a:pPr lvl="1">
              <a:lnSpc>
                <a:spcPct val="90000"/>
              </a:lnSpc>
            </a:pPr>
            <a:r>
              <a:rPr lang="en-US" sz="2400" smtClean="0"/>
              <a:t>Each abstract “within the space allowed, … convey[s] the purpose, general experimental design, conclusions, and if possible, significance” of the student’s term paper?</a:t>
            </a:r>
          </a:p>
          <a:p>
            <a:pPr>
              <a:lnSpc>
                <a:spcPct val="90000"/>
              </a:lnSpc>
            </a:pPr>
            <a:r>
              <a:rPr lang="en-US" sz="2800" smtClean="0"/>
              <a:t>Note: term papers don’t really have an “experimental design.”  Instead you will use library research, rather than scientific experimentation, to discover “an answer” to your topic question.</a:t>
            </a:r>
            <a:endParaRPr lang="en-AU"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711A90A-FA88-4630-B21A-38A58E442E09}" type="datetime5">
              <a:rPr lang="en-US" sz="1000" smtClean="0">
                <a:latin typeface="Arial" pitchFamily="34" charset="0"/>
              </a:rPr>
              <a:t>24-Aug-15</a:t>
            </a:fld>
            <a:endParaRPr lang="en-US" sz="1400"/>
          </a:p>
        </p:txBody>
      </p:sp>
      <p:sp>
        <p:nvSpPr>
          <p:cNvPr id="143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4340" name="Rectangle 2"/>
          <p:cNvSpPr>
            <a:spLocks noGrp="1" noChangeArrowheads="1"/>
          </p:cNvSpPr>
          <p:nvPr>
            <p:ph type="title"/>
          </p:nvPr>
        </p:nvSpPr>
        <p:spPr/>
        <p:txBody>
          <a:bodyPr/>
          <a:lstStyle/>
          <a:p>
            <a:r>
              <a:rPr lang="en-NZ" smtClean="0"/>
              <a:t>Software-Based Interlocks for</a:t>
            </a:r>
            <a:br>
              <a:rPr lang="en-NZ" smtClean="0"/>
            </a:br>
            <a:r>
              <a:rPr lang="en-NZ" smtClean="0"/>
              <a:t>Software Tamper-Detection</a:t>
            </a:r>
            <a:endParaRPr lang="en-AU" smtClean="0"/>
          </a:p>
        </p:txBody>
      </p:sp>
      <p:sp>
        <p:nvSpPr>
          <p:cNvPr id="14341" name="Rectangle 3"/>
          <p:cNvSpPr>
            <a:spLocks noGrp="1" noChangeArrowheads="1"/>
          </p:cNvSpPr>
          <p:nvPr>
            <p:ph type="body" idx="1"/>
          </p:nvPr>
        </p:nvSpPr>
        <p:spPr/>
        <p:txBody>
          <a:bodyPr/>
          <a:lstStyle/>
          <a:p>
            <a:pPr algn="r">
              <a:lnSpc>
                <a:spcPct val="90000"/>
              </a:lnSpc>
              <a:buFontTx/>
              <a:buNone/>
            </a:pPr>
            <a:r>
              <a:rPr lang="en-NZ" sz="2800" smtClean="0"/>
              <a:t>By Andrew Paxie</a:t>
            </a:r>
          </a:p>
          <a:p>
            <a:pPr>
              <a:lnSpc>
                <a:spcPct val="90000"/>
              </a:lnSpc>
              <a:buFontTx/>
              <a:buNone/>
            </a:pPr>
            <a:endParaRPr lang="en-NZ" sz="2800" smtClean="0"/>
          </a:p>
          <a:p>
            <a:pPr>
              <a:lnSpc>
                <a:spcPct val="90000"/>
              </a:lnSpc>
              <a:buFontTx/>
              <a:buNone/>
            </a:pPr>
            <a:r>
              <a:rPr lang="en-NZ" sz="2800" smtClean="0"/>
              <a:t>    Software-based interlocks may be used to improve the tamper-detection of software.  Interlocks ensure that undesirable conditions are avoided or that events are correctly sequenced. Three example interlocks – batons, Aucsmith’s integrity verification protocol, and Kerberos authentication – illustrate the concept in relation to software tamper-detection.</a:t>
            </a:r>
            <a:endParaRPr lang="en-AU" sz="2800" smtClean="0"/>
          </a:p>
        </p:txBody>
      </p:sp>
      <p:sp>
        <p:nvSpPr>
          <p:cNvPr id="14342" name="Text Box 4"/>
          <p:cNvSpPr txBox="1">
            <a:spLocks noChangeArrowheads="1"/>
          </p:cNvSpPr>
          <p:nvPr/>
        </p:nvSpPr>
        <p:spPr bwMode="auto">
          <a:xfrm>
            <a:off x="5105400" y="6400800"/>
            <a:ext cx="2219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NZ" sz="1400">
                <a:cs typeface="Times New Roman" pitchFamily="18" charset="0"/>
              </a:rPr>
              <a:t>Slide Date: 18 October 2000</a:t>
            </a:r>
            <a:endParaRPr lang="en-AU" sz="1400">
              <a:cs typeface="Times New Roman" pitchFamily="18" charset="0"/>
            </a:endParaRPr>
          </a:p>
        </p:txBody>
      </p:sp>
      <p:sp>
        <p:nvSpPr>
          <p:cNvPr id="120837" name="Text Box 5"/>
          <p:cNvSpPr txBox="1">
            <a:spLocks noChangeArrowheads="1"/>
          </p:cNvSpPr>
          <p:nvPr/>
        </p:nvSpPr>
        <p:spPr bwMode="auto">
          <a:xfrm>
            <a:off x="4114800" y="5638800"/>
            <a:ext cx="4714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a:solidFill>
                  <a:srgbClr val="FF0000"/>
                </a:solidFill>
              </a:rPr>
              <a:t>Question?  Conclusions?</a:t>
            </a:r>
            <a:endParaRPr lang="en-AU"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0837"/>
                                        </p:tgtEl>
                                        <p:attrNameLst>
                                          <p:attrName>style.visibility</p:attrName>
                                        </p:attrNameLst>
                                      </p:cBhvr>
                                      <p:to>
                                        <p:strVal val="visible"/>
                                      </p:to>
                                    </p:set>
                                    <p:anim calcmode="lin" valueType="num">
                                      <p:cBhvr additive="base">
                                        <p:cTn id="7" dur="500" fill="hold"/>
                                        <p:tgtEl>
                                          <p:spTgt spid="120837"/>
                                        </p:tgtEl>
                                        <p:attrNameLst>
                                          <p:attrName>ppt_x</p:attrName>
                                        </p:attrNameLst>
                                      </p:cBhvr>
                                      <p:tavLst>
                                        <p:tav tm="0">
                                          <p:val>
                                            <p:strVal val="0-#ppt_w/2"/>
                                          </p:val>
                                        </p:tav>
                                        <p:tav tm="100000">
                                          <p:val>
                                            <p:strVal val="#ppt_x"/>
                                          </p:val>
                                        </p:tav>
                                      </p:tavLst>
                                    </p:anim>
                                    <p:anim calcmode="lin" valueType="num">
                                      <p:cBhvr additive="base">
                                        <p:cTn id="8" dur="500" fill="hold"/>
                                        <p:tgtEl>
                                          <p:spTgt spid="1208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BAE28E-ECE1-4A58-A65C-B6D4563DA97E}" type="datetime5">
              <a:rPr lang="en-US" sz="1000" smtClean="0">
                <a:latin typeface="Arial" pitchFamily="34" charset="0"/>
              </a:rPr>
              <a:t>24-Aug-15</a:t>
            </a:fld>
            <a:endParaRPr lang="en-US" sz="1400"/>
          </a:p>
        </p:txBody>
      </p:sp>
      <p:sp>
        <p:nvSpPr>
          <p:cNvPr id="1536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5364" name="Rectangle 2"/>
          <p:cNvSpPr>
            <a:spLocks noGrp="1" noChangeArrowheads="1"/>
          </p:cNvSpPr>
          <p:nvPr>
            <p:ph type="title"/>
          </p:nvPr>
        </p:nvSpPr>
        <p:spPr>
          <a:xfrm>
            <a:off x="269875" y="720725"/>
            <a:ext cx="9094788" cy="1317625"/>
          </a:xfrm>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3200" smtClean="0"/>
              <a:t>The Linux 2.4.0 Capability Security System</a:t>
            </a:r>
          </a:p>
        </p:txBody>
      </p:sp>
      <p:sp>
        <p:nvSpPr>
          <p:cNvPr id="15365" name="Text Box 3"/>
          <p:cNvSpPr txBox="1">
            <a:spLocks noChangeArrowheads="1"/>
          </p:cNvSpPr>
          <p:nvPr/>
        </p:nvSpPr>
        <p:spPr bwMode="auto">
          <a:xfrm>
            <a:off x="1219200" y="2286000"/>
            <a:ext cx="6897688"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1pPr>
            <a:lvl2pPr marL="742950" indent="-28575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2pPr>
            <a:lvl3pPr marL="11430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3pPr>
            <a:lvl4pPr marL="16002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4pPr>
            <a:lvl5pPr marL="20574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5pPr>
            <a:lvl6pPr marL="25146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6pPr>
            <a:lvl7pPr marL="29718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7pPr>
            <a:lvl8pPr marL="34290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8pPr>
            <a:lvl9pPr marL="38862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9pPr>
          </a:lstStyle>
          <a:p>
            <a:pPr>
              <a:lnSpc>
                <a:spcPct val="85000"/>
              </a:lnSpc>
            </a:pPr>
            <a:r>
              <a:rPr lang="en-GB" sz="2700"/>
              <a:t>The UNIX operating system "setuid" security feature is inadequate for modern demands. I provide some background to this claim, then present the results of my investigation into a solution implemented in the latest development version (2.4.0-test9) of the Linux operating system. I finish with some some ideas for future work.</a:t>
            </a:r>
          </a:p>
        </p:txBody>
      </p:sp>
      <p:sp>
        <p:nvSpPr>
          <p:cNvPr id="15366" name="Text Box 4"/>
          <p:cNvSpPr txBox="1">
            <a:spLocks noChangeArrowheads="1"/>
          </p:cNvSpPr>
          <p:nvPr/>
        </p:nvSpPr>
        <p:spPr bwMode="auto">
          <a:xfrm>
            <a:off x="2090738" y="2073275"/>
            <a:ext cx="5453062"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1pPr>
            <a:lvl2pPr marL="742950" indent="-28575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2pPr>
            <a:lvl3pPr marL="11430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3pPr>
            <a:lvl4pPr marL="16002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4pPr>
            <a:lvl5pPr marL="20574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5pPr>
            <a:lvl6pPr marL="25146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6pPr>
            <a:lvl7pPr marL="29718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7pPr>
            <a:lvl8pPr marL="34290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8pPr>
            <a:lvl9pPr marL="38862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9pPr>
          </a:lstStyle>
          <a:p>
            <a:pPr>
              <a:lnSpc>
                <a:spcPct val="85000"/>
              </a:lnSpc>
            </a:pPr>
            <a:r>
              <a:rPr lang="en-GB" sz="3000"/>
              <a:t>Colin Coghill, October 2000</a:t>
            </a:r>
          </a:p>
        </p:txBody>
      </p:sp>
      <p:sp>
        <p:nvSpPr>
          <p:cNvPr id="121861" name="Text Box 5"/>
          <p:cNvSpPr txBox="1">
            <a:spLocks noChangeArrowheads="1"/>
          </p:cNvSpPr>
          <p:nvPr/>
        </p:nvSpPr>
        <p:spPr bwMode="auto">
          <a:xfrm>
            <a:off x="3505200" y="5715000"/>
            <a:ext cx="4714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a:solidFill>
                  <a:srgbClr val="FF0000"/>
                </a:solidFill>
              </a:rPr>
              <a:t>Question?  Conclusions?</a:t>
            </a:r>
            <a:endParaRPr lang="en-AU"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1861"/>
                                        </p:tgtEl>
                                        <p:attrNameLst>
                                          <p:attrName>style.visibility</p:attrName>
                                        </p:attrNameLst>
                                      </p:cBhvr>
                                      <p:to>
                                        <p:strVal val="visible"/>
                                      </p:to>
                                    </p:set>
                                    <p:anim calcmode="lin" valueType="num">
                                      <p:cBhvr additive="base">
                                        <p:cTn id="7" dur="500" fill="hold"/>
                                        <p:tgtEl>
                                          <p:spTgt spid="121861"/>
                                        </p:tgtEl>
                                        <p:attrNameLst>
                                          <p:attrName>ppt_x</p:attrName>
                                        </p:attrNameLst>
                                      </p:cBhvr>
                                      <p:tavLst>
                                        <p:tav tm="0">
                                          <p:val>
                                            <p:strVal val="0-#ppt_w/2"/>
                                          </p:val>
                                        </p:tav>
                                        <p:tav tm="100000">
                                          <p:val>
                                            <p:strVal val="#ppt_x"/>
                                          </p:val>
                                        </p:tav>
                                      </p:tavLst>
                                    </p:anim>
                                    <p:anim calcmode="lin" valueType="num">
                                      <p:cBhvr additive="base">
                                        <p:cTn id="8" dur="500" fill="hold"/>
                                        <p:tgtEl>
                                          <p:spTgt spid="1218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53A38C6-5B4F-49CC-AE68-890EE805EAD2}" type="datetime5">
              <a:rPr lang="en-US" sz="1000" smtClean="0">
                <a:latin typeface="Arial" pitchFamily="34" charset="0"/>
              </a:rPr>
              <a:t>24-Aug-15</a:t>
            </a:fld>
            <a:endParaRPr lang="en-US" sz="1400"/>
          </a:p>
        </p:txBody>
      </p:sp>
      <p:sp>
        <p:nvSpPr>
          <p:cNvPr id="163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6388" name="Rectangle 2"/>
          <p:cNvSpPr>
            <a:spLocks noGrp="1" noChangeArrowheads="1"/>
          </p:cNvSpPr>
          <p:nvPr>
            <p:ph type="title"/>
          </p:nvPr>
        </p:nvSpPr>
        <p:spPr/>
        <p:txBody>
          <a:bodyPr/>
          <a:lstStyle/>
          <a:p>
            <a:r>
              <a:rPr lang="en-US" sz="4000" smtClean="0"/>
              <a:t>Starting to Write your Term Paper:</a:t>
            </a:r>
            <a:br>
              <a:rPr lang="en-US" sz="4000" smtClean="0"/>
            </a:br>
            <a:r>
              <a:rPr lang="en-US" sz="4000" smtClean="0"/>
              <a:t>Review of Steps 1 to 4</a:t>
            </a:r>
            <a:endParaRPr lang="en-AU" sz="4000" smtClean="0"/>
          </a:p>
        </p:txBody>
      </p:sp>
      <p:sp>
        <p:nvSpPr>
          <p:cNvPr id="16389" name="Rectangle 3"/>
          <p:cNvSpPr>
            <a:spLocks noGrp="1" noChangeArrowheads="1"/>
          </p:cNvSpPr>
          <p:nvPr>
            <p:ph type="body" idx="1"/>
          </p:nvPr>
        </p:nvSpPr>
        <p:spPr/>
        <p:txBody>
          <a:bodyPr/>
          <a:lstStyle/>
          <a:p>
            <a:pPr marL="609600" indent="-609600">
              <a:lnSpc>
                <a:spcPct val="90000"/>
              </a:lnSpc>
              <a:buFontTx/>
              <a:buAutoNum type="arabicPeriod"/>
            </a:pPr>
            <a:r>
              <a:rPr lang="en-NZ" sz="2800" dirty="0" smtClean="0"/>
              <a:t>Decide on a topic (= Woodford’s Step 2)</a:t>
            </a:r>
          </a:p>
          <a:p>
            <a:pPr marL="609600" indent="-609600">
              <a:lnSpc>
                <a:spcPct val="90000"/>
              </a:lnSpc>
              <a:buFontTx/>
              <a:buAutoNum type="arabicPeriod"/>
            </a:pPr>
            <a:r>
              <a:rPr lang="en-NZ" sz="2800" dirty="0" smtClean="0"/>
              <a:t>Write the title &amp; synopsis:</a:t>
            </a:r>
          </a:p>
          <a:p>
            <a:pPr marL="990600" lvl="1" indent="-533400">
              <a:lnSpc>
                <a:spcPct val="90000"/>
              </a:lnSpc>
              <a:buFontTx/>
              <a:buChar char="•"/>
            </a:pPr>
            <a:r>
              <a:rPr lang="en-NZ" sz="2400" dirty="0" smtClean="0"/>
              <a:t>Woodford’s Step 5, just discussed</a:t>
            </a:r>
          </a:p>
          <a:p>
            <a:pPr marL="609600" indent="-609600">
              <a:lnSpc>
                <a:spcPct val="90000"/>
              </a:lnSpc>
              <a:buFontTx/>
              <a:buAutoNum type="arabicPeriod"/>
            </a:pPr>
            <a:r>
              <a:rPr lang="en-NZ" sz="2800" dirty="0" smtClean="0"/>
              <a:t>Review requirements</a:t>
            </a:r>
          </a:p>
          <a:p>
            <a:pPr marL="990600" lvl="1" indent="-533400">
              <a:lnSpc>
                <a:spcPct val="90000"/>
              </a:lnSpc>
              <a:buFontTx/>
              <a:buChar char="•"/>
            </a:pPr>
            <a:r>
              <a:rPr lang="en-NZ" sz="2400" dirty="0" smtClean="0"/>
              <a:t>This is a combination of Woodford’s Step 6 and 7</a:t>
            </a:r>
          </a:p>
          <a:p>
            <a:pPr marL="990600" lvl="1" indent="-533400">
              <a:lnSpc>
                <a:spcPct val="90000"/>
              </a:lnSpc>
              <a:buFontTx/>
              <a:buChar char="•"/>
            </a:pPr>
            <a:r>
              <a:rPr lang="en-NZ" sz="2400" dirty="0" smtClean="0"/>
              <a:t>(See </a:t>
            </a:r>
            <a:r>
              <a:rPr lang="en-AU" sz="2400" dirty="0" smtClean="0">
                <a:hlinkClick r:id="rId2"/>
              </a:rPr>
              <a:t>http://www.cs.auckland.ac.nz/courses/ compsci725s2c/lectures/reports1.pptx</a:t>
            </a:r>
            <a:r>
              <a:rPr lang="en-AU" sz="2400" dirty="0" smtClean="0"/>
              <a:t> ;-)</a:t>
            </a:r>
            <a:endParaRPr lang="en-NZ" sz="2400" dirty="0" smtClean="0"/>
          </a:p>
          <a:p>
            <a:pPr marL="609600" indent="-609600">
              <a:lnSpc>
                <a:spcPct val="90000"/>
              </a:lnSpc>
              <a:buFontTx/>
              <a:buAutoNum type="arabicPeriod"/>
            </a:pPr>
            <a:r>
              <a:rPr lang="en-NZ" sz="2800" dirty="0" smtClean="0"/>
              <a:t>Decide on the basic form of your paper</a:t>
            </a:r>
          </a:p>
          <a:p>
            <a:pPr marL="990600" lvl="1" indent="-533400">
              <a:lnSpc>
                <a:spcPct val="90000"/>
              </a:lnSpc>
              <a:buFontTx/>
              <a:buChar char="•"/>
            </a:pPr>
            <a:r>
              <a:rPr lang="en-NZ" sz="2400" dirty="0" smtClean="0"/>
              <a:t>(This is Woodford’s Step 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62102DC-7C01-44C7-9C0B-78BC87181ED3}" type="datetime5">
              <a:rPr lang="en-US" sz="1000" smtClean="0">
                <a:latin typeface="Arial" pitchFamily="34" charset="0"/>
              </a:rPr>
              <a:t>24-Aug-15</a:t>
            </a:fld>
            <a:endParaRPr lang="en-US" sz="1400"/>
          </a:p>
        </p:txBody>
      </p:sp>
      <p:sp>
        <p:nvSpPr>
          <p:cNvPr id="1741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7412" name="Rectangle 2"/>
          <p:cNvSpPr>
            <a:spLocks noGrp="1" noChangeArrowheads="1"/>
          </p:cNvSpPr>
          <p:nvPr>
            <p:ph type="title"/>
          </p:nvPr>
        </p:nvSpPr>
        <p:spPr>
          <a:xfrm>
            <a:off x="685800" y="228600"/>
            <a:ext cx="7772400" cy="1143000"/>
          </a:xfrm>
        </p:spPr>
        <p:txBody>
          <a:bodyPr/>
          <a:lstStyle/>
          <a:p>
            <a:r>
              <a:rPr lang="en-NZ" smtClean="0"/>
              <a:t>The “Murder Mystery”</a:t>
            </a:r>
            <a:endParaRPr lang="en-US" smtClean="0"/>
          </a:p>
        </p:txBody>
      </p:sp>
      <p:sp>
        <p:nvSpPr>
          <p:cNvPr id="17413" name="Rectangle 3"/>
          <p:cNvSpPr>
            <a:spLocks noGrp="1" noChangeArrowheads="1"/>
          </p:cNvSpPr>
          <p:nvPr>
            <p:ph type="body" idx="1"/>
          </p:nvPr>
        </p:nvSpPr>
        <p:spPr>
          <a:xfrm>
            <a:off x="685800" y="1295400"/>
            <a:ext cx="8077200" cy="4800600"/>
          </a:xfrm>
        </p:spPr>
        <p:txBody>
          <a:bodyPr/>
          <a:lstStyle/>
          <a:p>
            <a:r>
              <a:rPr lang="en-NZ" sz="2800" smtClean="0"/>
              <a:t>In a well-written murder mystery novel, the reader is in suspense until the last page.</a:t>
            </a:r>
          </a:p>
          <a:p>
            <a:r>
              <a:rPr lang="en-NZ" sz="2800" smtClean="0"/>
              <a:t>“In suspense” means held in doubt and expectation.</a:t>
            </a:r>
          </a:p>
          <a:p>
            <a:r>
              <a:rPr lang="en-NZ" sz="2800" b="1" smtClean="0"/>
              <a:t>Don’t</a:t>
            </a:r>
            <a:r>
              <a:rPr lang="en-NZ" sz="2800" smtClean="0"/>
              <a:t> write a technical report that keeps your reader in suspense until the last page.</a:t>
            </a:r>
          </a:p>
          <a:p>
            <a:pPr lvl="1"/>
            <a:r>
              <a:rPr lang="en-NZ" sz="2400" smtClean="0"/>
              <a:t>Who wants to read a mysterious report?</a:t>
            </a:r>
          </a:p>
          <a:p>
            <a:pPr lvl="1"/>
            <a:r>
              <a:rPr lang="en-NZ" sz="2400" smtClean="0"/>
              <a:t>When you write as a technical professional, your reader “needs first and foremost to understand the structure or path of your argument.” [A. Eisenberg, </a:t>
            </a:r>
            <a:r>
              <a:rPr lang="en-NZ" sz="2400" i="1" smtClean="0"/>
              <a:t>Writing Well for the Technical Professions</a:t>
            </a:r>
            <a:r>
              <a:rPr lang="en-NZ" sz="2400" smtClean="0"/>
              <a:t>, Harper &amp; Row, 1989.  Recommended reading: pp. 39-40 and 46-51]</a:t>
            </a:r>
            <a:endParaRPr lang="en-US"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96BDE87-AF37-4196-BF04-9883D81374C8}" type="datetime5">
              <a:rPr lang="en-US" sz="1000" smtClean="0">
                <a:latin typeface="Arial" pitchFamily="34" charset="0"/>
              </a:rPr>
              <a:t>24-Aug-15</a:t>
            </a:fld>
            <a:endParaRPr lang="en-US" sz="1400"/>
          </a:p>
        </p:txBody>
      </p:sp>
      <p:sp>
        <p:nvSpPr>
          <p:cNvPr id="1843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8436" name="Rectangle 2"/>
          <p:cNvSpPr>
            <a:spLocks noGrp="1" noChangeArrowheads="1"/>
          </p:cNvSpPr>
          <p:nvPr>
            <p:ph type="title"/>
          </p:nvPr>
        </p:nvSpPr>
        <p:spPr>
          <a:xfrm>
            <a:off x="762000" y="152400"/>
            <a:ext cx="7772400" cy="914400"/>
          </a:xfrm>
        </p:spPr>
        <p:txBody>
          <a:bodyPr/>
          <a:lstStyle/>
          <a:p>
            <a:r>
              <a:rPr lang="en-NZ" smtClean="0"/>
              <a:t>Comparison and Contrast Format</a:t>
            </a:r>
            <a:endParaRPr lang="en-US" smtClean="0"/>
          </a:p>
        </p:txBody>
      </p:sp>
      <p:sp>
        <p:nvSpPr>
          <p:cNvPr id="88067" name="Rectangle 3"/>
          <p:cNvSpPr>
            <a:spLocks noGrp="1" noChangeArrowheads="1"/>
          </p:cNvSpPr>
          <p:nvPr>
            <p:ph type="body" idx="1"/>
          </p:nvPr>
        </p:nvSpPr>
        <p:spPr>
          <a:xfrm>
            <a:off x="304800" y="1066800"/>
            <a:ext cx="8458200" cy="5105400"/>
          </a:xfrm>
        </p:spPr>
        <p:txBody>
          <a:bodyPr/>
          <a:lstStyle/>
          <a:p>
            <a:pPr>
              <a:lnSpc>
                <a:spcPct val="90000"/>
              </a:lnSpc>
            </a:pPr>
            <a:r>
              <a:rPr lang="en-NZ" sz="2800" smtClean="0"/>
              <a:t>The topic sentence of a “comparison and contrast” paper, section or paragraph should set forth alternatives for doing something (e.g. growing crystals).</a:t>
            </a:r>
          </a:p>
          <a:p>
            <a:pPr>
              <a:lnSpc>
                <a:spcPct val="90000"/>
              </a:lnSpc>
            </a:pPr>
            <a:r>
              <a:rPr lang="en-NZ" sz="2800" smtClean="0"/>
              <a:t>Each section of a comparison and contrast paper should discuss the similarities (comparisons) and differences (contrasts) in the alternative methods.</a:t>
            </a:r>
          </a:p>
          <a:p>
            <a:pPr>
              <a:lnSpc>
                <a:spcPct val="90000"/>
              </a:lnSpc>
            </a:pPr>
            <a:r>
              <a:rPr lang="en-NZ" sz="2800" smtClean="0"/>
              <a:t>The first and last sections should give an overview.</a:t>
            </a:r>
          </a:p>
          <a:p>
            <a:pPr>
              <a:lnSpc>
                <a:spcPct val="90000"/>
              </a:lnSpc>
            </a:pPr>
            <a:r>
              <a:rPr lang="en-NZ" sz="2800" smtClean="0"/>
              <a:t>The middle sections should each discuss different points of comparison or contrast.</a:t>
            </a:r>
          </a:p>
          <a:p>
            <a:pPr>
              <a:lnSpc>
                <a:spcPct val="90000"/>
              </a:lnSpc>
            </a:pPr>
            <a:r>
              <a:rPr lang="en-NZ" sz="2800" smtClean="0"/>
              <a:t>For example, the section on “Preparing a Saturated Solution” contrasts the two methods.  Another section, on “Preparing a Seed Crystal” discusses a similarity.</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additive="base">
                                        <p:cTn id="7" dur="500" fill="hold"/>
                                        <p:tgtEl>
                                          <p:spTgt spid="8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80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8067">
                                            <p:txEl>
                                              <p:pRg st="1" end="1"/>
                                            </p:txEl>
                                          </p:spTgt>
                                        </p:tgtEl>
                                        <p:attrNameLst>
                                          <p:attrName>style.visibility</p:attrName>
                                        </p:attrNameLst>
                                      </p:cBhvr>
                                      <p:to>
                                        <p:strVal val="visible"/>
                                      </p:to>
                                    </p:set>
                                    <p:anim calcmode="lin" valueType="num">
                                      <p:cBhvr additive="base">
                                        <p:cTn id="13" dur="500" fill="hold"/>
                                        <p:tgtEl>
                                          <p:spTgt spid="880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80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8067">
                                            <p:txEl>
                                              <p:pRg st="2" end="2"/>
                                            </p:txEl>
                                          </p:spTgt>
                                        </p:tgtEl>
                                        <p:attrNameLst>
                                          <p:attrName>style.visibility</p:attrName>
                                        </p:attrNameLst>
                                      </p:cBhvr>
                                      <p:to>
                                        <p:strVal val="visible"/>
                                      </p:to>
                                    </p:set>
                                    <p:anim calcmode="lin" valueType="num">
                                      <p:cBhvr additive="base">
                                        <p:cTn id="19" dur="500" fill="hold"/>
                                        <p:tgtEl>
                                          <p:spTgt spid="880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80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8067">
                                            <p:txEl>
                                              <p:pRg st="3" end="3"/>
                                            </p:txEl>
                                          </p:spTgt>
                                        </p:tgtEl>
                                        <p:attrNameLst>
                                          <p:attrName>style.visibility</p:attrName>
                                        </p:attrNameLst>
                                      </p:cBhvr>
                                      <p:to>
                                        <p:strVal val="visible"/>
                                      </p:to>
                                    </p:set>
                                    <p:anim calcmode="lin" valueType="num">
                                      <p:cBhvr additive="base">
                                        <p:cTn id="25" dur="500" fill="hold"/>
                                        <p:tgtEl>
                                          <p:spTgt spid="880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80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8067">
                                            <p:txEl>
                                              <p:pRg st="4" end="4"/>
                                            </p:txEl>
                                          </p:spTgt>
                                        </p:tgtEl>
                                        <p:attrNameLst>
                                          <p:attrName>style.visibility</p:attrName>
                                        </p:attrNameLst>
                                      </p:cBhvr>
                                      <p:to>
                                        <p:strVal val="visible"/>
                                      </p:to>
                                    </p:set>
                                    <p:anim calcmode="lin" valueType="num">
                                      <p:cBhvr additive="base">
                                        <p:cTn id="31" dur="500" fill="hold"/>
                                        <p:tgtEl>
                                          <p:spTgt spid="880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80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A66579F-67F6-4807-9AF7-A32FFA4C6EA9}" type="datetime5">
              <a:rPr lang="en-US" sz="1000" smtClean="0">
                <a:latin typeface="Arial" pitchFamily="34" charset="0"/>
              </a:rPr>
              <a:t>24-Aug-15</a:t>
            </a:fld>
            <a:endParaRPr lang="en-US" sz="1400"/>
          </a:p>
        </p:txBody>
      </p:sp>
      <p:sp>
        <p:nvSpPr>
          <p:cNvPr id="1945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9460" name="Rectangle 2"/>
          <p:cNvSpPr>
            <a:spLocks noGrp="1" noChangeArrowheads="1"/>
          </p:cNvSpPr>
          <p:nvPr>
            <p:ph type="title"/>
          </p:nvPr>
        </p:nvSpPr>
        <p:spPr>
          <a:xfrm>
            <a:off x="685800" y="304800"/>
            <a:ext cx="7772400" cy="838200"/>
          </a:xfrm>
        </p:spPr>
        <p:txBody>
          <a:bodyPr/>
          <a:lstStyle/>
          <a:p>
            <a:r>
              <a:rPr lang="en-NZ" smtClean="0"/>
              <a:t>Problem – Solution Format</a:t>
            </a:r>
            <a:endParaRPr lang="en-US" smtClean="0"/>
          </a:p>
        </p:txBody>
      </p:sp>
      <p:sp>
        <p:nvSpPr>
          <p:cNvPr id="19461" name="Rectangle 3"/>
          <p:cNvSpPr>
            <a:spLocks noGrp="1" noChangeArrowheads="1"/>
          </p:cNvSpPr>
          <p:nvPr>
            <p:ph type="body" idx="1"/>
          </p:nvPr>
        </p:nvSpPr>
        <p:spPr>
          <a:xfrm>
            <a:off x="685800" y="1295400"/>
            <a:ext cx="7772400" cy="4800600"/>
          </a:xfrm>
        </p:spPr>
        <p:txBody>
          <a:bodyPr/>
          <a:lstStyle/>
          <a:p>
            <a:r>
              <a:rPr lang="en-NZ" sz="2800" smtClean="0"/>
              <a:t>First, state the “problem” – what is the question being answered by your paper?</a:t>
            </a:r>
          </a:p>
          <a:p>
            <a:r>
              <a:rPr lang="en-NZ" sz="2800" smtClean="0"/>
              <a:t>Next, outline a “solution” – how the problem can be solved.</a:t>
            </a:r>
          </a:p>
          <a:p>
            <a:r>
              <a:rPr lang="en-NZ" sz="2800" smtClean="0"/>
              <a:t>Give details of your solution.</a:t>
            </a:r>
          </a:p>
          <a:p>
            <a:r>
              <a:rPr lang="en-NZ" sz="2800" smtClean="0"/>
              <a:t>Give applications or examples.</a:t>
            </a:r>
          </a:p>
          <a:p>
            <a:r>
              <a:rPr lang="en-NZ" sz="2800" smtClean="0"/>
              <a:t>End your paper with a critical &amp; appreciative analysis.  Is the problem adequately “solved” in all contexts?  What “similar questions” might be answered by “similar answers”?</a:t>
            </a:r>
            <a:endParaRPr lang="en-US"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E23C979-E47C-4FEE-B46E-5D09E437D984}" type="datetime5">
              <a:rPr lang="en-US" sz="1000" smtClean="0">
                <a:latin typeface="Arial" pitchFamily="34" charset="0"/>
              </a:rPr>
              <a:t>24-Aug-15</a:t>
            </a:fld>
            <a:endParaRPr lang="en-US" sz="1400"/>
          </a:p>
        </p:txBody>
      </p:sp>
      <p:sp>
        <p:nvSpPr>
          <p:cNvPr id="2048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0484" name="Rectangle 2"/>
          <p:cNvSpPr>
            <a:spLocks noGrp="1" noChangeArrowheads="1"/>
          </p:cNvSpPr>
          <p:nvPr>
            <p:ph type="title"/>
          </p:nvPr>
        </p:nvSpPr>
        <p:spPr/>
        <p:txBody>
          <a:bodyPr/>
          <a:lstStyle/>
          <a:p>
            <a:r>
              <a:rPr lang="en-NZ" smtClean="0"/>
              <a:t>Main Idea – Significance Format</a:t>
            </a:r>
            <a:endParaRPr lang="en-US" smtClean="0"/>
          </a:p>
        </p:txBody>
      </p:sp>
      <p:sp>
        <p:nvSpPr>
          <p:cNvPr id="20485" name="Rectangle 3"/>
          <p:cNvSpPr>
            <a:spLocks noGrp="1" noChangeArrowheads="1"/>
          </p:cNvSpPr>
          <p:nvPr>
            <p:ph type="body" idx="1"/>
          </p:nvPr>
        </p:nvSpPr>
        <p:spPr/>
        <p:txBody>
          <a:bodyPr/>
          <a:lstStyle/>
          <a:p>
            <a:r>
              <a:rPr lang="en-NZ" smtClean="0"/>
              <a:t>First, explain “what” – your central idea.</a:t>
            </a:r>
          </a:p>
          <a:p>
            <a:r>
              <a:rPr lang="en-NZ" smtClean="0"/>
              <a:t>Next, explain “so what” – why should anyone care about your idea?</a:t>
            </a:r>
          </a:p>
          <a:p>
            <a:r>
              <a:rPr lang="en-NZ" smtClean="0"/>
              <a:t>Now that you have the readers’ interest, you can discuss the details.  Define your terms carefully, and explain their relationships in a way that illuminates your idea.</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C33CBA7-3E9F-4116-A558-C24C20FBC565}" type="datetime5">
              <a:rPr lang="en-US" sz="1000" smtClean="0">
                <a:latin typeface="Arial" pitchFamily="34" charset="0"/>
              </a:rPr>
              <a:t>24-Aug-15</a:t>
            </a:fld>
            <a:endParaRPr lang="en-US" sz="1400"/>
          </a:p>
        </p:txBody>
      </p:sp>
      <p:sp>
        <p:nvSpPr>
          <p:cNvPr id="2150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1508" name="Rectangle 2"/>
          <p:cNvSpPr>
            <a:spLocks noGrp="1" noChangeArrowheads="1"/>
          </p:cNvSpPr>
          <p:nvPr>
            <p:ph type="title"/>
          </p:nvPr>
        </p:nvSpPr>
        <p:spPr/>
        <p:txBody>
          <a:bodyPr/>
          <a:lstStyle/>
          <a:p>
            <a:r>
              <a:rPr lang="en-NZ" smtClean="0"/>
              <a:t>Mix and Match!</a:t>
            </a:r>
            <a:endParaRPr lang="en-US" smtClean="0"/>
          </a:p>
        </p:txBody>
      </p:sp>
      <p:sp>
        <p:nvSpPr>
          <p:cNvPr id="21509" name="Rectangle 3"/>
          <p:cNvSpPr>
            <a:spLocks noGrp="1" noChangeArrowheads="1"/>
          </p:cNvSpPr>
          <p:nvPr>
            <p:ph type="body" idx="1"/>
          </p:nvPr>
        </p:nvSpPr>
        <p:spPr>
          <a:xfrm>
            <a:off x="685800" y="1981200"/>
            <a:ext cx="7772400" cy="1295400"/>
          </a:xfrm>
        </p:spPr>
        <p:txBody>
          <a:bodyPr/>
          <a:lstStyle/>
          <a:p>
            <a:r>
              <a:rPr lang="en-NZ" smtClean="0"/>
              <a:t>Don’t be afraid to combine patterns.</a:t>
            </a:r>
          </a:p>
          <a:p>
            <a:r>
              <a:rPr lang="en-NZ" smtClean="0"/>
              <a:t>Problem-solution + compare-contrast =</a:t>
            </a:r>
            <a:endParaRPr lang="en-US" smtClean="0"/>
          </a:p>
        </p:txBody>
      </p:sp>
      <p:sp>
        <p:nvSpPr>
          <p:cNvPr id="91140" name="Text Box 4"/>
          <p:cNvSpPr txBox="1">
            <a:spLocks noChangeArrowheads="1"/>
          </p:cNvSpPr>
          <p:nvPr/>
        </p:nvSpPr>
        <p:spPr bwMode="auto">
          <a:xfrm>
            <a:off x="822325" y="3317875"/>
            <a:ext cx="7331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AU"/>
          </a:p>
        </p:txBody>
      </p:sp>
      <p:sp>
        <p:nvSpPr>
          <p:cNvPr id="91141" name="Text Box 5"/>
          <p:cNvSpPr txBox="1">
            <a:spLocks noChangeArrowheads="1"/>
          </p:cNvSpPr>
          <p:nvPr/>
        </p:nvSpPr>
        <p:spPr bwMode="auto">
          <a:xfrm>
            <a:off x="1066800" y="3094038"/>
            <a:ext cx="6477000" cy="15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NZ" sz="3200"/>
              <a:t>a paper that discusses two (or more) solutions to a problem, and advises the reader on which solution to adopt.</a:t>
            </a:r>
            <a:endParaRPr lang="en-US"/>
          </a:p>
        </p:txBody>
      </p:sp>
      <p:sp>
        <p:nvSpPr>
          <p:cNvPr id="91142" name="Text Box 6"/>
          <p:cNvSpPr txBox="1">
            <a:spLocks noChangeArrowheads="1"/>
          </p:cNvSpPr>
          <p:nvPr/>
        </p:nvSpPr>
        <p:spPr bwMode="auto">
          <a:xfrm>
            <a:off x="685800" y="4724400"/>
            <a:ext cx="80962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Char char="•"/>
            </a:pPr>
            <a:r>
              <a:rPr lang="en-NZ" sz="3200"/>
              <a:t>  Main idea-significance + problem-solution =</a:t>
            </a:r>
            <a:endParaRPr lang="en-US"/>
          </a:p>
        </p:txBody>
      </p:sp>
      <p:sp>
        <p:nvSpPr>
          <p:cNvPr id="91143" name="Text Box 7"/>
          <p:cNvSpPr txBox="1">
            <a:spLocks noChangeArrowheads="1"/>
          </p:cNvSpPr>
          <p:nvPr/>
        </p:nvSpPr>
        <p:spPr bwMode="auto">
          <a:xfrm>
            <a:off x="1050925" y="5200650"/>
            <a:ext cx="6858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NZ" sz="3200"/>
              <a:t>a paper that solves a significant problem.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41"/>
                                        </p:tgtEl>
                                        <p:attrNameLst>
                                          <p:attrName>style.visibility</p:attrName>
                                        </p:attrNameLst>
                                      </p:cBhvr>
                                      <p:to>
                                        <p:strVal val="visible"/>
                                      </p:to>
                                    </p:set>
                                    <p:anim calcmode="lin" valueType="num">
                                      <p:cBhvr additive="base">
                                        <p:cTn id="7" dur="500" fill="hold"/>
                                        <p:tgtEl>
                                          <p:spTgt spid="91141"/>
                                        </p:tgtEl>
                                        <p:attrNameLst>
                                          <p:attrName>ppt_x</p:attrName>
                                        </p:attrNameLst>
                                      </p:cBhvr>
                                      <p:tavLst>
                                        <p:tav tm="0">
                                          <p:val>
                                            <p:strVal val="0-#ppt_w/2"/>
                                          </p:val>
                                        </p:tav>
                                        <p:tav tm="100000">
                                          <p:val>
                                            <p:strVal val="#ppt_x"/>
                                          </p:val>
                                        </p:tav>
                                      </p:tavLst>
                                    </p:anim>
                                    <p:anim calcmode="lin" valueType="num">
                                      <p:cBhvr additive="base">
                                        <p:cTn id="8" dur="500" fill="hold"/>
                                        <p:tgtEl>
                                          <p:spTgt spid="9114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42"/>
                                        </p:tgtEl>
                                        <p:attrNameLst>
                                          <p:attrName>style.visibility</p:attrName>
                                        </p:attrNameLst>
                                      </p:cBhvr>
                                      <p:to>
                                        <p:strVal val="visible"/>
                                      </p:to>
                                    </p:set>
                                    <p:anim calcmode="lin" valueType="num">
                                      <p:cBhvr additive="base">
                                        <p:cTn id="13" dur="500" fill="hold"/>
                                        <p:tgtEl>
                                          <p:spTgt spid="91142"/>
                                        </p:tgtEl>
                                        <p:attrNameLst>
                                          <p:attrName>ppt_x</p:attrName>
                                        </p:attrNameLst>
                                      </p:cBhvr>
                                      <p:tavLst>
                                        <p:tav tm="0">
                                          <p:val>
                                            <p:strVal val="0-#ppt_w/2"/>
                                          </p:val>
                                        </p:tav>
                                        <p:tav tm="100000">
                                          <p:val>
                                            <p:strVal val="#ppt_x"/>
                                          </p:val>
                                        </p:tav>
                                      </p:tavLst>
                                    </p:anim>
                                    <p:anim calcmode="lin" valueType="num">
                                      <p:cBhvr additive="base">
                                        <p:cTn id="14" dur="500" fill="hold"/>
                                        <p:tgtEl>
                                          <p:spTgt spid="9114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43"/>
                                        </p:tgtEl>
                                        <p:attrNameLst>
                                          <p:attrName>style.visibility</p:attrName>
                                        </p:attrNameLst>
                                      </p:cBhvr>
                                      <p:to>
                                        <p:strVal val="visible"/>
                                      </p:to>
                                    </p:set>
                                    <p:anim calcmode="lin" valueType="num">
                                      <p:cBhvr additive="base">
                                        <p:cTn id="19" dur="500" fill="hold"/>
                                        <p:tgtEl>
                                          <p:spTgt spid="91143"/>
                                        </p:tgtEl>
                                        <p:attrNameLst>
                                          <p:attrName>ppt_x</p:attrName>
                                        </p:attrNameLst>
                                      </p:cBhvr>
                                      <p:tavLst>
                                        <p:tav tm="0">
                                          <p:val>
                                            <p:strVal val="0-#ppt_w/2"/>
                                          </p:val>
                                        </p:tav>
                                        <p:tav tm="100000">
                                          <p:val>
                                            <p:strVal val="#ppt_x"/>
                                          </p:val>
                                        </p:tav>
                                      </p:tavLst>
                                    </p:anim>
                                    <p:anim calcmode="lin" valueType="num">
                                      <p:cBhvr additive="base">
                                        <p:cTn id="20" dur="500" fill="hold"/>
                                        <p:tgtEl>
                                          <p:spTgt spid="9114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nodePh="1">
                                  <p:stCondLst>
                                    <p:cond delay="0"/>
                                  </p:stCondLst>
                                  <p:endCondLst>
                                    <p:cond evt="begin" delay="0">
                                      <p:tn val="23"/>
                                    </p:cond>
                                  </p:endCondLst>
                                  <p:childTnLst>
                                    <p:set>
                                      <p:cBhvr>
                                        <p:cTn id="24" dur="1" fill="hold">
                                          <p:stCondLst>
                                            <p:cond delay="0"/>
                                          </p:stCondLst>
                                        </p:cTn>
                                        <p:tgtEl>
                                          <p:spTgt spid="91140"/>
                                        </p:tgtEl>
                                        <p:attrNameLst>
                                          <p:attrName>style.visibility</p:attrName>
                                        </p:attrNameLst>
                                      </p:cBhvr>
                                      <p:to>
                                        <p:strVal val="visible"/>
                                      </p:to>
                                    </p:set>
                                    <p:anim calcmode="lin" valueType="num">
                                      <p:cBhvr additive="base">
                                        <p:cTn id="25" dur="500" fill="hold"/>
                                        <p:tgtEl>
                                          <p:spTgt spid="91140"/>
                                        </p:tgtEl>
                                        <p:attrNameLst>
                                          <p:attrName>ppt_x</p:attrName>
                                        </p:attrNameLst>
                                      </p:cBhvr>
                                      <p:tavLst>
                                        <p:tav tm="0">
                                          <p:val>
                                            <p:strVal val="0-#ppt_w/2"/>
                                          </p:val>
                                        </p:tav>
                                        <p:tav tm="100000">
                                          <p:val>
                                            <p:strVal val="#ppt_x"/>
                                          </p:val>
                                        </p:tav>
                                      </p:tavLst>
                                    </p:anim>
                                    <p:anim calcmode="lin" valueType="num">
                                      <p:cBhvr additive="base">
                                        <p:cTn id="26" dur="500" fill="hold"/>
                                        <p:tgtEl>
                                          <p:spTgt spid="911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utoUpdateAnimBg="0"/>
      <p:bldP spid="91141" grpId="0" autoUpdateAnimBg="0"/>
      <p:bldP spid="91142" grpId="0" autoUpdateAnimBg="0"/>
      <p:bldP spid="9114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9EB7BB2-3E20-47DB-A278-AD9250B7BC27}" type="datetime5">
              <a:rPr lang="en-US" sz="1000" smtClean="0">
                <a:latin typeface="Arial" pitchFamily="34" charset="0"/>
              </a:rPr>
              <a:t>24-Aug-15</a:t>
            </a:fld>
            <a:endParaRPr lang="en-US" sz="1400"/>
          </a:p>
        </p:txBody>
      </p:sp>
      <p:sp>
        <p:nvSpPr>
          <p:cNvPr id="2253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2532" name="Rectangle 2"/>
          <p:cNvSpPr>
            <a:spLocks noGrp="1" noChangeArrowheads="1"/>
          </p:cNvSpPr>
          <p:nvPr>
            <p:ph type="title"/>
          </p:nvPr>
        </p:nvSpPr>
        <p:spPr/>
        <p:txBody>
          <a:bodyPr/>
          <a:lstStyle/>
          <a:p>
            <a:r>
              <a:rPr lang="en-NZ" smtClean="0"/>
              <a:t>Woodford’s Recommendation: The Scientific Article</a:t>
            </a:r>
            <a:endParaRPr lang="en-US" smtClean="0"/>
          </a:p>
        </p:txBody>
      </p:sp>
      <p:sp>
        <p:nvSpPr>
          <p:cNvPr id="22533" name="Rectangle 3"/>
          <p:cNvSpPr>
            <a:spLocks noGrp="1" noChangeArrowheads="1"/>
          </p:cNvSpPr>
          <p:nvPr>
            <p:ph type="body" idx="1"/>
          </p:nvPr>
        </p:nvSpPr>
        <p:spPr>
          <a:xfrm>
            <a:off x="685800" y="1981200"/>
            <a:ext cx="7772400" cy="2971800"/>
          </a:xfrm>
        </p:spPr>
        <p:txBody>
          <a:bodyPr/>
          <a:lstStyle/>
          <a:p>
            <a:pPr marL="609600" indent="-609600">
              <a:buFontTx/>
              <a:buAutoNum type="arabicPeriod"/>
            </a:pPr>
            <a:r>
              <a:rPr lang="en-NZ" smtClean="0"/>
              <a:t>Introduction</a:t>
            </a:r>
          </a:p>
          <a:p>
            <a:pPr marL="609600" indent="-609600">
              <a:buFontTx/>
              <a:buAutoNum type="arabicPeriod"/>
            </a:pPr>
            <a:r>
              <a:rPr lang="en-NZ" smtClean="0"/>
              <a:t>Materials and Methods</a:t>
            </a:r>
          </a:p>
          <a:p>
            <a:pPr marL="609600" indent="-609600">
              <a:buFontTx/>
              <a:buAutoNum type="arabicPeriod"/>
            </a:pPr>
            <a:r>
              <a:rPr lang="en-NZ" smtClean="0"/>
              <a:t>Results</a:t>
            </a:r>
          </a:p>
          <a:p>
            <a:pPr marL="609600" indent="-609600">
              <a:buFontTx/>
              <a:buAutoNum type="arabicPeriod"/>
            </a:pPr>
            <a:r>
              <a:rPr lang="en-NZ" smtClean="0"/>
              <a:t>Discussion</a:t>
            </a:r>
          </a:p>
          <a:p>
            <a:pPr marL="609600" indent="-609600">
              <a:buFontTx/>
              <a:buNone/>
            </a:pPr>
            <a:r>
              <a:rPr lang="en-NZ" smtClean="0"/>
              <a:t>This is suitable for any experimental study.</a:t>
            </a:r>
            <a:endParaRPr lang="en-US" smtClean="0"/>
          </a:p>
        </p:txBody>
      </p:sp>
      <p:sp>
        <p:nvSpPr>
          <p:cNvPr id="92164" name="Text Box 4"/>
          <p:cNvSpPr txBox="1">
            <a:spLocks noChangeArrowheads="1"/>
          </p:cNvSpPr>
          <p:nvPr/>
        </p:nvSpPr>
        <p:spPr bwMode="auto">
          <a:xfrm>
            <a:off x="669925" y="5070475"/>
            <a:ext cx="79406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NZ" sz="3200"/>
              <a:t>Question: Which of Eisenberg’s formats is the “best match” to Woodward’s form?</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4"/>
                                        </p:tgtEl>
                                        <p:attrNameLst>
                                          <p:attrName>style.visibility</p:attrName>
                                        </p:attrNameLst>
                                      </p:cBhvr>
                                      <p:to>
                                        <p:strVal val="visible"/>
                                      </p:to>
                                    </p:set>
                                    <p:anim calcmode="lin" valueType="num">
                                      <p:cBhvr additive="base">
                                        <p:cTn id="7" dur="500" fill="hold"/>
                                        <p:tgtEl>
                                          <p:spTgt spid="92164"/>
                                        </p:tgtEl>
                                        <p:attrNameLst>
                                          <p:attrName>ppt_x</p:attrName>
                                        </p:attrNameLst>
                                      </p:cBhvr>
                                      <p:tavLst>
                                        <p:tav tm="0">
                                          <p:val>
                                            <p:strVal val="0-#ppt_w/2"/>
                                          </p:val>
                                        </p:tav>
                                        <p:tav tm="100000">
                                          <p:val>
                                            <p:strVal val="#ppt_x"/>
                                          </p:val>
                                        </p:tav>
                                      </p:tavLst>
                                    </p:anim>
                                    <p:anim calcmode="lin" valueType="num">
                                      <p:cBhvr additive="base">
                                        <p:cTn id="8" dur="500" fill="hold"/>
                                        <p:tgtEl>
                                          <p:spTgt spid="921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7FFCFB2-DAAF-48C4-B9E7-8D3B4708E220}" type="datetime5">
              <a:rPr lang="en-US" sz="1000" smtClean="0">
                <a:latin typeface="Arial" pitchFamily="34" charset="0"/>
              </a:rPr>
              <a:t>24-Aug-15</a:t>
            </a:fld>
            <a:endParaRPr lang="en-US" sz="1400"/>
          </a:p>
        </p:txBody>
      </p:sp>
      <p:sp>
        <p:nvSpPr>
          <p:cNvPr id="512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5124" name="Rectangle 2"/>
          <p:cNvSpPr>
            <a:spLocks noGrp="1" noChangeArrowheads="1"/>
          </p:cNvSpPr>
          <p:nvPr>
            <p:ph type="title"/>
          </p:nvPr>
        </p:nvSpPr>
        <p:spPr>
          <a:xfrm>
            <a:off x="323850" y="381000"/>
            <a:ext cx="8640763" cy="838200"/>
          </a:xfrm>
        </p:spPr>
        <p:txBody>
          <a:bodyPr/>
          <a:lstStyle/>
          <a:p>
            <a:r>
              <a:rPr lang="en-NZ" dirty="0" smtClean="0"/>
              <a:t>Woodford’s 25 Steps for Report Writing </a:t>
            </a:r>
            <a:r>
              <a:rPr lang="en-NZ" dirty="0"/>
              <a:t>[1] (</a:t>
            </a:r>
            <a:r>
              <a:rPr lang="en-NZ" dirty="0" smtClean="0"/>
              <a:t>reduced to 18)</a:t>
            </a:r>
            <a:endParaRPr lang="en-US" dirty="0" smtClean="0"/>
          </a:p>
        </p:txBody>
      </p:sp>
      <p:sp>
        <p:nvSpPr>
          <p:cNvPr id="115715" name="Rectangle 3"/>
          <p:cNvSpPr>
            <a:spLocks noGrp="1" noChangeArrowheads="1"/>
          </p:cNvSpPr>
          <p:nvPr>
            <p:ph type="body" idx="1"/>
          </p:nvPr>
        </p:nvSpPr>
        <p:spPr>
          <a:xfrm>
            <a:off x="539750" y="1884363"/>
            <a:ext cx="8280400" cy="4281487"/>
          </a:xfrm>
        </p:spPr>
        <p:txBody>
          <a:bodyPr>
            <a:normAutofit fontScale="92500" lnSpcReduction="20000"/>
          </a:bodyPr>
          <a:lstStyle/>
          <a:p>
            <a:pPr marL="609600" indent="-609600">
              <a:buFontTx/>
              <a:buAutoNum type="arabicPeriod"/>
              <a:defRPr/>
            </a:pPr>
            <a:r>
              <a:rPr lang="en-NZ" dirty="0" smtClean="0"/>
              <a:t>Decide on a topic</a:t>
            </a:r>
          </a:p>
          <a:p>
            <a:pPr marL="609600" indent="-609600">
              <a:buFontTx/>
              <a:buAutoNum type="arabicPeriod"/>
              <a:defRPr/>
            </a:pPr>
            <a:r>
              <a:rPr lang="en-NZ" dirty="0" smtClean="0"/>
              <a:t>Write the title &amp; synopsis</a:t>
            </a:r>
          </a:p>
          <a:p>
            <a:pPr marL="609600" indent="-609600">
              <a:buFontTx/>
              <a:buAutoNum type="arabicPeriod"/>
              <a:defRPr/>
            </a:pPr>
            <a:r>
              <a:rPr lang="en-NZ" dirty="0" smtClean="0"/>
              <a:t>Review requirements</a:t>
            </a:r>
          </a:p>
          <a:p>
            <a:pPr marL="609600" indent="-609600">
              <a:buFontTx/>
              <a:buAutoNum type="arabicPeriod"/>
              <a:defRPr/>
            </a:pPr>
            <a:r>
              <a:rPr lang="en-NZ" dirty="0" smtClean="0"/>
              <a:t>Decide on the basic form of the article</a:t>
            </a:r>
          </a:p>
          <a:p>
            <a:pPr marL="609600" indent="-609600">
              <a:buFontTx/>
              <a:buAutoNum type="arabicPeriod"/>
              <a:defRPr/>
            </a:pPr>
            <a:r>
              <a:rPr lang="en-NZ" dirty="0" smtClean="0"/>
              <a:t>…</a:t>
            </a:r>
          </a:p>
          <a:p>
            <a:pPr marL="609600" indent="-609600">
              <a:buFontTx/>
              <a:buAutoNum type="arabicPeriod"/>
              <a:defRPr/>
            </a:pPr>
            <a:endParaRPr lang="en-NZ" dirty="0" smtClean="0"/>
          </a:p>
          <a:p>
            <a:pPr marL="0" indent="0">
              <a:buFontTx/>
              <a:buNone/>
              <a:defRPr/>
            </a:pPr>
            <a:r>
              <a:rPr lang="en-NZ" dirty="0" smtClean="0"/>
              <a:t>[1] F. Peter Woodford</a:t>
            </a:r>
            <a:r>
              <a:rPr lang="en-NZ" dirty="0"/>
              <a:t>,</a:t>
            </a:r>
            <a:r>
              <a:rPr lang="en-NZ" dirty="0" smtClean="0"/>
              <a:t> </a:t>
            </a:r>
            <a:r>
              <a:rPr lang="en-NZ" i="1" dirty="0" smtClean="0"/>
              <a:t>Scientific Writing for Graduate Students</a:t>
            </a:r>
            <a:r>
              <a:rPr lang="en-NZ" dirty="0"/>
              <a:t>.</a:t>
            </a:r>
            <a:r>
              <a:rPr lang="en-NZ" dirty="0" smtClean="0"/>
              <a:t> New York: Rockefeller University Press, 1968.</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4213" y="404813"/>
            <a:ext cx="7772400" cy="1143000"/>
          </a:xfrm>
        </p:spPr>
        <p:txBody>
          <a:bodyPr/>
          <a:lstStyle/>
          <a:p>
            <a:r>
              <a:rPr lang="en-NZ" sz="3600" dirty="0" smtClean="0"/>
              <a:t>“Construct the list of </a:t>
            </a:r>
            <a:r>
              <a:rPr lang="en-NZ" sz="3600" dirty="0"/>
              <a:t>r</a:t>
            </a:r>
            <a:r>
              <a:rPr lang="en-NZ" sz="3600" dirty="0" smtClean="0"/>
              <a:t>eferences</a:t>
            </a:r>
            <a:br>
              <a:rPr lang="en-NZ" sz="3600" dirty="0" smtClean="0"/>
            </a:br>
            <a:r>
              <a:rPr lang="en-NZ" sz="3600" dirty="0" smtClean="0"/>
              <a:t>as you go along”</a:t>
            </a:r>
          </a:p>
        </p:txBody>
      </p:sp>
      <p:sp>
        <p:nvSpPr>
          <p:cNvPr id="7171" name="Content Placeholder 2"/>
          <p:cNvSpPr>
            <a:spLocks noGrp="1"/>
          </p:cNvSpPr>
          <p:nvPr>
            <p:ph idx="1"/>
          </p:nvPr>
        </p:nvSpPr>
        <p:spPr>
          <a:xfrm>
            <a:off x="685800" y="1628775"/>
            <a:ext cx="8062664" cy="4608537"/>
          </a:xfrm>
        </p:spPr>
        <p:txBody>
          <a:bodyPr>
            <a:normAutofit lnSpcReduction="10000"/>
          </a:bodyPr>
          <a:lstStyle/>
          <a:p>
            <a:r>
              <a:rPr lang="en-NZ" dirty="0" smtClean="0"/>
              <a:t>If you find something interesting, record its bibliographic information carefully!</a:t>
            </a:r>
          </a:p>
          <a:p>
            <a:pPr lvl="1"/>
            <a:r>
              <a:rPr lang="en-NZ" dirty="0" smtClean="0"/>
              <a:t>Try </a:t>
            </a:r>
            <a:r>
              <a:rPr lang="en-NZ" dirty="0" err="1" smtClean="0"/>
              <a:t>Refworks</a:t>
            </a:r>
            <a:r>
              <a:rPr lang="en-NZ" i="1" dirty="0" smtClean="0"/>
              <a:t> </a:t>
            </a:r>
            <a:r>
              <a:rPr lang="en-NZ" dirty="0" smtClean="0"/>
              <a:t>(</a:t>
            </a:r>
            <a:r>
              <a:rPr lang="en-NZ" sz="2400" dirty="0" smtClean="0">
                <a:hlinkClick r:id="rId2"/>
              </a:rPr>
              <a:t>http://www.library.auckland.ac.nz/refworks/index.htm</a:t>
            </a:r>
            <a:r>
              <a:rPr lang="en-NZ" sz="2400" dirty="0" smtClean="0"/>
              <a:t>)</a:t>
            </a:r>
          </a:p>
          <a:p>
            <a:r>
              <a:rPr lang="en-NZ" dirty="0" smtClean="0"/>
              <a:t>When we mark your paper, we’ll retrieve your sources to see if you’re using (and citing) them accurately.</a:t>
            </a:r>
          </a:p>
          <a:p>
            <a:pPr marL="342900" lvl="1" indent="-342900">
              <a:buFontTx/>
              <a:buChar char="•"/>
            </a:pPr>
            <a:r>
              <a:rPr lang="en-NZ" dirty="0" smtClean="0"/>
              <a:t>Recommendation: </a:t>
            </a:r>
            <a:r>
              <a:rPr lang="en-NZ" dirty="0"/>
              <a:t>i</a:t>
            </a:r>
            <a:r>
              <a:rPr lang="en-NZ" dirty="0" smtClean="0"/>
              <a:t>f </a:t>
            </a:r>
            <a:r>
              <a:rPr lang="en-NZ" dirty="0"/>
              <a:t>you’re headed for a Master’s degree, </a:t>
            </a:r>
            <a:r>
              <a:rPr lang="en-NZ" dirty="0" smtClean="0"/>
              <a:t>take this opportunity to learn </a:t>
            </a:r>
            <a:r>
              <a:rPr lang="en-NZ" dirty="0"/>
              <a:t>latex &amp; </a:t>
            </a:r>
            <a:r>
              <a:rPr lang="en-NZ" dirty="0" err="1" smtClean="0"/>
              <a:t>bibtex</a:t>
            </a:r>
            <a:r>
              <a:rPr lang="en-NZ" dirty="0" smtClean="0"/>
              <a:t>.</a:t>
            </a:r>
          </a:p>
          <a:p>
            <a:pPr marL="742950" lvl="2" indent="-342900"/>
            <a:r>
              <a:rPr lang="en-NZ" dirty="0"/>
              <a:t>O</a:t>
            </a:r>
            <a:r>
              <a:rPr lang="en-NZ" dirty="0" smtClean="0"/>
              <a:t>therwise use Word or </a:t>
            </a:r>
            <a:r>
              <a:rPr lang="en-NZ" dirty="0" err="1" smtClean="0"/>
              <a:t>OpenOffice</a:t>
            </a:r>
            <a:r>
              <a:rPr lang="en-NZ" dirty="0" smtClean="0"/>
              <a:t>.</a:t>
            </a:r>
            <a:endParaRPr lang="en-NZ" dirty="0"/>
          </a:p>
        </p:txBody>
      </p:sp>
      <p:sp>
        <p:nvSpPr>
          <p:cNvPr id="4" name="Date Placeholder 3"/>
          <p:cNvSpPr>
            <a:spLocks noGrp="1"/>
          </p:cNvSpPr>
          <p:nvPr>
            <p:ph type="dt" sz="quarter" idx="10"/>
          </p:nvPr>
        </p:nvSpPr>
        <p:spPr/>
        <p:txBody>
          <a:bodyPr/>
          <a:lstStyle/>
          <a:p>
            <a:pPr>
              <a:defRPr/>
            </a:pPr>
            <a:fld id="{12D3ED14-8E79-4758-A671-C98242BABFF3}" type="datetime5">
              <a:rPr lang="en-US" smtClean="0"/>
              <a:t>24-Aug-15</a:t>
            </a:fld>
            <a:endParaRPr lang="en-US" sz="140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F678271-8CB5-40AE-8F84-94F90B005593}" type="datetime5">
              <a:rPr lang="en-US" sz="1000" smtClean="0">
                <a:latin typeface="Arial" pitchFamily="34" charset="0"/>
              </a:rPr>
              <a:t>24-Aug-15</a:t>
            </a:fld>
            <a:endParaRPr lang="en-US" sz="1400"/>
          </a:p>
        </p:txBody>
      </p:sp>
      <p:sp>
        <p:nvSpPr>
          <p:cNvPr id="819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8196" name="Rectangle 2"/>
          <p:cNvSpPr>
            <a:spLocks noGrp="1" noChangeArrowheads="1"/>
          </p:cNvSpPr>
          <p:nvPr>
            <p:ph type="title"/>
          </p:nvPr>
        </p:nvSpPr>
        <p:spPr>
          <a:xfrm>
            <a:off x="611188" y="0"/>
            <a:ext cx="7772400" cy="1143000"/>
          </a:xfrm>
        </p:spPr>
        <p:txBody>
          <a:bodyPr/>
          <a:lstStyle/>
          <a:p>
            <a:r>
              <a:rPr lang="en-NZ" smtClean="0"/>
              <a:t>Citation Style for COMPSCI 725</a:t>
            </a:r>
          </a:p>
        </p:txBody>
      </p:sp>
      <p:sp>
        <p:nvSpPr>
          <p:cNvPr id="8197" name="Rectangle 3"/>
          <p:cNvSpPr>
            <a:spLocks noGrp="1" noChangeArrowheads="1"/>
          </p:cNvSpPr>
          <p:nvPr>
            <p:ph type="body" idx="1"/>
          </p:nvPr>
        </p:nvSpPr>
        <p:spPr>
          <a:xfrm>
            <a:off x="539552" y="1124744"/>
            <a:ext cx="7920880" cy="5112568"/>
          </a:xfrm>
        </p:spPr>
        <p:txBody>
          <a:bodyPr>
            <a:normAutofit/>
          </a:bodyPr>
          <a:lstStyle/>
          <a:p>
            <a:pPr>
              <a:lnSpc>
                <a:spcPct val="90000"/>
              </a:lnSpc>
            </a:pPr>
            <a:r>
              <a:rPr lang="en-NZ" sz="2400" dirty="0" smtClean="0"/>
              <a:t>We recommend the IEEE style </a:t>
            </a:r>
            <a:r>
              <a:rPr lang="en-NZ" sz="1800" dirty="0" smtClean="0"/>
              <a:t>(</a:t>
            </a:r>
            <a:r>
              <a:rPr lang="en-NZ" sz="1800" dirty="0" smtClean="0">
                <a:hlinkClick r:id="rId2"/>
              </a:rPr>
              <a:t>www.ieee.org/documents/</a:t>
            </a:r>
            <a:r>
              <a:rPr lang="en-NZ" sz="1800" dirty="0" smtClean="0"/>
              <a:t> style_manual.pdf )</a:t>
            </a:r>
            <a:endParaRPr lang="en-NZ" sz="1800" dirty="0" smtClean="0">
              <a:hlinkClick r:id="rId3"/>
            </a:endParaRPr>
          </a:p>
          <a:p>
            <a:pPr lvl="1">
              <a:lnSpc>
                <a:spcPct val="90000"/>
              </a:lnSpc>
            </a:pPr>
            <a:r>
              <a:rPr lang="en-NZ" sz="2000" dirty="0" smtClean="0"/>
              <a:t>You may use ACM style (</a:t>
            </a:r>
            <a:r>
              <a:rPr lang="en-NZ" sz="2000" dirty="0" smtClean="0">
                <a:hlinkClick r:id="rId4"/>
              </a:rPr>
              <a:t>www.acm.org/publications/submissions</a:t>
            </a:r>
            <a:r>
              <a:rPr lang="en-NZ" sz="2000" dirty="0" smtClean="0"/>
              <a:t>) or </a:t>
            </a:r>
            <a:r>
              <a:rPr lang="en-NZ" sz="2000" b="1" dirty="0" smtClean="0"/>
              <a:t>any other well-defined style</a:t>
            </a:r>
            <a:r>
              <a:rPr lang="en-NZ" sz="2000" dirty="0" smtClean="0"/>
              <a:t>, if you prefer.</a:t>
            </a:r>
          </a:p>
          <a:p>
            <a:pPr lvl="1">
              <a:lnSpc>
                <a:spcPct val="90000"/>
              </a:lnSpc>
            </a:pPr>
            <a:r>
              <a:rPr lang="en-US" sz="2000" dirty="0" smtClean="0">
                <a:solidFill>
                  <a:schemeClr val="hlink"/>
                </a:solidFill>
              </a:rPr>
              <a:t>See </a:t>
            </a:r>
            <a:r>
              <a:rPr lang="en-US" sz="1800" dirty="0" smtClean="0">
                <a:hlinkClick r:id="rId5"/>
              </a:rPr>
              <a:t>www.library.auckland.ac.nz/study-skills/referencing</a:t>
            </a:r>
            <a:r>
              <a:rPr lang="en-US" sz="2000" dirty="0" smtClean="0"/>
              <a:t>. </a:t>
            </a:r>
            <a:endParaRPr lang="en-US" sz="2000" dirty="0" smtClean="0">
              <a:solidFill>
                <a:schemeClr val="hlink"/>
              </a:solidFill>
            </a:endParaRPr>
          </a:p>
          <a:p>
            <a:pPr lvl="1">
              <a:lnSpc>
                <a:spcPct val="90000"/>
              </a:lnSpc>
            </a:pPr>
            <a:r>
              <a:rPr lang="en-NZ" sz="2000" dirty="0" smtClean="0"/>
              <a:t>Be consistent: </a:t>
            </a:r>
            <a:r>
              <a:rPr lang="en-NZ" sz="2000" b="1" dirty="0" smtClean="0"/>
              <a:t>all your references must be in one style</a:t>
            </a:r>
            <a:r>
              <a:rPr lang="en-NZ" sz="2000" dirty="0" smtClean="0"/>
              <a:t>!</a:t>
            </a:r>
          </a:p>
          <a:p>
            <a:pPr>
              <a:lnSpc>
                <a:spcPct val="90000"/>
              </a:lnSpc>
            </a:pPr>
            <a:r>
              <a:rPr lang="en-NZ" sz="2400" dirty="0" smtClean="0"/>
              <a:t>Your report must include a References section.</a:t>
            </a:r>
          </a:p>
          <a:p>
            <a:pPr lvl="1">
              <a:lnSpc>
                <a:spcPct val="90000"/>
              </a:lnSpc>
            </a:pPr>
            <a:r>
              <a:rPr lang="en-NZ" sz="2000" dirty="0" smtClean="0"/>
              <a:t>Number your references (1, 2, 3, ...), or assign acronyms (e.g. CT99 for a paper by Collberg and Thomborson that was published in 1999).</a:t>
            </a:r>
          </a:p>
          <a:p>
            <a:pPr lvl="1">
              <a:lnSpc>
                <a:spcPct val="90000"/>
              </a:lnSpc>
            </a:pPr>
            <a:r>
              <a:rPr lang="en-NZ" sz="2000" dirty="0" smtClean="0"/>
              <a:t>Every item in your reference list </a:t>
            </a:r>
            <a:r>
              <a:rPr lang="en-NZ" sz="2000" b="1" dirty="0" smtClean="0"/>
              <a:t>must</a:t>
            </a:r>
            <a:r>
              <a:rPr lang="en-NZ" sz="2000" dirty="0" smtClean="0"/>
              <a:t> be cited somewhere in your report.</a:t>
            </a:r>
          </a:p>
          <a:p>
            <a:pPr lvl="1">
              <a:lnSpc>
                <a:spcPct val="90000"/>
              </a:lnSpc>
            </a:pPr>
            <a:r>
              <a:rPr lang="en-NZ" sz="2000" dirty="0" smtClean="0"/>
              <a:t>Use the first author’s name (or up to two authors’ names) when making a citation in your report, for example “Collberg [CT99] proposed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NZ" sz="4000" smtClean="0"/>
              <a:t>Citations to Web-Based Documents</a:t>
            </a:r>
          </a:p>
        </p:txBody>
      </p:sp>
      <p:sp>
        <p:nvSpPr>
          <p:cNvPr id="3" name="Content Placeholder 2"/>
          <p:cNvSpPr>
            <a:spLocks noGrp="1"/>
          </p:cNvSpPr>
          <p:nvPr>
            <p:ph idx="1"/>
          </p:nvPr>
        </p:nvSpPr>
        <p:spPr>
          <a:xfrm>
            <a:off x="804863" y="1518707"/>
            <a:ext cx="7629525" cy="4594226"/>
          </a:xfrm>
        </p:spPr>
        <p:txBody>
          <a:bodyPr>
            <a:normAutofit fontScale="77500" lnSpcReduction="20000"/>
          </a:bodyPr>
          <a:lstStyle/>
          <a:p>
            <a:pPr>
              <a:defRPr/>
            </a:pPr>
            <a:r>
              <a:rPr lang="en-NZ" dirty="0" smtClean="0"/>
              <a:t>You should cite the “archival source” of a journal or conference article.</a:t>
            </a:r>
          </a:p>
          <a:p>
            <a:pPr lvl="1">
              <a:defRPr/>
            </a:pPr>
            <a:r>
              <a:rPr lang="en-NZ" dirty="0" smtClean="0"/>
              <a:t>You should not rely on author’s preprints or on versions that someone has </a:t>
            </a:r>
            <a:r>
              <a:rPr lang="en-NZ" dirty="0" err="1" smtClean="0"/>
              <a:t>webposted</a:t>
            </a:r>
            <a:r>
              <a:rPr lang="en-NZ" dirty="0" smtClean="0"/>
              <a:t> – because these may differ greatly from the archival version.</a:t>
            </a:r>
          </a:p>
          <a:p>
            <a:pPr lvl="1">
              <a:defRPr/>
            </a:pPr>
            <a:r>
              <a:rPr lang="en-NZ" dirty="0"/>
              <a:t>C</a:t>
            </a:r>
            <a:r>
              <a:rPr lang="en-NZ" dirty="0" smtClean="0"/>
              <a:t>ite and access with a DOI, if possible!  URLs are unstable.</a:t>
            </a:r>
          </a:p>
          <a:p>
            <a:pPr>
              <a:defRPr/>
            </a:pPr>
            <a:r>
              <a:rPr lang="en-NZ" dirty="0" smtClean="0"/>
              <a:t>If you are relying on a technical report or white paper that you find on the web, your citation should include the name of the publisher, the URL, and your date of accession.  Example from the IEEE style manual: </a:t>
            </a:r>
          </a:p>
          <a:p>
            <a:pPr marL="457200" lvl="1" indent="0">
              <a:buFontTx/>
              <a:buNone/>
              <a:defRPr/>
            </a:pPr>
            <a:r>
              <a:rPr lang="en-NZ" dirty="0" smtClean="0"/>
              <a:t>[1] </a:t>
            </a:r>
            <a:r>
              <a:rPr lang="it-IT" dirty="0"/>
              <a:t>Apple Inc., Palo Alto, CA, USA, “Apple iPhone,” Available: http://apple.com/iphone/. Accessed: Feb. 26, </a:t>
            </a:r>
            <a:r>
              <a:rPr lang="it-IT" dirty="0" smtClean="0"/>
              <a:t>2013.</a:t>
            </a:r>
            <a:endParaRPr lang="en-NZ" dirty="0" smtClean="0"/>
          </a:p>
        </p:txBody>
      </p:sp>
      <p:sp>
        <p:nvSpPr>
          <p:cNvPr id="4" name="Date Placeholder 3"/>
          <p:cNvSpPr>
            <a:spLocks noGrp="1"/>
          </p:cNvSpPr>
          <p:nvPr>
            <p:ph type="dt" sz="quarter" idx="10"/>
          </p:nvPr>
        </p:nvSpPr>
        <p:spPr>
          <a:xfrm>
            <a:off x="179512" y="6400800"/>
            <a:ext cx="1905000" cy="457200"/>
          </a:xfrm>
        </p:spPr>
        <p:txBody>
          <a:bodyPr/>
          <a:lstStyle/>
          <a:p>
            <a:pPr>
              <a:defRPr/>
            </a:pPr>
            <a:fld id="{49868D88-8B67-4EEB-B431-FD60C16ADEA8}" type="datetime5">
              <a:rPr lang="en-US" smtClean="0"/>
              <a:t>24-Aug-15</a:t>
            </a:fld>
            <a:endParaRPr lang="en-US" sz="1400" dirty="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Case Study in Versioning</a:t>
            </a:r>
            <a:endParaRPr lang="en-NZ" dirty="0"/>
          </a:p>
        </p:txBody>
      </p:sp>
      <p:sp>
        <p:nvSpPr>
          <p:cNvPr id="3" name="Content Placeholder 2"/>
          <p:cNvSpPr>
            <a:spLocks noGrp="1"/>
          </p:cNvSpPr>
          <p:nvPr>
            <p:ph idx="1"/>
          </p:nvPr>
        </p:nvSpPr>
        <p:spPr>
          <a:xfrm>
            <a:off x="685800" y="1981200"/>
            <a:ext cx="8062664" cy="4184104"/>
          </a:xfrm>
        </p:spPr>
        <p:txBody>
          <a:bodyPr>
            <a:normAutofit fontScale="62500" lnSpcReduction="20000"/>
          </a:bodyPr>
          <a:lstStyle/>
          <a:p>
            <a:r>
              <a:rPr lang="en-NZ" dirty="0" smtClean="0"/>
              <a:t>An author’s self-published version of a conference article:</a:t>
            </a:r>
          </a:p>
          <a:p>
            <a:pPr lvl="1"/>
            <a:r>
              <a:rPr lang="en-NZ" dirty="0" smtClean="0">
                <a:hlinkClick r:id="rId2"/>
              </a:rPr>
              <a:t>https://www.cs.utexas.edu/~suman/publications/suman_pwdmgr.pdf</a:t>
            </a:r>
            <a:r>
              <a:rPr lang="en-NZ" dirty="0" smtClean="0"/>
              <a:t> </a:t>
            </a:r>
          </a:p>
          <a:p>
            <a:pPr lvl="1"/>
            <a:r>
              <a:rPr lang="en-NZ" dirty="0" smtClean="0"/>
              <a:t>16 pp., 46 references, last modified “6/09/2014 11:49:09pm”</a:t>
            </a:r>
          </a:p>
          <a:p>
            <a:r>
              <a:rPr lang="en-NZ" dirty="0" smtClean="0"/>
              <a:t>The archival version of this article:</a:t>
            </a:r>
          </a:p>
          <a:p>
            <a:pPr lvl="1"/>
            <a:r>
              <a:rPr lang="en-NZ" dirty="0">
                <a:hlinkClick r:id="rId3"/>
              </a:rPr>
              <a:t>https://</a:t>
            </a:r>
            <a:r>
              <a:rPr lang="en-NZ" dirty="0" smtClean="0">
                <a:hlinkClick r:id="rId3"/>
              </a:rPr>
              <a:t>www.usenix.org/system/files/conference/usenixsecurity14/ sec14-paper-silver.pdf</a:t>
            </a:r>
            <a:r>
              <a:rPr lang="en-NZ" dirty="0" smtClean="0"/>
              <a:t> </a:t>
            </a:r>
          </a:p>
          <a:p>
            <a:pPr lvl="1"/>
            <a:r>
              <a:rPr lang="en-NZ" dirty="0" smtClean="0"/>
              <a:t>17 pp., 45 references, last modified “24/07/2014 2:52:46pm”</a:t>
            </a:r>
          </a:p>
          <a:p>
            <a:r>
              <a:rPr lang="en-NZ" dirty="0" smtClean="0"/>
              <a:t>My mistake!</a:t>
            </a:r>
          </a:p>
          <a:p>
            <a:pPr lvl="1"/>
            <a:r>
              <a:rPr lang="en-NZ" dirty="0" smtClean="0"/>
              <a:t>Because the non-archival URL was provided in </a:t>
            </a:r>
            <a:r>
              <a:rPr lang="en-NZ" dirty="0" smtClean="0">
                <a:hlinkClick r:id="rId4"/>
              </a:rPr>
              <a:t>Handout 2</a:t>
            </a:r>
            <a:r>
              <a:rPr lang="en-NZ" dirty="0" smtClean="0"/>
              <a:t>, you may refer to </a:t>
            </a:r>
            <a:r>
              <a:rPr lang="en-NZ" i="1" dirty="0" smtClean="0"/>
              <a:t>either</a:t>
            </a:r>
            <a:r>
              <a:rPr lang="en-NZ" dirty="0" smtClean="0"/>
              <a:t> version in your oral or written report.</a:t>
            </a:r>
          </a:p>
          <a:p>
            <a:pPr lvl="1"/>
            <a:r>
              <a:rPr lang="en-NZ" dirty="0"/>
              <a:t>B</a:t>
            </a:r>
            <a:r>
              <a:rPr lang="en-NZ" dirty="0" smtClean="0"/>
              <a:t>e sure to clarify which version you are using, as there may be important corrections in the later version.</a:t>
            </a:r>
          </a:p>
          <a:p>
            <a:pPr lvl="1"/>
            <a:r>
              <a:rPr lang="en-NZ" dirty="0" smtClean="0"/>
              <a:t>Google Scholar </a:t>
            </a:r>
            <a:r>
              <a:rPr lang="en-NZ" dirty="0"/>
              <a:t>lists 11 versions: </a:t>
            </a:r>
            <a:r>
              <a:rPr lang="en-NZ" dirty="0">
                <a:hlinkClick r:id="rId5"/>
              </a:rPr>
              <a:t>https://</a:t>
            </a:r>
            <a:r>
              <a:rPr lang="en-NZ" dirty="0" smtClean="0">
                <a:hlinkClick r:id="rId5"/>
              </a:rPr>
              <a:t>scholar.google.co.nz/scholar?cluster=15931648403141673277&amp; hl=</a:t>
            </a:r>
            <a:r>
              <a:rPr lang="en-NZ" dirty="0" err="1" smtClean="0">
                <a:hlinkClick r:id="rId5"/>
              </a:rPr>
              <a:t>en&amp;as_sdt</a:t>
            </a:r>
            <a:r>
              <a:rPr lang="en-NZ" dirty="0" smtClean="0">
                <a:hlinkClick r:id="rId5"/>
              </a:rPr>
              <a:t>=0,5</a:t>
            </a:r>
            <a:r>
              <a:rPr lang="en-NZ" dirty="0" smtClean="0"/>
              <a:t> </a:t>
            </a:r>
          </a:p>
        </p:txBody>
      </p:sp>
      <p:sp>
        <p:nvSpPr>
          <p:cNvPr id="4" name="Date Placeholder 3"/>
          <p:cNvSpPr>
            <a:spLocks noGrp="1"/>
          </p:cNvSpPr>
          <p:nvPr>
            <p:ph type="dt" sz="half" idx="10"/>
          </p:nvPr>
        </p:nvSpPr>
        <p:spPr/>
        <p:txBody>
          <a:bodyPr/>
          <a:lstStyle/>
          <a:p>
            <a:pPr>
              <a:defRPr/>
            </a:pPr>
            <a:fld id="{B81144D9-AA87-483E-8924-5D1C7A432689}" type="datetime5">
              <a:rPr lang="en-US" smtClean="0"/>
              <a:t>24-Aug-15</a:t>
            </a:fld>
            <a:endParaRPr lang="en-US" sz="1400">
              <a:latin typeface="+mn-lt"/>
            </a:endParaRPr>
          </a:p>
        </p:txBody>
      </p:sp>
      <p:sp>
        <p:nvSpPr>
          <p:cNvPr id="5" name="Footer Placeholder 4"/>
          <p:cNvSpPr>
            <a:spLocks noGrp="1"/>
          </p:cNvSpPr>
          <p:nvPr>
            <p:ph type="ftr" sz="quarter" idx="11"/>
          </p:nvPr>
        </p:nvSpPr>
        <p:spPr>
          <a:xfrm>
            <a:off x="3131840" y="6237312"/>
            <a:ext cx="2895600" cy="457200"/>
          </a:xfrm>
        </p:spPr>
        <p:txBody>
          <a:bodyPr/>
          <a:lstStyle/>
          <a:p>
            <a:pPr>
              <a:defRPr/>
            </a:pPr>
            <a:r>
              <a:rPr lang="en-US" smtClean="0"/>
              <a:t>Reports #2</a:t>
            </a:r>
            <a:endParaRPr lang="en-US" sz="1400">
              <a:latin typeface="+mn-lt"/>
            </a:endParaRPr>
          </a:p>
        </p:txBody>
      </p:sp>
    </p:spTree>
    <p:extLst>
      <p:ext uri="{BB962C8B-B14F-4D97-AF65-F5344CB8AC3E}">
        <p14:creationId xmlns:p14="http://schemas.microsoft.com/office/powerpoint/2010/main" val="429130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188913"/>
            <a:ext cx="7772400" cy="1143000"/>
          </a:xfrm>
        </p:spPr>
        <p:txBody>
          <a:bodyPr/>
          <a:lstStyle/>
          <a:p>
            <a:r>
              <a:rPr lang="en-NZ" dirty="0" smtClean="0"/>
              <a:t>Even more confusing…</a:t>
            </a:r>
            <a:endParaRPr lang="en-NZ" dirty="0" smtClean="0"/>
          </a:p>
        </p:txBody>
      </p:sp>
      <p:sp>
        <p:nvSpPr>
          <p:cNvPr id="3" name="Content Placeholder 2"/>
          <p:cNvSpPr>
            <a:spLocks noGrp="1"/>
          </p:cNvSpPr>
          <p:nvPr>
            <p:ph idx="1"/>
          </p:nvPr>
        </p:nvSpPr>
        <p:spPr>
          <a:xfrm>
            <a:off x="323850" y="1196975"/>
            <a:ext cx="8569325" cy="4968875"/>
          </a:xfrm>
        </p:spPr>
        <p:txBody>
          <a:bodyPr>
            <a:normAutofit fontScale="85000" lnSpcReduction="20000"/>
          </a:bodyPr>
          <a:lstStyle/>
          <a:p>
            <a:pPr>
              <a:defRPr/>
            </a:pPr>
            <a:r>
              <a:rPr lang="en-NZ" dirty="0" smtClean="0"/>
              <a:t>As at 24 August 2015, Google Scholar reports 1042 citations to “about 23” versions of Fred Cohen’s ground-breaking work on computer viruses.</a:t>
            </a:r>
          </a:p>
          <a:p>
            <a:pPr lvl="1">
              <a:defRPr/>
            </a:pPr>
            <a:r>
              <a:rPr lang="en-NZ" sz="1600" dirty="0" smtClean="0">
                <a:hlinkClick r:id="rId2"/>
              </a:rPr>
              <a:t>https://scholar.google.co.nz/scholar?cluster=15279883159047855133&amp;hl=en&amp;as_sdt=0,5</a:t>
            </a:r>
            <a:endParaRPr lang="en-NZ" sz="1600" dirty="0" smtClean="0"/>
          </a:p>
          <a:p>
            <a:pPr>
              <a:defRPr/>
            </a:pPr>
            <a:r>
              <a:rPr lang="en-NZ" dirty="0" smtClean="0"/>
              <a:t>Some of these citations are to his 1984 conference article (</a:t>
            </a:r>
            <a:r>
              <a:rPr lang="en-NZ" sz="2800" dirty="0" smtClean="0">
                <a:hlinkClick r:id="rId3"/>
              </a:rPr>
              <a:t>http://dl.acm.org/citation.cfm?id=21059</a:t>
            </a:r>
            <a:r>
              <a:rPr lang="en-NZ" dirty="0" smtClean="0"/>
              <a:t>).</a:t>
            </a:r>
          </a:p>
          <a:p>
            <a:pPr>
              <a:defRPr/>
            </a:pPr>
            <a:r>
              <a:rPr lang="en-NZ" dirty="0" smtClean="0"/>
              <a:t>Other citations are to his 1985 PhD dissertation, either</a:t>
            </a:r>
          </a:p>
          <a:p>
            <a:pPr lvl="1">
              <a:defRPr/>
            </a:pPr>
            <a:r>
              <a:rPr lang="en-NZ" dirty="0" smtClean="0"/>
              <a:t>a self-published version </a:t>
            </a:r>
            <a:r>
              <a:rPr lang="en-NZ" dirty="0" smtClean="0">
                <a:hlinkClick r:id="rId4"/>
              </a:rPr>
              <a:t>http://all.net/books/Dissertation.pdf</a:t>
            </a:r>
            <a:r>
              <a:rPr lang="en-NZ" dirty="0" smtClean="0"/>
              <a:t>, or</a:t>
            </a:r>
          </a:p>
          <a:p>
            <a:pPr lvl="1">
              <a:defRPr/>
            </a:pPr>
            <a:r>
              <a:rPr lang="en-NZ" dirty="0" smtClean="0"/>
              <a:t>the deposited version (</a:t>
            </a:r>
            <a:r>
              <a:rPr lang="en-NZ" dirty="0" err="1" smtClean="0"/>
              <a:t>ProQuest</a:t>
            </a:r>
            <a:r>
              <a:rPr lang="en-NZ" dirty="0" smtClean="0"/>
              <a:t> ID 752264021).</a:t>
            </a:r>
          </a:p>
          <a:p>
            <a:pPr>
              <a:defRPr/>
            </a:pPr>
            <a:r>
              <a:rPr lang="en-NZ" dirty="0" smtClean="0"/>
              <a:t>Careful scholars would refer to his 1987 journal article (</a:t>
            </a:r>
            <a:r>
              <a:rPr lang="en-NZ" sz="2800" dirty="0" smtClean="0">
                <a:hlinkClick r:id="rId5"/>
              </a:rPr>
              <a:t>http://dx.doi.org/10.1016/0167-4048(87)90122-2</a:t>
            </a:r>
            <a:r>
              <a:rPr lang="en-NZ" sz="2800" dirty="0" smtClean="0"/>
              <a:t>)</a:t>
            </a:r>
            <a:endParaRPr lang="en-NZ" dirty="0" smtClean="0"/>
          </a:p>
          <a:p>
            <a:pPr lvl="1">
              <a:defRPr/>
            </a:pPr>
            <a:r>
              <a:rPr lang="en-NZ" dirty="0" smtClean="0"/>
              <a:t>unless they are  establishing “who thought of this first” or</a:t>
            </a:r>
          </a:p>
          <a:p>
            <a:pPr lvl="1">
              <a:defRPr/>
            </a:pPr>
            <a:r>
              <a:rPr lang="en-NZ" dirty="0" smtClean="0"/>
              <a:t>relying on information available only in his dissertation.</a:t>
            </a:r>
          </a:p>
        </p:txBody>
      </p:sp>
      <p:sp>
        <p:nvSpPr>
          <p:cNvPr id="4" name="Date Placeholder 3"/>
          <p:cNvSpPr>
            <a:spLocks noGrp="1"/>
          </p:cNvSpPr>
          <p:nvPr>
            <p:ph type="dt" sz="quarter" idx="10"/>
          </p:nvPr>
        </p:nvSpPr>
        <p:spPr/>
        <p:txBody>
          <a:bodyPr/>
          <a:lstStyle/>
          <a:p>
            <a:pPr>
              <a:defRPr/>
            </a:pPr>
            <a:fld id="{E5F2BBB4-F751-4D8A-AF9B-328C13472ECB}" type="datetime5">
              <a:rPr lang="en-US" smtClean="0"/>
              <a:t>24-Aug-15</a:t>
            </a:fld>
            <a:endParaRPr lang="en-US" sz="140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4EEF315-32FE-4E72-ADB5-8770AF9C6F91}" type="datetime5">
              <a:rPr lang="en-US" sz="1000" smtClean="0">
                <a:latin typeface="Arial" pitchFamily="34" charset="0"/>
              </a:rPr>
              <a:t>24-Aug-15</a:t>
            </a:fld>
            <a:endParaRPr lang="en-US" sz="1400"/>
          </a:p>
        </p:txBody>
      </p:sp>
      <p:sp>
        <p:nvSpPr>
          <p:cNvPr id="1126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1268" name="Rectangle 2"/>
          <p:cNvSpPr>
            <a:spLocks noGrp="1" noChangeArrowheads="1"/>
          </p:cNvSpPr>
          <p:nvPr>
            <p:ph type="title"/>
          </p:nvPr>
        </p:nvSpPr>
        <p:spPr>
          <a:xfrm>
            <a:off x="685800" y="0"/>
            <a:ext cx="7772400" cy="838200"/>
          </a:xfrm>
        </p:spPr>
        <p:txBody>
          <a:bodyPr/>
          <a:lstStyle/>
          <a:p>
            <a:r>
              <a:rPr lang="en-NZ" smtClean="0"/>
              <a:t>2. Topic, Title, Synopsis</a:t>
            </a:r>
            <a:endParaRPr lang="en-US" smtClean="0"/>
          </a:p>
        </p:txBody>
      </p:sp>
      <p:sp>
        <p:nvSpPr>
          <p:cNvPr id="11269" name="Rectangle 3"/>
          <p:cNvSpPr>
            <a:spLocks noGrp="1" noChangeArrowheads="1"/>
          </p:cNvSpPr>
          <p:nvPr>
            <p:ph type="body" idx="1"/>
          </p:nvPr>
        </p:nvSpPr>
        <p:spPr>
          <a:xfrm>
            <a:off x="633413" y="982663"/>
            <a:ext cx="8259762" cy="5110162"/>
          </a:xfrm>
        </p:spPr>
        <p:txBody>
          <a:bodyPr/>
          <a:lstStyle/>
          <a:p>
            <a:pPr>
              <a:lnSpc>
                <a:spcPct val="80000"/>
              </a:lnSpc>
            </a:pPr>
            <a:r>
              <a:rPr lang="en-NZ" sz="2400" dirty="0" smtClean="0"/>
              <a:t>A </a:t>
            </a:r>
            <a:r>
              <a:rPr lang="en-NZ" sz="2400" dirty="0" smtClean="0">
                <a:solidFill>
                  <a:srgbClr val="FF0000"/>
                </a:solidFill>
              </a:rPr>
              <a:t>topic</a:t>
            </a:r>
            <a:r>
              <a:rPr lang="en-NZ" sz="2400" dirty="0" smtClean="0"/>
              <a:t> is a “subject that people think, write or talk about.” [Thorndike-</a:t>
            </a:r>
            <a:r>
              <a:rPr lang="en-NZ" sz="2400" dirty="0" err="1" smtClean="0"/>
              <a:t>Barnhard</a:t>
            </a:r>
            <a:r>
              <a:rPr lang="en-NZ" sz="2400" dirty="0" smtClean="0"/>
              <a:t> Dictionary, 1952].</a:t>
            </a:r>
          </a:p>
          <a:p>
            <a:pPr lvl="1">
              <a:lnSpc>
                <a:spcPct val="80000"/>
              </a:lnSpc>
            </a:pPr>
            <a:r>
              <a:rPr lang="en-NZ" sz="2000" dirty="0" smtClean="0"/>
              <a:t>Woodford thinks a scientific topic should be in question-answer format: “What question [have you] asked, and what are [your] conclusions?”</a:t>
            </a:r>
          </a:p>
          <a:p>
            <a:pPr>
              <a:lnSpc>
                <a:spcPct val="80000"/>
              </a:lnSpc>
            </a:pPr>
            <a:r>
              <a:rPr lang="en-NZ" sz="2400" dirty="0" smtClean="0"/>
              <a:t>Have you chosen a topic for your term paper?</a:t>
            </a:r>
          </a:p>
          <a:p>
            <a:pPr lvl="1">
              <a:lnSpc>
                <a:spcPct val="80000"/>
              </a:lnSpc>
            </a:pPr>
            <a:r>
              <a:rPr lang="en-NZ" sz="2000" b="1" dirty="0" smtClean="0"/>
              <a:t>You’re falling behind…</a:t>
            </a:r>
            <a:endParaRPr lang="en-NZ" sz="2000" dirty="0" smtClean="0"/>
          </a:p>
          <a:p>
            <a:pPr>
              <a:lnSpc>
                <a:spcPct val="80000"/>
              </a:lnSpc>
            </a:pPr>
            <a:r>
              <a:rPr lang="en-NZ" sz="2400" dirty="0" smtClean="0"/>
              <a:t>A </a:t>
            </a:r>
            <a:r>
              <a:rPr lang="en-NZ" sz="2400" dirty="0" smtClean="0">
                <a:solidFill>
                  <a:srgbClr val="FF0000"/>
                </a:solidFill>
              </a:rPr>
              <a:t>title</a:t>
            </a:r>
            <a:r>
              <a:rPr lang="en-NZ" sz="2400" dirty="0" smtClean="0"/>
              <a:t> should be “… an effective guide for scientists rapidly scanning lists of titles for information relevant to their interests.”  (Woodford’s Step 22, p. 104)</a:t>
            </a:r>
          </a:p>
          <a:p>
            <a:pPr>
              <a:lnSpc>
                <a:spcPct val="80000"/>
              </a:lnSpc>
            </a:pPr>
            <a:r>
              <a:rPr lang="en-NZ" sz="2400" dirty="0" smtClean="0"/>
              <a:t>A </a:t>
            </a:r>
            <a:r>
              <a:rPr lang="en-NZ" sz="2400" dirty="0" smtClean="0">
                <a:solidFill>
                  <a:srgbClr val="FF0000"/>
                </a:solidFill>
              </a:rPr>
              <a:t>synopsis</a:t>
            </a:r>
            <a:r>
              <a:rPr lang="en-NZ" sz="2400" dirty="0" smtClean="0"/>
              <a:t> is an explanation of your “projected paper in definite and concise terms, as though to a friend who asks [you] at some chilly street  corner what [you] have been up to recently.” (Woodford’s Step 5, p. 15)</a:t>
            </a:r>
          </a:p>
          <a:p>
            <a:pPr>
              <a:lnSpc>
                <a:spcPct val="80000"/>
              </a:lnSpc>
            </a:pPr>
            <a:r>
              <a:rPr lang="en-NZ" sz="2400" dirty="0" smtClean="0"/>
              <a:t>Writing a draft title and synopsis at an early stage will “… clarify [your] aims and intentions.”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24C4A78-AEAA-456D-B0FB-0B7DE5CF4394}" type="datetime5">
              <a:rPr lang="en-US" sz="1000" smtClean="0">
                <a:latin typeface="Arial" pitchFamily="34" charset="0"/>
              </a:rPr>
              <a:t>24-Aug-15</a:t>
            </a:fld>
            <a:endParaRPr lang="en-US" sz="1400"/>
          </a:p>
        </p:txBody>
      </p:sp>
      <p:sp>
        <p:nvSpPr>
          <p:cNvPr id="1229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2292" name="Rectangle 2"/>
          <p:cNvSpPr>
            <a:spLocks noGrp="1" noChangeArrowheads="1"/>
          </p:cNvSpPr>
          <p:nvPr>
            <p:ph type="title"/>
          </p:nvPr>
        </p:nvSpPr>
        <p:spPr>
          <a:xfrm>
            <a:off x="685800" y="115888"/>
            <a:ext cx="7772400" cy="1143000"/>
          </a:xfrm>
        </p:spPr>
        <p:txBody>
          <a:bodyPr/>
          <a:lstStyle/>
          <a:p>
            <a:r>
              <a:rPr lang="en-US" smtClean="0"/>
              <a:t>Abstracts vs. Synopses</a:t>
            </a:r>
            <a:endParaRPr lang="en-AU" smtClean="0"/>
          </a:p>
        </p:txBody>
      </p:sp>
      <p:sp>
        <p:nvSpPr>
          <p:cNvPr id="12293" name="Rectangle 3"/>
          <p:cNvSpPr>
            <a:spLocks noGrp="1" noChangeArrowheads="1"/>
          </p:cNvSpPr>
          <p:nvPr>
            <p:ph type="body" idx="1"/>
          </p:nvPr>
        </p:nvSpPr>
        <p:spPr>
          <a:xfrm>
            <a:off x="685800" y="1268413"/>
            <a:ext cx="7848600" cy="4903787"/>
          </a:xfrm>
        </p:spPr>
        <p:txBody>
          <a:bodyPr/>
          <a:lstStyle/>
          <a:p>
            <a:pPr>
              <a:lnSpc>
                <a:spcPct val="80000"/>
              </a:lnSpc>
            </a:pPr>
            <a:r>
              <a:rPr lang="en-NZ" sz="2400" smtClean="0"/>
              <a:t>An </a:t>
            </a:r>
            <a:r>
              <a:rPr lang="en-NZ" sz="2400" smtClean="0">
                <a:solidFill>
                  <a:srgbClr val="FF0000"/>
                </a:solidFill>
              </a:rPr>
              <a:t>abstract</a:t>
            </a:r>
            <a:r>
              <a:rPr lang="en-NZ" sz="2400" smtClean="0"/>
              <a:t> “… must stand alone and be intelligible without reference to the text.” (Woodford’s Step 22, p. 105.)</a:t>
            </a:r>
          </a:p>
          <a:p>
            <a:pPr>
              <a:lnSpc>
                <a:spcPct val="80000"/>
              </a:lnSpc>
            </a:pPr>
            <a:r>
              <a:rPr lang="en-NZ" sz="2400" smtClean="0"/>
              <a:t>Your final title and abstract must be written “… from the reader’s point of view.”</a:t>
            </a:r>
          </a:p>
          <a:p>
            <a:pPr lvl="1">
              <a:lnSpc>
                <a:spcPct val="80000"/>
              </a:lnSpc>
            </a:pPr>
            <a:r>
              <a:rPr lang="en-NZ" sz="2000" smtClean="0"/>
              <a:t>What is the audience for your draft title and synopsis?</a:t>
            </a:r>
          </a:p>
          <a:p>
            <a:pPr>
              <a:lnSpc>
                <a:spcPct val="80000"/>
              </a:lnSpc>
            </a:pPr>
            <a:r>
              <a:rPr lang="en-NZ" sz="2400" smtClean="0"/>
              <a:t>A synopsis is written in a less formal style than an abstract.</a:t>
            </a:r>
          </a:p>
          <a:p>
            <a:pPr lvl="1">
              <a:lnSpc>
                <a:spcPct val="80000"/>
              </a:lnSpc>
            </a:pPr>
            <a:r>
              <a:rPr lang="en-NZ" sz="2000" smtClean="0"/>
              <a:t>The audience for a synopsis is immediate and intimate.</a:t>
            </a:r>
          </a:p>
          <a:p>
            <a:pPr lvl="1">
              <a:lnSpc>
                <a:spcPct val="80000"/>
              </a:lnSpc>
            </a:pPr>
            <a:r>
              <a:rPr lang="en-NZ" sz="2000" smtClean="0"/>
              <a:t>The audience for an abstract is archival and formal.</a:t>
            </a:r>
          </a:p>
          <a:p>
            <a:pPr>
              <a:lnSpc>
                <a:spcPct val="80000"/>
              </a:lnSpc>
            </a:pPr>
            <a:r>
              <a:rPr lang="en-NZ" sz="2400" smtClean="0"/>
              <a:t>I’d strongly encourage you to finalise your title, synopsis and references before the end of the term break!</a:t>
            </a:r>
          </a:p>
          <a:p>
            <a:pPr lvl="1">
              <a:lnSpc>
                <a:spcPct val="80000"/>
              </a:lnSpc>
            </a:pPr>
            <a:r>
              <a:rPr lang="en-NZ" sz="2000" smtClean="0"/>
              <a:t>Students who would like feedback from an instructor, on their proposed topic and list of references for their term paper, should send an email to me &amp; Giovanni. </a:t>
            </a:r>
          </a:p>
          <a:p>
            <a:pPr lvl="1">
              <a:lnSpc>
                <a:spcPct val="80000"/>
              </a:lnSpc>
            </a:pPr>
            <a:r>
              <a:rPr lang="en-NZ" sz="2000" smtClean="0"/>
              <a:t>We will endeavour to respond within 7 days to all such emails, if they are sent before the end of Week 7.</a:t>
            </a:r>
            <a:endParaRPr lang="en-AU" sz="20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1406</TotalTime>
  <Words>1802</Words>
  <Application>Microsoft Office PowerPoint</Application>
  <PresentationFormat>On-screen Show (4:3)</PresentationFormat>
  <Paragraphs>171</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CompSci 725 A Process for Writing Reports</vt:lpstr>
      <vt:lpstr>Woodford’s 25 Steps for Report Writing [1] (reduced to 18)</vt:lpstr>
      <vt:lpstr>“Construct the list of references as you go along”</vt:lpstr>
      <vt:lpstr>Citation Style for COMPSCI 725</vt:lpstr>
      <vt:lpstr>Citations to Web-Based Documents</vt:lpstr>
      <vt:lpstr>A Case Study in Versioning</vt:lpstr>
      <vt:lpstr>Even more confusing…</vt:lpstr>
      <vt:lpstr>2. Topic, Title, Synopsis</vt:lpstr>
      <vt:lpstr>Abstracts vs. Synopses</vt:lpstr>
      <vt:lpstr>Sample Titles &amp; Abstracts</vt:lpstr>
      <vt:lpstr>Software-Based Interlocks for Software Tamper-Detection</vt:lpstr>
      <vt:lpstr>The Linux 2.4.0 Capability Security System</vt:lpstr>
      <vt:lpstr>Starting to Write your Term Paper: Review of Steps 1 to 4</vt:lpstr>
      <vt:lpstr>The “Murder Mystery”</vt:lpstr>
      <vt:lpstr>Comparison and Contrast Format</vt:lpstr>
      <vt:lpstr>Problem – Solution Format</vt:lpstr>
      <vt:lpstr>Main Idea – Significance Format</vt:lpstr>
      <vt:lpstr>Mix and Match!</vt:lpstr>
      <vt:lpstr>Woodford’s Recommendation: The Scientific Article</vt:lpstr>
    </vt:vector>
  </TitlesOfParts>
  <Company>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Security 415.725SC</dc:title>
  <dc:creator>Clark Thomborson</dc:creator>
  <cp:lastModifiedBy>Clark Thomborson</cp:lastModifiedBy>
  <cp:revision>122</cp:revision>
  <cp:lastPrinted>2000-07-11T17:17:34Z</cp:lastPrinted>
  <dcterms:created xsi:type="dcterms:W3CDTF">2000-07-11T15:43:18Z</dcterms:created>
  <dcterms:modified xsi:type="dcterms:W3CDTF">2015-08-24T05:10:42Z</dcterms:modified>
</cp:coreProperties>
</file>