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79" r:id="rId4"/>
    <p:sldId id="280" r:id="rId5"/>
    <p:sldId id="301" r:id="rId6"/>
    <p:sldId id="281" r:id="rId7"/>
    <p:sldId id="302" r:id="rId8"/>
    <p:sldId id="303" r:id="rId9"/>
    <p:sldId id="304" r:id="rId10"/>
    <p:sldId id="284" r:id="rId11"/>
    <p:sldId id="282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5" r:id="rId22"/>
    <p:sldId id="294" r:id="rId23"/>
    <p:sldId id="296" r:id="rId24"/>
    <p:sldId id="297" r:id="rId25"/>
    <p:sldId id="298" r:id="rId26"/>
    <p:sldId id="299" r:id="rId27"/>
    <p:sldId id="300" r:id="rId2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6" autoAdjust="0"/>
  </p:normalViewPr>
  <p:slideViewPr>
    <p:cSldViewPr>
      <p:cViewPr varScale="1">
        <p:scale>
          <a:sx n="66" d="100"/>
          <a:sy n="66" d="100"/>
        </p:scale>
        <p:origin x="120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3" d="100"/>
          <a:sy n="33" d="100"/>
        </p:scale>
        <p:origin x="-1536" y="-10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t" anchorCtr="0" compatLnSpc="1">
            <a:prstTxWarp prst="textNoShape">
              <a:avLst/>
            </a:prstTxWarp>
          </a:bodyPr>
          <a:lstStyle>
            <a:lvl1pPr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4625" y="0"/>
            <a:ext cx="31416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t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6775"/>
            <a:ext cx="306546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b" anchorCtr="0" compatLnSpc="1">
            <a:prstTxWarp prst="textNoShape">
              <a:avLst/>
            </a:prstTxWarp>
          </a:bodyPr>
          <a:lstStyle>
            <a:lvl1pPr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4625" y="9756775"/>
            <a:ext cx="314166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b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fld id="{1739744D-D4CB-4B43-9976-9EAAA7CF49A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1613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>
            <a:lvl1pPr algn="r"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b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b" anchorCtr="0" compatLnSpc="1">
            <a:prstTxWarp prst="textNoShape">
              <a:avLst/>
            </a:prstTxWarp>
          </a:bodyPr>
          <a:lstStyle>
            <a:lvl1pPr algn="r"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fld id="{508CB535-67DD-420C-99FD-18010751C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4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NZ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6A9D7F-BC1D-4571-BDE4-83D476B251F7}" type="slidenum">
              <a:rPr lang="en-US" sz="1400" smtClean="0"/>
              <a:pPr/>
              <a:t>1</a:t>
            </a:fld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3946255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9213A8-F98B-4ACB-AC3C-EAF4BDD89B13}" type="datetime5">
              <a:rPr lang="en-US" smtClean="0"/>
              <a:t>20-Jul-15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72225" y="6248400"/>
            <a:ext cx="2085975" cy="45720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725 s2c  3.</a:t>
            </a:r>
            <a:fld id="{0E2793B6-CFAB-41E8-9D26-A680DC9BEA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2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9F8133-5B6F-470B-AA7B-DDA06F169978}" type="datetime5">
              <a:rPr lang="en-US" smtClean="0"/>
              <a:t>20-Jul-15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BFA3D1D4-8D08-4B31-A53A-60C43AE0B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4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1311528-2E63-404A-9B6D-F11A7F9F0C18}" type="datetime5">
              <a:rPr lang="en-US" smtClean="0"/>
              <a:t>20-Jul-15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712E8329-56E0-4499-8FEE-6C3C36389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6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ECE19E-B4BB-448C-9222-8D96036BFED8}" type="datetime5">
              <a:rPr lang="en-US" smtClean="0"/>
              <a:t>20-Jul-15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 dirty="0" err="1"/>
              <a:t>CompSci</a:t>
            </a:r>
            <a:r>
              <a:rPr lang="en-US" dirty="0"/>
              <a:t> 725 s2c </a:t>
            </a:r>
            <a:r>
              <a:rPr lang="en-US" dirty="0" smtClean="0"/>
              <a:t>3.</a:t>
            </a:r>
            <a:fld id="{20366189-7762-4AC5-86E3-FCDA4FD4BF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33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CEE294-2159-4AC7-9FDD-C12F96CABB96}" type="datetime5">
              <a:rPr lang="en-US" smtClean="0"/>
              <a:t>20-Jul-15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88168D3D-799A-4982-A7A0-E4407F049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6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1EEAC8-C693-4760-8ECA-D1C5B2706402}" type="datetime5">
              <a:rPr lang="en-US" smtClean="0"/>
              <a:t>20-Jul-15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36FBECC2-A353-4B4E-9C4E-22CCE5C17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9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358385-98E3-4BBC-B55E-1D0C22813E4D}" type="datetime5">
              <a:rPr lang="en-US" smtClean="0"/>
              <a:t>20-Jul-15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s2c 08.</a:t>
            </a:r>
            <a:fld id="{CA204944-DB20-44E1-8653-89151888A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303B67-746D-4862-875A-BE6B5EDCD0E5}" type="datetime5">
              <a:rPr lang="en-US" smtClean="0"/>
              <a:t>20-Jul-15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s2c 08.</a:t>
            </a:r>
            <a:fld id="{88F483E3-63A2-439D-BF4D-16CB4C4A1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28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D77F56-B2CF-4073-B072-6E80225A9921}" type="datetime5">
              <a:rPr lang="en-US" smtClean="0"/>
              <a:t>20-Jul-15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s2c 08.</a:t>
            </a:r>
            <a:fld id="{A63D6F9A-B2B2-4E95-87B6-8EF36B5E6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4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901706-06EB-4728-82E5-1769635AFC30}" type="datetime5">
              <a:rPr lang="en-US" smtClean="0"/>
              <a:t>20-Jul-15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A411F6D9-2152-4148-92F8-B59B24ACC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0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1368D5-31E1-46AE-91F7-FB1FBADABA57}" type="datetime5">
              <a:rPr lang="en-US" smtClean="0"/>
              <a:t>20-Jul-15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678517C0-E09E-43AC-8F3F-73CF44E0B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9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272" tIns="43636" rIns="87272" bIns="436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900" smtClean="0">
                <a:latin typeface="Arial" charset="0"/>
              </a:defRPr>
            </a:lvl1pPr>
          </a:lstStyle>
          <a:p>
            <a:pPr>
              <a:defRPr/>
            </a:pPr>
            <a:fld id="{87C7AFEA-BFA4-4ADF-8B5C-B66ADFC5857D}" type="datetime5">
              <a:rPr lang="en-US" smtClean="0"/>
              <a:t>20-Jul-15</a:t>
            </a:fld>
            <a:endParaRPr lang="en-US" sz="13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9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900" dirty="0" err="1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s2c 3.</a:t>
            </a:r>
            <a:fld id="{4F85FD77-580F-45CA-9FC1-921B4CADCE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/>
  <p:txStyles>
    <p:titleStyle>
      <a:lvl1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27025" indent="-327025" algn="l" defTabSz="873125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08025" indent="-271463" algn="l" defTabSz="873125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090613" indent="-217488" algn="l" defTabSz="873125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527175" indent="-217488" algn="l" defTabSz="873125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19637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4209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8781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3353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7925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brary.auckland.ac.nz/services/it-essentials/it-policies-and-system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auckland.ac.nz/instruct/instruct.htm" TargetMode="External"/><Relationship Id="rId2" Type="http://schemas.openxmlformats.org/officeDocument/2006/relationships/hyperlink" Target="http://www.library.auckland.ac.n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.ias.edu/~boaz/Papers/obf_informal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.google.co.nz/scholar?hl=en&amp;q=A+Taxonomy+of+Methods+for+Software+Piracy+Prevention&amp;btnG=&amp;as_sdt=1,5&amp;as_sdtp=" TargetMode="External"/><Relationship Id="rId2" Type="http://schemas.openxmlformats.org/officeDocument/2006/relationships/hyperlink" Target="http://www.cs.auckland.ac.nz/courses/compsci725s2c/archive/termpaper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109/32.48151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145/214451.21445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3375"/>
            <a:ext cx="8134350" cy="5616575"/>
          </a:xfrm>
        </p:spPr>
        <p:txBody>
          <a:bodyPr/>
          <a:lstStyle/>
          <a:p>
            <a:r>
              <a:rPr lang="en-US" dirty="0" smtClean="0"/>
              <a:t>Software Security</a:t>
            </a:r>
            <a:br>
              <a:rPr lang="en-US" dirty="0" smtClean="0"/>
            </a:br>
            <a:r>
              <a:rPr lang="en-US" dirty="0" err="1" smtClean="0"/>
              <a:t>CompSci</a:t>
            </a:r>
            <a:r>
              <a:rPr lang="en-US" dirty="0" smtClean="0"/>
              <a:t> 725 S2 </a:t>
            </a:r>
            <a:r>
              <a:rPr lang="en-US" dirty="0" smtClean="0"/>
              <a:t>15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400" dirty="0" smtClean="0"/>
              <a:t>First </a:t>
            </a:r>
            <a:r>
              <a:rPr lang="en-US" sz="3400" dirty="0" smtClean="0"/>
              <a:t>Set of Lecture Slides</a:t>
            </a:r>
            <a:br>
              <a:rPr lang="en-US" sz="3400" dirty="0" smtClean="0"/>
            </a:b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2300" dirty="0" smtClean="0"/>
              <a:t>Clark </a:t>
            </a:r>
            <a:r>
              <a:rPr lang="en-US" sz="2300" dirty="0" smtClean="0"/>
              <a:t>Thomborson</a:t>
            </a:r>
            <a:r>
              <a:rPr lang="en-US" sz="2300" dirty="0"/>
              <a:t/>
            </a:r>
            <a:br>
              <a:rPr lang="en-US" sz="2300" dirty="0"/>
            </a:br>
            <a:r>
              <a:rPr lang="en-US" sz="2300" dirty="0" smtClean="0"/>
              <a:t>Rizwan Asghar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75B29BB-32AE-435E-8FB3-9C75F24FA4FF}" type="datetime5">
              <a:rPr lang="en-US" sz="900" smtClean="0">
                <a:latin typeface="Arial" charset="0"/>
              </a:rPr>
              <a:t>20-Jul-15</a:t>
            </a:fld>
            <a:endParaRPr lang="en-US" sz="13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NZ" smtClean="0"/>
              <a:t>Warning</a:t>
            </a:r>
            <a:endParaRPr lang="en-AU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08050"/>
            <a:ext cx="7924800" cy="5340350"/>
          </a:xfrm>
        </p:spPr>
        <p:txBody>
          <a:bodyPr/>
          <a:lstStyle/>
          <a:p>
            <a:r>
              <a:rPr lang="en-AU" sz="2700" dirty="0" smtClean="0"/>
              <a:t>We will discuss vulnerabilities in widely-deployed computer systems.</a:t>
            </a:r>
          </a:p>
          <a:p>
            <a:r>
              <a:rPr lang="en-AU" sz="2700" dirty="0" smtClean="0"/>
              <a:t>This is </a:t>
            </a:r>
            <a:r>
              <a:rPr lang="en-AU" sz="2700" i="1" dirty="0" smtClean="0"/>
              <a:t>not</a:t>
            </a:r>
            <a:r>
              <a:rPr lang="en-AU" sz="2700" dirty="0" smtClean="0"/>
              <a:t> an invitation for you to exploit these vulnerabilities!</a:t>
            </a:r>
          </a:p>
          <a:p>
            <a:r>
              <a:rPr lang="en-AU" sz="2700" dirty="0" smtClean="0"/>
              <a:t>Instead you are expected to behave responsibly.</a:t>
            </a:r>
          </a:p>
          <a:p>
            <a:pPr lvl="1"/>
            <a:r>
              <a:rPr lang="en-AU" sz="2300" dirty="0" smtClean="0"/>
              <a:t>Don’t break into computer systems that are not your own.</a:t>
            </a:r>
          </a:p>
          <a:p>
            <a:pPr lvl="1"/>
            <a:r>
              <a:rPr lang="en-AU" sz="2300" dirty="0" smtClean="0"/>
              <a:t>Don’t attempt to subvert any security system in any other way, for example by taking over someone else's “digital identity”.</a:t>
            </a:r>
          </a:p>
          <a:p>
            <a:pPr lvl="1"/>
            <a:r>
              <a:rPr lang="en-AU" sz="2300" dirty="0" smtClean="0"/>
              <a:t>Read &amp; obey </a:t>
            </a:r>
            <a:r>
              <a:rPr lang="en-AU" sz="2300" dirty="0" smtClean="0">
                <a:hlinkClick r:id="rId2"/>
              </a:rPr>
              <a:t>http://www.library.auckland.ac.nz/services/it-essentials/it-policies-and-systems</a:t>
            </a:r>
            <a:r>
              <a:rPr lang="en-AU" sz="2300" dirty="0" smtClean="0"/>
              <a:t>.  (These are “real-world” security measures: we will discuss some of these!)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6BE3B4A-58E1-41D6-A333-975D3D6566C0}" type="datetime5">
              <a:rPr lang="en-US" sz="900" smtClean="0">
                <a:latin typeface="Arial" charset="0"/>
              </a:rPr>
              <a:t>20-Jul-15</a:t>
            </a:fld>
            <a:endParaRPr lang="en-US" sz="13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Reading for Wednesday</a:t>
            </a:r>
            <a:endParaRPr lang="en-AU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1200"/>
            <a:ext cx="8569325" cy="4114800"/>
          </a:xfrm>
        </p:spPr>
        <p:txBody>
          <a:bodyPr/>
          <a:lstStyle/>
          <a:p>
            <a:r>
              <a:rPr lang="en-US" dirty="0" smtClean="0"/>
              <a:t>B. Lampson, “Computer Security in the Real World”, </a:t>
            </a:r>
            <a:r>
              <a:rPr lang="en-US" i="1" dirty="0" smtClean="0"/>
              <a:t>IEEE Computer 37:6,</a:t>
            </a:r>
            <a:r>
              <a:rPr lang="en-US" dirty="0" smtClean="0"/>
              <a:t> 37-46, June 2004.  </a:t>
            </a:r>
          </a:p>
          <a:p>
            <a:pPr lvl="1"/>
            <a:r>
              <a:rPr lang="en-US" dirty="0" smtClean="0"/>
              <a:t>Available to U of Auckland students on </a:t>
            </a:r>
            <a:r>
              <a:rPr lang="en-US" dirty="0" smtClean="0">
                <a:hlinkClick r:id="rId2"/>
              </a:rPr>
              <a:t>http://www.library.auckland.ac.nz/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you don’t know how to use our University’s online library, see </a:t>
            </a:r>
            <a:r>
              <a:rPr lang="en-US" dirty="0" smtClean="0">
                <a:hlinkClick r:id="rId3"/>
              </a:rPr>
              <a:t>http://www.library.auckland.ac.nz/instruct/instruct.htm</a:t>
            </a:r>
            <a:r>
              <a:rPr lang="en-US" dirty="0" smtClean="0"/>
              <a:t>.  </a:t>
            </a:r>
            <a:endParaRPr lang="en-AU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C2A33D8-77CB-49D2-B86C-87C3DAA7CE76}" type="datetime5">
              <a:rPr lang="en-US" sz="900" smtClean="0">
                <a:latin typeface="Arial" charset="0"/>
              </a:rPr>
              <a:t>20-Jul-15</a:t>
            </a:fld>
            <a:endParaRPr lang="en-US" sz="13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850900"/>
          </a:xfrm>
        </p:spPr>
        <p:txBody>
          <a:bodyPr/>
          <a:lstStyle/>
          <a:p>
            <a:r>
              <a:rPr lang="en-US" sz="3800" smtClean="0"/>
              <a:t>Lampson, “Computer Security…”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2562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700" smtClean="0"/>
              <a:t>“What do we want from secure computer systems?”  Lampson says:</a:t>
            </a:r>
          </a:p>
          <a:p>
            <a:pPr lvl="1">
              <a:lnSpc>
                <a:spcPct val="80000"/>
              </a:lnSpc>
            </a:pPr>
            <a:r>
              <a:rPr lang="en-US" sz="2300" smtClean="0"/>
              <a:t>We want the same level of security as a “real-world system”, </a:t>
            </a:r>
            <a:r>
              <a:rPr lang="en-US" sz="2300" i="1" smtClean="0"/>
              <a:t>e.g.</a:t>
            </a:r>
            <a:r>
              <a:rPr lang="en-US" sz="2300" smtClean="0"/>
              <a:t> the lock on the front door of our house.</a:t>
            </a:r>
          </a:p>
          <a:p>
            <a:pPr lvl="1">
              <a:lnSpc>
                <a:spcPct val="80000"/>
              </a:lnSpc>
            </a:pPr>
            <a:r>
              <a:rPr lang="en-US" sz="2300" smtClean="0"/>
              <a:t>Real-world security is just good-enough that the “bad guys” won’t think the expected </a:t>
            </a:r>
            <a:r>
              <a:rPr lang="en-US" sz="2300" smtClean="0">
                <a:solidFill>
                  <a:srgbClr val="FF0000"/>
                </a:solidFill>
              </a:rPr>
              <a:t>value</a:t>
            </a:r>
            <a:r>
              <a:rPr lang="en-US" sz="2300" smtClean="0"/>
              <a:t> of an attempted theft is worth the risk (expected cost) of </a:t>
            </a:r>
            <a:r>
              <a:rPr lang="en-US" sz="2300" smtClean="0">
                <a:solidFill>
                  <a:srgbClr val="FF0000"/>
                </a:solidFill>
              </a:rPr>
              <a:t>punishment</a:t>
            </a:r>
            <a:r>
              <a:rPr lang="en-US" sz="230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300" smtClean="0"/>
              <a:t>Better</a:t>
            </a:r>
            <a:r>
              <a:rPr lang="en-US" sz="2300" smtClean="0">
                <a:solidFill>
                  <a:srgbClr val="FF0000"/>
                </a:solidFill>
              </a:rPr>
              <a:t> locks</a:t>
            </a:r>
            <a:r>
              <a:rPr lang="en-US" sz="2300" smtClean="0"/>
              <a:t> raise the cost of an attempted theft, and thus decrease its expected value to a “bad guy”.</a:t>
            </a:r>
          </a:p>
          <a:p>
            <a:pPr>
              <a:lnSpc>
                <a:spcPct val="80000"/>
              </a:lnSpc>
            </a:pPr>
            <a:r>
              <a:rPr lang="en-US" sz="2700" smtClean="0"/>
              <a:t>Economic rationalism: We should buy a better lock only if our expected gain (= reduction in expected loss by theft) exceeds the cost of this lock.</a:t>
            </a:r>
          </a:p>
          <a:p>
            <a:pPr>
              <a:lnSpc>
                <a:spcPct val="80000"/>
              </a:lnSpc>
            </a:pPr>
            <a:r>
              <a:rPr lang="en-US" sz="2700" smtClean="0"/>
              <a:t>The cost of a lock includes its purchase, installation, periodic inspection or usage audit, key distribution and revocation, and operation (</a:t>
            </a:r>
            <a:r>
              <a:rPr lang="en-US" sz="2700" i="1" smtClean="0"/>
              <a:t>e.g.</a:t>
            </a:r>
            <a:r>
              <a:rPr lang="en-US" sz="2700" smtClean="0"/>
              <a:t> time to unlock and lock).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11C1435-BBE9-45BA-AB23-C37395BEC98C}" type="datetime5">
              <a:rPr lang="en-US" sz="900" smtClean="0">
                <a:latin typeface="Arial" charset="0"/>
              </a:rPr>
              <a:t>20-Jul-15</a:t>
            </a:fld>
            <a:endParaRPr lang="en-US" sz="13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Who are “we”?</a:t>
            </a:r>
            <a:endParaRPr lang="en-US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968875"/>
          </a:xfrm>
        </p:spPr>
        <p:txBody>
          <a:bodyPr/>
          <a:lstStyle/>
          <a:p>
            <a:r>
              <a:rPr lang="en-NZ" sz="2700" smtClean="0"/>
              <a:t>Lampson identifies four different user populations in his threat analysis.</a:t>
            </a:r>
          </a:p>
          <a:p>
            <a:pPr lvl="1"/>
            <a:r>
              <a:rPr lang="en-NZ" sz="2300" smtClean="0"/>
              <a:t>Users of internet-connected computers</a:t>
            </a:r>
          </a:p>
          <a:p>
            <a:pPr lvl="2"/>
            <a:r>
              <a:rPr lang="en-NZ" sz="1900" smtClean="0"/>
              <a:t>Could be attacked by “anyone”</a:t>
            </a:r>
          </a:p>
          <a:p>
            <a:pPr lvl="2"/>
            <a:r>
              <a:rPr lang="en-NZ" sz="1900" smtClean="0"/>
              <a:t>Could “infect others”</a:t>
            </a:r>
          </a:p>
          <a:p>
            <a:pPr lvl="2"/>
            <a:r>
              <a:rPr lang="en-NZ" sz="1900" smtClean="0"/>
              <a:t>Could run “hostile code that comes from many different sources, often without your knowledge”</a:t>
            </a:r>
          </a:p>
          <a:p>
            <a:pPr lvl="1"/>
            <a:r>
              <a:rPr lang="en-NZ" sz="2300" smtClean="0"/>
              <a:t>Laptop users</a:t>
            </a:r>
          </a:p>
          <a:p>
            <a:pPr lvl="2"/>
            <a:r>
              <a:rPr lang="en-NZ" sz="1900" smtClean="0"/>
              <a:t>“Hostile physical environment” </a:t>
            </a:r>
          </a:p>
          <a:p>
            <a:pPr lvl="1"/>
            <a:r>
              <a:rPr lang="en-NZ" sz="2300" smtClean="0"/>
              <a:t>“If you own content and want to sell it, you face hostile hosts”</a:t>
            </a:r>
          </a:p>
          <a:p>
            <a:pPr lvl="1"/>
            <a:r>
              <a:rPr lang="en-NZ" sz="2300" smtClean="0"/>
              <a:t>Organizations trying to control access to “critical data”. </a:t>
            </a:r>
            <a:endParaRPr lang="en-US" sz="230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D0D8C8D-E97B-4445-8408-31561381C23E}" type="datetime5">
              <a:rPr lang="en-US" sz="900" smtClean="0">
                <a:latin typeface="Arial" charset="0"/>
              </a:rPr>
              <a:t>20-Jul-15</a:t>
            </a:fld>
            <a:endParaRPr lang="en-US" sz="13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Who are “we”? (cont.)</a:t>
            </a:r>
            <a:endParaRPr lang="en-US" smtClean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r>
              <a:rPr lang="en-NZ" sz="2700" smtClean="0"/>
              <a:t>Consider: The users of a system rarely have administrative rights, especially in a corporate setting.</a:t>
            </a:r>
          </a:p>
          <a:p>
            <a:pPr lvl="1"/>
            <a:r>
              <a:rPr lang="en-NZ" sz="2300" smtClean="0"/>
              <a:t>“What the users want” is not always the same as “what the administrator wants”.</a:t>
            </a:r>
          </a:p>
          <a:p>
            <a:pPr lvl="1"/>
            <a:r>
              <a:rPr lang="en-NZ" sz="2300" smtClean="0"/>
              <a:t>“What the administrator wants” may not be the same as “what the CEO wants”.</a:t>
            </a:r>
          </a:p>
          <a:p>
            <a:pPr lvl="1"/>
            <a:r>
              <a:rPr lang="en-NZ" sz="2300" smtClean="0"/>
              <a:t>“What the CEO wants” may be illegal, </a:t>
            </a:r>
            <a:r>
              <a:rPr lang="en-NZ" sz="2300" i="1" smtClean="0"/>
              <a:t>i.e.</a:t>
            </a:r>
            <a:r>
              <a:rPr lang="en-NZ" sz="2300" smtClean="0"/>
              <a:t> in conflict with “what the government wants”.</a:t>
            </a:r>
          </a:p>
          <a:p>
            <a:pPr lvl="1"/>
            <a:r>
              <a:rPr lang="en-NZ" sz="2300" smtClean="0"/>
              <a:t>“What the customer wants” may differ from all of the above.</a:t>
            </a:r>
          </a:p>
          <a:p>
            <a:pPr lvl="1"/>
            <a:r>
              <a:rPr lang="en-NZ" sz="2300" smtClean="0"/>
              <a:t>Any interested party may be unclear, or misinformed, about what they (or “we”) want!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FA57B7-FD9C-4FFB-B3C2-5BB38AD008E4}" type="datetime5">
              <a:rPr lang="en-US" sz="900" smtClean="0">
                <a:latin typeface="Arial" charset="0"/>
              </a:rPr>
              <a:t>20-Jul-15</a:t>
            </a:fld>
            <a:endParaRPr lang="en-US" sz="13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Important Security Technologies</a:t>
            </a:r>
            <a:endParaRPr lang="en-US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18487" cy="45370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NZ" smtClean="0"/>
              <a:t>Do you know all of these?  (If not, let’s be sure to cover it in this course!)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Subject/object access matrix model [Lampson 1974]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ACLs [Saltzer 1974], [Denning 1976]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Information flow modelling [Myers &amp; Liskov 1997]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Star property [Bell &amp; LaPadula 1974]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Public-key cryptography [RSA 1978]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Cryptographic protocols [Abadi &amp; Needham 1995]</a:t>
            </a:r>
          </a:p>
          <a:p>
            <a:pPr marL="542925" lvl="1" indent="-357188">
              <a:buFontTx/>
              <a:buAutoNum type="arabicPeriod"/>
            </a:pPr>
            <a:endParaRPr lang="en-NZ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D0ACFC1-8F45-426B-AAD5-19505ACABED2}" type="datetime5">
              <a:rPr lang="en-US" sz="900" smtClean="0">
                <a:latin typeface="Arial" charset="0"/>
              </a:rPr>
              <a:t>20-Jul-15</a:t>
            </a:fld>
            <a:endParaRPr lang="en-US" sz="13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z="3800" smtClean="0"/>
              <a:t>Why Not Try for “Perfect Security”?</a:t>
            </a:r>
            <a:endParaRPr lang="en-US" sz="3800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90000"/>
              </a:lnSpc>
            </a:pPr>
            <a:r>
              <a:rPr lang="en-NZ" sz="2700" dirty="0" smtClean="0"/>
              <a:t>Too complicated: can’t understand all requirements; can’t implement everything you understand; can’t keep up with requirement changes; can’t maintain.</a:t>
            </a:r>
          </a:p>
          <a:p>
            <a:pPr marL="582613" indent="-582613">
              <a:lnSpc>
                <a:spcPct val="90000"/>
              </a:lnSpc>
            </a:pPr>
            <a:r>
              <a:rPr lang="en-NZ" sz="2700" dirty="0" smtClean="0"/>
              <a:t>Security is only one of many design objectives.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dirty="0" smtClean="0"/>
              <a:t>Conflicts with features, usability?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dirty="0" smtClean="0"/>
              <a:t>Conflicts with performance?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dirty="0" smtClean="0"/>
              <a:t>Too expensive to specify, set up, maintain?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dirty="0" smtClean="0"/>
              <a:t>Difficult to justify expense, because security risks are impossible to assess accurately.</a:t>
            </a:r>
          </a:p>
          <a:p>
            <a:pPr marL="582613" indent="-582613">
              <a:lnSpc>
                <a:spcPct val="90000"/>
              </a:lnSpc>
            </a:pPr>
            <a:r>
              <a:rPr lang="en-NZ" sz="2700" dirty="0" smtClean="0"/>
              <a:t>Boaz Barak takes a contrary position, in his discussion of “fuzzy security” at </a:t>
            </a:r>
            <a:r>
              <a:rPr lang="en-NZ" sz="2300" dirty="0" smtClean="0">
                <a:hlinkClick r:id="rId2"/>
              </a:rPr>
              <a:t>http://www.math.ias.edu/~boaz/Papers/obf_informal.html</a:t>
            </a:r>
            <a:r>
              <a:rPr lang="en-NZ" sz="2700" dirty="0" smtClean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23518E5-F4D9-4A07-9DC5-B89534E6882D}" type="datetime5">
              <a:rPr lang="en-US" sz="900" smtClean="0">
                <a:latin typeface="Arial" charset="0"/>
              </a:rPr>
              <a:t>20-Jul-15</a:t>
            </a:fld>
            <a:endParaRPr lang="en-US" sz="13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Aspects of Secure System Design</a:t>
            </a:r>
            <a:endParaRPr lang="en-US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/>
            <a:r>
              <a:rPr lang="en-NZ" sz="2700" smtClean="0"/>
              <a:t>Specification/Policy</a:t>
            </a:r>
          </a:p>
          <a:p>
            <a:pPr marL="944563" lvl="1" indent="-508000"/>
            <a:r>
              <a:rPr lang="en-NZ" sz="2300" smtClean="0"/>
              <a:t>What is the system supposed to do?</a:t>
            </a:r>
          </a:p>
          <a:p>
            <a:pPr marL="582613" indent="-582613"/>
            <a:r>
              <a:rPr lang="en-NZ" sz="2700" smtClean="0"/>
              <a:t>Implementation/Mechanism</a:t>
            </a:r>
          </a:p>
          <a:p>
            <a:pPr marL="944563" lvl="1" indent="-508000"/>
            <a:r>
              <a:rPr lang="en-NZ" sz="2300" smtClean="0"/>
              <a:t>How does it do it?</a:t>
            </a:r>
          </a:p>
          <a:p>
            <a:pPr marL="582613" indent="-582613"/>
            <a:r>
              <a:rPr lang="en-NZ" sz="2700" smtClean="0"/>
              <a:t>Correctness/Assurance</a:t>
            </a:r>
          </a:p>
          <a:p>
            <a:pPr marL="944563" lvl="1" indent="-508000"/>
            <a:r>
              <a:rPr lang="en-NZ" sz="2300" smtClean="0"/>
              <a:t>Does it really work?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Lampson takes a “computer science” viewpoint, emphasizing the technologies used in system design.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The “information systems” viewpoint emphasizes policies, people, and whole-lifecycle processes.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65F4551-DB86-40E3-AD9C-D65FC985EDB7}" type="datetime5">
              <a:rPr lang="en-US" sz="900" smtClean="0">
                <a:latin typeface="Arial" charset="0"/>
              </a:rPr>
              <a:t>20-Jul-15</a:t>
            </a:fld>
            <a:endParaRPr lang="en-US" sz="13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Specification/Policy</a:t>
            </a:r>
            <a:endParaRPr lang="en-US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80000"/>
              </a:lnSpc>
            </a:pPr>
            <a:r>
              <a:rPr lang="en-NZ" sz="2700" smtClean="0"/>
              <a:t>Secrecy (Confidentiality)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Unauthorized users cannot read.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Integrity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Unauthorized users cannot write.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Availability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Authorized users can read and write.</a:t>
            </a:r>
          </a:p>
          <a:p>
            <a:pPr marL="582613" indent="-582613">
              <a:lnSpc>
                <a:spcPct val="80000"/>
              </a:lnSpc>
              <a:buFontTx/>
              <a:buNone/>
            </a:pPr>
            <a:r>
              <a:rPr lang="en-NZ" sz="2700" smtClean="0"/>
              <a:t>These are the “CIA” objectives.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The Unix filesystem has “x” and “d” bits, as well as “w” and “r” bits.  Are “x” and “d” in the CIA?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Accountability (Audit)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Administrative records of subjects (“who?”) and objects (“to whom?”).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Audit records may include actions (“did what?”), times (“when?”), authority (“who said it was ok?”), etc.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96D0DCE-B832-417B-9B7F-1A9871A5956A}" type="datetime5">
              <a:rPr lang="en-US" sz="900" smtClean="0">
                <a:latin typeface="Arial" charset="0"/>
              </a:rPr>
              <a:t>20-Jul-15</a:t>
            </a:fld>
            <a:endParaRPr lang="en-US" sz="13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Implementation</a:t>
            </a:r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90000"/>
              </a:lnSpc>
            </a:pPr>
            <a:r>
              <a:rPr lang="en-NZ" smtClean="0"/>
              <a:t>Code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mtClean="0"/>
              <a:t>“The programs that security depends on.”</a:t>
            </a:r>
          </a:p>
          <a:p>
            <a:pPr marL="582613" indent="-582613">
              <a:lnSpc>
                <a:spcPct val="90000"/>
              </a:lnSpc>
            </a:pPr>
            <a:r>
              <a:rPr lang="en-NZ" smtClean="0"/>
              <a:t>Setup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mtClean="0"/>
              <a:t>“… all the data that controls the programs’ operations: folder structure, access control lists, group memberships, user passwords or encryption keys, etc.”</a:t>
            </a:r>
          </a:p>
          <a:p>
            <a:pPr marL="582613" indent="-582613">
              <a:lnSpc>
                <a:spcPct val="90000"/>
              </a:lnSpc>
              <a:buFont typeface="Wingdings" pitchFamily="2" charset="2"/>
              <a:buChar char="v"/>
            </a:pPr>
            <a:r>
              <a:rPr lang="en-NZ" smtClean="0"/>
              <a:t>Would you say this is a “computer science” viewpoint?</a:t>
            </a:r>
          </a:p>
          <a:p>
            <a:pPr marL="582613" indent="-582613">
              <a:lnSpc>
                <a:spcPct val="90000"/>
              </a:lnSpc>
              <a:buFont typeface="Wingdings" pitchFamily="2" charset="2"/>
              <a:buChar char="v"/>
            </a:pPr>
            <a:r>
              <a:rPr lang="en-NZ" smtClean="0"/>
              <a:t>What else would you include in implementation, from another viewpoint?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E839469-6447-4500-970C-4868009C278F}" type="datetime5">
              <a:rPr lang="en-US" sz="900" smtClean="0">
                <a:latin typeface="Arial" charset="0"/>
              </a:rPr>
              <a:t>20-Jul-15</a:t>
            </a:fld>
            <a:endParaRPr lang="en-US" sz="13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mtClean="0"/>
              <a:t>Anyone who passes this class will be able to</a:t>
            </a:r>
          </a:p>
          <a:p>
            <a:pPr lvl="1"/>
            <a:r>
              <a:rPr lang="en-US" smtClean="0"/>
              <a:t>give basic advice on software security, using standard terminology;</a:t>
            </a:r>
          </a:p>
          <a:p>
            <a:pPr lvl="1"/>
            <a:r>
              <a:rPr lang="en-US" smtClean="0"/>
              <a:t>read technical literature on software security, demonstrating critical and appreciative comprehension; and</a:t>
            </a:r>
          </a:p>
          <a:p>
            <a:pPr lvl="1"/>
            <a:r>
              <a:rPr lang="en-US" smtClean="0"/>
              <a:t>give an informative oral presentation on, and write knowledgeably about, an advanced topic in software security.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725 3.</a:t>
            </a:r>
            <a:fld id="{20366189-7762-4AC5-86E3-FCDA4FD4BF3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6ED3142-3492-4C54-B170-BA4845BDEA36}" type="datetime5">
              <a:rPr lang="en-US" sz="900" smtClean="0">
                <a:latin typeface="Arial" charset="0"/>
              </a:rPr>
              <a:t>20-Jul-15</a:t>
            </a:fld>
            <a:endParaRPr lang="en-US" sz="13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Vulnerabilities</a:t>
            </a:r>
            <a:endParaRPr 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80000"/>
              </a:lnSpc>
            </a:pPr>
            <a:r>
              <a:rPr lang="en-NZ" sz="2700" smtClean="0"/>
              <a:t>Programs 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“Bad - buggy or hostile”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Agents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“Bad – careless or hostile”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“Either programs or people, giving bad instructions to good but gullible programs”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Agents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“Bad agents that tap or spoof communications”</a:t>
            </a:r>
          </a:p>
          <a:p>
            <a:pPr marL="582613" indent="-582613">
              <a:lnSpc>
                <a:spcPct val="80000"/>
              </a:lnSpc>
              <a:buFont typeface="Wingdings" pitchFamily="2" charset="2"/>
              <a:buChar char="v"/>
            </a:pPr>
            <a:r>
              <a:rPr lang="en-NZ" sz="2700" smtClean="0"/>
              <a:t>Is this a complete list?  Are the distinctions clear?</a:t>
            </a:r>
          </a:p>
          <a:p>
            <a:pPr marL="582613" indent="-582613">
              <a:lnSpc>
                <a:spcPct val="80000"/>
              </a:lnSpc>
              <a:buFont typeface="Wingdings" pitchFamily="2" charset="2"/>
              <a:buChar char="v"/>
            </a:pPr>
            <a:r>
              <a:rPr lang="en-NZ" sz="2700" smtClean="0"/>
              <a:t>Can you draw a picture to illustrate these distinctions?  (Subject, object, action, communication channel?  Source, request, guard, resource, audit log?)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08FD669-C63C-40A9-A0E8-C2AB297323CA}" type="datetime5">
              <a:rPr lang="en-US" sz="900" smtClean="0">
                <a:latin typeface="Arial" charset="0"/>
              </a:rPr>
              <a:t>20-Jul-15</a:t>
            </a:fld>
            <a:endParaRPr lang="en-US" sz="1300"/>
          </a:p>
        </p:txBody>
      </p:sp>
      <p:sp>
        <p:nvSpPr>
          <p:cNvPr id="3072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Figure 1.  Access Control Model</a:t>
            </a:r>
            <a:endParaRPr lang="en-US" smtClean="0"/>
          </a:p>
        </p:txBody>
      </p:sp>
      <p:pic>
        <p:nvPicPr>
          <p:cNvPr id="30724" name="Picture 9" descr="Figure 1 from Lampson0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8163" y="1916113"/>
            <a:ext cx="8180387" cy="4073525"/>
          </a:xfr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391845-476D-4570-90C1-57AE3CC15ACF}" type="datetime5">
              <a:rPr lang="en-US" sz="900" smtClean="0">
                <a:latin typeface="Arial" charset="0"/>
              </a:rPr>
              <a:t>20-Jul-15</a:t>
            </a:fld>
            <a:endParaRPr lang="en-US" sz="13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Defensive Strategies</a:t>
            </a:r>
            <a:endParaRPr 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/>
            <a:r>
              <a:rPr lang="en-NZ" sz="2700" smtClean="0"/>
              <a:t>Isolate: keep everybody out! </a:t>
            </a:r>
          </a:p>
          <a:p>
            <a:pPr marL="582613" indent="-582613"/>
            <a:r>
              <a:rPr lang="en-NZ" sz="2700" smtClean="0"/>
              <a:t>Exclude: keep the bad guys out!</a:t>
            </a:r>
          </a:p>
          <a:p>
            <a:pPr marL="582613" indent="-582613"/>
            <a:r>
              <a:rPr lang="en-NZ" sz="2700" smtClean="0"/>
              <a:t>Restrict: let the bad guys in, but keep them from doing damage! (Sandboxing.)</a:t>
            </a:r>
          </a:p>
          <a:p>
            <a:pPr marL="582613" indent="-582613"/>
            <a:r>
              <a:rPr lang="en-NZ" sz="2700" smtClean="0"/>
              <a:t>Recover: Undo the damage!</a:t>
            </a:r>
          </a:p>
          <a:p>
            <a:pPr marL="582613" indent="-582613"/>
            <a:r>
              <a:rPr lang="en-NZ" sz="2700" smtClean="0"/>
              <a:t>Punish: Catch the bad guys and prosecute them!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Can you draw a picture to illustrate these strategies?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The usual strategic taxonomy (“defense in depth”) is “Prevent”, “Detect”, “Respond”.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95AF710-DAE9-4A32-8BB1-FE24B4252675}" type="datetime5">
              <a:rPr lang="en-US" sz="900" smtClean="0">
                <a:latin typeface="Arial" charset="0"/>
              </a:rPr>
              <a:t>20-Jul-15</a:t>
            </a:fld>
            <a:endParaRPr lang="en-US" sz="13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Information used by the Guard</a:t>
            </a:r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329237"/>
          </a:xfrm>
        </p:spPr>
        <p:txBody>
          <a:bodyPr/>
          <a:lstStyle/>
          <a:p>
            <a:pPr marL="582613" indent="-582613">
              <a:lnSpc>
                <a:spcPct val="80000"/>
              </a:lnSpc>
            </a:pPr>
            <a:r>
              <a:rPr lang="en-NZ" sz="2000" smtClean="0"/>
              <a:t>Authentication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Identification of the principal making the request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Authorization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Policy on “who (= Principal or Subject) is allowed to do what (= Request or Action) to whom (= Object or Resource)”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“Authentication” and “Authorization” are often confused in technical writing.  Try to use them accurately!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Many authors make a careful distinction between “identification” (e.g. a username) and “authentication” (e.g. a password).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900" smtClean="0"/>
              <a:t>Biometrics may be used either for identification (deciding who is trying to login) or for authentication (deciding whether the identification provided by the user is valid).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Sometimes a distinction is made between the “Authorizing Subject” and the “Actor”. 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The Actor is delegated (by the Subject) to perform the Action.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Design principle: Separate the guard from the object.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Note: the Guard of Figure 1 doesn’t check on what the Object does!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This security assurance (of “Object correctness”) is sometimes ignored, or it may be handled by another Guard (not shown) which watches over Objects.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351F451-68DB-4860-B53E-4325DA70234B}" type="datetime5">
              <a:rPr lang="en-US" sz="900" smtClean="0">
                <a:latin typeface="Arial" charset="0"/>
              </a:rPr>
              <a:t>20-Jul-15</a:t>
            </a:fld>
            <a:endParaRPr lang="en-US" sz="13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Information Flow Control</a:t>
            </a: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5184775"/>
          </a:xfrm>
        </p:spPr>
        <p:txBody>
          <a:bodyPr/>
          <a:lstStyle/>
          <a:p>
            <a:pPr marL="582613" indent="-582613"/>
            <a:r>
              <a:rPr lang="en-NZ" sz="2700" smtClean="0"/>
              <a:t>Dual of Access Control Model</a:t>
            </a:r>
          </a:p>
          <a:p>
            <a:pPr marL="582613" indent="-582613"/>
            <a:r>
              <a:rPr lang="en-NZ" sz="2700" smtClean="0"/>
              <a:t>“The guard decides whether information can flow to a principal.”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Can you draw a picture, like Figure 1, showing Information Flow Control?</a:t>
            </a:r>
          </a:p>
          <a:p>
            <a:pPr marL="582613" indent="-582613"/>
            <a:endParaRPr lang="en-NZ" sz="2700" smtClean="0"/>
          </a:p>
          <a:p>
            <a:pPr marL="582613" indent="-582613"/>
            <a:r>
              <a:rPr lang="en-NZ" sz="2700" smtClean="0"/>
              <a:t>“Star property” (hierarchical security)</a:t>
            </a:r>
          </a:p>
          <a:p>
            <a:pPr marL="944563" lvl="1" indent="-508000"/>
            <a:r>
              <a:rPr lang="en-NZ" sz="2300" smtClean="0"/>
              <a:t>Principals at the center can “read everything” but “write nothing” outside the central (“top secret”) domain.</a:t>
            </a:r>
          </a:p>
          <a:p>
            <a:pPr marL="944563" lvl="1" indent="-508000"/>
            <a:r>
              <a:rPr lang="en-NZ" sz="2300" smtClean="0"/>
              <a:t>Principals outside the center can “write everything” but “read nothing” in the central domain.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934E032-262B-44AC-BFC6-84DD2C438452}" type="datetime5">
              <a:rPr lang="en-US" sz="900" smtClean="0">
                <a:latin typeface="Arial" charset="0"/>
              </a:rPr>
              <a:t>20-Jul-15</a:t>
            </a:fld>
            <a:endParaRPr lang="en-US" sz="130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Assurance</a:t>
            </a:r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5184775"/>
          </a:xfrm>
        </p:spPr>
        <p:txBody>
          <a:bodyPr/>
          <a:lstStyle/>
          <a:p>
            <a:pPr marL="582613" indent="-582613"/>
            <a:r>
              <a:rPr lang="en-NZ" smtClean="0"/>
              <a:t>Lampson: “Making security work requires establishing a </a:t>
            </a:r>
            <a:r>
              <a:rPr lang="en-NZ" i="1" smtClean="0"/>
              <a:t>trusted computing base.”</a:t>
            </a:r>
          </a:p>
          <a:p>
            <a:pPr marL="944563" lvl="1" indent="-508000"/>
            <a:r>
              <a:rPr lang="en-NZ" smtClean="0"/>
              <a:t>The TCB is the collection of hardware, software, and setup information on which a system’s security depends.</a:t>
            </a:r>
          </a:p>
          <a:p>
            <a:pPr marL="582613" indent="-582613"/>
            <a:r>
              <a:rPr lang="en-NZ" smtClean="0"/>
              <a:t>What else is required to make “security work”?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B9353B8-5127-4DC9-A39F-CA2032848E3C}" type="datetime5">
              <a:rPr lang="en-US" sz="900" smtClean="0">
                <a:latin typeface="Arial" charset="0"/>
              </a:rPr>
              <a:t>20-Jul-15</a:t>
            </a:fld>
            <a:endParaRPr lang="en-US" sz="13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z="3800" smtClean="0"/>
              <a:t>Simplifying Setup: Roles and ACLs</a:t>
            </a:r>
            <a:endParaRPr lang="en-US" sz="3800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5184775"/>
          </a:xfrm>
        </p:spPr>
        <p:txBody>
          <a:bodyPr/>
          <a:lstStyle/>
          <a:p>
            <a:pPr marL="582613" indent="-582613">
              <a:lnSpc>
                <a:spcPct val="90000"/>
              </a:lnSpc>
            </a:pPr>
            <a:r>
              <a:rPr lang="en-NZ" sz="2300" smtClean="0"/>
              <a:t>Role-Based Security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Guard uses stereotypes when deciding whether or not to allow accesses by a “security principal”.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Each process runs with (a subset of) the access rights of the login </a:t>
            </a:r>
            <a:r>
              <a:rPr lang="en-NZ" sz="2100" i="1" smtClean="0"/>
              <a:t>x </a:t>
            </a:r>
            <a:r>
              <a:rPr lang="en-NZ" sz="2100" smtClean="0"/>
              <a:t>that authorised the process to run.  E.g.</a:t>
            </a:r>
          </a:p>
          <a:p>
            <a:pPr marL="944563" lvl="1" indent="-508000" algn="ctr">
              <a:lnSpc>
                <a:spcPct val="90000"/>
              </a:lnSpc>
              <a:buFontTx/>
              <a:buNone/>
            </a:pPr>
            <a:r>
              <a:rPr lang="en-NZ" sz="2100" smtClean="0"/>
              <a:t>role(</a:t>
            </a:r>
            <a:r>
              <a:rPr lang="en-NZ" sz="2100" i="1" smtClean="0"/>
              <a:t>x</a:t>
            </a:r>
            <a:r>
              <a:rPr lang="en-NZ" sz="2100" smtClean="0"/>
              <a:t>) </a:t>
            </a:r>
            <a:r>
              <a:rPr lang="en-NZ" sz="2100" smtClean="0">
                <a:sym typeface="Symbol" pitchFamily="18" charset="2"/>
              </a:rPr>
              <a:t></a:t>
            </a:r>
            <a:r>
              <a:rPr lang="en-NZ" sz="2100" smtClean="0"/>
              <a:t> {Administrators, Users}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A simple role-based view of other principals p is</a:t>
            </a:r>
          </a:p>
          <a:p>
            <a:pPr marL="944563" lvl="1" indent="-508000" algn="ctr">
              <a:lnSpc>
                <a:spcPct val="90000"/>
              </a:lnSpc>
              <a:buFontTx/>
              <a:buNone/>
            </a:pPr>
            <a:r>
              <a:rPr lang="en-NZ" sz="2100" smtClean="0"/>
              <a:t>p </a:t>
            </a:r>
            <a:r>
              <a:rPr lang="en-NZ" sz="2100" smtClean="0">
                <a:sym typeface="Symbol" pitchFamily="18" charset="2"/>
              </a:rPr>
              <a:t> </a:t>
            </a:r>
            <a:r>
              <a:rPr lang="en-NZ" sz="2100" smtClean="0"/>
              <a:t>{Me, My group, The World}</a:t>
            </a:r>
          </a:p>
          <a:p>
            <a:pPr marL="582613" indent="-582613">
              <a:lnSpc>
                <a:spcPct val="90000"/>
              </a:lnSpc>
            </a:pPr>
            <a:r>
              <a:rPr lang="en-NZ" sz="2300" smtClean="0"/>
              <a:t>Access Control Lists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Guard looks for entry (</a:t>
            </a:r>
            <a:r>
              <a:rPr lang="en-NZ" sz="2100" i="1" smtClean="0"/>
              <a:t>S,A,O</a:t>
            </a:r>
            <a:r>
              <a:rPr lang="en-NZ" sz="2100" smtClean="0"/>
              <a:t>) in the ACL, when deciding if </a:t>
            </a:r>
            <a:r>
              <a:rPr lang="en-NZ" sz="2100" i="1" smtClean="0"/>
              <a:t>S </a:t>
            </a:r>
            <a:r>
              <a:rPr lang="en-NZ" sz="2100" smtClean="0"/>
              <a:t>is authorised to perform </a:t>
            </a:r>
            <a:r>
              <a:rPr lang="en-NZ" sz="2100" i="1" smtClean="0"/>
              <a:t>A</a:t>
            </a:r>
            <a:r>
              <a:rPr lang="en-NZ" sz="2100" smtClean="0"/>
              <a:t> on </a:t>
            </a:r>
            <a:r>
              <a:rPr lang="en-NZ" sz="2100" i="1" smtClean="0"/>
              <a:t>O.</a:t>
            </a:r>
          </a:p>
          <a:p>
            <a:pPr marL="582613" indent="-582613">
              <a:lnSpc>
                <a:spcPct val="90000"/>
              </a:lnSpc>
            </a:pPr>
            <a:r>
              <a:rPr lang="en-NZ" sz="2300" smtClean="0"/>
              <a:t>ACLs may become very large.</a:t>
            </a:r>
          </a:p>
          <a:p>
            <a:pPr marL="582613" indent="-582613">
              <a:lnSpc>
                <a:spcPct val="90000"/>
              </a:lnSpc>
            </a:pPr>
            <a:r>
              <a:rPr lang="en-NZ" sz="2300" smtClean="0"/>
              <a:t>Role-Based Security becomes difficult to design, manage and understand when there are many roles, many types of actions </a:t>
            </a:r>
            <a:r>
              <a:rPr lang="en-NZ" sz="2300" i="1" smtClean="0"/>
              <a:t>A, </a:t>
            </a:r>
            <a:r>
              <a:rPr lang="en-NZ" sz="2300" smtClean="0"/>
              <a:t>and many types of objects </a:t>
            </a:r>
            <a:r>
              <a:rPr lang="en-NZ" sz="2300" i="1" smtClean="0"/>
              <a:t>O.</a:t>
            </a:r>
            <a:endParaRPr lang="en-NZ" sz="230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833EB79-90E4-468B-818B-1C9FF50FD249}" type="datetime5">
              <a:rPr lang="en-US" sz="900" smtClean="0">
                <a:latin typeface="Arial" charset="0"/>
              </a:rPr>
              <a:t>20-Jul-15</a:t>
            </a:fld>
            <a:endParaRPr lang="en-US" sz="13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Other Topics</a:t>
            </a:r>
            <a:endParaRPr lang="en-US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4752975"/>
          </a:xfrm>
        </p:spPr>
        <p:txBody>
          <a:bodyPr/>
          <a:lstStyle/>
          <a:p>
            <a:pPr marL="582613" indent="-582613"/>
            <a:r>
              <a:rPr lang="en-NZ" dirty="0" smtClean="0"/>
              <a:t>Distributed vs. Local Access Control</a:t>
            </a:r>
          </a:p>
          <a:p>
            <a:pPr marL="944563" lvl="1" indent="-508000"/>
            <a:r>
              <a:rPr lang="en-NZ" dirty="0" smtClean="0"/>
              <a:t>Access control is easiest on a standalone machine.</a:t>
            </a:r>
          </a:p>
          <a:p>
            <a:pPr marL="944563" lvl="1" indent="-508000"/>
            <a:r>
              <a:rPr lang="en-NZ" dirty="0" smtClean="0"/>
              <a:t>On distributed systems, communications between the Guard, Subject, Object and Actor must be either provably secure or trusted.</a:t>
            </a:r>
          </a:p>
          <a:p>
            <a:pPr marL="1309688" lvl="2" indent="-436563"/>
            <a:r>
              <a:rPr lang="en-NZ" dirty="0" smtClean="0"/>
              <a:t>“Trusted” is not the same as “provably secure”, for if there is no insecurity there is no need for trust.</a:t>
            </a:r>
          </a:p>
          <a:p>
            <a:pPr marL="582613" indent="-582613"/>
            <a:r>
              <a:rPr lang="en-NZ" dirty="0" smtClean="0"/>
              <a:t>On pages 42-45, Lampson describes the concept of a “chain of trust”.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8FD2F5-0B22-446E-9FFB-BB48502CF381}" type="datetime5">
              <a:rPr lang="en-US" sz="900" smtClean="0">
                <a:latin typeface="Arial" charset="0"/>
              </a:rPr>
              <a:t>20-Jul-15</a:t>
            </a:fld>
            <a:endParaRPr lang="en-US" sz="13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NZ" smtClean="0"/>
              <a:t>Assessment: 60% final exam</a:t>
            </a:r>
            <a:endParaRPr lang="en-AU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34672" cy="4648200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To pass this examination, you must show good understanding of the required readings (approx. 300 pages)</a:t>
            </a:r>
          </a:p>
          <a:p>
            <a:r>
              <a:rPr lang="en-NZ" dirty="0" smtClean="0"/>
              <a:t>We</a:t>
            </a:r>
            <a:r>
              <a:rPr lang="en-NZ" dirty="0" smtClean="0"/>
              <a:t>’ll </a:t>
            </a:r>
            <a:r>
              <a:rPr lang="en-NZ" dirty="0" smtClean="0"/>
              <a:t>administer a 20-minute “practice exam” (anonymous, ungraded!) in the 11</a:t>
            </a:r>
            <a:r>
              <a:rPr lang="en-NZ" baseline="30000" dirty="0" smtClean="0"/>
              <a:t>th</a:t>
            </a:r>
            <a:r>
              <a:rPr lang="en-NZ" dirty="0" smtClean="0"/>
              <a:t> week.</a:t>
            </a:r>
          </a:p>
          <a:p>
            <a:pPr lvl="1"/>
            <a:r>
              <a:rPr lang="en-NZ" dirty="0" smtClean="0"/>
              <a:t>We</a:t>
            </a:r>
            <a:r>
              <a:rPr lang="en-NZ" dirty="0" smtClean="0"/>
              <a:t>’ll </a:t>
            </a:r>
            <a:r>
              <a:rPr lang="en-NZ" dirty="0" smtClean="0"/>
              <a:t>let you know how </a:t>
            </a:r>
            <a:r>
              <a:rPr lang="en-NZ" dirty="0" smtClean="0"/>
              <a:t>we’d </a:t>
            </a:r>
            <a:r>
              <a:rPr lang="en-NZ" dirty="0" smtClean="0"/>
              <a:t>mark some of your responses.</a:t>
            </a:r>
          </a:p>
          <a:p>
            <a:r>
              <a:rPr lang="en-NZ" dirty="0" smtClean="0"/>
              <a:t>You will be allowed two hours for your final exam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Closed book: you must have done the reading!</a:t>
            </a:r>
          </a:p>
          <a:p>
            <a:pPr lvl="1"/>
            <a:r>
              <a:rPr lang="en-NZ" dirty="0" smtClean="0"/>
              <a:t>If you don’t attend lectures, you’ll have no idea what aspects of these readings have been discussed – and we develop our exam questions from our discussions!</a:t>
            </a:r>
            <a:endParaRPr lang="en-AU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E6381CE-177B-4C79-8891-83C1015A5296}" type="datetime5">
              <a:rPr lang="en-US" sz="900" smtClean="0">
                <a:latin typeface="Arial" charset="0"/>
              </a:rPr>
              <a:t>20-Jul-15</a:t>
            </a:fld>
            <a:endParaRPr lang="en-US" sz="13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NZ" dirty="0" smtClean="0"/>
              <a:t>Assessment: 25% written report</a:t>
            </a:r>
            <a:endParaRPr lang="en-AU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7993062" cy="51133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400" dirty="0" smtClean="0"/>
              <a:t>Primary requirement: You must demonstrate your critical and appreciative understanding of 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at least </a:t>
            </a:r>
            <a:r>
              <a:rPr lang="en-AU" sz="2000" b="1" dirty="0" smtClean="0"/>
              <a:t>three</a:t>
            </a:r>
            <a:r>
              <a:rPr lang="en-AU" sz="2000" dirty="0" smtClean="0"/>
              <a:t> professional publications relevant to software security.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At least </a:t>
            </a:r>
            <a:r>
              <a:rPr lang="en-NZ" sz="2000" b="1" dirty="0" smtClean="0"/>
              <a:t>one</a:t>
            </a:r>
            <a:r>
              <a:rPr lang="en-NZ" sz="2000" dirty="0" smtClean="0"/>
              <a:t> of your references must be a required reading for this course.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You must also cite and (at least briefly) discuss </a:t>
            </a:r>
            <a:r>
              <a:rPr lang="en-NZ" sz="2000" b="1" dirty="0" smtClean="0"/>
              <a:t>any other</a:t>
            </a:r>
            <a:r>
              <a:rPr lang="en-NZ" sz="2000" dirty="0" smtClean="0"/>
              <a:t> required class reading that is closely related to the topic of your term paper.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Additional (form &amp; style) requirements: see the next slide.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I will publish your paper online, if you request this:</a:t>
            </a:r>
          </a:p>
          <a:p>
            <a:pPr lvl="1">
              <a:lnSpc>
                <a:spcPct val="90000"/>
              </a:lnSpc>
            </a:pPr>
            <a:r>
              <a:rPr lang="en-AU" sz="1800" dirty="0" smtClean="0">
                <a:solidFill>
                  <a:schemeClr val="accent2"/>
                </a:solidFill>
                <a:hlinkClick r:id="rId2"/>
              </a:rPr>
              <a:t>http://www.cs.auckland.ac.nz/courses/compsci725s2c/archive/termpapers</a:t>
            </a:r>
            <a:endParaRPr lang="en-AU" sz="18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AU" sz="1800" dirty="0" smtClean="0"/>
              <a:t>Your paper might be used by other scholars, see e.g. </a:t>
            </a:r>
            <a:r>
              <a:rPr lang="en-NZ" sz="1800" dirty="0">
                <a:hlinkClick r:id="rId3"/>
              </a:rPr>
              <a:t>http://scholar.google.co.nz/scholar?hl=en&amp;q=A+Taxonomy+of+Methods+for+Software+Piracy+Prevention&amp;btnG=&amp;as_sdt=1%2C5&amp;as_sdtp=</a:t>
            </a:r>
            <a:endParaRPr lang="en-AU" sz="1800" dirty="0" smtClean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AB6152-FBD1-4651-B41B-1546CC94FC24}" type="slidenum">
              <a:rPr lang="en-US" sz="1000" smtClean="0">
                <a:latin typeface="Arial" charset="0"/>
              </a:rPr>
              <a:pPr/>
              <a:t>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sz="3200" dirty="0" smtClean="0"/>
              <a:t>Additional Requirements on Written Reports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82663"/>
            <a:ext cx="8587680" cy="5398665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If </a:t>
            </a:r>
            <a:r>
              <a:rPr lang="en-US" sz="2400" dirty="0"/>
              <a:t>you use someone else’s words, you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put these in quotation marks and add a reference to your </a:t>
            </a:r>
            <a:r>
              <a:rPr lang="en-US" sz="2400" dirty="0" smtClean="0"/>
              <a:t>source.</a:t>
            </a:r>
            <a:endParaRPr lang="en-US" sz="2400" dirty="0"/>
          </a:p>
          <a:p>
            <a:pPr lvl="1"/>
            <a:r>
              <a:rPr lang="en-US" sz="1800" dirty="0"/>
              <a:t>I will report extensive plagiarism to the </a:t>
            </a:r>
            <a:r>
              <a:rPr lang="en-US" sz="1800" dirty="0" err="1"/>
              <a:t>HoD</a:t>
            </a:r>
            <a:r>
              <a:rPr lang="en-US" sz="1800" dirty="0"/>
              <a:t>, for possible </a:t>
            </a:r>
            <a:r>
              <a:rPr lang="en-US" sz="1800" dirty="0">
                <a:solidFill>
                  <a:srgbClr val="FF0000"/>
                </a:solidFill>
              </a:rPr>
              <a:t>disciplinary action</a:t>
            </a:r>
            <a:r>
              <a:rPr lang="en-US" sz="1800" dirty="0"/>
              <a:t>.</a:t>
            </a:r>
          </a:p>
          <a:p>
            <a:r>
              <a:rPr lang="en-US" sz="2400" dirty="0"/>
              <a:t>Use your own words, except when quoting definitions or other people’s opinions. </a:t>
            </a:r>
            <a:r>
              <a:rPr lang="en-US" sz="2000" dirty="0" smtClean="0"/>
              <a:t> </a:t>
            </a:r>
          </a:p>
          <a:p>
            <a:pPr lvl="1"/>
            <a:r>
              <a:rPr lang="en-US" sz="1800" dirty="0"/>
              <a:t>Light paraphrase (i.e. changing a few words) of a declared source implies that you have a very poor understanding of the technical meaning of your source material.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Light paraphrase of an undeclared source is plagiarism</a:t>
            </a:r>
            <a:r>
              <a:rPr lang="en-US" sz="1800" dirty="0"/>
              <a:t> – and it implies that you have tried to hide your plagiarism by </a:t>
            </a:r>
            <a:r>
              <a:rPr lang="en-US" sz="1800" dirty="0" smtClean="0"/>
              <a:t>paraphrasing</a:t>
            </a:r>
            <a:r>
              <a:rPr lang="en-US" sz="1800" dirty="0"/>
              <a:t>.</a:t>
            </a:r>
            <a:r>
              <a:rPr lang="en-US" sz="1800" dirty="0" smtClean="0"/>
              <a:t>  Declare your source!!</a:t>
            </a:r>
            <a:endParaRPr lang="en-US" sz="1800" dirty="0"/>
          </a:p>
          <a:p>
            <a:r>
              <a:rPr lang="en-US" sz="2400" dirty="0" smtClean="0"/>
              <a:t>Technical </a:t>
            </a:r>
            <a:r>
              <a:rPr lang="en-US" sz="2400" dirty="0"/>
              <a:t>words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be spelled and used correctly.</a:t>
            </a:r>
          </a:p>
          <a:p>
            <a:pPr lvl="1"/>
            <a:r>
              <a:rPr lang="en-US" sz="1800" dirty="0"/>
              <a:t>You should use a spell-checker and a grammar checker (e.g. MS Word), however we will not mark you down for grammatical mistakes and spelling errors on non-technical words (if your meaning is clear).</a:t>
            </a:r>
          </a:p>
          <a:p>
            <a:r>
              <a:rPr lang="en-US" sz="2400" dirty="0"/>
              <a:t>Your report </a:t>
            </a:r>
            <a:r>
              <a:rPr lang="en-US" sz="2400" i="1" dirty="0"/>
              <a:t>should</a:t>
            </a:r>
            <a:r>
              <a:rPr lang="en-US" sz="2400" dirty="0"/>
              <a:t> consist of eight to twelve pages of 12-point type with generous margins and 1.5 line spacing.  </a:t>
            </a:r>
          </a:p>
          <a:p>
            <a:pPr lvl="1"/>
            <a:r>
              <a:rPr lang="en-US" sz="1800" dirty="0"/>
              <a:t>Enforcement is indirect. A longer paper takes much longer to write well.  A shorter paper is unlikely to show strong critical and appreciative understanding. </a:t>
            </a:r>
          </a:p>
          <a:p>
            <a:r>
              <a:rPr lang="en-US" sz="2400" i="1" dirty="0"/>
              <a:t>Try to</a:t>
            </a:r>
            <a:r>
              <a:rPr lang="en-US" sz="2400" dirty="0"/>
              <a:t> match the style of one of the articles you read in this class.</a:t>
            </a:r>
          </a:p>
          <a:p>
            <a:r>
              <a:rPr lang="en-US" sz="2400" dirty="0" smtClean="0"/>
              <a:t>Reports </a:t>
            </a:r>
            <a:r>
              <a:rPr lang="en-US" sz="2400" dirty="0"/>
              <a:t>are due at 4pm on Friday </a:t>
            </a:r>
            <a:r>
              <a:rPr lang="en-US" sz="2400" dirty="0" smtClean="0"/>
              <a:t>15 October (the end of the 11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week) – so that you can have feedback before you sit your examination.</a:t>
            </a: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A97242-ABDC-4E9C-BE82-0317B81E0F83}" type="datetime5">
              <a:rPr lang="en-US" smtClean="0"/>
              <a:t>20-Jul-15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25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1156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BE7DEEF-D2FE-4CE9-AB80-247245A15B74}" type="datetime5">
              <a:rPr lang="en-US" sz="900" smtClean="0">
                <a:latin typeface="Arial" charset="0"/>
              </a:rPr>
              <a:t>20-Jul-15</a:t>
            </a:fld>
            <a:endParaRPr lang="en-US" sz="1300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NZ" dirty="0" smtClean="0"/>
              <a:t>Assessment: 15% oral report</a:t>
            </a:r>
            <a:endParaRPr lang="en-AU" dirty="0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836712"/>
            <a:ext cx="8659688" cy="56067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AU" sz="2400" dirty="0"/>
              <a:t>During a lecture period, you will deliver an oral </a:t>
            </a:r>
            <a:r>
              <a:rPr lang="en-AU" sz="2400" dirty="0" smtClean="0"/>
              <a:t>report </a:t>
            </a:r>
            <a:r>
              <a:rPr lang="en-AU" sz="2400" dirty="0"/>
              <a:t>on </a:t>
            </a:r>
            <a:r>
              <a:rPr lang="en-AU" sz="2400" dirty="0" smtClean="0"/>
              <a:t>a technical article</a:t>
            </a:r>
            <a:r>
              <a:rPr lang="en-AU" sz="2400" i="1" dirty="0" smtClean="0"/>
              <a:t>.</a:t>
            </a:r>
            <a:endParaRPr lang="en-AU" sz="2400" i="1" dirty="0" smtClean="0"/>
          </a:p>
          <a:p>
            <a:pPr>
              <a:lnSpc>
                <a:spcPct val="90000"/>
              </a:lnSpc>
            </a:pPr>
            <a:r>
              <a:rPr lang="en-AU" sz="2400" dirty="0" smtClean="0"/>
              <a:t>Marking scheme: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rehearsing your </a:t>
            </a:r>
            <a:r>
              <a:rPr lang="en-AU" sz="2000" dirty="0" smtClean="0"/>
              <a:t>report </a:t>
            </a:r>
            <a:r>
              <a:rPr lang="en-AU" sz="2000" dirty="0" smtClean="0"/>
              <a:t>at a tutorial the week </a:t>
            </a:r>
            <a:r>
              <a:rPr lang="en-AU" sz="2000" i="1" dirty="0" smtClean="0"/>
              <a:t>before</a:t>
            </a:r>
            <a:r>
              <a:rPr lang="en-AU" sz="2000" dirty="0" smtClean="0"/>
              <a:t> your presentation.  (You must schedule this rehearsal with Andrew Colarik via Cecil – he’ll tell you how to do this.)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a title slide with your name and accurate bibliographic information on the article you’re discussing in your </a:t>
            </a:r>
            <a:r>
              <a:rPr lang="en-AU" sz="2000" dirty="0" smtClean="0"/>
              <a:t>oral report.</a:t>
            </a:r>
            <a:endParaRPr lang="en-AU" sz="2000" dirty="0" smtClean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2 marks</a:t>
            </a:r>
            <a:r>
              <a:rPr lang="en-AU" sz="2000" dirty="0" smtClean="0"/>
              <a:t>, for your one-slide summary of the article.  You may quote the topic sentence from the abstract of the article (if it has a topic sentence).  Your summary must be appropriate for </a:t>
            </a:r>
            <a:r>
              <a:rPr lang="en-AU" sz="2000" i="1" dirty="0" smtClean="0"/>
              <a:t>your</a:t>
            </a:r>
            <a:r>
              <a:rPr lang="en-AU" sz="2000" dirty="0" smtClean="0"/>
              <a:t> presentation: it should mention the aspect you discuss in detail.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delivering </a:t>
            </a:r>
            <a:r>
              <a:rPr lang="en-AU" sz="2000" dirty="0" smtClean="0"/>
              <a:t>your report in </a:t>
            </a:r>
            <a:r>
              <a:rPr lang="en-AU" sz="2000" dirty="0" smtClean="0"/>
              <a:t>8 to 12 minutes.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/>
              <a:t>Plus another 10 marks for: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identifying (</a:t>
            </a:r>
            <a:r>
              <a:rPr lang="en-AU" sz="1600" dirty="0">
                <a:solidFill>
                  <a:srgbClr val="FF0000"/>
                </a:solidFill>
              </a:rPr>
              <a:t>2</a:t>
            </a:r>
            <a:r>
              <a:rPr lang="en-AU" sz="1600" dirty="0" smtClean="0">
                <a:solidFill>
                  <a:srgbClr val="FF0000"/>
                </a:solidFill>
              </a:rPr>
              <a:t> marks</a:t>
            </a:r>
            <a:r>
              <a:rPr lang="en-AU" sz="1600" dirty="0" smtClean="0"/>
              <a:t>) an aspect (e.g. a concept or a technical consideration) that is either discussed in the article, or which </a:t>
            </a:r>
            <a:r>
              <a:rPr lang="en-AU" sz="1600" i="1" dirty="0" smtClean="0"/>
              <a:t>should</a:t>
            </a:r>
            <a:r>
              <a:rPr lang="en-AU" sz="1600" dirty="0" smtClean="0"/>
              <a:t> have been at least mentioned in this article,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which is worthy (</a:t>
            </a:r>
            <a:r>
              <a:rPr lang="en-AU" sz="1600" dirty="0" smtClean="0">
                <a:solidFill>
                  <a:srgbClr val="FF0000"/>
                </a:solidFill>
              </a:rPr>
              <a:t>3 marks</a:t>
            </a:r>
            <a:r>
              <a:rPr lang="en-AU" sz="1600" dirty="0" smtClean="0"/>
              <a:t>) of careful consideration by your classmates, and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which you adequately explain in one to four slides (</a:t>
            </a:r>
            <a:r>
              <a:rPr lang="en-AU" sz="1600" dirty="0" smtClean="0">
                <a:solidFill>
                  <a:srgbClr val="FF0000"/>
                </a:solidFill>
              </a:rPr>
              <a:t>5 marks</a:t>
            </a:r>
            <a:r>
              <a:rPr lang="en-AU" sz="1600" dirty="0" smtClean="0"/>
              <a:t>).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400" dirty="0" smtClean="0"/>
              <a:t>Note: the aspects selected by you, and your classmates, are examinable.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If you select a trivial aspect, you won’t succeed in arguing that it is worthy of consideration.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If you select a complex technical concept, then you won’t succeed in explaining it adequately.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Your most important task, when reading the article, is to decide “what would be a good focus for our attention the next time someone reads it?” 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Try to persuade your classmates to read the article again, to learn more about what you have discussed!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AU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88224" y="64008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s2c 3.</a:t>
            </a:r>
            <a:fld id="{20366189-7762-4AC5-86E3-FCDA4FD4BF3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 of an Aspect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6864" cy="4464496"/>
          </a:xfrm>
        </p:spPr>
        <p:txBody>
          <a:bodyPr>
            <a:normAutofit/>
          </a:bodyPr>
          <a:lstStyle/>
          <a:p>
            <a:r>
              <a:rPr lang="en-NZ" dirty="0" smtClean="0"/>
              <a:t>In </a:t>
            </a:r>
            <a:r>
              <a:rPr lang="en-NZ" dirty="0" smtClean="0">
                <a:hlinkClick r:id="rId2"/>
              </a:rPr>
              <a:t>Abadi96</a:t>
            </a:r>
            <a:r>
              <a:rPr lang="en-NZ" dirty="0" smtClean="0"/>
              <a:t>, the authors assert (in Principle 3) that the omission of two names in Message 3 of the protocol of Example 3.1 has “dramatic consequences”.</a:t>
            </a:r>
          </a:p>
          <a:p>
            <a:pPr lvl="1"/>
            <a:r>
              <a:rPr lang="en-NZ" dirty="0" smtClean="0"/>
              <a:t>This article didn’t adequately explain why these consequences are dramatic.</a:t>
            </a:r>
          </a:p>
          <a:p>
            <a:pPr lvl="1"/>
            <a:r>
              <a:rPr lang="en-NZ" dirty="0" smtClean="0"/>
              <a:t>In my presentation, I’ll explain this drama and why security professionals should learn how to avoid it.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20-Jul-15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33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 Aspect of Another Article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6864" cy="4464496"/>
          </a:xfrm>
        </p:spPr>
        <p:txBody>
          <a:bodyPr>
            <a:normAutofit fontScale="85000" lnSpcReduction="20000"/>
          </a:bodyPr>
          <a:lstStyle/>
          <a:p>
            <a:r>
              <a:rPr lang="en-NZ" dirty="0" smtClean="0"/>
              <a:t>In </a:t>
            </a:r>
            <a:r>
              <a:rPr lang="en-NZ" dirty="0" smtClean="0">
                <a:hlinkClick r:id="rId2"/>
              </a:rPr>
              <a:t>Birrell85</a:t>
            </a:r>
            <a:r>
              <a:rPr lang="en-NZ" dirty="0" smtClean="0"/>
              <a:t>, the author asserts that the use of CBC mode of DES encryption in their RPC protocol “reduces the probability of most undetected modifications to 2</a:t>
            </a:r>
            <a:r>
              <a:rPr lang="en-NZ" baseline="30000" dirty="0" smtClean="0"/>
              <a:t>-64</a:t>
            </a:r>
            <a:r>
              <a:rPr lang="en-NZ" dirty="0" smtClean="0"/>
              <a:t>.” </a:t>
            </a:r>
          </a:p>
          <a:p>
            <a:pPr lvl="1"/>
            <a:r>
              <a:rPr lang="en-NZ" dirty="0" smtClean="0"/>
              <a:t>The author reminds the reader that an attacker can guess a DES encryption key </a:t>
            </a:r>
            <a:r>
              <a:rPr lang="en-NZ" dirty="0"/>
              <a:t>with probability </a:t>
            </a:r>
            <a:r>
              <a:rPr lang="en-NZ" dirty="0" smtClean="0"/>
              <a:t>2</a:t>
            </a:r>
            <a:r>
              <a:rPr lang="en-NZ" baseline="30000" dirty="0" smtClean="0"/>
              <a:t>-56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I’m confused by this: does </a:t>
            </a:r>
            <a:r>
              <a:rPr lang="en-NZ" dirty="0" err="1" smtClean="0"/>
              <a:t>Birrell</a:t>
            </a:r>
            <a:r>
              <a:rPr lang="en-NZ" dirty="0" smtClean="0"/>
              <a:t> believe that attackers will make random modifications, without even bothering to guess a key?</a:t>
            </a:r>
          </a:p>
          <a:p>
            <a:pPr lvl="1"/>
            <a:r>
              <a:rPr lang="en-NZ" dirty="0" smtClean="0"/>
              <a:t>In my presentation, I’ll discuss some other assertions in Birrell85 about the security of this RPC protocol, in an attempt to determine whether or not it should be considered a “secure</a:t>
            </a:r>
            <a:r>
              <a:rPr lang="en-NZ" dirty="0"/>
              <a:t> </a:t>
            </a:r>
            <a:r>
              <a:rPr lang="en-NZ" dirty="0" smtClean="0"/>
              <a:t>protocol” or is merely a promising start on one. 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20-Jul-15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152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Temptation You May Feel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You </a:t>
            </a:r>
            <a:r>
              <a:rPr lang="en-NZ" i="1" dirty="0" smtClean="0"/>
              <a:t>might</a:t>
            </a:r>
            <a:r>
              <a:rPr lang="en-NZ" dirty="0" smtClean="0"/>
              <a:t> be tempted to start reading other articles, to learn more about your “aspect” before finalising your oral presentation.</a:t>
            </a:r>
          </a:p>
          <a:p>
            <a:pPr lvl="1"/>
            <a:r>
              <a:rPr lang="en-NZ" dirty="0" smtClean="0"/>
              <a:t>Resist this temptation!</a:t>
            </a:r>
          </a:p>
          <a:p>
            <a:pPr lvl="1"/>
            <a:r>
              <a:rPr lang="en-NZ" dirty="0" smtClean="0"/>
              <a:t>Stay focussed on the article you’re presenting!</a:t>
            </a:r>
          </a:p>
          <a:p>
            <a:pPr lvl="1"/>
            <a:r>
              <a:rPr lang="en-NZ" dirty="0" smtClean="0"/>
              <a:t>As soon as you’re done with your oral presentation, give in to the temptation – and you’ll then be making an excellent start on your written report.  We’ll discuss this later…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20-Jul-15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4319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08025" marR="0" indent="-271463" algn="l" defTabSz="873125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08025" marR="0" indent="-271463" algn="l" defTabSz="873125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1365</TotalTime>
  <Words>2855</Words>
  <Application>Microsoft Office PowerPoint</Application>
  <PresentationFormat>On-screen Show (4:3)</PresentationFormat>
  <Paragraphs>257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Symbol</vt:lpstr>
      <vt:lpstr>Times New Roman</vt:lpstr>
      <vt:lpstr>Wingdings</vt:lpstr>
      <vt:lpstr>Blank Presentation</vt:lpstr>
      <vt:lpstr>Software Security CompSci 725 S2 15  First Set of Lecture Slides   Clark Thomborson Rizwan Asghar</vt:lpstr>
      <vt:lpstr>Objectives</vt:lpstr>
      <vt:lpstr>Assessment: 60% final exam</vt:lpstr>
      <vt:lpstr>Assessment: 25% written report</vt:lpstr>
      <vt:lpstr>Additional Requirements on Written Reports</vt:lpstr>
      <vt:lpstr>Assessment: 15% oral report</vt:lpstr>
      <vt:lpstr>Example of an Aspect</vt:lpstr>
      <vt:lpstr>An Aspect of Another Article</vt:lpstr>
      <vt:lpstr>A Temptation You May Feel</vt:lpstr>
      <vt:lpstr>Warning</vt:lpstr>
      <vt:lpstr>Reading for Wednesday</vt:lpstr>
      <vt:lpstr>Lampson, “Computer Security…”</vt:lpstr>
      <vt:lpstr>Who are “we”?</vt:lpstr>
      <vt:lpstr>Who are “we”? (cont.)</vt:lpstr>
      <vt:lpstr>Important Security Technologies</vt:lpstr>
      <vt:lpstr>Why Not Try for “Perfect Security”?</vt:lpstr>
      <vt:lpstr>Aspects of Secure System Design</vt:lpstr>
      <vt:lpstr>Specification/Policy</vt:lpstr>
      <vt:lpstr>Implementation</vt:lpstr>
      <vt:lpstr>Vulnerabilities</vt:lpstr>
      <vt:lpstr>Figure 1.  Access Control Model</vt:lpstr>
      <vt:lpstr>Defensive Strategies</vt:lpstr>
      <vt:lpstr>Information used by the Guard</vt:lpstr>
      <vt:lpstr>Information Flow Control</vt:lpstr>
      <vt:lpstr>Assurance</vt:lpstr>
      <vt:lpstr>Simplifying Setup: Roles and ACLs</vt:lpstr>
      <vt:lpstr>Other Topics</vt:lpstr>
    </vt:vector>
  </TitlesOfParts>
  <Company>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ctho065</cp:lastModifiedBy>
  <cp:revision>100</cp:revision>
  <cp:lastPrinted>2000-07-11T17:17:34Z</cp:lastPrinted>
  <dcterms:created xsi:type="dcterms:W3CDTF">2000-07-11T15:43:18Z</dcterms:created>
  <dcterms:modified xsi:type="dcterms:W3CDTF">2015-07-20T08:52:26Z</dcterms:modified>
</cp:coreProperties>
</file>